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39"/>
  </p:notesMasterIdLst>
  <p:handoutMasterIdLst>
    <p:handoutMasterId r:id="rId40"/>
  </p:handoutMasterIdLst>
  <p:sldIdLst>
    <p:sldId id="422" r:id="rId6"/>
    <p:sldId id="429" r:id="rId7"/>
    <p:sldId id="428"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369" r:id="rId38"/>
  </p:sldIdLst>
  <p:sldSz cx="13011150" cy="9756775"/>
  <p:notesSz cx="7010400" cy="9296400"/>
  <p:custDataLst>
    <p:tags r:id="rId41"/>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3366" autoAdjust="0"/>
  </p:normalViewPr>
  <p:slideViewPr>
    <p:cSldViewPr>
      <p:cViewPr varScale="1">
        <p:scale>
          <a:sx n="77" d="100"/>
          <a:sy n="77" d="100"/>
        </p:scale>
        <p:origin x="-1500" y="-78"/>
      </p:cViewPr>
      <p:guideLst>
        <p:guide orient="horz" pos="3073"/>
        <p:guide pos="4098"/>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0" d="100"/>
        <a:sy n="60" d="100"/>
      </p:scale>
      <p:origin x="0" y="0"/>
    </p:cViewPr>
  </p:sorterViewPr>
  <p:notesViewPr>
    <p:cSldViewPr>
      <p:cViewPr varScale="1">
        <p:scale>
          <a:sx n="76" d="100"/>
          <a:sy n="76" d="100"/>
        </p:scale>
        <p:origin x="-168"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5/29/2012</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5/29/2012</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a:t>
            </a:fld>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7412" name="Slide Number Placeholder 3"/>
          <p:cNvSpPr>
            <a:spLocks noGrp="1"/>
          </p:cNvSpPr>
          <p:nvPr>
            <p:ph type="sldNum" sz="quarter" idx="5"/>
          </p:nvPr>
        </p:nvSpPr>
        <p:spPr bwMode="auto">
          <a:noFill/>
          <a:ln>
            <a:miter lim="800000"/>
            <a:headEnd/>
            <a:tailEnd/>
          </a:ln>
        </p:spPr>
        <p:txBody>
          <a:bodyPr/>
          <a:lstStyle/>
          <a:p>
            <a:fld id="{996A0007-1D06-FC43-9CD5-458CAC271F11}"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7412" name="Slide Number Placeholder 3"/>
          <p:cNvSpPr>
            <a:spLocks noGrp="1"/>
          </p:cNvSpPr>
          <p:nvPr>
            <p:ph type="sldNum" sz="quarter" idx="5"/>
          </p:nvPr>
        </p:nvSpPr>
        <p:spPr bwMode="auto">
          <a:noFill/>
          <a:ln>
            <a:miter lim="800000"/>
            <a:headEnd/>
            <a:tailEnd/>
          </a:ln>
        </p:spPr>
        <p:txBody>
          <a:bodyPr/>
          <a:lstStyle/>
          <a:p>
            <a:fld id="{996A0007-1D06-FC43-9CD5-458CAC271F11}" type="slidenum">
              <a:rPr lang="en-US"/>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33</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solidFill>
                <a:srgbClr val="FF0000"/>
              </a:solidFill>
            </a:endParaRPr>
          </a:p>
        </p:txBody>
      </p:sp>
      <p:sp>
        <p:nvSpPr>
          <p:cNvPr id="8" name="Slide Image Placeholder 7"/>
          <p:cNvSpPr>
            <a:spLocks noGrp="1" noRot="1" noChangeAspect="1"/>
          </p:cNvSpPr>
          <p:nvPr>
            <p:ph type="sldImg"/>
          </p:nvPr>
        </p:nvSpPr>
        <p:spPr>
          <a:xfrm>
            <a:off x="1760538" y="774700"/>
            <a:ext cx="3489325" cy="2616200"/>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9"/>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
        <p:nvSpPr>
          <p:cNvPr id="5" name="Slide Number Placeholder 6"/>
          <p:cNvSpPr>
            <a:spLocks noGrp="1"/>
          </p:cNvSpPr>
          <p:nvPr>
            <p:ph type="sldNum" sz="quarter" idx="12"/>
          </p:nvPr>
        </p:nvSpPr>
        <p:spPr>
          <a:xfrm>
            <a:off x="11262158" y="9214732"/>
            <a:ext cx="1619406" cy="370396"/>
          </a:xfrm>
          <a:prstGeom prst="rect">
            <a:avLst/>
          </a:prstGeom>
        </p:spPr>
        <p:txBody>
          <a:bodyPr lIns="54635" tIns="27318" rIns="54635" bIns="27318"/>
          <a:lstStyle>
            <a:lvl1pPr>
              <a:defRPr/>
            </a:lvl1pPr>
          </a:lstStyle>
          <a:p>
            <a:pPr>
              <a:defRPr/>
            </a:pPr>
            <a:fld id="{70E35A4B-3F1B-2741-BFD4-BE221D79227F}" type="slidenum">
              <a:rPr lang="en-US"/>
              <a:pPr>
                <a:defRPr/>
              </a:pPr>
              <a:t>‹#›</a:t>
            </a:fld>
            <a:endParaRPr lang="en-US"/>
          </a:p>
        </p:txBody>
      </p:sp>
    </p:spTree>
    <p:extLst>
      <p:ext uri="{BB962C8B-B14F-4D97-AF65-F5344CB8AC3E}">
        <p14:creationId xmlns:p14="http://schemas.microsoft.com/office/powerpoint/2010/main" val="37364879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2"/>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7"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 id="2147483693" r:id="rId5"/>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8293" indent="-284147"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9588" indent="-255573"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2321" indent="-228587"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77908" indent="-206363"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ikihelp.autodesk.com/Revit/enu/2012/Help/API_Dev_Guid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urceforge.net/projects/ifcexporter/"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ourceforge.net/projects/ifcexport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12614" y="5933783"/>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6273829"/>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4000" b="1" dirty="0" smtClean="0">
                <a:solidFill>
                  <a:srgbClr val="FFFFFF"/>
                </a:solidFill>
                <a:latin typeface="Arial"/>
              </a:rPr>
              <a:t>Autodesk AEC DevCamp 2012</a:t>
            </a:r>
          </a:p>
          <a:p>
            <a:pPr lvl="0" defTabSz="914232" fontAlgn="auto">
              <a:spcAft>
                <a:spcPts val="0"/>
              </a:spcAft>
              <a:defRPr/>
            </a:pPr>
            <a:r>
              <a:rPr lang="en-US" sz="3600" b="1" i="1" dirty="0" smtClean="0">
                <a:solidFill>
                  <a:srgbClr val="FFFFFF"/>
                </a:solidFill>
                <a:latin typeface="Arial"/>
              </a:rPr>
              <a:t>Geometry API in Autodesk Revit® 2013</a:t>
            </a:r>
            <a:endParaRPr lang="en-US" sz="3600" b="1" i="1" dirty="0">
              <a:solidFill>
                <a:srgbClr val="FFFFFF"/>
              </a:solidFill>
              <a:latin typeface="Arial"/>
            </a:endParaRPr>
          </a:p>
        </p:txBody>
      </p:sp>
      <p:sp>
        <p:nvSpPr>
          <p:cNvPr id="5" name="Rectangle 4"/>
          <p:cNvSpPr txBox="1">
            <a:spLocks noChangeArrowheads="1"/>
          </p:cNvSpPr>
          <p:nvPr/>
        </p:nvSpPr>
        <p:spPr>
          <a:xfrm>
            <a:off x="588093" y="7926387"/>
            <a:ext cx="10296537" cy="802386"/>
          </a:xfrm>
          <a:prstGeom prst="rect">
            <a:avLst/>
          </a:prstGeom>
        </p:spPr>
        <p:txBody>
          <a:bodyPr vert="horz" lIns="0" tIns="0" rIns="0" bIns="0" rtlCol="0">
            <a:noAutofit/>
          </a:bodyPr>
          <a:lstStyle/>
          <a:p>
            <a:pPr indent="-199989" defTabSz="914232">
              <a:spcBef>
                <a:spcPts val="405"/>
              </a:spcBef>
              <a:spcAft>
                <a:spcPts val="405"/>
              </a:spcAft>
              <a:buSzPct val="80000"/>
            </a:pPr>
            <a:r>
              <a:rPr lang="en-US" sz="3200" dirty="0" smtClean="0">
                <a:solidFill>
                  <a:srgbClr val="FFFFFF"/>
                </a:solidFill>
                <a:latin typeface="Arial"/>
              </a:rPr>
              <a:t>Scott Conover</a:t>
            </a:r>
            <a:r>
              <a:rPr lang="en-US" sz="3200" dirty="0">
                <a:solidFill>
                  <a:srgbClr val="FFFFFF"/>
                </a:solidFill>
                <a:latin typeface="Arial"/>
              </a:rPr>
              <a:t/>
            </a:r>
            <a:br>
              <a:rPr lang="en-US" sz="3200" dirty="0">
                <a:solidFill>
                  <a:srgbClr val="FFFFFF"/>
                </a:solidFill>
                <a:latin typeface="Arial"/>
              </a:rPr>
            </a:br>
            <a:r>
              <a:rPr lang="en-US" sz="2400" dirty="0" smtClean="0">
                <a:solidFill>
                  <a:srgbClr val="FFFFFF"/>
                </a:solidFill>
                <a:latin typeface="Arial"/>
              </a:rPr>
              <a:t>Software Development Manager, Revit API &amp; Interoperability</a:t>
            </a:r>
            <a:endParaRPr lang="en-US" sz="2400" dirty="0">
              <a:solidFill>
                <a:srgbClr val="FFFFFF"/>
              </a:solidFill>
              <a:latin typeface="Arial"/>
            </a:endParaRPr>
          </a:p>
        </p:txBody>
      </p:sp>
    </p:spTree>
    <p:extLst>
      <p:ext uri="{BB962C8B-B14F-4D97-AF65-F5344CB8AC3E}">
        <p14:creationId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operations</a:t>
            </a:r>
            <a:endParaRPr lang="en-US" dirty="0"/>
          </a:p>
        </p:txBody>
      </p:sp>
      <p:sp>
        <p:nvSpPr>
          <p:cNvPr id="5" name="Content Placeholder 4"/>
          <p:cNvSpPr>
            <a:spLocks noGrp="1"/>
          </p:cNvSpPr>
          <p:nvPr>
            <p:ph idx="1"/>
          </p:nvPr>
        </p:nvSpPr>
        <p:spPr/>
        <p:txBody>
          <a:bodyPr/>
          <a:lstStyle/>
          <a:p>
            <a:r>
              <a:rPr lang="en-US" dirty="0" smtClean="0"/>
              <a:t>Combine input solids (add, subtract, intersect)</a:t>
            </a:r>
          </a:p>
          <a:p>
            <a:r>
              <a:rPr lang="en-US" dirty="0" err="1" smtClean="0"/>
              <a:t>BooleanOperationsUtils</a:t>
            </a:r>
            <a:r>
              <a:rPr lang="en-US" dirty="0" smtClean="0"/>
              <a:t> class</a:t>
            </a:r>
            <a:endParaRPr lang="en-US" dirty="0"/>
          </a:p>
          <a:p>
            <a:pPr lvl="1"/>
            <a:r>
              <a:rPr lang="en-US" sz="2600" dirty="0" err="1"/>
              <a:t>ExecuteBooleanOperation</a:t>
            </a:r>
            <a:r>
              <a:rPr lang="en-US" sz="2600" dirty="0"/>
              <a:t>()</a:t>
            </a:r>
          </a:p>
          <a:p>
            <a:pPr lvl="2"/>
            <a:r>
              <a:rPr lang="en-US" dirty="0"/>
              <a:t>Copies input solids</a:t>
            </a:r>
          </a:p>
          <a:p>
            <a:pPr lvl="2"/>
            <a:r>
              <a:rPr lang="en-US" dirty="0"/>
              <a:t>Produces new solid</a:t>
            </a:r>
          </a:p>
          <a:p>
            <a:pPr lvl="2"/>
            <a:r>
              <a:rPr lang="en-US" dirty="0"/>
              <a:t>Inputs can be Revit element solids or temporary geometry</a:t>
            </a:r>
          </a:p>
          <a:p>
            <a:pPr lvl="1"/>
            <a:r>
              <a:rPr lang="en-US" sz="2600" dirty="0" err="1"/>
              <a:t>ExecuteBooleanOperationModifyingOriginalSolid</a:t>
            </a:r>
            <a:r>
              <a:rPr lang="en-US" sz="2600" dirty="0"/>
              <a:t>()</a:t>
            </a:r>
          </a:p>
          <a:p>
            <a:pPr lvl="2"/>
            <a:r>
              <a:rPr lang="en-US" dirty="0"/>
              <a:t>Modifies the first solid directly</a:t>
            </a:r>
          </a:p>
          <a:p>
            <a:pPr lvl="2"/>
            <a:r>
              <a:rPr lang="en-US" dirty="0"/>
              <a:t>First solid must be modifiable (not a Revit element’s geometry)</a:t>
            </a:r>
          </a:p>
          <a:p>
            <a:pPr marL="0" indent="0">
              <a:buNone/>
            </a:pPr>
            <a:endParaRPr lang="en-US" dirty="0"/>
          </a:p>
        </p:txBody>
      </p:sp>
    </p:spTree>
    <p:extLst>
      <p:ext uri="{BB962C8B-B14F-4D97-AF65-F5344CB8AC3E}">
        <p14:creationId xmlns:p14="http://schemas.microsoft.com/office/powerpoint/2010/main" val="39429020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Meshes, polylines and points</a:t>
            </a:r>
            <a:endParaRPr lang="en-US" dirty="0"/>
          </a:p>
        </p:txBody>
      </p:sp>
      <p:sp>
        <p:nvSpPr>
          <p:cNvPr id="3" name="Text Placeholder 2"/>
          <p:cNvSpPr>
            <a:spLocks noGrp="1"/>
          </p:cNvSpPr>
          <p:nvPr>
            <p:ph type="body" sz="quarter" idx="10"/>
          </p:nvPr>
        </p:nvSpPr>
        <p:spPr>
          <a:xfrm>
            <a:off x="598513" y="2146491"/>
            <a:ext cx="11761317" cy="6699652"/>
          </a:xfrm>
        </p:spPr>
        <p:txBody>
          <a:bodyPr/>
          <a:lstStyle/>
          <a:p>
            <a:r>
              <a:rPr lang="en-US" dirty="0" smtClean="0"/>
              <a:t>Mesh</a:t>
            </a:r>
          </a:p>
          <a:p>
            <a:pPr lvl="1"/>
            <a:r>
              <a:rPr lang="en-US" dirty="0" smtClean="0"/>
              <a:t>Collection </a:t>
            </a:r>
            <a:r>
              <a:rPr lang="en-US" dirty="0"/>
              <a:t>of triangular boundaries </a:t>
            </a:r>
            <a:endParaRPr lang="en-US" dirty="0" smtClean="0"/>
          </a:p>
          <a:p>
            <a:pPr lvl="1"/>
            <a:r>
              <a:rPr lang="en-US" dirty="0" smtClean="0"/>
              <a:t>Forms </a:t>
            </a:r>
            <a:r>
              <a:rPr lang="en-US" dirty="0"/>
              <a:t>a 3D </a:t>
            </a:r>
            <a:r>
              <a:rPr lang="en-US" dirty="0" smtClean="0"/>
              <a:t>shape</a:t>
            </a:r>
            <a:endParaRPr lang="en-US" dirty="0"/>
          </a:p>
          <a:p>
            <a:pPr lvl="2"/>
            <a:r>
              <a:rPr lang="en-US" dirty="0" smtClean="0"/>
              <a:t>Imported geometry</a:t>
            </a:r>
          </a:p>
          <a:p>
            <a:pPr lvl="2"/>
            <a:r>
              <a:rPr lang="en-US" dirty="0" smtClean="0"/>
              <a:t>Topography surfaces</a:t>
            </a:r>
          </a:p>
          <a:p>
            <a:pPr lvl="2"/>
            <a:r>
              <a:rPr lang="en-US" dirty="0" smtClean="0"/>
              <a:t>Results of </a:t>
            </a:r>
            <a:r>
              <a:rPr lang="en-US" dirty="0" err="1" smtClean="0"/>
              <a:t>Face.Triangulate</a:t>
            </a:r>
            <a:r>
              <a:rPr lang="en-US" dirty="0" smtClean="0"/>
              <a:t>()</a:t>
            </a:r>
          </a:p>
          <a:p>
            <a:pPr marL="284146" lvl="1" indent="0">
              <a:buNone/>
            </a:pPr>
            <a:endParaRPr lang="en-US" dirty="0" smtClean="0"/>
          </a:p>
          <a:p>
            <a:r>
              <a:rPr lang="en-US" dirty="0" smtClean="0"/>
              <a:t>Polyline</a:t>
            </a:r>
          </a:p>
          <a:p>
            <a:pPr lvl="1"/>
            <a:r>
              <a:rPr lang="en-US" dirty="0"/>
              <a:t>C</a:t>
            </a:r>
            <a:r>
              <a:rPr lang="en-US" dirty="0" smtClean="0"/>
              <a:t>ollection </a:t>
            </a:r>
            <a:r>
              <a:rPr lang="en-US" dirty="0"/>
              <a:t>of line segments defined by a set of coordinate </a:t>
            </a:r>
            <a:r>
              <a:rPr lang="en-US" dirty="0" smtClean="0"/>
              <a:t>points</a:t>
            </a:r>
          </a:p>
          <a:p>
            <a:pPr lvl="2"/>
            <a:r>
              <a:rPr lang="en-US" dirty="0" smtClean="0"/>
              <a:t>Imported </a:t>
            </a:r>
            <a:r>
              <a:rPr lang="en-US" dirty="0" smtClean="0"/>
              <a:t>geometry</a:t>
            </a:r>
          </a:p>
          <a:p>
            <a:pPr lvl="1"/>
            <a:endParaRPr lang="en-US" dirty="0" smtClean="0"/>
          </a:p>
          <a:p>
            <a:r>
              <a:rPr lang="en-US" dirty="0" smtClean="0"/>
              <a:t>Point</a:t>
            </a:r>
          </a:p>
          <a:p>
            <a:pPr lvl="1"/>
            <a:r>
              <a:rPr lang="en-US" dirty="0" smtClean="0"/>
              <a:t>Represents </a:t>
            </a:r>
            <a:r>
              <a:rPr lang="en-US" dirty="0"/>
              <a:t>a visible coordinate in 3D </a:t>
            </a:r>
            <a:r>
              <a:rPr lang="en-US" dirty="0" smtClean="0"/>
              <a:t>space</a:t>
            </a:r>
          </a:p>
          <a:p>
            <a:pPr lvl="2"/>
            <a:r>
              <a:rPr lang="en-US" dirty="0" smtClean="0"/>
              <a:t>Mass </a:t>
            </a:r>
            <a:r>
              <a:rPr lang="en-US" dirty="0"/>
              <a:t>family elements </a:t>
            </a:r>
            <a:r>
              <a:rPr lang="en-US" dirty="0" smtClean="0"/>
              <a:t>(</a:t>
            </a:r>
            <a:r>
              <a:rPr lang="en-US" dirty="0" err="1" smtClean="0"/>
              <a:t>ReferencePoint</a:t>
            </a:r>
            <a:r>
              <a:rPr lang="en-US" dirty="0" smtClean="0"/>
              <a:t>)</a:t>
            </a:r>
          </a:p>
        </p:txBody>
      </p:sp>
      <p:pic>
        <p:nvPicPr>
          <p:cNvPr id="5" name="Content Placeholder 4"/>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8334375" y="1601787"/>
            <a:ext cx="2887016" cy="3018145"/>
          </a:xfrm>
        </p:spPr>
      </p:pic>
    </p:spTree>
    <p:extLst>
      <p:ext uri="{BB962C8B-B14F-4D97-AF65-F5344CB8AC3E}">
        <p14:creationId xmlns:p14="http://schemas.microsoft.com/office/powerpoint/2010/main" val="8072231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GeometryInstances</a:t>
            </a:r>
            <a:endParaRPr lang="en-US" dirty="0"/>
          </a:p>
        </p:txBody>
      </p:sp>
      <p:sp>
        <p:nvSpPr>
          <p:cNvPr id="6" name="Text Placeholder 5"/>
          <p:cNvSpPr>
            <a:spLocks noGrp="1"/>
          </p:cNvSpPr>
          <p:nvPr>
            <p:ph type="body" sz="quarter" idx="10"/>
          </p:nvPr>
        </p:nvSpPr>
        <p:spPr>
          <a:xfrm>
            <a:off x="598513" y="2146491"/>
            <a:ext cx="9717062" cy="6699652"/>
          </a:xfrm>
        </p:spPr>
        <p:txBody>
          <a:bodyPr/>
          <a:lstStyle/>
          <a:p>
            <a:r>
              <a:rPr lang="en-US" dirty="0"/>
              <a:t>A set of geometry stored by Revit in a default configuration</a:t>
            </a:r>
          </a:p>
          <a:p>
            <a:r>
              <a:rPr lang="en-US" dirty="0"/>
              <a:t>Transformed into the proper location as a result of the properties of the element</a:t>
            </a:r>
          </a:p>
          <a:p>
            <a:r>
              <a:rPr lang="en-US" dirty="0"/>
              <a:t>Encountered in many Family instances (but not all)</a:t>
            </a:r>
          </a:p>
          <a:p>
            <a:endParaRPr lang="en-US" dirty="0"/>
          </a:p>
        </p:txBody>
      </p:sp>
      <p:pic>
        <p:nvPicPr>
          <p:cNvPr id="7" name="Content Placeholder 6"/>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228975" y="4878387"/>
            <a:ext cx="6684511" cy="4177684"/>
          </a:xfrm>
        </p:spPr>
      </p:pic>
    </p:spTree>
    <p:extLst>
      <p:ext uri="{BB962C8B-B14F-4D97-AF65-F5344CB8AC3E}">
        <p14:creationId xmlns:p14="http://schemas.microsoft.com/office/powerpoint/2010/main" val="11998127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GeometryInstances</a:t>
            </a:r>
            <a:endParaRPr lang="en-US" dirty="0"/>
          </a:p>
        </p:txBody>
      </p:sp>
      <p:sp>
        <p:nvSpPr>
          <p:cNvPr id="3" name="Content Placeholder 2"/>
          <p:cNvSpPr>
            <a:spLocks noGrp="1"/>
          </p:cNvSpPr>
          <p:nvPr>
            <p:ph sz="quarter" idx="10"/>
          </p:nvPr>
        </p:nvSpPr>
        <p:spPr/>
        <p:txBody>
          <a:bodyPr/>
          <a:lstStyle/>
          <a:p>
            <a:r>
              <a:rPr lang="en-US" sz="2800" dirty="0"/>
              <a:t>Different ways to parse</a:t>
            </a:r>
          </a:p>
          <a:p>
            <a:pPr lvl="1"/>
            <a:r>
              <a:rPr lang="en-US" sz="2400" dirty="0" err="1"/>
              <a:t>GetSymbolGeometry</a:t>
            </a:r>
            <a:r>
              <a:rPr lang="en-US" sz="2400" dirty="0"/>
              <a:t>() (no transform) – returns Revit geometry of the symbol</a:t>
            </a:r>
          </a:p>
          <a:p>
            <a:pPr lvl="2"/>
            <a:r>
              <a:rPr lang="en-US" sz="2000" dirty="0"/>
              <a:t>Separate Transform property is also available</a:t>
            </a:r>
          </a:p>
          <a:p>
            <a:pPr lvl="1"/>
            <a:r>
              <a:rPr lang="en-US" sz="2400" dirty="0" err="1"/>
              <a:t>GetSymbolGeometry</a:t>
            </a:r>
            <a:r>
              <a:rPr lang="en-US" sz="2400" dirty="0"/>
              <a:t> (Transform) or </a:t>
            </a:r>
            <a:r>
              <a:rPr lang="en-US" sz="2400" dirty="0" err="1" smtClean="0"/>
              <a:t>GetInstanceGeometry</a:t>
            </a:r>
            <a:r>
              <a:rPr lang="en-US" sz="2400" dirty="0" smtClean="0"/>
              <a:t> (</a:t>
            </a:r>
            <a:r>
              <a:rPr lang="en-US" sz="2400" dirty="0"/>
              <a:t>with or without </a:t>
            </a:r>
            <a:r>
              <a:rPr lang="en-US" sz="2400" dirty="0" smtClean="0"/>
              <a:t>Transform</a:t>
            </a:r>
            <a:r>
              <a:rPr lang="en-US" sz="2400" dirty="0"/>
              <a:t>) – returns copy of Revit </a:t>
            </a:r>
            <a:r>
              <a:rPr lang="en-US" sz="2400" dirty="0" smtClean="0"/>
              <a:t>geometry</a:t>
            </a:r>
          </a:p>
          <a:p>
            <a:pPr lvl="1"/>
            <a:endParaRPr lang="en-US" sz="2400" dirty="0"/>
          </a:p>
          <a:p>
            <a:r>
              <a:rPr lang="en-US" sz="2800" dirty="0"/>
              <a:t>For some cases (dimensioning, element referencing), use the Symbol Geometry to get a proper reference (and analyze the geometry via transform if needed</a:t>
            </a:r>
            <a:r>
              <a:rPr lang="en-US" sz="2800" dirty="0" smtClean="0"/>
              <a:t>)</a:t>
            </a:r>
            <a:endParaRPr lang="en-US" sz="2800" dirty="0"/>
          </a:p>
        </p:txBody>
      </p:sp>
      <p:pic>
        <p:nvPicPr>
          <p:cNvPr id="5" name="Content Placeholder 4"/>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749502" y="2113968"/>
            <a:ext cx="4815037" cy="5867595"/>
          </a:xfrm>
        </p:spPr>
      </p:pic>
    </p:spTree>
    <p:extLst>
      <p:ext uri="{BB962C8B-B14F-4D97-AF65-F5344CB8AC3E}">
        <p14:creationId xmlns:p14="http://schemas.microsoft.com/office/powerpoint/2010/main" val="25207742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Geometry tools in the Revit API</a:t>
            </a:r>
            <a:endParaRPr lang="en-US" dirty="0"/>
          </a:p>
        </p:txBody>
      </p:sp>
    </p:spTree>
    <p:extLst>
      <p:ext uri="{BB962C8B-B14F-4D97-AF65-F5344CB8AC3E}">
        <p14:creationId xmlns:p14="http://schemas.microsoft.com/office/powerpoint/2010/main" val="9869553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2012 geometry tools</a:t>
            </a:r>
            <a:endParaRPr lang="en-US" dirty="0"/>
          </a:p>
        </p:txBody>
      </p:sp>
      <p:sp>
        <p:nvSpPr>
          <p:cNvPr id="3" name="Content Placeholder 2"/>
          <p:cNvSpPr>
            <a:spLocks noGrp="1"/>
          </p:cNvSpPr>
          <p:nvPr>
            <p:ph idx="1"/>
          </p:nvPr>
        </p:nvSpPr>
        <p:spPr/>
        <p:txBody>
          <a:bodyPr/>
          <a:lstStyle/>
          <a:p>
            <a:pPr lvl="0"/>
            <a:r>
              <a:rPr lang="en-US" dirty="0"/>
              <a:t>Temporary solid geometry </a:t>
            </a:r>
            <a:r>
              <a:rPr lang="en-US" dirty="0" smtClean="0"/>
              <a:t>(already described)</a:t>
            </a:r>
            <a:endParaRPr lang="en-US" dirty="0"/>
          </a:p>
          <a:p>
            <a:pPr lvl="0"/>
            <a:r>
              <a:rPr lang="en-US" dirty="0"/>
              <a:t>Boolean operations </a:t>
            </a:r>
            <a:r>
              <a:rPr lang="en-US" dirty="0" smtClean="0"/>
              <a:t>(already described)</a:t>
            </a:r>
            <a:endParaRPr lang="en-US" dirty="0"/>
          </a:p>
          <a:p>
            <a:pPr lvl="0"/>
            <a:r>
              <a:rPr lang="en-US" dirty="0"/>
              <a:t>Element intersection filters</a:t>
            </a:r>
          </a:p>
          <a:p>
            <a:pPr lvl="0"/>
            <a:r>
              <a:rPr lang="en-US" dirty="0"/>
              <a:t>Extrusion analysis</a:t>
            </a:r>
          </a:p>
          <a:p>
            <a:pPr lvl="0"/>
            <a:r>
              <a:rPr lang="en-US" dirty="0" err="1"/>
              <a:t>Element.GetGeneratingElementIds</a:t>
            </a:r>
            <a:endParaRPr lang="en-US" dirty="0"/>
          </a:p>
          <a:p>
            <a:pPr lvl="0"/>
            <a:r>
              <a:rPr lang="en-US" dirty="0" err="1" smtClean="0"/>
              <a:t>CompoundStructure</a:t>
            </a:r>
            <a:r>
              <a:rPr lang="en-US" dirty="0" smtClean="0"/>
              <a:t> &amp; </a:t>
            </a:r>
            <a:r>
              <a:rPr lang="en-US" dirty="0" err="1" smtClean="0"/>
              <a:t>HostObject</a:t>
            </a:r>
            <a:r>
              <a:rPr lang="en-US" dirty="0" smtClean="0"/>
              <a:t> utilities</a:t>
            </a:r>
            <a:endParaRPr lang="en-US" dirty="0"/>
          </a:p>
          <a:p>
            <a:pPr lvl="0"/>
            <a:r>
              <a:rPr lang="en-US" dirty="0"/>
              <a:t>Parts</a:t>
            </a:r>
          </a:p>
          <a:p>
            <a:pPr lvl="0"/>
            <a:r>
              <a:rPr lang="en-US" dirty="0"/>
              <a:t>Room &amp; space geometry</a:t>
            </a:r>
          </a:p>
          <a:p>
            <a:pPr lvl="0"/>
            <a:r>
              <a:rPr lang="en-US" dirty="0"/>
              <a:t>Energy analytical model</a:t>
            </a:r>
          </a:p>
          <a:p>
            <a:pPr lvl="0"/>
            <a:r>
              <a:rPr lang="en-US" dirty="0"/>
              <a:t>Point cloud analysis</a:t>
            </a:r>
          </a:p>
          <a:p>
            <a:endParaRPr lang="en-US" dirty="0"/>
          </a:p>
        </p:txBody>
      </p:sp>
    </p:spTree>
    <p:extLst>
      <p:ext uri="{BB962C8B-B14F-4D97-AF65-F5344CB8AC3E}">
        <p14:creationId xmlns:p14="http://schemas.microsoft.com/office/powerpoint/2010/main" val="208663012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2013 geometry API </a:t>
            </a:r>
            <a:r>
              <a:rPr lang="en-US" dirty="0" smtClean="0"/>
              <a:t>tools and changes</a:t>
            </a:r>
            <a:endParaRPr lang="en-US" dirty="0"/>
          </a:p>
        </p:txBody>
      </p:sp>
      <p:sp>
        <p:nvSpPr>
          <p:cNvPr id="3" name="Content Placeholder 2"/>
          <p:cNvSpPr>
            <a:spLocks noGrp="1"/>
          </p:cNvSpPr>
          <p:nvPr>
            <p:ph idx="1"/>
          </p:nvPr>
        </p:nvSpPr>
        <p:spPr/>
        <p:txBody>
          <a:bodyPr/>
          <a:lstStyle/>
          <a:p>
            <a:r>
              <a:rPr lang="en-US" dirty="0" err="1" smtClean="0"/>
              <a:t>ReferenceIntersector</a:t>
            </a:r>
            <a:endParaRPr lang="en-US" dirty="0"/>
          </a:p>
          <a:p>
            <a:r>
              <a:rPr lang="en-US" dirty="0" smtClean="0"/>
              <a:t>Split </a:t>
            </a:r>
            <a:r>
              <a:rPr lang="en-US" dirty="0"/>
              <a:t>volumes</a:t>
            </a:r>
          </a:p>
          <a:p>
            <a:r>
              <a:rPr lang="en-US" dirty="0" smtClean="0"/>
              <a:t>Solid </a:t>
            </a:r>
            <a:r>
              <a:rPr lang="en-US" dirty="0"/>
              <a:t>tessellation</a:t>
            </a:r>
          </a:p>
          <a:p>
            <a:r>
              <a:rPr lang="en-US" dirty="0" err="1" smtClean="0"/>
              <a:t>CylindricalHelix</a:t>
            </a:r>
            <a:r>
              <a:rPr lang="en-US" dirty="0" smtClean="0"/>
              <a:t> </a:t>
            </a:r>
            <a:r>
              <a:rPr lang="en-US" dirty="0"/>
              <a:t>curve type</a:t>
            </a:r>
          </a:p>
          <a:p>
            <a:r>
              <a:rPr lang="en-US" dirty="0" err="1" smtClean="0"/>
              <a:t>GeometryElement</a:t>
            </a:r>
            <a:r>
              <a:rPr lang="en-US" dirty="0" smtClean="0"/>
              <a:t> as </a:t>
            </a:r>
            <a:r>
              <a:rPr lang="en-US" dirty="0" err="1" smtClean="0"/>
              <a:t>IEnumerable</a:t>
            </a:r>
            <a:r>
              <a:rPr lang="en-US" dirty="0" smtClean="0"/>
              <a:t>&lt;</a:t>
            </a:r>
            <a:r>
              <a:rPr lang="en-US" dirty="0" err="1" smtClean="0"/>
              <a:t>GeometryObject</a:t>
            </a:r>
            <a:r>
              <a:rPr lang="en-US" dirty="0" smtClean="0"/>
              <a:t>&gt;</a:t>
            </a:r>
          </a:p>
          <a:p>
            <a:r>
              <a:rPr lang="en-US" dirty="0" err="1" smtClean="0"/>
              <a:t>CurveLoop</a:t>
            </a:r>
            <a:r>
              <a:rPr lang="en-US" dirty="0" smtClean="0"/>
              <a:t> </a:t>
            </a:r>
            <a:r>
              <a:rPr lang="en-US" dirty="0"/>
              <a:t>as </a:t>
            </a:r>
            <a:r>
              <a:rPr lang="en-US" dirty="0" err="1"/>
              <a:t>IEnumerable</a:t>
            </a:r>
            <a:r>
              <a:rPr lang="en-US" dirty="0"/>
              <a:t>&lt;Curve</a:t>
            </a:r>
            <a:r>
              <a:rPr lang="en-US" dirty="0" smtClean="0"/>
              <a:t>&gt;</a:t>
            </a:r>
            <a:endParaRPr lang="en-US" dirty="0"/>
          </a:p>
        </p:txBody>
      </p:sp>
    </p:spTree>
    <p:extLst>
      <p:ext uri="{BB962C8B-B14F-4D97-AF65-F5344CB8AC3E}">
        <p14:creationId xmlns:p14="http://schemas.microsoft.com/office/powerpoint/2010/main" val="234455963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intersection filters</a:t>
            </a:r>
            <a:endParaRPr lang="en-US" dirty="0"/>
          </a:p>
        </p:txBody>
      </p:sp>
      <p:sp>
        <p:nvSpPr>
          <p:cNvPr id="3" name="Content Placeholder 2"/>
          <p:cNvSpPr>
            <a:spLocks noGrp="1"/>
          </p:cNvSpPr>
          <p:nvPr>
            <p:ph idx="1"/>
          </p:nvPr>
        </p:nvSpPr>
        <p:spPr/>
        <p:txBody>
          <a:bodyPr/>
          <a:lstStyle/>
          <a:p>
            <a:pPr lvl="0"/>
            <a:r>
              <a:rPr lang="en-US" dirty="0" err="1" smtClean="0"/>
              <a:t>ElementIntersectsElementFilter</a:t>
            </a:r>
            <a:r>
              <a:rPr lang="en-US" dirty="0" smtClean="0"/>
              <a:t> </a:t>
            </a:r>
            <a:endParaRPr lang="en-US" dirty="0"/>
          </a:p>
          <a:p>
            <a:pPr lvl="1"/>
            <a:r>
              <a:rPr lang="en-US" dirty="0"/>
              <a:t>P</a:t>
            </a:r>
            <a:r>
              <a:rPr lang="en-US" dirty="0" smtClean="0"/>
              <a:t>asses </a:t>
            </a:r>
            <a:r>
              <a:rPr lang="en-US" dirty="0"/>
              <a:t>elements </a:t>
            </a:r>
            <a:r>
              <a:rPr lang="en-US" dirty="0" smtClean="0"/>
              <a:t>by 3D geometry intersection</a:t>
            </a:r>
            <a:endParaRPr lang="en-US" dirty="0"/>
          </a:p>
          <a:p>
            <a:pPr lvl="1"/>
            <a:r>
              <a:rPr lang="en-US" dirty="0" smtClean="0"/>
              <a:t>Determined </a:t>
            </a:r>
            <a:r>
              <a:rPr lang="en-US" dirty="0"/>
              <a:t>with </a:t>
            </a:r>
            <a:r>
              <a:rPr lang="en-US" dirty="0" smtClean="0"/>
              <a:t>same logic </a:t>
            </a:r>
            <a:r>
              <a:rPr lang="en-US" dirty="0"/>
              <a:t>used by Revit </a:t>
            </a:r>
            <a:r>
              <a:rPr lang="en-US" dirty="0" smtClean="0"/>
              <a:t>for Interference Reports  </a:t>
            </a:r>
            <a:endParaRPr lang="en-US" dirty="0"/>
          </a:p>
          <a:p>
            <a:pPr lvl="1"/>
            <a:r>
              <a:rPr lang="en-US" dirty="0" smtClean="0"/>
              <a:t>Some </a:t>
            </a:r>
            <a:r>
              <a:rPr lang="en-US" dirty="0"/>
              <a:t>combinations of elements will never pass this </a:t>
            </a:r>
            <a:r>
              <a:rPr lang="en-US" dirty="0" smtClean="0"/>
              <a:t>filter</a:t>
            </a:r>
          </a:p>
          <a:p>
            <a:pPr lvl="2"/>
            <a:r>
              <a:rPr lang="en-US" dirty="0" smtClean="0"/>
              <a:t>Joined elements</a:t>
            </a:r>
          </a:p>
          <a:p>
            <a:pPr lvl="2"/>
            <a:r>
              <a:rPr lang="en-US" dirty="0" smtClean="0"/>
              <a:t>Non-solid elements (rebar)</a:t>
            </a:r>
          </a:p>
          <a:p>
            <a:r>
              <a:rPr lang="en-US" dirty="0" err="1" smtClean="0"/>
              <a:t>ElementIntersectsSolidFilter</a:t>
            </a:r>
            <a:endParaRPr lang="en-US" dirty="0" smtClean="0"/>
          </a:p>
          <a:p>
            <a:pPr lvl="1"/>
            <a:r>
              <a:rPr lang="en-US" dirty="0" smtClean="0"/>
              <a:t>Passes elements intersecting any solid  </a:t>
            </a:r>
          </a:p>
          <a:p>
            <a:pPr lvl="1"/>
            <a:r>
              <a:rPr lang="en-US" dirty="0" smtClean="0"/>
              <a:t>Solid obtained from anywhere including created </a:t>
            </a:r>
            <a:r>
              <a:rPr lang="en-US" dirty="0"/>
              <a:t>from scratch </a:t>
            </a:r>
            <a:r>
              <a:rPr lang="en-US" dirty="0" smtClean="0"/>
              <a:t>or </a:t>
            </a:r>
            <a:r>
              <a:rPr lang="en-US" dirty="0"/>
              <a:t>Boolean </a:t>
            </a:r>
            <a:r>
              <a:rPr lang="en-US" dirty="0" smtClean="0"/>
              <a:t>operation  </a:t>
            </a:r>
          </a:p>
          <a:p>
            <a:pPr lvl="1"/>
            <a:r>
              <a:rPr lang="en-US" dirty="0" smtClean="0"/>
              <a:t>Passing elements must have solid geometry</a:t>
            </a:r>
          </a:p>
          <a:p>
            <a:endParaRPr lang="en-US" dirty="0"/>
          </a:p>
        </p:txBody>
      </p:sp>
    </p:spTree>
    <p:extLst>
      <p:ext uri="{BB962C8B-B14F-4D97-AF65-F5344CB8AC3E}">
        <p14:creationId xmlns:p14="http://schemas.microsoft.com/office/powerpoint/2010/main" val="15463495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intersection filters</a:t>
            </a:r>
            <a:endParaRPr lang="en-US" dirty="0"/>
          </a:p>
        </p:txBody>
      </p:sp>
      <p:pic>
        <p:nvPicPr>
          <p:cNvPr id="7" name="Content Placeholder 6"/>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7724775" y="458787"/>
            <a:ext cx="4904802" cy="8426643"/>
          </a:xfrm>
        </p:spPr>
      </p:pic>
      <p:sp>
        <p:nvSpPr>
          <p:cNvPr id="8" name="Content Placeholder 7"/>
          <p:cNvSpPr>
            <a:spLocks noGrp="1"/>
          </p:cNvSpPr>
          <p:nvPr>
            <p:ph sz="quarter" idx="10"/>
          </p:nvPr>
        </p:nvSpPr>
        <p:spPr/>
        <p:txBody>
          <a:bodyPr/>
          <a:lstStyle/>
          <a:p>
            <a:r>
              <a:rPr lang="en-US" dirty="0" smtClean="0"/>
              <a:t>Using filters to check volume of access around doors</a:t>
            </a:r>
          </a:p>
          <a:p>
            <a:r>
              <a:rPr lang="en-US" dirty="0" smtClean="0"/>
              <a:t>Create solids around volume</a:t>
            </a:r>
          </a:p>
          <a:p>
            <a:r>
              <a:rPr lang="en-US" dirty="0" smtClean="0"/>
              <a:t>Highlight </a:t>
            </a:r>
            <a:r>
              <a:rPr lang="en-US" dirty="0" smtClean="0"/>
              <a:t>volumes with </a:t>
            </a:r>
            <a:r>
              <a:rPr lang="en-US" dirty="0" smtClean="0"/>
              <a:t>Analysis Visualization</a:t>
            </a:r>
            <a:endParaRPr lang="en-US" dirty="0"/>
          </a:p>
        </p:txBody>
      </p:sp>
    </p:spTree>
    <p:extLst>
      <p:ext uri="{BB962C8B-B14F-4D97-AF65-F5344CB8AC3E}">
        <p14:creationId xmlns:p14="http://schemas.microsoft.com/office/powerpoint/2010/main" val="14769871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ReferenceIntersector</a:t>
            </a:r>
            <a:r>
              <a:rPr lang="en-US" dirty="0" smtClean="0"/>
              <a:t> (2013)</a:t>
            </a:r>
            <a:endParaRPr lang="en-US" dirty="0"/>
          </a:p>
        </p:txBody>
      </p:sp>
      <p:sp>
        <p:nvSpPr>
          <p:cNvPr id="5" name="Content Placeholder 4"/>
          <p:cNvSpPr>
            <a:spLocks noGrp="1"/>
          </p:cNvSpPr>
          <p:nvPr>
            <p:ph sz="quarter" idx="10"/>
          </p:nvPr>
        </p:nvSpPr>
        <p:spPr/>
        <p:txBody>
          <a:bodyPr/>
          <a:lstStyle/>
          <a:p>
            <a:r>
              <a:rPr lang="en-US" dirty="0" smtClean="0"/>
              <a:t>Ray-casts to find elements using a </a:t>
            </a:r>
            <a:r>
              <a:rPr lang="en-US" dirty="0"/>
              <a:t>point and direction</a:t>
            </a:r>
          </a:p>
          <a:p>
            <a:endParaRPr lang="en-US" dirty="0"/>
          </a:p>
          <a:p>
            <a:pPr lvl="1"/>
            <a:r>
              <a:rPr lang="en-US" dirty="0" smtClean="0"/>
              <a:t>Target</a:t>
            </a:r>
            <a:r>
              <a:rPr lang="en-US" dirty="0" smtClean="0"/>
              <a:t>: Element, Face, Edge, </a:t>
            </a:r>
            <a:r>
              <a:rPr lang="en-US" dirty="0" smtClean="0"/>
              <a:t>Mesh or Curve</a:t>
            </a:r>
            <a:endParaRPr lang="en-US" dirty="0" smtClean="0"/>
          </a:p>
          <a:p>
            <a:pPr lvl="1"/>
            <a:r>
              <a:rPr lang="en-US" dirty="0" err="1" smtClean="0"/>
              <a:t>ElementFilter</a:t>
            </a:r>
            <a:r>
              <a:rPr lang="en-US" dirty="0" smtClean="0"/>
              <a:t> or specific element</a:t>
            </a:r>
            <a:endParaRPr lang="en-US" dirty="0"/>
          </a:p>
          <a:p>
            <a:pPr lvl="1"/>
            <a:r>
              <a:rPr lang="en-US" dirty="0" smtClean="0"/>
              <a:t>Find</a:t>
            </a:r>
            <a:r>
              <a:rPr lang="en-US" dirty="0" smtClean="0"/>
              <a:t>() </a:t>
            </a:r>
            <a:r>
              <a:rPr lang="en-US" dirty="0" smtClean="0"/>
              <a:t>or </a:t>
            </a:r>
            <a:r>
              <a:rPr lang="en-US" dirty="0" err="1" smtClean="0"/>
              <a:t>FindNearest</a:t>
            </a:r>
            <a:r>
              <a:rPr lang="en-US" dirty="0" smtClean="0"/>
              <a:t>() </a:t>
            </a:r>
            <a:endParaRPr lang="en-US" dirty="0" smtClean="0"/>
          </a:p>
          <a:p>
            <a:pPr lvl="1"/>
            <a:endParaRPr lang="en-US" dirty="0" smtClean="0"/>
          </a:p>
          <a:p>
            <a:pPr lvl="2"/>
            <a:r>
              <a:rPr lang="en-US" dirty="0" smtClean="0">
                <a:solidFill>
                  <a:schemeClr val="accent1"/>
                </a:solidFill>
              </a:rPr>
              <a:t>Note issue with </a:t>
            </a:r>
            <a:r>
              <a:rPr lang="en-US" dirty="0" err="1" smtClean="0">
                <a:solidFill>
                  <a:schemeClr val="accent1"/>
                </a:solidFill>
              </a:rPr>
              <a:t>FindNearest</a:t>
            </a:r>
            <a:r>
              <a:rPr lang="en-US" dirty="0" smtClean="0">
                <a:solidFill>
                  <a:schemeClr val="accent1"/>
                </a:solidFill>
              </a:rPr>
              <a:t>() if </a:t>
            </a:r>
            <a:r>
              <a:rPr lang="en-US" dirty="0" smtClean="0">
                <a:solidFill>
                  <a:schemeClr val="accent1"/>
                </a:solidFill>
              </a:rPr>
              <a:t>no results will be found – fix in 2013 update release 1</a:t>
            </a:r>
            <a:endParaRPr lang="en-US" dirty="0">
              <a:solidFill>
                <a:schemeClr val="accent1"/>
              </a:solidFill>
            </a:endParaRPr>
          </a:p>
        </p:txBody>
      </p:sp>
      <p:pic>
        <p:nvPicPr>
          <p:cNvPr id="1026" name="Picture 2"/>
          <p:cNvPicPr>
            <a:picLocks noGrp="1" noChangeAspect="1" noChangeArrowheads="1"/>
          </p:cNvPicPr>
          <p:nvPr>
            <p:ph sz="quarter" idx="11"/>
          </p:nvPr>
        </p:nvPicPr>
        <p:blipFill rotWithShape="1">
          <a:blip r:embed="rId2" cstate="print">
            <a:extLst>
              <a:ext uri="{28A0092B-C50C-407E-A947-70E740481C1C}">
                <a14:useLocalDpi xmlns:a14="http://schemas.microsoft.com/office/drawing/2010/main" val="0"/>
              </a:ext>
            </a:extLst>
          </a:blip>
          <a:srcRect/>
          <a:stretch/>
        </p:blipFill>
        <p:spPr bwMode="auto">
          <a:xfrm>
            <a:off x="6810375" y="2133811"/>
            <a:ext cx="5596859" cy="593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4575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About this course</a:t>
            </a:r>
            <a:endParaRPr lang="en-US" dirty="0"/>
          </a:p>
        </p:txBody>
      </p:sp>
      <p:sp>
        <p:nvSpPr>
          <p:cNvPr id="6" name="Content Placeholder 5"/>
          <p:cNvSpPr>
            <a:spLocks noGrp="1"/>
          </p:cNvSpPr>
          <p:nvPr>
            <p:ph idx="1"/>
          </p:nvPr>
        </p:nvSpPr>
        <p:spPr/>
        <p:txBody>
          <a:bodyPr/>
          <a:lstStyle/>
          <a:p>
            <a:r>
              <a:rPr lang="en-US" sz="3900" dirty="0"/>
              <a:t>Two </a:t>
            </a:r>
            <a:r>
              <a:rPr lang="en-US" sz="3900" dirty="0" smtClean="0"/>
              <a:t>sections</a:t>
            </a:r>
            <a:endParaRPr lang="en-US" sz="3900" dirty="0"/>
          </a:p>
          <a:p>
            <a:pPr lvl="1"/>
            <a:r>
              <a:rPr lang="en-US" sz="3200" dirty="0"/>
              <a:t>Geometry </a:t>
            </a:r>
            <a:r>
              <a:rPr lang="en-US" sz="3200" dirty="0" smtClean="0"/>
              <a:t>extraction fundamentals</a:t>
            </a:r>
            <a:endParaRPr lang="en-US" sz="3200" dirty="0"/>
          </a:p>
          <a:p>
            <a:pPr lvl="1"/>
            <a:r>
              <a:rPr lang="en-US" sz="3200" dirty="0" smtClean="0"/>
              <a:t>Tools</a:t>
            </a:r>
            <a:endParaRPr lang="en-US" sz="3200" dirty="0"/>
          </a:p>
          <a:p>
            <a:pPr marL="252309" lvl="1" indent="0">
              <a:buNone/>
            </a:pPr>
            <a:endParaRPr lang="en-US" sz="3200" dirty="0"/>
          </a:p>
          <a:p>
            <a:r>
              <a:rPr lang="en-US" sz="3900" dirty="0" smtClean="0"/>
              <a:t>For more </a:t>
            </a:r>
            <a:r>
              <a:rPr lang="en-US" sz="3900" dirty="0" smtClean="0"/>
              <a:t>details: </a:t>
            </a:r>
            <a:r>
              <a:rPr lang="en-US" sz="3900" dirty="0" smtClean="0">
                <a:hlinkClick r:id="rId2"/>
              </a:rPr>
              <a:t>developers </a:t>
            </a:r>
            <a:r>
              <a:rPr lang="en-US" sz="3900" dirty="0">
                <a:hlinkClick r:id="rId2"/>
              </a:rPr>
              <a:t>guide wiki</a:t>
            </a:r>
            <a:endParaRPr lang="en-US" sz="3900" dirty="0"/>
          </a:p>
          <a:p>
            <a:r>
              <a:rPr lang="en-US" sz="3900" dirty="0"/>
              <a:t>Samples – </a:t>
            </a:r>
            <a:r>
              <a:rPr lang="en-US" sz="3900" dirty="0" smtClean="0"/>
              <a:t>provided as </a:t>
            </a:r>
            <a:r>
              <a:rPr lang="en-US" sz="3900" dirty="0" smtClean="0"/>
              <a:t>course </a:t>
            </a:r>
            <a:r>
              <a:rPr lang="en-US" sz="3900" dirty="0"/>
              <a:t>material</a:t>
            </a:r>
          </a:p>
        </p:txBody>
      </p:sp>
    </p:spTree>
    <p:extLst>
      <p:ext uri="{BB962C8B-B14F-4D97-AF65-F5344CB8AC3E}">
        <p14:creationId xmlns:p14="http://schemas.microsoft.com/office/powerpoint/2010/main" val="290416850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ExtrusionAnalyzer</a:t>
            </a:r>
            <a:endParaRPr lang="en-US" dirty="0"/>
          </a:p>
        </p:txBody>
      </p:sp>
      <p:sp>
        <p:nvSpPr>
          <p:cNvPr id="4" name="Text Placeholder 3"/>
          <p:cNvSpPr>
            <a:spLocks noGrp="1"/>
          </p:cNvSpPr>
          <p:nvPr>
            <p:ph type="body" sz="quarter" idx="10"/>
          </p:nvPr>
        </p:nvSpPr>
        <p:spPr>
          <a:xfrm>
            <a:off x="598513" y="2146491"/>
            <a:ext cx="4240225" cy="6699652"/>
          </a:xfrm>
        </p:spPr>
        <p:txBody>
          <a:bodyPr/>
          <a:lstStyle/>
          <a:p>
            <a:r>
              <a:rPr lang="en-US" dirty="0" smtClean="0"/>
              <a:t>“Fits” geometry </a:t>
            </a:r>
            <a:r>
              <a:rPr lang="en-US" dirty="0"/>
              <a:t>into extruded </a:t>
            </a:r>
            <a:r>
              <a:rPr lang="en-US" dirty="0" smtClean="0"/>
              <a:t>profile</a:t>
            </a:r>
          </a:p>
          <a:p>
            <a:endParaRPr lang="en-US" dirty="0"/>
          </a:p>
          <a:p>
            <a:pPr lvl="1"/>
            <a:r>
              <a:rPr lang="en-US" dirty="0" smtClean="0"/>
              <a:t>Inputs:</a:t>
            </a:r>
          </a:p>
          <a:p>
            <a:pPr lvl="2"/>
            <a:r>
              <a:rPr lang="en-US" dirty="0"/>
              <a:t>S</a:t>
            </a:r>
            <a:r>
              <a:rPr lang="en-US" dirty="0" smtClean="0"/>
              <a:t>olid geometry</a:t>
            </a:r>
          </a:p>
          <a:p>
            <a:pPr lvl="2"/>
            <a:r>
              <a:rPr lang="en-US" dirty="0" smtClean="0"/>
              <a:t>P</a:t>
            </a:r>
            <a:r>
              <a:rPr lang="en-US" dirty="0" smtClean="0"/>
              <a:t>lane</a:t>
            </a:r>
          </a:p>
          <a:p>
            <a:pPr lvl="2"/>
            <a:r>
              <a:rPr lang="en-US" dirty="0"/>
              <a:t>D</a:t>
            </a:r>
            <a:r>
              <a:rPr lang="en-US" dirty="0" smtClean="0"/>
              <a:t>irection  </a:t>
            </a:r>
          </a:p>
          <a:p>
            <a:pPr lvl="2"/>
            <a:endParaRPr lang="en-US" dirty="0"/>
          </a:p>
          <a:p>
            <a:pPr lvl="1"/>
            <a:r>
              <a:rPr lang="en-US" dirty="0"/>
              <a:t>Results: </a:t>
            </a:r>
          </a:p>
          <a:p>
            <a:pPr lvl="2"/>
            <a:r>
              <a:rPr lang="en-US" dirty="0" smtClean="0"/>
              <a:t>Base profile</a:t>
            </a:r>
            <a:endParaRPr lang="en-US" dirty="0"/>
          </a:p>
          <a:p>
            <a:pPr lvl="2"/>
            <a:r>
              <a:rPr lang="en-US" dirty="0" smtClean="0"/>
              <a:t>Face alignment</a:t>
            </a:r>
          </a:p>
          <a:p>
            <a:pPr marL="654015" lvl="2" indent="0">
              <a:buNone/>
            </a:pPr>
            <a:endParaRPr lang="en-US" dirty="0" smtClean="0"/>
          </a:p>
          <a:p>
            <a:pPr marL="312720" lvl="1" indent="0">
              <a:buNone/>
            </a:pPr>
            <a:r>
              <a:rPr lang="en-US" dirty="0" smtClean="0"/>
              <a:t>Example</a:t>
            </a:r>
            <a:r>
              <a:rPr lang="en-US" dirty="0"/>
              <a:t>: Revit’s IFC exporter (available on </a:t>
            </a:r>
            <a:r>
              <a:rPr lang="en-US" u="sng" dirty="0">
                <a:hlinkClick r:id="rId2"/>
              </a:rPr>
              <a:t>Open Source</a:t>
            </a:r>
            <a:r>
              <a:rPr lang="en-US" dirty="0"/>
              <a:t>)</a:t>
            </a:r>
          </a:p>
          <a:p>
            <a:pPr marL="654015" lvl="2" indent="0">
              <a:buNone/>
            </a:pPr>
            <a:endParaRPr lang="en-US" dirty="0" smtClean="0"/>
          </a:p>
        </p:txBody>
      </p:sp>
      <p:pic>
        <p:nvPicPr>
          <p:cNvPr id="33794" name="Picture 2"/>
          <p:cNvPicPr>
            <a:picLocks noGrp="1" noChangeAspect="1" noChangeArrowheads="1"/>
          </p:cNvPicPr>
          <p:nvPr>
            <p:ph sz="quarter" idx="11"/>
          </p:nvPr>
        </p:nvPicPr>
        <p:blipFill>
          <a:blip r:embed="rId3" cstate="print">
            <a:extLst>
              <a:ext uri="{28A0092B-C50C-407E-A947-70E740481C1C}">
                <a14:useLocalDpi xmlns:a14="http://schemas.microsoft.com/office/drawing/2010/main" val="0"/>
              </a:ext>
            </a:extLst>
          </a:blip>
          <a:srcRect/>
          <a:stretch>
            <a:fillRect/>
          </a:stretch>
        </p:blipFill>
        <p:spPr bwMode="auto">
          <a:xfrm>
            <a:off x="5245284" y="2493398"/>
            <a:ext cx="7269795" cy="524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4403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Element.GetGeneratingElementIds</a:t>
            </a:r>
            <a:endParaRPr lang="en-US" dirty="0"/>
          </a:p>
        </p:txBody>
      </p:sp>
      <p:sp>
        <p:nvSpPr>
          <p:cNvPr id="3" name="Content Placeholder 2"/>
          <p:cNvSpPr>
            <a:spLocks noGrp="1"/>
          </p:cNvSpPr>
          <p:nvPr>
            <p:ph sz="quarter" idx="10"/>
          </p:nvPr>
        </p:nvSpPr>
        <p:spPr/>
        <p:txBody>
          <a:bodyPr/>
          <a:lstStyle/>
          <a:p>
            <a:pPr lvl="0"/>
            <a:r>
              <a:rPr lang="en-US" dirty="0" smtClean="0"/>
              <a:t>Examines relationships among elements</a:t>
            </a:r>
          </a:p>
          <a:p>
            <a:pPr lvl="1"/>
            <a:r>
              <a:rPr lang="en-US" dirty="0" smtClean="0"/>
              <a:t>Window </a:t>
            </a:r>
            <a:r>
              <a:rPr lang="en-US" dirty="0"/>
              <a:t>and door cutting walls</a:t>
            </a:r>
          </a:p>
          <a:p>
            <a:pPr lvl="1"/>
            <a:r>
              <a:rPr lang="en-US" dirty="0"/>
              <a:t>Openings cutting hosts</a:t>
            </a:r>
          </a:p>
          <a:p>
            <a:pPr lvl="1"/>
            <a:r>
              <a:rPr lang="en-US" dirty="0"/>
              <a:t>Face splitting faces</a:t>
            </a:r>
          </a:p>
          <a:p>
            <a:pPr lvl="1"/>
            <a:r>
              <a:rPr lang="en-US" dirty="0"/>
              <a:t>Wall sweep or reveal traversing wall</a:t>
            </a:r>
          </a:p>
          <a:p>
            <a:pPr lvl="1"/>
            <a:r>
              <a:rPr lang="en-US" sz="2600" dirty="0"/>
              <a:t>Walls joining to other wall(s)</a:t>
            </a:r>
          </a:p>
          <a:p>
            <a:pPr lvl="1"/>
            <a:r>
              <a:rPr lang="en-US" sz="2600" dirty="0"/>
              <a:t>Elements extending to roof(s)</a:t>
            </a:r>
          </a:p>
          <a:p>
            <a:pPr lvl="0"/>
            <a:endParaRPr lang="en-US" dirty="0" smtClean="0"/>
          </a:p>
          <a:p>
            <a:pPr lvl="0"/>
            <a:r>
              <a:rPr lang="en-US" dirty="0" smtClean="0"/>
              <a:t>More </a:t>
            </a:r>
            <a:r>
              <a:rPr lang="en-US" dirty="0" smtClean="0"/>
              <a:t>than one id may be </a:t>
            </a:r>
            <a:r>
              <a:rPr lang="en-US" dirty="0" smtClean="0"/>
              <a:t>returned</a:t>
            </a:r>
            <a:endParaRPr lang="en-US" dirty="0"/>
          </a:p>
          <a:p>
            <a:endParaRPr lang="en-US" dirty="0"/>
          </a:p>
        </p:txBody>
      </p:sp>
      <p:pic>
        <p:nvPicPr>
          <p:cNvPr id="5" name="Content Placeholder 4"/>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8181975" y="1830387"/>
            <a:ext cx="3777649" cy="6254456"/>
          </a:xfrm>
        </p:spPr>
      </p:pic>
    </p:spTree>
    <p:extLst>
      <p:ext uri="{BB962C8B-B14F-4D97-AF65-F5344CB8AC3E}">
        <p14:creationId xmlns:p14="http://schemas.microsoft.com/office/powerpoint/2010/main" val="10741293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CompoundStructure</a:t>
            </a:r>
            <a:r>
              <a:rPr lang="en-US" dirty="0" smtClean="0"/>
              <a:t> &amp; </a:t>
            </a:r>
            <a:r>
              <a:rPr lang="en-US" dirty="0" err="1" smtClean="0"/>
              <a:t>HostObject</a:t>
            </a:r>
            <a:r>
              <a:rPr lang="en-US" dirty="0" smtClean="0"/>
              <a:t> utilities</a:t>
            </a:r>
            <a:endParaRPr lang="en-US" dirty="0"/>
          </a:p>
        </p:txBody>
      </p:sp>
      <p:sp>
        <p:nvSpPr>
          <p:cNvPr id="3" name="Content Placeholder 2"/>
          <p:cNvSpPr>
            <a:spLocks noGrp="1"/>
          </p:cNvSpPr>
          <p:nvPr>
            <p:ph idx="1"/>
          </p:nvPr>
        </p:nvSpPr>
        <p:spPr/>
        <p:txBody>
          <a:bodyPr/>
          <a:lstStyle/>
          <a:p>
            <a:r>
              <a:rPr lang="en-US" dirty="0" err="1" smtClean="0"/>
              <a:t>HostObject</a:t>
            </a:r>
            <a:endParaRPr lang="en-US" dirty="0" smtClean="0"/>
          </a:p>
          <a:p>
            <a:pPr lvl="1"/>
            <a:r>
              <a:rPr lang="en-US" dirty="0" smtClean="0"/>
              <a:t>Walls</a:t>
            </a:r>
            <a:r>
              <a:rPr lang="en-US" dirty="0"/>
              <a:t>, floors, ceilings and roofs </a:t>
            </a:r>
            <a:endParaRPr lang="en-US" dirty="0" smtClean="0"/>
          </a:p>
          <a:p>
            <a:r>
              <a:rPr lang="en-US" dirty="0" err="1" smtClean="0"/>
              <a:t>CompoundStructure</a:t>
            </a:r>
            <a:r>
              <a:rPr lang="en-US" dirty="0" smtClean="0"/>
              <a:t> </a:t>
            </a:r>
          </a:p>
          <a:p>
            <a:pPr lvl="1"/>
            <a:r>
              <a:rPr lang="en-US" dirty="0" smtClean="0"/>
              <a:t>Read/write layers</a:t>
            </a:r>
            <a:endParaRPr lang="en-US" dirty="0" smtClean="0"/>
          </a:p>
          <a:p>
            <a:pPr lvl="1"/>
            <a:r>
              <a:rPr lang="en-US" dirty="0" smtClean="0"/>
              <a:t>Vertically </a:t>
            </a:r>
            <a:r>
              <a:rPr lang="en-US" dirty="0" smtClean="0"/>
              <a:t>compound layers</a:t>
            </a:r>
          </a:p>
          <a:p>
            <a:pPr lvl="1"/>
            <a:r>
              <a:rPr lang="en-US" dirty="0" smtClean="0"/>
              <a:t>Offset </a:t>
            </a:r>
            <a:r>
              <a:rPr lang="en-US" dirty="0" smtClean="0"/>
              <a:t>to location lines (finish face, core boundaries)</a:t>
            </a:r>
          </a:p>
          <a:p>
            <a:pPr lvl="1"/>
            <a:r>
              <a:rPr lang="en-US" dirty="0" smtClean="0"/>
              <a:t>Get layer widths</a:t>
            </a:r>
          </a:p>
          <a:p>
            <a:r>
              <a:rPr lang="en-US" dirty="0" err="1" smtClean="0"/>
              <a:t>HostObjectUtils</a:t>
            </a:r>
            <a:endParaRPr lang="en-US" dirty="0" smtClean="0"/>
          </a:p>
          <a:p>
            <a:pPr lvl="1"/>
            <a:r>
              <a:rPr lang="en-US" dirty="0" err="1" smtClean="0"/>
              <a:t>GetSideFaces</a:t>
            </a:r>
            <a:r>
              <a:rPr lang="en-US" dirty="0" smtClean="0"/>
              <a:t>() – walls</a:t>
            </a:r>
          </a:p>
          <a:p>
            <a:pPr lvl="1"/>
            <a:r>
              <a:rPr lang="en-US" dirty="0" err="1" smtClean="0"/>
              <a:t>GetTopFaces</a:t>
            </a:r>
            <a:r>
              <a:rPr lang="en-US" dirty="0" smtClean="0"/>
              <a:t>()/</a:t>
            </a:r>
            <a:r>
              <a:rPr lang="en-US" dirty="0" err="1" smtClean="0"/>
              <a:t>GetBottomFaces</a:t>
            </a:r>
            <a:r>
              <a:rPr lang="en-US" dirty="0" smtClean="0"/>
              <a:t>() – floors, roofs, ceilings</a:t>
            </a:r>
          </a:p>
          <a:p>
            <a:endParaRPr lang="en-US" dirty="0"/>
          </a:p>
        </p:txBody>
      </p:sp>
    </p:spTree>
    <p:extLst>
      <p:ext uri="{BB962C8B-B14F-4D97-AF65-F5344CB8AC3E}">
        <p14:creationId xmlns:p14="http://schemas.microsoft.com/office/powerpoint/2010/main" val="5066170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a:t>
            </a:r>
            <a:endParaRPr lang="en-US" dirty="0"/>
          </a:p>
        </p:txBody>
      </p:sp>
      <p:sp>
        <p:nvSpPr>
          <p:cNvPr id="3" name="Content Placeholder 2"/>
          <p:cNvSpPr>
            <a:spLocks noGrp="1"/>
          </p:cNvSpPr>
          <p:nvPr>
            <p:ph idx="1"/>
          </p:nvPr>
        </p:nvSpPr>
        <p:spPr/>
        <p:txBody>
          <a:bodyPr/>
          <a:lstStyle/>
          <a:p>
            <a:r>
              <a:rPr lang="en-US" dirty="0" smtClean="0"/>
              <a:t>Construction </a:t>
            </a:r>
            <a:r>
              <a:rPr lang="en-US" dirty="0"/>
              <a:t>modeling </a:t>
            </a:r>
            <a:r>
              <a:rPr lang="en-US" dirty="0" smtClean="0"/>
              <a:t>tool</a:t>
            </a:r>
          </a:p>
          <a:p>
            <a:pPr lvl="1"/>
            <a:r>
              <a:rPr lang="en-US" dirty="0" smtClean="0"/>
              <a:t>Divide </a:t>
            </a:r>
            <a:r>
              <a:rPr lang="en-US" dirty="0" err="1" smtClean="0"/>
              <a:t>HostObject</a:t>
            </a:r>
            <a:r>
              <a:rPr lang="en-US" dirty="0" smtClean="0"/>
              <a:t> elements from </a:t>
            </a:r>
            <a:r>
              <a:rPr lang="en-US" dirty="0"/>
              <a:t>the design intent </a:t>
            </a:r>
            <a:r>
              <a:rPr lang="en-US" dirty="0" smtClean="0"/>
              <a:t>model by layer</a:t>
            </a:r>
          </a:p>
          <a:p>
            <a:pPr lvl="1"/>
            <a:r>
              <a:rPr lang="en-US" dirty="0" smtClean="0"/>
              <a:t>Further subdivisions possible</a:t>
            </a:r>
          </a:p>
          <a:p>
            <a:pPr lvl="2"/>
            <a:r>
              <a:rPr lang="en-US" dirty="0" smtClean="0"/>
              <a:t>By layer</a:t>
            </a:r>
          </a:p>
          <a:p>
            <a:pPr lvl="2"/>
            <a:r>
              <a:rPr lang="en-US" dirty="0" smtClean="0"/>
              <a:t>By grid</a:t>
            </a:r>
          </a:p>
          <a:p>
            <a:pPr lvl="2"/>
            <a:r>
              <a:rPr lang="en-US" dirty="0" smtClean="0"/>
              <a:t>By sketched curve</a:t>
            </a:r>
          </a:p>
          <a:p>
            <a:pPr lvl="1"/>
            <a:r>
              <a:rPr lang="en-US" dirty="0" smtClean="0"/>
              <a:t>Parts update with changes to their source </a:t>
            </a:r>
            <a:r>
              <a:rPr lang="en-US" dirty="0" smtClean="0"/>
              <a:t>elements</a:t>
            </a:r>
          </a:p>
          <a:p>
            <a:pPr lvl="1"/>
            <a:endParaRPr lang="en-US" dirty="0" smtClean="0"/>
          </a:p>
          <a:p>
            <a:r>
              <a:rPr lang="en-US" dirty="0" err="1" smtClean="0"/>
              <a:t>PartUtils</a:t>
            </a:r>
            <a:endParaRPr lang="en-US" dirty="0" smtClean="0"/>
          </a:p>
          <a:p>
            <a:pPr lvl="1"/>
            <a:r>
              <a:rPr lang="en-US" dirty="0" err="1" smtClean="0"/>
              <a:t>CreateParts</a:t>
            </a:r>
            <a:r>
              <a:rPr lang="en-US" dirty="0" smtClean="0"/>
              <a:t>()</a:t>
            </a:r>
          </a:p>
          <a:p>
            <a:pPr lvl="1"/>
            <a:r>
              <a:rPr lang="en-US" dirty="0" err="1" smtClean="0"/>
              <a:t>DivideParts</a:t>
            </a:r>
            <a:r>
              <a:rPr lang="en-US" dirty="0" smtClean="0"/>
              <a:t>()</a:t>
            </a:r>
          </a:p>
          <a:p>
            <a:pPr lvl="1"/>
            <a:r>
              <a:rPr lang="en-US" dirty="0" err="1" smtClean="0"/>
              <a:t>GetAssociatedParts</a:t>
            </a:r>
            <a:r>
              <a:rPr lang="en-US" dirty="0" smtClean="0"/>
              <a:t>()</a:t>
            </a:r>
          </a:p>
          <a:p>
            <a:pPr lvl="1"/>
            <a:endParaRPr lang="en-US" dirty="0" smtClean="0"/>
          </a:p>
          <a:p>
            <a:pPr lvl="1"/>
            <a:endParaRPr lang="en-US" dirty="0" smtClean="0"/>
          </a:p>
          <a:p>
            <a:pPr marL="252309" lvl="1" indent="0">
              <a:buNone/>
            </a:pPr>
            <a:endParaRPr lang="en-US" dirty="0"/>
          </a:p>
        </p:txBody>
      </p:sp>
    </p:spTree>
    <p:extLst>
      <p:ext uri="{BB962C8B-B14F-4D97-AF65-F5344CB8AC3E}">
        <p14:creationId xmlns:p14="http://schemas.microsoft.com/office/powerpoint/2010/main" val="297351517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as a </a:t>
            </a:r>
            <a:r>
              <a:rPr lang="en-US" smtClean="0"/>
              <a:t>geometric analysis </a:t>
            </a:r>
            <a:r>
              <a:rPr lang="en-US" dirty="0" smtClean="0"/>
              <a:t>tool</a:t>
            </a:r>
            <a:endParaRPr lang="en-US" dirty="0"/>
          </a:p>
        </p:txBody>
      </p:sp>
      <p:sp>
        <p:nvSpPr>
          <p:cNvPr id="4" name="Content Placeholder 3"/>
          <p:cNvSpPr>
            <a:spLocks noGrp="1"/>
          </p:cNvSpPr>
          <p:nvPr>
            <p:ph sz="quarter" idx="10"/>
          </p:nvPr>
        </p:nvSpPr>
        <p:spPr>
          <a:xfrm>
            <a:off x="603505" y="2148841"/>
            <a:ext cx="4519816" cy="6702552"/>
          </a:xfrm>
        </p:spPr>
        <p:txBody>
          <a:bodyPr/>
          <a:lstStyle/>
          <a:p>
            <a:r>
              <a:rPr lang="en-US" dirty="0" smtClean="0"/>
              <a:t>Easy </a:t>
            </a:r>
            <a:r>
              <a:rPr lang="en-US" dirty="0"/>
              <a:t>access to the geometry of each of the layers of materials within a compound </a:t>
            </a:r>
            <a:r>
              <a:rPr lang="en-US" dirty="0" smtClean="0"/>
              <a:t>object</a:t>
            </a:r>
          </a:p>
          <a:p>
            <a:r>
              <a:rPr lang="en-US" dirty="0" smtClean="0"/>
              <a:t>East access to split resultant geometry by grid or layer</a:t>
            </a:r>
          </a:p>
          <a:p>
            <a:r>
              <a:rPr lang="en-US" dirty="0" smtClean="0"/>
              <a:t>Use temporary changes to extract information and then restore original model</a:t>
            </a:r>
            <a:endParaRPr lang="en-US" dirty="0"/>
          </a:p>
        </p:txBody>
      </p:sp>
      <p:pic>
        <p:nvPicPr>
          <p:cNvPr id="6" name="Content Placeholder 5"/>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5285938" y="2005559"/>
            <a:ext cx="7208072" cy="6635108"/>
          </a:xfrm>
        </p:spPr>
      </p:pic>
    </p:spTree>
    <p:extLst>
      <p:ext uri="{BB962C8B-B14F-4D97-AF65-F5344CB8AC3E}">
        <p14:creationId xmlns:p14="http://schemas.microsoft.com/office/powerpoint/2010/main" val="33802986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&amp; space geometry</a:t>
            </a:r>
            <a:endParaRPr lang="en-US" dirty="0"/>
          </a:p>
        </p:txBody>
      </p:sp>
      <p:sp>
        <p:nvSpPr>
          <p:cNvPr id="3" name="Content Placeholder 2"/>
          <p:cNvSpPr>
            <a:spLocks noGrp="1"/>
          </p:cNvSpPr>
          <p:nvPr>
            <p:ph idx="1"/>
          </p:nvPr>
        </p:nvSpPr>
        <p:spPr/>
        <p:txBody>
          <a:bodyPr/>
          <a:lstStyle/>
          <a:p>
            <a:r>
              <a:rPr lang="en-US" dirty="0" err="1" smtClean="0"/>
              <a:t>SpatialElementGeometryCalculator</a:t>
            </a:r>
            <a:r>
              <a:rPr lang="en-US" dirty="0" smtClean="0"/>
              <a:t> </a:t>
            </a:r>
          </a:p>
          <a:p>
            <a:pPr lvl="1"/>
            <a:r>
              <a:rPr lang="en-US" dirty="0" smtClean="0"/>
              <a:t>3D geometry volume of room or space</a:t>
            </a:r>
          </a:p>
          <a:p>
            <a:pPr lvl="1"/>
            <a:r>
              <a:rPr lang="en-US" dirty="0" smtClean="0"/>
              <a:t>Relationships </a:t>
            </a:r>
            <a:r>
              <a:rPr lang="en-US" dirty="0"/>
              <a:t>between the geometry and the </a:t>
            </a:r>
            <a:r>
              <a:rPr lang="en-US" dirty="0" smtClean="0"/>
              <a:t>boundary </a:t>
            </a:r>
            <a:r>
              <a:rPr lang="en-US" dirty="0" smtClean="0"/>
              <a:t>elements </a:t>
            </a:r>
          </a:p>
          <a:p>
            <a:pPr lvl="1"/>
            <a:r>
              <a:rPr lang="en-US" dirty="0" smtClean="0"/>
              <a:t>2 options:</a:t>
            </a:r>
            <a:endParaRPr lang="en-US" dirty="0"/>
          </a:p>
          <a:p>
            <a:pPr lvl="2"/>
            <a:r>
              <a:rPr lang="en-US" dirty="0" err="1"/>
              <a:t>SpatialElementBoundaryLocation</a:t>
            </a:r>
            <a:r>
              <a:rPr lang="en-US" dirty="0"/>
              <a:t> </a:t>
            </a:r>
            <a:r>
              <a:rPr lang="en-US" dirty="0" smtClean="0"/>
              <a:t>–finish </a:t>
            </a:r>
            <a:r>
              <a:rPr lang="en-US" dirty="0"/>
              <a:t>faces or boundary element centerlines for </a:t>
            </a:r>
            <a:r>
              <a:rPr lang="en-US" dirty="0" smtClean="0"/>
              <a:t>calculation</a:t>
            </a:r>
          </a:p>
          <a:p>
            <a:pPr lvl="2"/>
            <a:r>
              <a:rPr lang="en-US" dirty="0" err="1" smtClean="0"/>
              <a:t>StoredFreeBoundaryFaces</a:t>
            </a:r>
            <a:r>
              <a:rPr lang="en-US" dirty="0" smtClean="0"/>
              <a:t> </a:t>
            </a:r>
            <a:r>
              <a:rPr lang="en-US" dirty="0"/>
              <a:t>– whether to include faces which don’t map directly to a boundary </a:t>
            </a:r>
            <a:r>
              <a:rPr lang="en-US" dirty="0" smtClean="0"/>
              <a:t>element</a:t>
            </a:r>
          </a:p>
          <a:p>
            <a:pPr marL="654015" lvl="2" indent="0">
              <a:buNone/>
            </a:pPr>
            <a:endParaRPr lang="en-US" dirty="0" smtClean="0"/>
          </a:p>
          <a:p>
            <a:pPr lvl="1"/>
            <a:r>
              <a:rPr lang="en-US" dirty="0" smtClean="0"/>
              <a:t>Results: </a:t>
            </a:r>
            <a:r>
              <a:rPr lang="en-US" dirty="0" err="1" smtClean="0"/>
              <a:t>SpatialElementGeometryResults</a:t>
            </a:r>
            <a:endParaRPr lang="en-US" dirty="0"/>
          </a:p>
          <a:p>
            <a:pPr lvl="2"/>
            <a:r>
              <a:rPr lang="en-US" dirty="0"/>
              <a:t>The Solid volume representing the geometry (</a:t>
            </a:r>
            <a:r>
              <a:rPr lang="en-US" dirty="0" err="1"/>
              <a:t>GetGeometry</a:t>
            </a:r>
            <a:r>
              <a:rPr lang="en-US" dirty="0"/>
              <a:t>() method)</a:t>
            </a:r>
          </a:p>
          <a:p>
            <a:pPr lvl="2"/>
            <a:r>
              <a:rPr lang="en-US" dirty="0"/>
              <a:t>The boundary face information (a collection </a:t>
            </a:r>
            <a:r>
              <a:rPr lang="en-US" dirty="0" err="1"/>
              <a:t>SpatialElementBoundarySubfaces</a:t>
            </a:r>
            <a:r>
              <a:rPr lang="en-US" dirty="0"/>
              <a:t>)</a:t>
            </a:r>
          </a:p>
          <a:p>
            <a:endParaRPr lang="en-US" dirty="0"/>
          </a:p>
        </p:txBody>
      </p:sp>
    </p:spTree>
    <p:extLst>
      <p:ext uri="{BB962C8B-B14F-4D97-AF65-F5344CB8AC3E}">
        <p14:creationId xmlns:p14="http://schemas.microsoft.com/office/powerpoint/2010/main" val="18621947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Room &amp; space </a:t>
            </a:r>
            <a:r>
              <a:rPr lang="en-US" dirty="0"/>
              <a:t>g</a:t>
            </a:r>
            <a:r>
              <a:rPr lang="en-US" dirty="0" smtClean="0"/>
              <a:t>eometry</a:t>
            </a:r>
            <a:endParaRPr lang="en-US" dirty="0"/>
          </a:p>
        </p:txBody>
      </p:sp>
      <p:sp>
        <p:nvSpPr>
          <p:cNvPr id="5" name="Content Placeholder 4"/>
          <p:cNvSpPr>
            <a:spLocks noGrp="1"/>
          </p:cNvSpPr>
          <p:nvPr>
            <p:ph sz="quarter" idx="10"/>
          </p:nvPr>
        </p:nvSpPr>
        <p:spPr>
          <a:xfrm>
            <a:off x="603505" y="2148840"/>
            <a:ext cx="6283070" cy="6702552"/>
          </a:xfrm>
        </p:spPr>
        <p:txBody>
          <a:bodyPr/>
          <a:lstStyle/>
          <a:p>
            <a:r>
              <a:rPr lang="en-US" dirty="0" err="1" smtClean="0"/>
              <a:t>Subfaces</a:t>
            </a:r>
            <a:endParaRPr lang="en-US" dirty="0"/>
          </a:p>
          <a:p>
            <a:pPr lvl="1"/>
            <a:r>
              <a:rPr lang="en-US" dirty="0"/>
              <a:t>The face of the spatial </a:t>
            </a:r>
            <a:r>
              <a:rPr lang="en-US" dirty="0" smtClean="0"/>
              <a:t>element &amp; the </a:t>
            </a:r>
            <a:r>
              <a:rPr lang="en-US" dirty="0"/>
              <a:t>matching face of the boundary element</a:t>
            </a:r>
          </a:p>
          <a:p>
            <a:pPr lvl="1"/>
            <a:r>
              <a:rPr lang="en-US" dirty="0" err="1" smtClean="0"/>
              <a:t>Subface</a:t>
            </a:r>
            <a:r>
              <a:rPr lang="en-US" dirty="0" smtClean="0"/>
              <a:t> </a:t>
            </a:r>
            <a:r>
              <a:rPr lang="en-US" dirty="0"/>
              <a:t>type (bottom, top, or side)</a:t>
            </a:r>
          </a:p>
          <a:p>
            <a:endParaRPr lang="en-US" dirty="0" smtClean="0"/>
          </a:p>
          <a:p>
            <a:r>
              <a:rPr lang="en-US" dirty="0" smtClean="0"/>
              <a:t>Notes</a:t>
            </a:r>
            <a:r>
              <a:rPr lang="en-US" dirty="0" smtClean="0"/>
              <a:t>:</a:t>
            </a:r>
          </a:p>
          <a:p>
            <a:pPr lvl="1"/>
            <a:r>
              <a:rPr lang="en-US" dirty="0" smtClean="0"/>
              <a:t>Use same calculator for multiple elements</a:t>
            </a:r>
          </a:p>
          <a:p>
            <a:pPr lvl="1"/>
            <a:r>
              <a:rPr lang="en-US" dirty="0" smtClean="0"/>
              <a:t>Bottom faces (floors) never have boundary elements</a:t>
            </a:r>
          </a:p>
          <a:p>
            <a:pPr lvl="1"/>
            <a:r>
              <a:rPr lang="en-US" dirty="0" smtClean="0"/>
              <a:t>Openings are not included</a:t>
            </a:r>
          </a:p>
          <a:p>
            <a:pPr lvl="1"/>
            <a:r>
              <a:rPr lang="en-US" dirty="0" smtClean="0"/>
              <a:t>Geometry matches what Revit uses for boundary calculations</a:t>
            </a:r>
          </a:p>
          <a:p>
            <a:pPr lvl="1"/>
            <a:endParaRPr lang="en-US" dirty="0" smtClean="0"/>
          </a:p>
          <a:p>
            <a:pPr lvl="1"/>
            <a:endParaRPr lang="en-US" dirty="0"/>
          </a:p>
        </p:txBody>
      </p:sp>
      <p:pic>
        <p:nvPicPr>
          <p:cNvPr id="7" name="Content Placeholder 6"/>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7267575" y="2330785"/>
            <a:ext cx="5541325" cy="6118609"/>
          </a:xfrm>
        </p:spPr>
      </p:pic>
    </p:spTree>
    <p:extLst>
      <p:ext uri="{BB962C8B-B14F-4D97-AF65-F5344CB8AC3E}">
        <p14:creationId xmlns:p14="http://schemas.microsoft.com/office/powerpoint/2010/main" val="48917566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analytical </a:t>
            </a:r>
            <a:r>
              <a:rPr lang="en-US" dirty="0"/>
              <a:t>m</a:t>
            </a:r>
            <a:r>
              <a:rPr lang="en-US" dirty="0" smtClean="0"/>
              <a:t>odel</a:t>
            </a:r>
            <a:endParaRPr lang="en-US" dirty="0"/>
          </a:p>
        </p:txBody>
      </p:sp>
      <p:sp>
        <p:nvSpPr>
          <p:cNvPr id="3" name="Content Placeholder 2"/>
          <p:cNvSpPr>
            <a:spLocks noGrp="1"/>
          </p:cNvSpPr>
          <p:nvPr>
            <p:ph idx="1"/>
          </p:nvPr>
        </p:nvSpPr>
        <p:spPr/>
        <p:txBody>
          <a:bodyPr/>
          <a:lstStyle/>
          <a:p>
            <a:r>
              <a:rPr lang="en-US" dirty="0" smtClean="0"/>
              <a:t>Export </a:t>
            </a:r>
            <a:r>
              <a:rPr lang="en-US" dirty="0"/>
              <a:t>to </a:t>
            </a:r>
            <a:r>
              <a:rPr lang="en-US" dirty="0" err="1" smtClean="0"/>
              <a:t>gbXML</a:t>
            </a:r>
            <a:r>
              <a:rPr lang="en-US" dirty="0" smtClean="0"/>
              <a:t>/ Heating </a:t>
            </a:r>
            <a:r>
              <a:rPr lang="en-US" dirty="0"/>
              <a:t>and Cooling Loads </a:t>
            </a:r>
            <a:r>
              <a:rPr lang="en-US" dirty="0" smtClean="0"/>
              <a:t>features</a:t>
            </a:r>
          </a:p>
          <a:p>
            <a:pPr lvl="1"/>
            <a:r>
              <a:rPr lang="en-US" dirty="0"/>
              <a:t>A</a:t>
            </a:r>
            <a:r>
              <a:rPr lang="en-US" dirty="0" smtClean="0"/>
              <a:t>nalytical </a:t>
            </a:r>
            <a:r>
              <a:rPr lang="en-US" dirty="0"/>
              <a:t>thermal model </a:t>
            </a:r>
            <a:endParaRPr lang="en-US" dirty="0" smtClean="0"/>
          </a:p>
          <a:p>
            <a:pPr lvl="1"/>
            <a:r>
              <a:rPr lang="en-US" dirty="0" smtClean="0"/>
              <a:t>Spaces</a:t>
            </a:r>
            <a:r>
              <a:rPr lang="en-US" dirty="0"/>
              <a:t>, zones and </a:t>
            </a:r>
            <a:r>
              <a:rPr lang="en-US" dirty="0" smtClean="0"/>
              <a:t>surfaces</a:t>
            </a:r>
            <a:endParaRPr lang="en-US" b="1" dirty="0"/>
          </a:p>
          <a:p>
            <a:pPr marL="0" indent="0">
              <a:buNone/>
            </a:pPr>
            <a:endParaRPr lang="en-US" dirty="0"/>
          </a:p>
          <a:p>
            <a:r>
              <a:rPr lang="en-US" dirty="0" err="1" smtClean="0"/>
              <a:t>EnergyAnalysisDetailModel.Create</a:t>
            </a:r>
            <a:r>
              <a:rPr lang="en-US" dirty="0"/>
              <a:t>()  </a:t>
            </a:r>
          </a:p>
          <a:p>
            <a:pPr lvl="1"/>
            <a:r>
              <a:rPr lang="en-US" dirty="0" smtClean="0"/>
              <a:t>Options </a:t>
            </a:r>
            <a:endParaRPr lang="en-US" b="1" dirty="0"/>
          </a:p>
          <a:p>
            <a:pPr lvl="2"/>
            <a:r>
              <a:rPr lang="en-US" dirty="0"/>
              <a:t>L</a:t>
            </a:r>
            <a:r>
              <a:rPr lang="en-US" dirty="0" smtClean="0"/>
              <a:t>evel </a:t>
            </a:r>
            <a:r>
              <a:rPr lang="en-US" dirty="0"/>
              <a:t>of computation </a:t>
            </a:r>
            <a:r>
              <a:rPr lang="en-US" dirty="0" smtClean="0"/>
              <a:t>(</a:t>
            </a:r>
            <a:r>
              <a:rPr lang="en-US" dirty="0" err="1" smtClean="0"/>
              <a:t>NotComputed</a:t>
            </a:r>
            <a:r>
              <a:rPr lang="en-US" dirty="0"/>
              <a:t>, </a:t>
            </a:r>
            <a:r>
              <a:rPr lang="en-US" dirty="0" err="1"/>
              <a:t>FirstLevelBoundaries</a:t>
            </a:r>
            <a:r>
              <a:rPr lang="en-US" dirty="0"/>
              <a:t>, </a:t>
            </a:r>
            <a:r>
              <a:rPr lang="en-US" dirty="0" err="1" smtClean="0"/>
              <a:t>SecondLevelBoundaries</a:t>
            </a:r>
            <a:r>
              <a:rPr lang="en-US" dirty="0" smtClean="0"/>
              <a:t>, Final)</a:t>
            </a:r>
            <a:endParaRPr lang="en-US" b="1" dirty="0"/>
          </a:p>
          <a:p>
            <a:pPr lvl="2"/>
            <a:r>
              <a:rPr lang="en-US" dirty="0"/>
              <a:t>Whether mullions should be exported as shading surfaces</a:t>
            </a:r>
            <a:endParaRPr lang="en-US" b="1" dirty="0"/>
          </a:p>
          <a:p>
            <a:pPr lvl="2"/>
            <a:r>
              <a:rPr lang="en-US" dirty="0"/>
              <a:t>Whether shading surfaces will be included</a:t>
            </a:r>
            <a:endParaRPr lang="en-US" b="1" dirty="0"/>
          </a:p>
          <a:p>
            <a:pPr lvl="2"/>
            <a:r>
              <a:rPr lang="en-US" dirty="0"/>
              <a:t>Whether to simplify curtain systems  </a:t>
            </a:r>
          </a:p>
          <a:p>
            <a:endParaRPr lang="en-US" dirty="0" smtClean="0"/>
          </a:p>
          <a:p>
            <a:r>
              <a:rPr lang="en-US" dirty="0" smtClean="0"/>
              <a:t>Same result as export to </a:t>
            </a:r>
            <a:r>
              <a:rPr lang="en-US" dirty="0" err="1" smtClean="0"/>
              <a:t>gbXML</a:t>
            </a:r>
            <a:endParaRPr lang="en-US" dirty="0" smtClean="0"/>
          </a:p>
          <a:p>
            <a:r>
              <a:rPr lang="en-US" dirty="0" smtClean="0"/>
              <a:t>Example: Revit’s </a:t>
            </a:r>
            <a:r>
              <a:rPr lang="en-US" dirty="0"/>
              <a:t>IFC exporter (available on </a:t>
            </a:r>
            <a:r>
              <a:rPr lang="en-US" u="sng" dirty="0">
                <a:hlinkClick r:id="rId2"/>
              </a:rPr>
              <a:t>Open Source</a:t>
            </a:r>
            <a:r>
              <a:rPr lang="en-US" dirty="0" smtClean="0"/>
              <a:t>)</a:t>
            </a:r>
            <a:endParaRPr lang="en-US" dirty="0"/>
          </a:p>
        </p:txBody>
      </p:sp>
    </p:spTree>
    <p:extLst>
      <p:ext uri="{BB962C8B-B14F-4D97-AF65-F5344CB8AC3E}">
        <p14:creationId xmlns:p14="http://schemas.microsoft.com/office/powerpoint/2010/main" val="15855624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cloud analysis</a:t>
            </a:r>
            <a:endParaRPr lang="en-US" dirty="0"/>
          </a:p>
        </p:txBody>
      </p:sp>
      <p:sp>
        <p:nvSpPr>
          <p:cNvPr id="3" name="Content Placeholder 2"/>
          <p:cNvSpPr>
            <a:spLocks noGrp="1"/>
          </p:cNvSpPr>
          <p:nvPr>
            <p:ph idx="1"/>
          </p:nvPr>
        </p:nvSpPr>
        <p:spPr/>
        <p:txBody>
          <a:bodyPr/>
          <a:lstStyle/>
          <a:p>
            <a:r>
              <a:rPr lang="en-US" dirty="0" smtClean="0"/>
              <a:t>Accessing </a:t>
            </a:r>
            <a:r>
              <a:rPr lang="en-US" dirty="0"/>
              <a:t>Points in a Point </a:t>
            </a:r>
            <a:r>
              <a:rPr lang="en-US" dirty="0" smtClean="0"/>
              <a:t>Cloud</a:t>
            </a:r>
          </a:p>
          <a:p>
            <a:pPr lvl="1"/>
            <a:r>
              <a:rPr lang="en-US" dirty="0" err="1"/>
              <a:t>PointCloudInstance.GetPoints</a:t>
            </a:r>
            <a:r>
              <a:rPr lang="en-US" dirty="0"/>
              <a:t>(</a:t>
            </a:r>
            <a:r>
              <a:rPr lang="en-US" dirty="0" err="1"/>
              <a:t>PointCloudFilter</a:t>
            </a:r>
            <a:r>
              <a:rPr lang="en-US" dirty="0"/>
              <a:t> filter, </a:t>
            </a:r>
            <a:r>
              <a:rPr lang="en-US" dirty="0" err="1"/>
              <a:t>int</a:t>
            </a:r>
            <a:r>
              <a:rPr lang="en-US" dirty="0"/>
              <a:t> </a:t>
            </a:r>
            <a:r>
              <a:rPr lang="en-US" dirty="0" err="1"/>
              <a:t>numPoints</a:t>
            </a:r>
            <a:r>
              <a:rPr lang="en-US" dirty="0" smtClean="0"/>
              <a:t>)</a:t>
            </a:r>
            <a:endParaRPr lang="en-US" dirty="0"/>
          </a:p>
          <a:p>
            <a:pPr lvl="1"/>
            <a:r>
              <a:rPr lang="en-US" dirty="0" smtClean="0"/>
              <a:t>Iterate </a:t>
            </a:r>
            <a:r>
              <a:rPr lang="en-US" dirty="0"/>
              <a:t>the resulting points directly from the </a:t>
            </a:r>
            <a:r>
              <a:rPr lang="en-US" dirty="0" err="1"/>
              <a:t>PointCollection</a:t>
            </a:r>
            <a:r>
              <a:rPr lang="en-US" dirty="0"/>
              <a:t> return using the </a:t>
            </a:r>
            <a:r>
              <a:rPr lang="en-US" dirty="0" err="1"/>
              <a:t>IEnumerable</a:t>
            </a:r>
            <a:r>
              <a:rPr lang="en-US" dirty="0"/>
              <a:t>&lt;</a:t>
            </a:r>
            <a:r>
              <a:rPr lang="en-US" dirty="0" err="1"/>
              <a:t>CloudPoint</a:t>
            </a:r>
            <a:r>
              <a:rPr lang="en-US" dirty="0"/>
              <a:t>&gt; interface</a:t>
            </a:r>
          </a:p>
          <a:p>
            <a:pPr lvl="1"/>
            <a:r>
              <a:rPr lang="en-US" dirty="0"/>
              <a:t>Get a pointer to the point storage of the collection and access the points directly in memory in an unsafe </a:t>
            </a:r>
            <a:r>
              <a:rPr lang="en-US" dirty="0" smtClean="0"/>
              <a:t>interface (C# or C++/CLI)</a:t>
            </a:r>
            <a:endParaRPr lang="en-US" dirty="0"/>
          </a:p>
          <a:p>
            <a:endParaRPr lang="en-US" dirty="0" smtClean="0"/>
          </a:p>
          <a:p>
            <a:r>
              <a:rPr lang="en-US" dirty="0" smtClean="0"/>
              <a:t>Filters </a:t>
            </a:r>
            <a:r>
              <a:rPr lang="en-US" dirty="0" smtClean="0"/>
              <a:t>(</a:t>
            </a:r>
            <a:r>
              <a:rPr lang="en-US" dirty="0" err="1" smtClean="0"/>
              <a:t>PointCloudFilter</a:t>
            </a:r>
            <a:r>
              <a:rPr lang="en-US" dirty="0" smtClean="0"/>
              <a:t>)</a:t>
            </a:r>
            <a:endParaRPr lang="en-US" dirty="0"/>
          </a:p>
          <a:p>
            <a:pPr lvl="1"/>
            <a:r>
              <a:rPr lang="en-US" dirty="0" smtClean="0"/>
              <a:t>Limit </a:t>
            </a:r>
            <a:r>
              <a:rPr lang="en-US" dirty="0"/>
              <a:t>the volume which is searched when reading </a:t>
            </a:r>
            <a:r>
              <a:rPr lang="en-US" dirty="0" smtClean="0"/>
              <a:t>points</a:t>
            </a:r>
          </a:p>
          <a:p>
            <a:pPr lvl="1"/>
            <a:r>
              <a:rPr lang="en-US" dirty="0"/>
              <a:t>G</a:t>
            </a:r>
            <a:r>
              <a:rPr lang="en-US" dirty="0" smtClean="0"/>
              <a:t>overn </a:t>
            </a:r>
            <a:r>
              <a:rPr lang="en-US" dirty="0"/>
              <a:t>the display of point </a:t>
            </a:r>
            <a:r>
              <a:rPr lang="en-US" dirty="0" smtClean="0"/>
              <a:t>clouds   </a:t>
            </a:r>
          </a:p>
          <a:p>
            <a:pPr lvl="1"/>
            <a:r>
              <a:rPr lang="en-US" dirty="0" smtClean="0"/>
              <a:t>A collection </a:t>
            </a:r>
            <a:r>
              <a:rPr lang="en-US" dirty="0"/>
              <a:t>of planar </a:t>
            </a:r>
            <a:r>
              <a:rPr lang="en-US" dirty="0" smtClean="0"/>
              <a:t>boundaries</a:t>
            </a:r>
          </a:p>
          <a:p>
            <a:pPr lvl="1"/>
            <a:r>
              <a:rPr lang="en-US" dirty="0" smtClean="0"/>
              <a:t>Checks if point </a:t>
            </a:r>
            <a:r>
              <a:rPr lang="en-US" dirty="0"/>
              <a:t>is located on the “positive” side of each input </a:t>
            </a:r>
            <a:r>
              <a:rPr lang="en-US" dirty="0" smtClean="0"/>
              <a:t>plane</a:t>
            </a:r>
          </a:p>
          <a:p>
            <a:pPr lvl="1"/>
            <a:r>
              <a:rPr lang="en-US" dirty="0" smtClean="0"/>
              <a:t>Volume formed by a combination of planes</a:t>
            </a:r>
            <a:endParaRPr lang="en-US" dirty="0"/>
          </a:p>
        </p:txBody>
      </p:sp>
    </p:spTree>
    <p:extLst>
      <p:ext uri="{BB962C8B-B14F-4D97-AF65-F5344CB8AC3E}">
        <p14:creationId xmlns:p14="http://schemas.microsoft.com/office/powerpoint/2010/main" val="13189891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cloud analysis</a:t>
            </a:r>
            <a:endParaRPr lang="en-US" dirty="0"/>
          </a:p>
        </p:txBody>
      </p:sp>
      <p:sp>
        <p:nvSpPr>
          <p:cNvPr id="4" name="Content Placeholder 3"/>
          <p:cNvSpPr>
            <a:spLocks noGrp="1"/>
          </p:cNvSpPr>
          <p:nvPr>
            <p:ph sz="quarter" idx="10"/>
          </p:nvPr>
        </p:nvSpPr>
        <p:spPr>
          <a:xfrm>
            <a:off x="603505" y="2148841"/>
            <a:ext cx="11312270" cy="6702552"/>
          </a:xfrm>
        </p:spPr>
        <p:txBody>
          <a:bodyPr/>
          <a:lstStyle/>
          <a:p>
            <a:endParaRPr lang="en-US" dirty="0" smtClean="0"/>
          </a:p>
          <a:p>
            <a:endParaRPr lang="en-US" dirty="0"/>
          </a:p>
          <a:p>
            <a:endParaRPr lang="en-US" dirty="0" smtClean="0"/>
          </a:p>
          <a:p>
            <a:endParaRPr lang="en-US" dirty="0"/>
          </a:p>
          <a:p>
            <a:endParaRPr lang="en-US" dirty="0" smtClean="0"/>
          </a:p>
          <a:p>
            <a:r>
              <a:rPr lang="en-US" dirty="0" smtClean="0"/>
              <a:t>Filters used to affect display</a:t>
            </a:r>
          </a:p>
          <a:p>
            <a:pPr lvl="1"/>
            <a:r>
              <a:rPr lang="en-US" dirty="0" err="1" smtClean="0"/>
              <a:t>PointCloudInstance.SetSelectionFilter</a:t>
            </a:r>
            <a:r>
              <a:rPr lang="en-US" dirty="0"/>
              <a:t>()</a:t>
            </a:r>
          </a:p>
          <a:p>
            <a:pPr lvl="1"/>
            <a:r>
              <a:rPr lang="en-US" dirty="0" err="1" smtClean="0"/>
              <a:t>PointCloudInstance</a:t>
            </a:r>
            <a:r>
              <a:rPr lang="en-US" dirty="0" err="1"/>
              <a:t>.</a:t>
            </a:r>
            <a:r>
              <a:rPr lang="en-US" dirty="0" err="1" smtClean="0"/>
              <a:t>FilterAction</a:t>
            </a:r>
            <a:endParaRPr lang="en-US" dirty="0"/>
          </a:p>
          <a:p>
            <a:pPr lvl="2"/>
            <a:r>
              <a:rPr lang="en-US" dirty="0" smtClean="0"/>
              <a:t>None</a:t>
            </a:r>
          </a:p>
          <a:p>
            <a:pPr lvl="2"/>
            <a:r>
              <a:rPr lang="en-US" dirty="0" smtClean="0"/>
              <a:t>Highlight</a:t>
            </a:r>
          </a:p>
          <a:p>
            <a:pPr lvl="2"/>
            <a:r>
              <a:rPr lang="en-US" dirty="0" smtClean="0"/>
              <a:t>Isolate</a:t>
            </a:r>
            <a:endParaRPr lang="en-US" dirty="0"/>
          </a:p>
          <a:p>
            <a:r>
              <a:rPr lang="en-US" dirty="0" smtClean="0"/>
              <a:t>Example: </a:t>
            </a:r>
            <a:r>
              <a:rPr lang="en-US" dirty="0" smtClean="0"/>
              <a:t>visual representation of </a:t>
            </a:r>
            <a:r>
              <a:rPr lang="en-US" dirty="0" smtClean="0"/>
              <a:t>how </a:t>
            </a:r>
            <a:r>
              <a:rPr lang="en-US" dirty="0"/>
              <a:t>well a given element aligns with points in the point </a:t>
            </a:r>
            <a:r>
              <a:rPr lang="en-US" dirty="0" smtClean="0"/>
              <a:t>cloud</a:t>
            </a:r>
            <a:endParaRPr lang="en-US" dirty="0"/>
          </a:p>
          <a:p>
            <a:endParaRPr lang="en-US" dirty="0"/>
          </a:p>
        </p:txBody>
      </p:sp>
      <p:pic>
        <p:nvPicPr>
          <p:cNvPr id="6" name="Content Placeholder 5"/>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00775" y="306387"/>
            <a:ext cx="6305895" cy="4843814"/>
          </a:xfrm>
        </p:spPr>
      </p:pic>
    </p:spTree>
    <p:extLst>
      <p:ext uri="{BB962C8B-B14F-4D97-AF65-F5344CB8AC3E}">
        <p14:creationId xmlns:p14="http://schemas.microsoft.com/office/powerpoint/2010/main" val="7603766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Learning Objectives</a:t>
            </a:r>
            <a:endParaRPr lang="en-US" dirty="0"/>
          </a:p>
        </p:txBody>
      </p:sp>
      <p:sp>
        <p:nvSpPr>
          <p:cNvPr id="16387" name="Text Placeholder 3"/>
          <p:cNvSpPr>
            <a:spLocks noGrp="1"/>
          </p:cNvSpPr>
          <p:nvPr>
            <p:ph type="body" sz="quarter" idx="10"/>
          </p:nvPr>
        </p:nvSpPr>
        <p:spPr>
          <a:xfrm>
            <a:off x="598808" y="2146717"/>
            <a:ext cx="12078636" cy="6699878"/>
          </a:xfrm>
        </p:spPr>
        <p:txBody>
          <a:bodyPr/>
          <a:lstStyle/>
          <a:p>
            <a:pPr marL="0" indent="0">
              <a:buNone/>
            </a:pPr>
            <a:r>
              <a:rPr lang="en-US" sz="3600" dirty="0"/>
              <a:t>At the end of this class, you will be able to:</a:t>
            </a:r>
          </a:p>
          <a:p>
            <a:pPr lvl="1"/>
            <a:r>
              <a:rPr lang="en-US" sz="2900" dirty="0"/>
              <a:t>Extract and analyze the geometry of existing Revit elements </a:t>
            </a:r>
          </a:p>
          <a:p>
            <a:pPr lvl="1"/>
            <a:r>
              <a:rPr lang="en-US" sz="2900" dirty="0"/>
              <a:t>Create and manipulate temporary curve and solid geometry</a:t>
            </a:r>
          </a:p>
          <a:p>
            <a:pPr lvl="1"/>
            <a:r>
              <a:rPr lang="en-US" sz="2900" dirty="0"/>
              <a:t>Find elements by 3D intersection</a:t>
            </a:r>
          </a:p>
          <a:p>
            <a:pPr lvl="1"/>
            <a:r>
              <a:rPr lang="en-US" sz="2900" dirty="0"/>
              <a:t>Find elements by ray projection and filtering</a:t>
            </a:r>
          </a:p>
          <a:p>
            <a:pPr lvl="1"/>
            <a:r>
              <a:rPr lang="en-US" sz="2900" dirty="0"/>
              <a:t>Apply an </a:t>
            </a:r>
            <a:r>
              <a:rPr lang="en-US" sz="2900" dirty="0" err="1"/>
              <a:t>ExtrusionAnalyzer</a:t>
            </a:r>
            <a:r>
              <a:rPr lang="en-US" sz="2900" dirty="0"/>
              <a:t> to geometry</a:t>
            </a:r>
          </a:p>
          <a:p>
            <a:pPr lvl="1"/>
            <a:r>
              <a:rPr lang="en-US" sz="2900" dirty="0"/>
              <a:t>Utilize parts to analyze geometry of </a:t>
            </a:r>
            <a:r>
              <a:rPr lang="en-US" sz="2900" dirty="0" err="1"/>
              <a:t>HostObjects</a:t>
            </a:r>
            <a:r>
              <a:rPr lang="en-US" sz="2900" dirty="0"/>
              <a:t> and their layers</a:t>
            </a:r>
          </a:p>
          <a:p>
            <a:pPr lvl="1"/>
            <a:r>
              <a:rPr lang="en-US" sz="2900" dirty="0"/>
              <a:t>Extract and analyze the boundary geometry of rooms and spaces</a:t>
            </a:r>
          </a:p>
          <a:p>
            <a:pPr lvl="1"/>
            <a:r>
              <a:rPr lang="en-US" sz="2900" dirty="0"/>
              <a:t>Analyze the geometry of point clouds</a:t>
            </a:r>
          </a:p>
          <a:p>
            <a:pPr marL="0" indent="0">
              <a:buNone/>
            </a:pPr>
            <a:endParaRPr lang="en-US" sz="3600" dirty="0"/>
          </a:p>
        </p:txBody>
      </p:sp>
    </p:spTree>
    <p:extLst>
      <p:ext uri="{BB962C8B-B14F-4D97-AF65-F5344CB8AC3E}">
        <p14:creationId xmlns:p14="http://schemas.microsoft.com/office/powerpoint/2010/main" val="57038729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7404484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Learning Objectives</a:t>
            </a:r>
            <a:endParaRPr lang="en-US" dirty="0"/>
          </a:p>
        </p:txBody>
      </p:sp>
      <p:sp>
        <p:nvSpPr>
          <p:cNvPr id="16387" name="Text Placeholder 3"/>
          <p:cNvSpPr>
            <a:spLocks noGrp="1"/>
          </p:cNvSpPr>
          <p:nvPr>
            <p:ph type="body" sz="quarter" idx="10"/>
          </p:nvPr>
        </p:nvSpPr>
        <p:spPr>
          <a:xfrm>
            <a:off x="598808" y="2146717"/>
            <a:ext cx="12078636" cy="6699878"/>
          </a:xfrm>
        </p:spPr>
        <p:txBody>
          <a:bodyPr/>
          <a:lstStyle/>
          <a:p>
            <a:pPr marL="0" indent="0">
              <a:buNone/>
            </a:pPr>
            <a:r>
              <a:rPr lang="en-US" sz="3600" dirty="0"/>
              <a:t>You have learned how to:</a:t>
            </a:r>
          </a:p>
          <a:p>
            <a:pPr lvl="1"/>
            <a:r>
              <a:rPr lang="en-US" sz="2900" dirty="0"/>
              <a:t>Extract and analyze the geometry of existing Revit elements </a:t>
            </a:r>
          </a:p>
          <a:p>
            <a:pPr lvl="1"/>
            <a:r>
              <a:rPr lang="en-US" sz="2900" dirty="0"/>
              <a:t>Create and manipulate temporary curve and solid geometry</a:t>
            </a:r>
          </a:p>
          <a:p>
            <a:pPr lvl="1"/>
            <a:r>
              <a:rPr lang="en-US" sz="2900" dirty="0"/>
              <a:t>Find elements by 3D intersection</a:t>
            </a:r>
          </a:p>
          <a:p>
            <a:pPr lvl="1"/>
            <a:r>
              <a:rPr lang="en-US" sz="2900" dirty="0"/>
              <a:t>Apply an </a:t>
            </a:r>
            <a:r>
              <a:rPr lang="en-US" sz="2900" dirty="0" err="1"/>
              <a:t>ExtrusionAnalyzer</a:t>
            </a:r>
            <a:r>
              <a:rPr lang="en-US" sz="2900" dirty="0"/>
              <a:t> to geometry</a:t>
            </a:r>
          </a:p>
          <a:p>
            <a:pPr lvl="1"/>
            <a:r>
              <a:rPr lang="en-US" sz="2900" dirty="0"/>
              <a:t>Utilize parts to analyze geometry of </a:t>
            </a:r>
            <a:r>
              <a:rPr lang="en-US" sz="2900" dirty="0" err="1"/>
              <a:t>HostObjects</a:t>
            </a:r>
            <a:r>
              <a:rPr lang="en-US" sz="2900" dirty="0"/>
              <a:t> and their layers</a:t>
            </a:r>
          </a:p>
          <a:p>
            <a:pPr lvl="1"/>
            <a:r>
              <a:rPr lang="en-US" sz="2900" dirty="0"/>
              <a:t>Extract and analyze the boundary geometry of rooms and spaces</a:t>
            </a:r>
          </a:p>
          <a:p>
            <a:pPr lvl="1"/>
            <a:r>
              <a:rPr lang="en-US" sz="2900" dirty="0"/>
              <a:t>Analyze the geometry of point clouds</a:t>
            </a:r>
          </a:p>
          <a:p>
            <a:pPr marL="0" indent="0">
              <a:buNone/>
            </a:pPr>
            <a:endParaRPr lang="en-US" sz="3600" dirty="0"/>
          </a:p>
        </p:txBody>
      </p:sp>
    </p:spTree>
    <p:extLst>
      <p:ext uri="{BB962C8B-B14F-4D97-AF65-F5344CB8AC3E}">
        <p14:creationId xmlns:p14="http://schemas.microsoft.com/office/powerpoint/2010/main" val="28274210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5" name="Content Placeholder 4"/>
          <p:cNvSpPr>
            <a:spLocks noGrp="1"/>
          </p:cNvSpPr>
          <p:nvPr>
            <p:ph idx="1"/>
          </p:nvPr>
        </p:nvSpPr>
        <p:spPr/>
        <p:txBody>
          <a:bodyPr/>
          <a:lstStyle/>
          <a:p>
            <a:r>
              <a:rPr lang="en-US" sz="3600" dirty="0"/>
              <a:t>Keep edge cases in mind</a:t>
            </a:r>
          </a:p>
          <a:p>
            <a:r>
              <a:rPr lang="en-US" sz="3600" dirty="0"/>
              <a:t>Possible for users to model situations which don’t mesh well with the tools and might result in failure situations</a:t>
            </a:r>
          </a:p>
          <a:p>
            <a:r>
              <a:rPr lang="en-US" sz="3600" dirty="0"/>
              <a:t>Samples do not cover these situations are not handled robustly</a:t>
            </a:r>
          </a:p>
          <a:p>
            <a:r>
              <a:rPr lang="en-US" sz="3600" dirty="0"/>
              <a:t>Consider how robust solution should be: are there situations where it should or should not produce valid results?  </a:t>
            </a:r>
          </a:p>
        </p:txBody>
      </p:sp>
    </p:spTree>
    <p:extLst>
      <p:ext uri="{BB962C8B-B14F-4D97-AF65-F5344CB8AC3E}">
        <p14:creationId xmlns:p14="http://schemas.microsoft.com/office/powerpoint/2010/main" val="14525985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4" cstate="print"/>
          <a:stretch>
            <a:fillRect/>
          </a:stretch>
        </p:blipFill>
        <p:spPr>
          <a:xfrm>
            <a:off x="6" y="3967"/>
            <a:ext cx="13011149" cy="9748841"/>
          </a:xfrm>
          <a:prstGeom prst="rect">
            <a:avLst/>
          </a:prstGeom>
        </p:spPr>
      </p:pic>
      <p:sp>
        <p:nvSpPr>
          <p:cNvPr id="5" name="TextBox 4"/>
          <p:cNvSpPr txBox="1"/>
          <p:nvPr/>
        </p:nvSpPr>
        <p:spPr>
          <a:xfrm>
            <a:off x="593725" y="8764587"/>
            <a:ext cx="11779250" cy="830997"/>
          </a:xfrm>
          <a:prstGeom prst="rect">
            <a:avLst/>
          </a:prstGeom>
          <a:noFill/>
        </p:spPr>
        <p:txBody>
          <a:bodyPr wrap="square" rtlCol="0">
            <a:spAutoFit/>
          </a:bodyPr>
          <a:lstStyle/>
          <a:p>
            <a:r>
              <a:rPr lang="en-US" sz="800" dirty="0"/>
              <a:t>Autodesk, AutoCAD, </a:t>
            </a:r>
            <a:r>
              <a:rPr lang="en-US" sz="800" dirty="0" smtClean="0"/>
              <a:t>Civil 3D, DWG, Green Building Studio, </a:t>
            </a:r>
            <a:r>
              <a:rPr lang="en-US" sz="800" dirty="0" err="1" smtClean="0"/>
              <a:t>Navisworks</a:t>
            </a:r>
            <a:r>
              <a:rPr lang="en-US" sz="800" dirty="0" smtClean="0"/>
              <a:t>, and Revit are </a:t>
            </a:r>
            <a:r>
              <a:rPr lang="en-US" sz="800" dirty="0"/>
              <a:t>registered trademarks or trademarks of Autodesk, Inc., and/or its subsidiaries and/or affiliates in the USA and/or other countries. </a:t>
            </a:r>
            <a:r>
              <a:rPr lang="en-US" sz="800" dirty="0" smtClean="0"/>
              <a:t>All </a:t>
            </a:r>
            <a:r>
              <a:rPr lang="en-US" sz="800" dirty="0"/>
              <a:t>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r>
              <a:rPr lang="en-US" sz="800" dirty="0"/>
              <a:t> </a:t>
            </a:r>
            <a:endParaRPr lang="en-US" sz="800" i="1" dirty="0"/>
          </a:p>
          <a:p>
            <a:r>
              <a:rPr lang="en-US" sz="800" dirty="0"/>
              <a:t>© </a:t>
            </a:r>
            <a:r>
              <a:rPr lang="en-US" sz="800" dirty="0" smtClean="0"/>
              <a:t>2012 </a:t>
            </a:r>
            <a:r>
              <a:rPr lang="en-US" sz="800" dirty="0"/>
              <a:t>Autodesk, Inc. All rights reserved.</a:t>
            </a:r>
            <a:endParaRPr lang="en-US" sz="800" i="1" dirty="0"/>
          </a:p>
          <a:p>
            <a:endParaRPr lang="en-US" sz="800" dirty="0"/>
          </a:p>
        </p:txBody>
      </p:sp>
    </p:spTree>
    <p:custDataLst>
      <p:tags r:id="rId1"/>
    </p:custData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Geometry extraction in the Revit API</a:t>
            </a:r>
            <a:endParaRPr lang="en-US" dirty="0"/>
          </a:p>
        </p:txBody>
      </p:sp>
    </p:spTree>
    <p:extLst>
      <p:ext uri="{BB962C8B-B14F-4D97-AF65-F5344CB8AC3E}">
        <p14:creationId xmlns:p14="http://schemas.microsoft.com/office/powerpoint/2010/main" val="42640193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Geometry extraction</a:t>
            </a:r>
            <a:endParaRPr lang="en-US" dirty="0"/>
          </a:p>
        </p:txBody>
      </p:sp>
      <p:sp>
        <p:nvSpPr>
          <p:cNvPr id="5" name="Text Placeholder 4"/>
          <p:cNvSpPr>
            <a:spLocks noGrp="1"/>
          </p:cNvSpPr>
          <p:nvPr>
            <p:ph type="body" sz="quarter" idx="10"/>
          </p:nvPr>
        </p:nvSpPr>
        <p:spPr>
          <a:xfrm>
            <a:off x="598513" y="2146491"/>
            <a:ext cx="11622062" cy="6699652"/>
          </a:xfrm>
        </p:spPr>
        <p:txBody>
          <a:bodyPr/>
          <a:lstStyle/>
          <a:p>
            <a:r>
              <a:rPr lang="en-US" dirty="0" err="1" smtClean="0"/>
              <a:t>Element.Geometry</a:t>
            </a:r>
            <a:endParaRPr lang="en-US" dirty="0" smtClean="0"/>
          </a:p>
          <a:p>
            <a:pPr lvl="1"/>
            <a:r>
              <a:rPr lang="en-US" sz="2400" dirty="0" smtClean="0"/>
              <a:t>3D </a:t>
            </a:r>
            <a:r>
              <a:rPr lang="en-US" sz="2400" dirty="0"/>
              <a:t>model </a:t>
            </a:r>
            <a:r>
              <a:rPr lang="en-US" sz="2400" dirty="0" smtClean="0"/>
              <a:t>elements</a:t>
            </a:r>
            <a:endParaRPr lang="en-US" sz="2400" dirty="0"/>
          </a:p>
          <a:p>
            <a:pPr lvl="1"/>
            <a:r>
              <a:rPr lang="en-US" sz="2400" dirty="0"/>
              <a:t>System family instances (walls, floors and roofs) </a:t>
            </a:r>
          </a:p>
          <a:p>
            <a:pPr lvl="1"/>
            <a:r>
              <a:rPr lang="en-US" sz="2400" dirty="0"/>
              <a:t>Family instances (doors, windows, furniture, or masses)   </a:t>
            </a:r>
          </a:p>
          <a:p>
            <a:r>
              <a:rPr lang="en-US" dirty="0" smtClean="0"/>
              <a:t>Returns </a:t>
            </a:r>
            <a:r>
              <a:rPr lang="en-US" dirty="0" err="1" smtClean="0"/>
              <a:t>GeometryElement</a:t>
            </a:r>
            <a:r>
              <a:rPr lang="en-US" dirty="0" smtClean="0"/>
              <a:t> containing:</a:t>
            </a:r>
            <a:endParaRPr lang="en-US" dirty="0"/>
          </a:p>
        </p:txBody>
      </p:sp>
      <p:pic>
        <p:nvPicPr>
          <p:cNvPr id="7" name="Content Placeholder 6"/>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38175" y="4497387"/>
            <a:ext cx="11582400" cy="4685379"/>
          </a:xfrm>
        </p:spPr>
      </p:pic>
    </p:spTree>
    <p:extLst>
      <p:ext uri="{BB962C8B-B14F-4D97-AF65-F5344CB8AC3E}">
        <p14:creationId xmlns:p14="http://schemas.microsoft.com/office/powerpoint/2010/main" val="23709600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Curves</a:t>
            </a:r>
            <a:endParaRPr lang="en-US" dirty="0"/>
          </a:p>
        </p:txBody>
      </p:sp>
      <p:sp>
        <p:nvSpPr>
          <p:cNvPr id="5" name="Content Placeholder 4"/>
          <p:cNvSpPr>
            <a:spLocks noGrp="1"/>
          </p:cNvSpPr>
          <p:nvPr>
            <p:ph idx="1"/>
          </p:nvPr>
        </p:nvSpPr>
        <p:spPr/>
        <p:txBody>
          <a:bodyPr/>
          <a:lstStyle/>
          <a:p>
            <a:r>
              <a:rPr lang="en-US" dirty="0" smtClean="0"/>
              <a:t>A path </a:t>
            </a:r>
            <a:r>
              <a:rPr lang="en-US" dirty="0"/>
              <a:t>in 2 or 3 dimensions in the Revit </a:t>
            </a:r>
            <a:r>
              <a:rPr lang="en-US" dirty="0" smtClean="0"/>
              <a:t>model</a:t>
            </a:r>
          </a:p>
          <a:p>
            <a:r>
              <a:rPr lang="en-US" dirty="0" smtClean="0"/>
              <a:t>May </a:t>
            </a:r>
            <a:r>
              <a:rPr lang="en-US" dirty="0"/>
              <a:t>represent the </a:t>
            </a:r>
            <a:r>
              <a:rPr lang="en-US" dirty="0" smtClean="0"/>
              <a:t>element’s geometry (e.g. </a:t>
            </a:r>
            <a:r>
              <a:rPr lang="en-US" dirty="0" err="1" smtClean="0"/>
              <a:t>CurveElement</a:t>
            </a:r>
            <a:r>
              <a:rPr lang="en-US" dirty="0" smtClean="0"/>
              <a:t>)</a:t>
            </a:r>
          </a:p>
          <a:p>
            <a:r>
              <a:rPr lang="en-US" dirty="0" smtClean="0"/>
              <a:t>May represent a </a:t>
            </a:r>
            <a:r>
              <a:rPr lang="en-US" dirty="0"/>
              <a:t>single piece of the geometry of an element (e.g. </a:t>
            </a:r>
            <a:r>
              <a:rPr lang="en-US" dirty="0" smtClean="0"/>
              <a:t>centerline </a:t>
            </a:r>
            <a:r>
              <a:rPr lang="en-US" dirty="0"/>
              <a:t>of a wall or duct</a:t>
            </a:r>
            <a:r>
              <a:rPr lang="en-US" dirty="0" smtClean="0"/>
              <a:t>)</a:t>
            </a:r>
          </a:p>
          <a:p>
            <a:r>
              <a:rPr lang="en-US" dirty="0" smtClean="0"/>
              <a:t>Curves </a:t>
            </a:r>
            <a:r>
              <a:rPr lang="en-US" dirty="0"/>
              <a:t>and collections of curves </a:t>
            </a:r>
            <a:r>
              <a:rPr lang="en-US" dirty="0" smtClean="0"/>
              <a:t>used </a:t>
            </a:r>
            <a:r>
              <a:rPr lang="en-US" dirty="0"/>
              <a:t>as </a:t>
            </a:r>
            <a:r>
              <a:rPr lang="en-US" dirty="0" smtClean="0"/>
              <a:t>inputs in many places</a:t>
            </a:r>
          </a:p>
          <a:p>
            <a:r>
              <a:rPr lang="en-US" dirty="0" smtClean="0"/>
              <a:t>Consult wiki for curve types, analysis and mathematical representations</a:t>
            </a:r>
            <a:endParaRPr lang="en-US" dirty="0"/>
          </a:p>
        </p:txBody>
      </p:sp>
      <p:pic>
        <p:nvPicPr>
          <p:cNvPr id="6" name="Content Placeholder 5" descr="curve parameters.PNG"/>
          <p:cNvPicPr>
            <a:picLocks noChangeAspect="1"/>
          </p:cNvPicPr>
          <p:nvPr/>
        </p:nvPicPr>
        <p:blipFill>
          <a:blip r:embed="rId2" cstate="print"/>
          <a:srcRect l="29692" r="29044"/>
          <a:stretch>
            <a:fillRect/>
          </a:stretch>
        </p:blipFill>
        <p:spPr bwMode="auto">
          <a:xfrm>
            <a:off x="4105663" y="5799860"/>
            <a:ext cx="5940347" cy="2927033"/>
          </a:xfrm>
          <a:prstGeom prst="rect">
            <a:avLst/>
          </a:prstGeom>
          <a:noFill/>
          <a:ln w="12700">
            <a:noFill/>
            <a:miter lim="800000"/>
            <a:headEnd/>
            <a:tailEnd/>
          </a:ln>
        </p:spPr>
      </p:pic>
    </p:spTree>
    <p:extLst>
      <p:ext uri="{BB962C8B-B14F-4D97-AF65-F5344CB8AC3E}">
        <p14:creationId xmlns:p14="http://schemas.microsoft.com/office/powerpoint/2010/main" val="32613771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CurveLoop</a:t>
            </a:r>
            <a:endParaRPr lang="en-US" dirty="0"/>
          </a:p>
        </p:txBody>
      </p:sp>
      <p:sp>
        <p:nvSpPr>
          <p:cNvPr id="3" name="Content Placeholder 2"/>
          <p:cNvSpPr>
            <a:spLocks noGrp="1"/>
          </p:cNvSpPr>
          <p:nvPr>
            <p:ph idx="1"/>
          </p:nvPr>
        </p:nvSpPr>
        <p:spPr/>
        <p:txBody>
          <a:bodyPr/>
          <a:lstStyle/>
          <a:p>
            <a:pPr lvl="0"/>
            <a:r>
              <a:rPr lang="en-US" sz="3600" dirty="0" smtClean="0"/>
              <a:t>Specific </a:t>
            </a:r>
            <a:r>
              <a:rPr lang="en-US" sz="3600" dirty="0"/>
              <a:t>chain of curves joined end-to-end</a:t>
            </a:r>
            <a:endParaRPr lang="en-US" sz="3600" b="1" dirty="0"/>
          </a:p>
          <a:p>
            <a:pPr lvl="1"/>
            <a:r>
              <a:rPr lang="en-US" sz="2900" dirty="0" smtClean="0"/>
              <a:t>Used as an output for some element boundary properties</a:t>
            </a:r>
          </a:p>
          <a:p>
            <a:pPr lvl="1"/>
            <a:r>
              <a:rPr lang="en-US" sz="2900" dirty="0" smtClean="0"/>
              <a:t>Used </a:t>
            </a:r>
            <a:r>
              <a:rPr lang="en-US" sz="2900" dirty="0"/>
              <a:t>as input to several geometry and element creation routines </a:t>
            </a:r>
          </a:p>
          <a:p>
            <a:pPr lvl="1"/>
            <a:r>
              <a:rPr lang="en-US" sz="2900" dirty="0"/>
              <a:t>Can be closed or open loop </a:t>
            </a:r>
          </a:p>
          <a:p>
            <a:pPr lvl="1"/>
            <a:r>
              <a:rPr lang="en-US" sz="2900" dirty="0"/>
              <a:t>Create using:</a:t>
            </a:r>
          </a:p>
          <a:p>
            <a:pPr lvl="2"/>
            <a:r>
              <a:rPr lang="en-US" sz="2600" dirty="0" err="1"/>
              <a:t>CurveLoop.Create</a:t>
            </a:r>
            <a:r>
              <a:rPr lang="en-US" sz="2600" dirty="0"/>
              <a:t>()</a:t>
            </a:r>
          </a:p>
          <a:p>
            <a:pPr lvl="2"/>
            <a:r>
              <a:rPr lang="en-US" sz="2600" dirty="0" err="1"/>
              <a:t>CurveLoop.CreateViaCopy</a:t>
            </a:r>
            <a:r>
              <a:rPr lang="en-US" sz="2600" dirty="0"/>
              <a:t>()</a:t>
            </a:r>
          </a:p>
          <a:p>
            <a:pPr lvl="2"/>
            <a:r>
              <a:rPr lang="en-US" sz="2600" dirty="0" err="1"/>
              <a:t>CurveLoop.CreateViaThicken</a:t>
            </a:r>
            <a:r>
              <a:rPr lang="en-US" sz="2600" dirty="0" smtClean="0"/>
              <a:t>()</a:t>
            </a:r>
          </a:p>
          <a:p>
            <a:pPr lvl="1"/>
            <a:endParaRPr lang="en-US" sz="3000" dirty="0"/>
          </a:p>
          <a:p>
            <a:endParaRPr lang="en-US" sz="3600" dirty="0"/>
          </a:p>
        </p:txBody>
      </p:sp>
    </p:spTree>
    <p:extLst>
      <p:ext uri="{BB962C8B-B14F-4D97-AF65-F5344CB8AC3E}">
        <p14:creationId xmlns:p14="http://schemas.microsoft.com/office/powerpoint/2010/main" val="14435205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Solids, faces and edges</a:t>
            </a:r>
            <a:endParaRPr lang="en-US" dirty="0"/>
          </a:p>
        </p:txBody>
      </p:sp>
      <p:sp>
        <p:nvSpPr>
          <p:cNvPr id="5" name="Content Placeholder 4"/>
          <p:cNvSpPr>
            <a:spLocks noGrp="1"/>
          </p:cNvSpPr>
          <p:nvPr>
            <p:ph sz="quarter" idx="10"/>
          </p:nvPr>
        </p:nvSpPr>
        <p:spPr/>
        <p:txBody>
          <a:bodyPr/>
          <a:lstStyle/>
          <a:p>
            <a:r>
              <a:rPr lang="en-US" dirty="0" smtClean="0"/>
              <a:t>Solid</a:t>
            </a:r>
          </a:p>
          <a:p>
            <a:pPr lvl="1"/>
            <a:r>
              <a:rPr lang="en-US" dirty="0" smtClean="0"/>
              <a:t>Collection </a:t>
            </a:r>
            <a:r>
              <a:rPr lang="en-US" dirty="0"/>
              <a:t>of faces and </a:t>
            </a:r>
            <a:r>
              <a:rPr lang="en-US" dirty="0" smtClean="0"/>
              <a:t>edges  </a:t>
            </a:r>
          </a:p>
          <a:p>
            <a:pPr lvl="1"/>
            <a:r>
              <a:rPr lang="en-US" dirty="0" smtClean="0"/>
              <a:t>Typically </a:t>
            </a:r>
            <a:r>
              <a:rPr lang="en-US" dirty="0" smtClean="0"/>
              <a:t>full volumes</a:t>
            </a:r>
            <a:endParaRPr lang="en-US" dirty="0" smtClean="0"/>
          </a:p>
          <a:p>
            <a:pPr lvl="2"/>
            <a:r>
              <a:rPr lang="en-US" dirty="0"/>
              <a:t>A</a:t>
            </a:r>
            <a:r>
              <a:rPr lang="en-US" dirty="0" smtClean="0"/>
              <a:t> shell (partially </a:t>
            </a:r>
            <a:r>
              <a:rPr lang="en-US" dirty="0"/>
              <a:t>bounded </a:t>
            </a:r>
            <a:r>
              <a:rPr lang="en-US" dirty="0" smtClean="0"/>
              <a:t>volume) </a:t>
            </a:r>
            <a:r>
              <a:rPr lang="en-US" dirty="0"/>
              <a:t>can </a:t>
            </a:r>
            <a:r>
              <a:rPr lang="en-US" dirty="0" smtClean="0"/>
              <a:t>be encountered   </a:t>
            </a:r>
          </a:p>
          <a:p>
            <a:pPr lvl="1"/>
            <a:r>
              <a:rPr lang="en-US" dirty="0" smtClean="0"/>
              <a:t>Sometimes Revit </a:t>
            </a:r>
            <a:r>
              <a:rPr lang="en-US" dirty="0"/>
              <a:t>geometry </a:t>
            </a:r>
            <a:r>
              <a:rPr lang="en-US" dirty="0" smtClean="0"/>
              <a:t>has unused </a:t>
            </a:r>
            <a:r>
              <a:rPr lang="en-US" dirty="0"/>
              <a:t>solids </a:t>
            </a:r>
            <a:endParaRPr lang="en-US" dirty="0" smtClean="0"/>
          </a:p>
          <a:p>
            <a:r>
              <a:rPr lang="en-US" dirty="0" smtClean="0"/>
              <a:t>Face</a:t>
            </a:r>
            <a:endParaRPr lang="en-US" dirty="0"/>
          </a:p>
          <a:p>
            <a:pPr lvl="1"/>
            <a:r>
              <a:rPr lang="en-US" dirty="0"/>
              <a:t>Mathematical function of “u” and “v” parameters in 3D space</a:t>
            </a:r>
          </a:p>
          <a:p>
            <a:pPr lvl="1"/>
            <a:r>
              <a:rPr lang="en-US" dirty="0"/>
              <a:t>Consult wiki for face types, analysis and mathematical representations</a:t>
            </a:r>
          </a:p>
          <a:p>
            <a:pPr marL="252309" lvl="1" indent="0">
              <a:buNone/>
            </a:pPr>
            <a:endParaRPr lang="en-US" dirty="0"/>
          </a:p>
          <a:p>
            <a:endParaRPr lang="en-US" dirty="0"/>
          </a:p>
        </p:txBody>
      </p:sp>
      <p:sp>
        <p:nvSpPr>
          <p:cNvPr id="6" name="Content Placeholder 5"/>
          <p:cNvSpPr>
            <a:spLocks noGrp="1"/>
          </p:cNvSpPr>
          <p:nvPr>
            <p:ph sz="quarter" idx="1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Edge</a:t>
            </a:r>
            <a:endParaRPr lang="en-US" dirty="0"/>
          </a:p>
          <a:p>
            <a:pPr lvl="1"/>
            <a:r>
              <a:rPr lang="en-US" dirty="0"/>
              <a:t>Boundary curve of one or 2 adjacent faces</a:t>
            </a:r>
          </a:p>
          <a:p>
            <a:pPr lvl="1"/>
            <a:r>
              <a:rPr lang="en-US" dirty="0"/>
              <a:t>Use parameters to analyze or convert to curve:</a:t>
            </a:r>
          </a:p>
          <a:p>
            <a:pPr lvl="2"/>
            <a:r>
              <a:rPr lang="en-US" dirty="0" err="1"/>
              <a:t>Edge.AsCurve</a:t>
            </a:r>
            <a:r>
              <a:rPr lang="en-US" dirty="0"/>
              <a:t>() </a:t>
            </a:r>
          </a:p>
          <a:p>
            <a:pPr lvl="2"/>
            <a:r>
              <a:rPr lang="en-US" dirty="0" err="1"/>
              <a:t>Edge.AsCurveFollowingFace</a:t>
            </a:r>
            <a:r>
              <a:rPr lang="en-US" dirty="0"/>
              <a:t>() functions.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375" y="704656"/>
            <a:ext cx="3963324" cy="4593241"/>
          </a:xfrm>
          <a:prstGeom prst="rect">
            <a:avLst/>
          </a:prstGeom>
        </p:spPr>
      </p:pic>
    </p:spTree>
    <p:extLst>
      <p:ext uri="{BB962C8B-B14F-4D97-AF65-F5344CB8AC3E}">
        <p14:creationId xmlns:p14="http://schemas.microsoft.com/office/powerpoint/2010/main" val="6663496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and face creation</a:t>
            </a:r>
            <a:endParaRPr lang="en-US" dirty="0"/>
          </a:p>
        </p:txBody>
      </p:sp>
      <p:sp>
        <p:nvSpPr>
          <p:cNvPr id="5" name="Content Placeholder 4"/>
          <p:cNvSpPr>
            <a:spLocks noGrp="1"/>
          </p:cNvSpPr>
          <p:nvPr>
            <p:ph sz="quarter" idx="10"/>
          </p:nvPr>
        </p:nvSpPr>
        <p:spPr>
          <a:xfrm>
            <a:off x="603505" y="2148840"/>
            <a:ext cx="6968870" cy="6702552"/>
          </a:xfrm>
        </p:spPr>
        <p:txBody>
          <a:bodyPr/>
          <a:lstStyle/>
          <a:p>
            <a:pPr lvl="0"/>
            <a:r>
              <a:rPr lang="en-US" dirty="0" err="1" smtClean="0"/>
              <a:t>GeometryElement.GetTransformed</a:t>
            </a:r>
            <a:r>
              <a:rPr lang="en-US" dirty="0" smtClean="0"/>
              <a:t>()</a:t>
            </a:r>
          </a:p>
          <a:p>
            <a:pPr lvl="1"/>
            <a:r>
              <a:rPr lang="en-US" dirty="0" smtClean="0"/>
              <a:t>Copies an existing element geometry to a new location/orientation</a:t>
            </a:r>
          </a:p>
          <a:p>
            <a:pPr lvl="1"/>
            <a:endParaRPr lang="en-US" dirty="0"/>
          </a:p>
          <a:p>
            <a:pPr marL="252309" lvl="1" indent="0">
              <a:buNone/>
            </a:pPr>
            <a:endParaRPr lang="en-US" dirty="0" smtClean="0"/>
          </a:p>
          <a:p>
            <a:r>
              <a:rPr lang="en-US" dirty="0" err="1" smtClean="0"/>
              <a:t>GeometryCreationUtilities</a:t>
            </a:r>
            <a:endParaRPr lang="en-US" dirty="0" smtClean="0"/>
          </a:p>
          <a:p>
            <a:pPr lvl="1"/>
            <a:r>
              <a:rPr lang="en-US" dirty="0"/>
              <a:t>Extrusion</a:t>
            </a:r>
          </a:p>
          <a:p>
            <a:pPr lvl="1"/>
            <a:r>
              <a:rPr lang="en-US" dirty="0"/>
              <a:t>Revolution</a:t>
            </a:r>
          </a:p>
          <a:p>
            <a:pPr lvl="1"/>
            <a:r>
              <a:rPr lang="en-US" dirty="0"/>
              <a:t>Sweep</a:t>
            </a:r>
          </a:p>
          <a:p>
            <a:pPr lvl="1"/>
            <a:r>
              <a:rPr lang="en-US" dirty="0"/>
              <a:t>Blend</a:t>
            </a:r>
          </a:p>
          <a:p>
            <a:pPr lvl="1"/>
            <a:r>
              <a:rPr lang="en-US" dirty="0" err="1"/>
              <a:t>SweptBlend</a:t>
            </a:r>
            <a:endParaRPr lang="en-US" dirty="0"/>
          </a:p>
          <a:p>
            <a:pPr lvl="1"/>
            <a:endParaRPr lang="en-US" dirty="0"/>
          </a:p>
          <a:p>
            <a:endParaRPr lang="en-US" dirty="0"/>
          </a:p>
        </p:txBody>
      </p:sp>
      <p:sp>
        <p:nvSpPr>
          <p:cNvPr id="3" name="Content Placeholder 2"/>
          <p:cNvSpPr>
            <a:spLocks noGrp="1"/>
          </p:cNvSpPr>
          <p:nvPr>
            <p:ph sz="quarter" idx="11"/>
          </p:nvPr>
        </p:nvSpPr>
        <p:spPr>
          <a:xfrm>
            <a:off x="7648575" y="2148840"/>
            <a:ext cx="4724400" cy="6705600"/>
          </a:xfrm>
        </p:spPr>
        <p:txBody>
          <a:bodyPr/>
          <a:lstStyle/>
          <a:p>
            <a:endParaRPr lang="en-US" dirty="0" smtClean="0"/>
          </a:p>
          <a:p>
            <a:endParaRPr lang="en-US" dirty="0"/>
          </a:p>
          <a:p>
            <a:endParaRPr lang="en-US" dirty="0" smtClean="0"/>
          </a:p>
          <a:p>
            <a:r>
              <a:rPr lang="en-US" dirty="0" smtClean="0"/>
              <a:t>Uses for created solid</a:t>
            </a:r>
            <a:endParaRPr lang="en-US" dirty="0" smtClean="0"/>
          </a:p>
          <a:p>
            <a:pPr lvl="1"/>
            <a:r>
              <a:rPr lang="en-US" dirty="0" smtClean="0"/>
              <a:t>Display it (analysis visualization framework)</a:t>
            </a:r>
          </a:p>
          <a:p>
            <a:pPr lvl="1"/>
            <a:r>
              <a:rPr lang="en-US" dirty="0" smtClean="0"/>
              <a:t>Analyze it (volume, area, centroid calculations)</a:t>
            </a:r>
          </a:p>
          <a:p>
            <a:pPr lvl="1"/>
            <a:r>
              <a:rPr lang="en-US" dirty="0" smtClean="0"/>
              <a:t>Intersect it (element intersection filters)</a:t>
            </a:r>
          </a:p>
          <a:p>
            <a:pPr lvl="1"/>
            <a:r>
              <a:rPr lang="en-US" dirty="0" smtClean="0"/>
              <a:t>Combine it (</a:t>
            </a:r>
            <a:r>
              <a:rPr lang="en-US" dirty="0" err="1" smtClean="0"/>
              <a:t>boolean</a:t>
            </a:r>
            <a:r>
              <a:rPr lang="en-US" dirty="0" smtClean="0"/>
              <a:t> operations)</a:t>
            </a:r>
            <a:endParaRPr lang="en-US" dirty="0"/>
          </a:p>
        </p:txBody>
      </p:sp>
    </p:spTree>
    <p:extLst>
      <p:ext uri="{BB962C8B-B14F-4D97-AF65-F5344CB8AC3E}">
        <p14:creationId xmlns:p14="http://schemas.microsoft.com/office/powerpoint/2010/main" val="236451660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4bb7825-3755-4808-a9da-9c9148fe4531"/>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8C631-2E87-4D85-8548-5D452E157EE2}">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173a1098-70f6-433d-bc61-cdeac2da641a"/>
    <ds:schemaRef ds:uri="http://purl.org/dc/dcmitype/"/>
  </ds:schemaRefs>
</ds:datastoreItem>
</file>

<file path=customXml/itemProps3.xml><?xml version="1.0" encoding="utf-8"?>
<ds:datastoreItem xmlns:ds="http://schemas.openxmlformats.org/officeDocument/2006/customXml" ds:itemID="{05DE7D26-623C-4E20-905C-E4AA82C27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1487</Words>
  <Application>Microsoft Office PowerPoint</Application>
  <PresentationFormat>Custom</PresentationFormat>
  <Paragraphs>292</Paragraphs>
  <Slides>33</Slides>
  <Notes>4</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ADSK_Dark</vt:lpstr>
      <vt:lpstr>ADSK_White</vt:lpstr>
      <vt:lpstr>PowerPoint Presentation</vt:lpstr>
      <vt:lpstr>About this course</vt:lpstr>
      <vt:lpstr>Learning Objectives</vt:lpstr>
      <vt:lpstr>Geometry extraction in the Revit API</vt:lpstr>
      <vt:lpstr>Geometry extraction</vt:lpstr>
      <vt:lpstr>Curves</vt:lpstr>
      <vt:lpstr>CurveLoop</vt:lpstr>
      <vt:lpstr>Solids, faces and edges</vt:lpstr>
      <vt:lpstr>Solid and face creation</vt:lpstr>
      <vt:lpstr>Boolean operations</vt:lpstr>
      <vt:lpstr>Meshes, polylines and points</vt:lpstr>
      <vt:lpstr>GeometryInstances</vt:lpstr>
      <vt:lpstr>GeometryInstances</vt:lpstr>
      <vt:lpstr>Geometry tools in the Revit API</vt:lpstr>
      <vt:lpstr>2012 geometry tools</vt:lpstr>
      <vt:lpstr>2013 geometry API tools and changes</vt:lpstr>
      <vt:lpstr>Element intersection filters</vt:lpstr>
      <vt:lpstr>Element intersection filters</vt:lpstr>
      <vt:lpstr>ReferenceIntersector (2013)</vt:lpstr>
      <vt:lpstr>ExtrusionAnalyzer</vt:lpstr>
      <vt:lpstr>Element.GetGeneratingElementIds</vt:lpstr>
      <vt:lpstr>CompoundStructure &amp; HostObject utilities</vt:lpstr>
      <vt:lpstr>Parts</vt:lpstr>
      <vt:lpstr>Parts as a geometric analysis tool</vt:lpstr>
      <vt:lpstr>Room &amp; space geometry</vt:lpstr>
      <vt:lpstr>Room &amp; space geometry</vt:lpstr>
      <vt:lpstr>Energy analytical model</vt:lpstr>
      <vt:lpstr>Point cloud analysis</vt:lpstr>
      <vt:lpstr>Point cloud analysis</vt:lpstr>
      <vt:lpstr>Conclusions</vt:lpstr>
      <vt:lpstr>Learning Objectives</vt:lpstr>
      <vt:lpstr>Caveats</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2012-05-29T20:54:56Z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