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617" r:id="rId2"/>
    <p:sldId id="1331" r:id="rId3"/>
    <p:sldId id="1296" r:id="rId4"/>
    <p:sldId id="1295" r:id="rId5"/>
    <p:sldId id="1300" r:id="rId6"/>
    <p:sldId id="711" r:id="rId7"/>
    <p:sldId id="1302" r:id="rId8"/>
    <p:sldId id="1338" r:id="rId9"/>
  </p:sldIdLst>
  <p:sldSz cx="16257588" cy="9144000"/>
  <p:notesSz cx="9296400" cy="14782800"/>
  <p:defaultTextStyle>
    <a:defPPr>
      <a:defRPr lang="en-US"/>
    </a:defPPr>
    <a:lvl1pPr marL="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1">
          <p15:clr>
            <a:srgbClr val="A4A3A4"/>
          </p15:clr>
        </p15:guide>
        <p15:guide id="2" pos="51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Wendland (Contingent)" initials="PW" lastIdx="1" clrIdx="0"/>
  <p:cmAuthor id="2" name="Toshiaki Isezaki" initials="TI" lastIdx="1" clrIdx="1">
    <p:extLst>
      <p:ext uri="{19B8F6BF-5375-455C-9EA6-DF929625EA0E}">
        <p15:presenceInfo xmlns:p15="http://schemas.microsoft.com/office/powerpoint/2012/main" userId="S-1-5-21-1935655697-515967899-682003330-146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CBA2"/>
    <a:srgbClr val="FFFF00"/>
    <a:srgbClr val="820000"/>
    <a:srgbClr val="192E46"/>
    <a:srgbClr val="FBFBFB"/>
    <a:srgbClr val="767676"/>
    <a:srgbClr val="F2F2F2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5" autoAdjust="0"/>
    <p:restoredTop sz="94965" autoAdjust="0"/>
  </p:normalViewPr>
  <p:slideViewPr>
    <p:cSldViewPr snapToGrid="0" snapToObjects="1">
      <p:cViewPr varScale="1">
        <p:scale>
          <a:sx n="79" d="100"/>
          <a:sy n="79" d="100"/>
        </p:scale>
        <p:origin x="1098" y="54"/>
      </p:cViewPr>
      <p:guideLst>
        <p:guide orient="horz" pos="2871"/>
        <p:guide pos="5124"/>
      </p:guideLst>
    </p:cSldViewPr>
  </p:slideViewPr>
  <p:outlineViewPr>
    <p:cViewPr>
      <p:scale>
        <a:sx n="33" d="100"/>
        <a:sy n="33" d="100"/>
      </p:scale>
      <p:origin x="0" y="7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4134" y="1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/>
          <a:lstStyle>
            <a:lvl1pPr algn="l">
              <a:defRPr sz="1800"/>
            </a:lvl1pPr>
          </a:lstStyle>
          <a:p>
            <a:r>
              <a:rPr lang="en-US" altLang="ja-JP" dirty="0">
                <a:latin typeface="Arial" pitchFamily="34" charset="0"/>
              </a:rPr>
              <a:t>Forge</a:t>
            </a:r>
            <a:r>
              <a:rPr lang="ja-JP" altLang="en-US" dirty="0">
                <a:latin typeface="Arial" pitchFamily="34" charset="0"/>
              </a:rPr>
              <a:t> キャッチアップ セミナー </a:t>
            </a:r>
            <a:r>
              <a:rPr lang="en-US" altLang="ja-JP" dirty="0">
                <a:latin typeface="Arial" pitchFamily="34" charset="0"/>
              </a:rPr>
              <a:t>2018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/>
          <a:lstStyle>
            <a:lvl1pPr algn="r">
              <a:defRPr sz="1800"/>
            </a:lvl1pPr>
          </a:lstStyle>
          <a:p>
            <a:r>
              <a:rPr lang="en-US" altLang="ja-JP">
                <a:latin typeface="Arial" pitchFamily="34" charset="0"/>
              </a:rPr>
              <a:t>2018</a:t>
            </a:r>
            <a:r>
              <a:rPr lang="ja-JP" altLang="en-US">
                <a:latin typeface="Arial" pitchFamily="34" charset="0"/>
              </a:rPr>
              <a:t>年</a:t>
            </a:r>
            <a:r>
              <a:rPr lang="en-US" altLang="ja-JP">
                <a:latin typeface="Arial" pitchFamily="34" charset="0"/>
              </a:rPr>
              <a:t>9</a:t>
            </a:r>
            <a:r>
              <a:rPr lang="ja-JP" altLang="en-US">
                <a:latin typeface="Arial" pitchFamily="34" charset="0"/>
              </a:rPr>
              <a:t>月</a:t>
            </a:r>
            <a:r>
              <a:rPr lang="en-US" altLang="ja-JP">
                <a:latin typeface="Arial" pitchFamily="34" charset="0"/>
              </a:rPr>
              <a:t>6</a:t>
            </a:r>
            <a:r>
              <a:rPr lang="ja-JP" altLang="en-US">
                <a:latin typeface="Arial" pitchFamily="34" charset="0"/>
              </a:rPr>
              <a:t>日 － 大阪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041093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 anchor="b"/>
          <a:lstStyle>
            <a:lvl1pPr algn="l">
              <a:defRPr sz="18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14041093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 anchor="b"/>
          <a:lstStyle>
            <a:lvl1pPr algn="r">
              <a:defRPr sz="1800"/>
            </a:lvl1pPr>
          </a:lstStyle>
          <a:p>
            <a:fld id="{58ECB827-1CCB-B349-98A7-AAC485CBB65F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/>
          <a:lstStyle>
            <a:lvl1pPr algn="l">
              <a:defRPr sz="1800">
                <a:latin typeface="Arial" pitchFamily="34" charset="0"/>
              </a:defRPr>
            </a:lvl1pPr>
          </a:lstStyle>
          <a:p>
            <a:r>
              <a:rPr lang="en-US" altLang="ja-JP"/>
              <a:t>Forge </a:t>
            </a:r>
            <a:r>
              <a:rPr lang="ja-JP" altLang="en-US"/>
              <a:t>キャッチアップ セミナー </a:t>
            </a:r>
            <a:r>
              <a:rPr lang="en-US" altLang="ja-JP"/>
              <a:t>2018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/>
          <a:lstStyle>
            <a:lvl1pPr algn="r">
              <a:defRPr sz="1800">
                <a:latin typeface="Arial" pitchFamily="34" charset="0"/>
              </a:defRPr>
            </a:lvl1pPr>
          </a:lstStyle>
          <a:p>
            <a:r>
              <a:rPr lang="en-US" altLang="ja-JP"/>
              <a:t>2018</a:t>
            </a:r>
            <a:r>
              <a:rPr lang="ja-JP" altLang="en-US"/>
              <a:t>年</a:t>
            </a:r>
            <a:r>
              <a:rPr lang="en-US" altLang="ja-JP"/>
              <a:t>9</a:t>
            </a:r>
            <a:r>
              <a:rPr lang="ja-JP" altLang="en-US"/>
              <a:t>月</a:t>
            </a:r>
            <a:r>
              <a:rPr lang="en-US" altLang="ja-JP"/>
              <a:t>6</a:t>
            </a:r>
            <a:r>
              <a:rPr lang="ja-JP" altLang="en-US"/>
              <a:t>日 － 大阪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9400" y="1108075"/>
            <a:ext cx="9855200" cy="554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67" tIns="68783" rIns="137567" bIns="6878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7021830"/>
            <a:ext cx="7437120" cy="6652260"/>
          </a:xfrm>
          <a:prstGeom prst="rect">
            <a:avLst/>
          </a:prstGeom>
        </p:spPr>
        <p:txBody>
          <a:bodyPr vert="horz" lIns="137567" tIns="68783" rIns="137567" bIns="6878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093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 anchor="b"/>
          <a:lstStyle>
            <a:lvl1pPr algn="l">
              <a:defRPr sz="18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14041093"/>
            <a:ext cx="4028440" cy="739140"/>
          </a:xfrm>
          <a:prstGeom prst="rect">
            <a:avLst/>
          </a:prstGeom>
        </p:spPr>
        <p:txBody>
          <a:bodyPr vert="horz" lIns="137567" tIns="68783" rIns="137567" bIns="68783" rtlCol="0" anchor="b"/>
          <a:lstStyle>
            <a:lvl1pPr algn="r">
              <a:defRPr sz="1800">
                <a:latin typeface="Arial" pitchFamily="34" charset="0"/>
              </a:defRPr>
            </a:lvl1pPr>
          </a:lstStyle>
          <a:p>
            <a:fld id="{73E9330B-B1DA-214B-A229-0CB8492B91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81281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12810" algn="l" defTabSz="81281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625620" algn="l" defTabSz="81281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438430" algn="l" defTabSz="81281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251241" algn="l" defTabSz="81281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06405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955675" y="1235075"/>
            <a:ext cx="7385050" cy="4154488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AutoCAD 2016 </a:t>
            </a:r>
            <a:r>
              <a:rPr lang="ja-JP" altLang="en-US"/>
              <a:t>オープン キャンパス</a:t>
            </a:r>
            <a:endParaRPr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2015</a:t>
            </a:r>
            <a:r>
              <a:rPr lang="ja-JP" altLang="en-US"/>
              <a:t>年</a:t>
            </a:r>
            <a:r>
              <a:rPr lang="en-US" altLang="ja-JP"/>
              <a:t>4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オートデスク株式会社</a:t>
            </a:r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955675" y="1235075"/>
            <a:ext cx="7385050" cy="4154488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AutoCAD 2016 </a:t>
            </a:r>
            <a:r>
              <a:rPr lang="ja-JP" altLang="en-US"/>
              <a:t>オープン キャンパス</a:t>
            </a:r>
            <a:endParaRPr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2015</a:t>
            </a:r>
            <a:r>
              <a:rPr lang="ja-JP" altLang="en-US"/>
              <a:t>年</a:t>
            </a:r>
            <a:r>
              <a:rPr lang="en-US" altLang="ja-JP"/>
              <a:t>4</a:t>
            </a:r>
            <a:r>
              <a:rPr lang="ja-JP" altLang="en-US"/>
              <a:t>月</a:t>
            </a:r>
            <a:r>
              <a:rPr lang="en-US" altLang="ja-JP"/>
              <a:t>17</a:t>
            </a:r>
            <a:r>
              <a:rPr lang="ja-JP" altLang="en-US"/>
              <a:t>日</a:t>
            </a:r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オートデスク株式会社</a:t>
            </a:r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AutoCAD 2018 .NET API </a:t>
            </a:r>
            <a:r>
              <a:rPr lang="ja-JP" altLang="en-US"/>
              <a:t>トレーニング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2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5"/>
            <a:ext cx="14631908" cy="68876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>
              <a:buClr>
                <a:schemeClr val="accent6"/>
              </a:buClr>
              <a:buSzPct val="100000"/>
              <a:buFont typeface="Wingdings" charset="2"/>
              <a:buChar char="§"/>
              <a:defRPr sz="4000" b="0" i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1pPr>
            <a:lvl2pPr marL="1320817" indent="-457200">
              <a:buClr>
                <a:schemeClr val="accent6"/>
              </a:buClr>
              <a:buSzPct val="100000"/>
              <a:buFont typeface="Wingdings" charset="2"/>
              <a:buChar char="§"/>
              <a:defRPr sz="3600" b="0" i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2pPr>
            <a:lvl3pPr marL="2032025" indent="-411480">
              <a:buClr>
                <a:schemeClr val="accent6"/>
              </a:buClr>
              <a:buSzPct val="100000"/>
              <a:buFont typeface="Wingdings" charset="2"/>
              <a:buChar char="§"/>
              <a:defRPr sz="3200" b="0" i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3pPr>
            <a:lvl4pPr marL="2844836" indent="-365760">
              <a:buClr>
                <a:schemeClr val="accent6"/>
              </a:buClr>
              <a:buSzPct val="100000"/>
              <a:buFont typeface="Wingdings" charset="2"/>
              <a:buChar char="§"/>
              <a:defRPr sz="2700" b="0" i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4pPr>
            <a:lvl5pPr marL="3657646" indent="-320040">
              <a:buClr>
                <a:schemeClr val="accent6"/>
              </a:buClr>
              <a:buSzPct val="100000"/>
              <a:buFont typeface="Wingdings" charset="2"/>
              <a:buChar char="§"/>
              <a:defRPr sz="2400" b="0" i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500" b="1" i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2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 advTm="5000">
        <p:cut/>
      </p:transition>
    </mc:Choice>
    <mc:Fallback xmlns="">
      <p:transition advTm="5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67" y="3385036"/>
            <a:ext cx="14696860" cy="132830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65157" y="8634518"/>
            <a:ext cx="891822" cy="487997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1300091" fontAlgn="base">
              <a:spcBef>
                <a:spcPct val="0"/>
              </a:spcBef>
              <a:spcAft>
                <a:spcPct val="0"/>
              </a:spcAft>
            </a:pPr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130009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711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47944" y="8653692"/>
            <a:ext cx="813598" cy="4879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B360B7-BD80-47A0-9203-1AEF4CB0F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95161" y="8806963"/>
            <a:ext cx="1971487" cy="158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31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/>
                <a:cs typeface="Frutiger Next LT W1G"/>
              </a:rPr>
              <a:t>© 201</a:t>
            </a:r>
            <a:r>
              <a:rPr lang="en-US" altLang="ja-JP" sz="1031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/>
                <a:cs typeface="Frutiger Next LT W1G"/>
              </a:rPr>
              <a:t>8</a:t>
            </a:r>
            <a:r>
              <a:rPr lang="en-US" sz="1031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/>
                <a:cs typeface="Frutiger Next LT W1G"/>
              </a:rPr>
              <a:t> Autodesk</a:t>
            </a:r>
          </a:p>
        </p:txBody>
      </p:sp>
    </p:spTree>
    <p:extLst>
      <p:ext uri="{BB962C8B-B14F-4D97-AF65-F5344CB8AC3E}">
        <p14:creationId xmlns:p14="http://schemas.microsoft.com/office/powerpoint/2010/main" val="36517312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94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transition/>
  <p:hf hdr="0" ftr="0" dt="0"/>
  <p:txStyles>
    <p:titleStyle>
      <a:lvl1pPr algn="l" defTabSz="812810" rtl="0" eaLnBrk="1" latinLnBrk="0" hangingPunct="1">
        <a:spcBef>
          <a:spcPct val="0"/>
        </a:spcBef>
        <a:buNone/>
        <a:defRPr sz="45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685800" indent="-685800" algn="l" defTabSz="812810" rtl="0" eaLnBrk="1" latinLnBrk="0" hangingPunct="1">
        <a:spcBef>
          <a:spcPts val="0"/>
        </a:spcBef>
        <a:buFont typeface="Wingdings" charset="2"/>
        <a:buChar char="§"/>
        <a:defRPr sz="45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320817" indent="-508006" algn="l" defTabSz="812810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032025" indent="-406405" algn="l" defTabSz="812810" rtl="0" eaLnBrk="1" latinLnBrk="0" hangingPunct="1">
        <a:spcBef>
          <a:spcPct val="20000"/>
        </a:spcBef>
        <a:buFont typeface="Wingdings" charset="2"/>
        <a:buChar char="§"/>
        <a:defRPr sz="32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2844836" indent="-406405" algn="l" defTabSz="812810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3657646" indent="-406405" algn="l" defTabSz="812810" rtl="0" eaLnBrk="1" latinLnBrk="0" hangingPunct="1">
        <a:spcBef>
          <a:spcPct val="20000"/>
        </a:spcBef>
        <a:buFont typeface="Wingdings" charset="2"/>
        <a:buChar char="§"/>
        <a:defRPr sz="24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-36575" y="-1"/>
            <a:ext cx="16283639" cy="9149433"/>
          </a:xfrm>
          <a:prstGeom prst="rect">
            <a:avLst/>
          </a:prstGeom>
          <a:gradFill flip="none" rotWithShape="1">
            <a:gsLst>
              <a:gs pos="28000">
                <a:srgbClr val="939393"/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74" tIns="65036" rIns="130074" bIns="65036" rtlCol="0" anchor="ctr"/>
          <a:lstStyle/>
          <a:p>
            <a:pPr algn="ctr"/>
            <a:endParaRPr kumimoji="1" lang="ja-JP" altLang="en-US" sz="1700" dirty="0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027044" y="28956"/>
            <a:ext cx="4022813" cy="22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67635" y="72905"/>
            <a:ext cx="3644787" cy="5291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5685" tIns="72000" rIns="105685" bIns="0" anchor="ctr" anchorCtr="1"/>
          <a:lstStyle/>
          <a:p>
            <a:pPr algn="ctr"/>
            <a:r>
              <a:rPr lang="en-US" altLang="ja-JP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Revit</a:t>
            </a:r>
            <a:r>
              <a:rPr lang="ja-JP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Chronicle</a:t>
            </a:r>
            <a:endParaRPr lang="ja-JP" altLang="en-US" sz="3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図形 20"/>
          <p:cNvSpPr/>
          <p:nvPr/>
        </p:nvSpPr>
        <p:spPr>
          <a:xfrm>
            <a:off x="-58824" y="2121040"/>
            <a:ext cx="16342464" cy="6535706"/>
          </a:xfrm>
          <a:prstGeom prst="swooshArrow">
            <a:avLst>
              <a:gd name="adj1" fmla="val 25000"/>
              <a:gd name="adj2" fmla="val 25000"/>
            </a:avLst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円/楕円 21"/>
          <p:cNvSpPr/>
          <p:nvPr/>
        </p:nvSpPr>
        <p:spPr>
          <a:xfrm>
            <a:off x="305225" y="8093828"/>
            <a:ext cx="135360" cy="114966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円/楕円 23"/>
          <p:cNvSpPr>
            <a:spLocks noChangeAspect="1"/>
          </p:cNvSpPr>
          <p:nvPr/>
        </p:nvSpPr>
        <p:spPr>
          <a:xfrm>
            <a:off x="1600771" y="6798643"/>
            <a:ext cx="458630" cy="486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円/楕円 25"/>
          <p:cNvSpPr>
            <a:spLocks noChangeAspect="1"/>
          </p:cNvSpPr>
          <p:nvPr/>
        </p:nvSpPr>
        <p:spPr>
          <a:xfrm>
            <a:off x="3446232" y="5665043"/>
            <a:ext cx="611507" cy="648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5676933" y="4744108"/>
            <a:ext cx="789866" cy="8352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円/楕円 29"/>
          <p:cNvSpPr>
            <a:spLocks noChangeAspect="1"/>
          </p:cNvSpPr>
          <p:nvPr/>
        </p:nvSpPr>
        <p:spPr>
          <a:xfrm>
            <a:off x="8227488" y="4001039"/>
            <a:ext cx="1006441" cy="1062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-130665" y="7940991"/>
            <a:ext cx="1029955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1985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8233771" y="4347439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2005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5585135" y="4963653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2000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3232554" y="5784495"/>
            <a:ext cx="1038329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1995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8" name="Text Box 36"/>
          <p:cNvSpPr txBox="1">
            <a:spLocks noChangeArrowheads="1"/>
          </p:cNvSpPr>
          <p:nvPr/>
        </p:nvSpPr>
        <p:spPr bwMode="auto">
          <a:xfrm>
            <a:off x="1394329" y="6819847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1990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-280415" y="8806694"/>
            <a:ext cx="8877741" cy="285752"/>
          </a:xfrm>
          <a:prstGeom prst="rect">
            <a:avLst/>
          </a:prstGeom>
          <a:gradFill flip="none" rotWithShape="1">
            <a:gsLst>
              <a:gs pos="40000">
                <a:srgbClr val="67B5FF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03924" bIns="45713" rtlCol="0" anchor="ctr"/>
          <a:lstStyle/>
          <a:p>
            <a:pPr algn="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 rot="17880000">
            <a:off x="382555" y="8307951"/>
            <a:ext cx="147954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MS-DOS</a:t>
            </a: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 rot="17880000">
            <a:off x="944167" y="8325369"/>
            <a:ext cx="147954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3.0 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 rot="17880000">
            <a:off x="1392935" y="8322812"/>
            <a:ext cx="1477435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3.1 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 rot="17880000">
            <a:off x="5208558" y="1760195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1.0</a:t>
            </a:r>
          </a:p>
        </p:txBody>
      </p:sp>
      <p:sp>
        <p:nvSpPr>
          <p:cNvPr id="13" name="Text Box 84"/>
          <p:cNvSpPr txBox="1">
            <a:spLocks noChangeArrowheads="1"/>
          </p:cNvSpPr>
          <p:nvPr/>
        </p:nvSpPr>
        <p:spPr bwMode="auto">
          <a:xfrm rot="17880000">
            <a:off x="5767077" y="179406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3.0</a:t>
            </a:r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 rot="17880000">
            <a:off x="6740673" y="1828987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5.0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 rot="17880000">
            <a:off x="7708907" y="1675525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8.0</a:t>
            </a:r>
          </a:p>
        </p:txBody>
      </p:sp>
      <p:sp>
        <p:nvSpPr>
          <p:cNvPr id="41" name="Text Box 123"/>
          <p:cNvSpPr txBox="1">
            <a:spLocks noChangeArrowheads="1"/>
          </p:cNvSpPr>
          <p:nvPr/>
        </p:nvSpPr>
        <p:spPr bwMode="auto">
          <a:xfrm rot="17880000">
            <a:off x="8949719" y="1724210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2008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6943848" y="5984107"/>
            <a:ext cx="9303215" cy="195586"/>
          </a:xfrm>
          <a:prstGeom prst="rect">
            <a:avLst/>
          </a:prstGeom>
          <a:gradFill flip="none" rotWithShape="1">
            <a:gsLst>
              <a:gs pos="100000">
                <a:srgbClr val="67B5FF">
                  <a:alpha val="49000"/>
                </a:srgb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75913" bIns="45713" rtlCol="0" anchor="ctr"/>
          <a:lstStyle/>
          <a:p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 rot="17880000">
            <a:off x="9170141" y="5437913"/>
            <a:ext cx="1649785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8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C00000"/>
                </a:solidFill>
                <a:cs typeface="Times New Roman" pitchFamily="18" charset="0"/>
              </a:rPr>
              <a:t>Windows Vista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 rot="17880000">
            <a:off x="6708937" y="5459607"/>
            <a:ext cx="1606690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8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C00000"/>
                </a:solidFill>
                <a:cs typeface="Times New Roman" pitchFamily="18" charset="0"/>
              </a:rPr>
              <a:t>Windows XP</a:t>
            </a:r>
          </a:p>
        </p:txBody>
      </p:sp>
      <p:sp>
        <p:nvSpPr>
          <p:cNvPr id="82" name="Text Box 123"/>
          <p:cNvSpPr txBox="1">
            <a:spLocks noChangeArrowheads="1"/>
          </p:cNvSpPr>
          <p:nvPr/>
        </p:nvSpPr>
        <p:spPr bwMode="auto">
          <a:xfrm rot="17880000">
            <a:off x="9539938" y="1717417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2009</a:t>
            </a:r>
          </a:p>
        </p:txBody>
      </p:sp>
      <p:sp>
        <p:nvSpPr>
          <p:cNvPr id="83" name="Text Box 123"/>
          <p:cNvSpPr txBox="1">
            <a:spLocks noChangeArrowheads="1"/>
          </p:cNvSpPr>
          <p:nvPr/>
        </p:nvSpPr>
        <p:spPr bwMode="auto">
          <a:xfrm rot="17880000">
            <a:off x="10145487" y="1719171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2010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 rot="17880000">
            <a:off x="10546258" y="5414977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7</a:t>
            </a:r>
          </a:p>
        </p:txBody>
      </p:sp>
      <p:sp>
        <p:nvSpPr>
          <p:cNvPr id="86" name="Text Box 123"/>
          <p:cNvSpPr txBox="1">
            <a:spLocks noChangeArrowheads="1"/>
          </p:cNvSpPr>
          <p:nvPr/>
        </p:nvSpPr>
        <p:spPr bwMode="auto">
          <a:xfrm rot="17880000">
            <a:off x="10691519" y="1642588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2011</a:t>
            </a:r>
          </a:p>
        </p:txBody>
      </p:sp>
      <p:sp>
        <p:nvSpPr>
          <p:cNvPr id="88" name="円/楕円 87"/>
          <p:cNvSpPr>
            <a:spLocks noChangeAspect="1"/>
          </p:cNvSpPr>
          <p:nvPr/>
        </p:nvSpPr>
        <p:spPr>
          <a:xfrm>
            <a:off x="11003624" y="3427269"/>
            <a:ext cx="1182403" cy="1249200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11112480" y="3865269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2010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2764876" y="7172765"/>
            <a:ext cx="13200104" cy="203712"/>
          </a:xfrm>
          <a:prstGeom prst="rect">
            <a:avLst/>
          </a:prstGeom>
          <a:gradFill flip="none" rotWithShape="1">
            <a:gsLst>
              <a:gs pos="86000">
                <a:srgbClr val="5FBEFD"/>
              </a:gs>
              <a:gs pos="100000">
                <a:srgbClr val="67B5FF">
                  <a:alpha val="0"/>
                </a:srgb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75913" bIns="45713" rtlCol="0" anchor="ctr"/>
          <a:lstStyle/>
          <a:p>
            <a:pPr algn="ct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 rot="17880000">
            <a:off x="3447804" y="6571359"/>
            <a:ext cx="1789264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</a:t>
            </a:r>
            <a:r>
              <a:rPr kumimoji="1" lang="ja-JP" altLang="en-US" sz="12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NT 4.0 </a:t>
            </a: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 rot="17880000">
            <a:off x="5352283" y="6526918"/>
            <a:ext cx="1892021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2000 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 rot="17880000">
            <a:off x="5918866" y="6638906"/>
            <a:ext cx="1606691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7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XP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7880000">
            <a:off x="9125953" y="6616978"/>
            <a:ext cx="1649786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7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Vista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3428776" y="7993524"/>
            <a:ext cx="5945229" cy="285752"/>
          </a:xfrm>
          <a:prstGeom prst="rect">
            <a:avLst/>
          </a:prstGeom>
          <a:gradFill flip="none" rotWithShape="1">
            <a:gsLst>
              <a:gs pos="40000">
                <a:srgbClr val="67B5FF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03924" bIns="45713" rtlCol="0" anchor="ctr"/>
          <a:lstStyle/>
          <a:p>
            <a:pPr algn="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kumimoji="1" lang="ja-JP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 rot="17880000">
            <a:off x="3227102" y="7488880"/>
            <a:ext cx="1564369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95 </a:t>
            </a:r>
          </a:p>
        </p:txBody>
      </p:sp>
      <p:sp>
        <p:nvSpPr>
          <p:cNvPr id="78" name="Text Box 21"/>
          <p:cNvSpPr txBox="1">
            <a:spLocks noChangeArrowheads="1"/>
          </p:cNvSpPr>
          <p:nvPr/>
        </p:nvSpPr>
        <p:spPr bwMode="auto">
          <a:xfrm rot="17880000">
            <a:off x="4360865" y="7538168"/>
            <a:ext cx="148166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98 </a:t>
            </a:r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 rot="17880000">
            <a:off x="5439495" y="7529337"/>
            <a:ext cx="1481664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Me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 rot="17880000">
            <a:off x="10550177" y="6612517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7</a:t>
            </a:r>
          </a:p>
        </p:txBody>
      </p:sp>
      <p:sp>
        <p:nvSpPr>
          <p:cNvPr id="90" name="Text Box 123"/>
          <p:cNvSpPr txBox="1">
            <a:spLocks noChangeArrowheads="1"/>
          </p:cNvSpPr>
          <p:nvPr/>
        </p:nvSpPr>
        <p:spPr bwMode="auto">
          <a:xfrm rot="17880000">
            <a:off x="11238108" y="1639906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2012</a:t>
            </a:r>
          </a:p>
        </p:txBody>
      </p:sp>
      <p:sp>
        <p:nvSpPr>
          <p:cNvPr id="87" name="Text Box 123"/>
          <p:cNvSpPr txBox="1">
            <a:spLocks noChangeArrowheads="1"/>
          </p:cNvSpPr>
          <p:nvPr/>
        </p:nvSpPr>
        <p:spPr bwMode="auto">
          <a:xfrm rot="17880000">
            <a:off x="11788974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2013</a:t>
            </a:r>
          </a:p>
        </p:txBody>
      </p:sp>
      <p:sp>
        <p:nvSpPr>
          <p:cNvPr id="96" name="Text Box 123"/>
          <p:cNvSpPr txBox="1">
            <a:spLocks noChangeArrowheads="1"/>
          </p:cNvSpPr>
          <p:nvPr/>
        </p:nvSpPr>
        <p:spPr bwMode="auto">
          <a:xfrm rot="17880000">
            <a:off x="12316256" y="1632572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2014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 rot="17880000">
            <a:off x="12304811" y="5412559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8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 rot="17880000">
            <a:off x="12308728" y="6610099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8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 rot="17880000">
            <a:off x="12799920" y="5409078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8.1</a:t>
            </a: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 rot="17880000">
            <a:off x="12803838" y="6606618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8.1</a:t>
            </a:r>
          </a:p>
        </p:txBody>
      </p:sp>
      <p:sp>
        <p:nvSpPr>
          <p:cNvPr id="102" name="Text Box 123"/>
          <p:cNvSpPr txBox="1">
            <a:spLocks noChangeArrowheads="1"/>
          </p:cNvSpPr>
          <p:nvPr/>
        </p:nvSpPr>
        <p:spPr bwMode="auto">
          <a:xfrm rot="17880000">
            <a:off x="12865007" y="1629091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</a:t>
            </a:r>
            <a:r>
              <a:rPr lang="ja-JP" altLang="en-US" sz="17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2015</a:t>
            </a:r>
          </a:p>
        </p:txBody>
      </p:sp>
      <p:sp>
        <p:nvSpPr>
          <p:cNvPr id="104" name="Text Box 123"/>
          <p:cNvSpPr txBox="1">
            <a:spLocks noChangeArrowheads="1"/>
          </p:cNvSpPr>
          <p:nvPr/>
        </p:nvSpPr>
        <p:spPr bwMode="auto">
          <a:xfrm rot="17880000">
            <a:off x="13410728" y="1627077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2016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 rot="17880000">
            <a:off x="13909769" y="5267291"/>
            <a:ext cx="1877027" cy="38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2100" b="1" dirty="0">
                <a:solidFill>
                  <a:srgbClr val="C00000"/>
                </a:solidFill>
                <a:cs typeface="Times New Roman" pitchFamily="18" charset="0"/>
              </a:rPr>
              <a:t>Windows 10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 rot="17880000">
            <a:off x="13913686" y="6464832"/>
            <a:ext cx="1877028" cy="38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2100" b="1" dirty="0">
                <a:solidFill>
                  <a:srgbClr val="0000FF"/>
                </a:solidFill>
                <a:cs typeface="Times New Roman" pitchFamily="18" charset="0"/>
              </a:rPr>
              <a:t>Windows 10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 rot="17880000">
            <a:off x="2508761" y="6494568"/>
            <a:ext cx="2004590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</a:t>
            </a:r>
            <a:r>
              <a:rPr kumimoji="1" lang="ja-JP" altLang="en-US" sz="12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NT 3.1 </a:t>
            </a:r>
          </a:p>
        </p:txBody>
      </p:sp>
      <p:sp>
        <p:nvSpPr>
          <p:cNvPr id="107" name="Text Box 123"/>
          <p:cNvSpPr txBox="1">
            <a:spLocks noChangeArrowheads="1"/>
          </p:cNvSpPr>
          <p:nvPr/>
        </p:nvSpPr>
        <p:spPr bwMode="auto">
          <a:xfrm rot="17880000">
            <a:off x="13926592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2017</a:t>
            </a:r>
          </a:p>
        </p:txBody>
      </p:sp>
      <p:sp>
        <p:nvSpPr>
          <p:cNvPr id="108" name="円/楕円 87"/>
          <p:cNvSpPr>
            <a:spLocks noChangeAspect="1"/>
          </p:cNvSpPr>
          <p:nvPr/>
        </p:nvSpPr>
        <p:spPr>
          <a:xfrm>
            <a:off x="13724881" y="3140036"/>
            <a:ext cx="1182403" cy="1249200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9" name="Text Box 33"/>
          <p:cNvSpPr txBox="1">
            <a:spLocks noChangeArrowheads="1"/>
          </p:cNvSpPr>
          <p:nvPr/>
        </p:nvSpPr>
        <p:spPr bwMode="auto">
          <a:xfrm>
            <a:off x="13800825" y="3610006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2015</a:t>
            </a:r>
          </a:p>
        </p:txBody>
      </p:sp>
      <p:sp>
        <p:nvSpPr>
          <p:cNvPr id="111" name="Text Box 123"/>
          <p:cNvSpPr txBox="1">
            <a:spLocks noChangeArrowheads="1"/>
          </p:cNvSpPr>
          <p:nvPr/>
        </p:nvSpPr>
        <p:spPr bwMode="auto">
          <a:xfrm rot="17880000">
            <a:off x="14415435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2018</a:t>
            </a:r>
          </a:p>
        </p:txBody>
      </p:sp>
      <p:sp>
        <p:nvSpPr>
          <p:cNvPr id="113" name="Text Box 123">
            <a:extLst>
              <a:ext uri="{FF2B5EF4-FFF2-40B4-BE49-F238E27FC236}">
                <a16:creationId xmlns:a16="http://schemas.microsoft.com/office/drawing/2014/main" id="{E5B57489-707D-42E4-AE80-0B05148D3DA1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14842155" y="1645434"/>
            <a:ext cx="2254147" cy="39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C00000"/>
                </a:solidFill>
                <a:cs typeface="Times New Roman" pitchFamily="18" charset="0"/>
              </a:rPr>
              <a:t>Revit 2019</a:t>
            </a:r>
          </a:p>
        </p:txBody>
      </p:sp>
      <p:sp>
        <p:nvSpPr>
          <p:cNvPr id="114" name="Text Box 83">
            <a:extLst>
              <a:ext uri="{FF2B5EF4-FFF2-40B4-BE49-F238E27FC236}">
                <a16:creationId xmlns:a16="http://schemas.microsoft.com/office/drawing/2014/main" id="{82216755-14CD-4748-99EB-E61A11F9E4C5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392186" y="1762283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2.0</a:t>
            </a:r>
          </a:p>
        </p:txBody>
      </p:sp>
      <p:sp>
        <p:nvSpPr>
          <p:cNvPr id="115" name="Text Box 83">
            <a:extLst>
              <a:ext uri="{FF2B5EF4-FFF2-40B4-BE49-F238E27FC236}">
                <a16:creationId xmlns:a16="http://schemas.microsoft.com/office/drawing/2014/main" id="{A1B78DF1-2DF7-47C7-BD06-E6C427859449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579163" y="1764371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2.1</a:t>
            </a:r>
          </a:p>
        </p:txBody>
      </p:sp>
      <p:sp>
        <p:nvSpPr>
          <p:cNvPr id="116" name="Text Box 84">
            <a:extLst>
              <a:ext uri="{FF2B5EF4-FFF2-40B4-BE49-F238E27FC236}">
                <a16:creationId xmlns:a16="http://schemas.microsoft.com/office/drawing/2014/main" id="{0BA8BA1D-ED6C-4F43-8498-508FFA2405BC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960230" y="1783624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3.1</a:t>
            </a:r>
          </a:p>
        </p:txBody>
      </p:sp>
      <p:sp>
        <p:nvSpPr>
          <p:cNvPr id="117" name="Text Box 84">
            <a:extLst>
              <a:ext uri="{FF2B5EF4-FFF2-40B4-BE49-F238E27FC236}">
                <a16:creationId xmlns:a16="http://schemas.microsoft.com/office/drawing/2014/main" id="{F60464C3-A769-4D80-B344-255B92EF6346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147207" y="178571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4.0</a:t>
            </a:r>
          </a:p>
        </p:txBody>
      </p:sp>
      <p:sp>
        <p:nvSpPr>
          <p:cNvPr id="118" name="Text Box 84">
            <a:extLst>
              <a:ext uri="{FF2B5EF4-FFF2-40B4-BE49-F238E27FC236}">
                <a16:creationId xmlns:a16="http://schemas.microsoft.com/office/drawing/2014/main" id="{0AFDE80C-9F58-4AB9-B5D1-386721D66ACB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334532" y="178571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4.1</a:t>
            </a:r>
          </a:p>
        </p:txBody>
      </p:sp>
      <p:sp>
        <p:nvSpPr>
          <p:cNvPr id="119" name="Text Box 84">
            <a:extLst>
              <a:ext uri="{FF2B5EF4-FFF2-40B4-BE49-F238E27FC236}">
                <a16:creationId xmlns:a16="http://schemas.microsoft.com/office/drawing/2014/main" id="{83AE7B71-CFFF-43C8-9ADC-B43307DB03A4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518682" y="1788887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4.5</a:t>
            </a:r>
          </a:p>
        </p:txBody>
      </p:sp>
      <p:sp>
        <p:nvSpPr>
          <p:cNvPr id="120" name="Text Box 86">
            <a:extLst>
              <a:ext uri="{FF2B5EF4-FFF2-40B4-BE49-F238E27FC236}">
                <a16:creationId xmlns:a16="http://schemas.microsoft.com/office/drawing/2014/main" id="{6B8F7DE4-9AC3-4380-AC98-0FCAE705200F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926412" y="1828988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5.1</a:t>
            </a:r>
          </a:p>
        </p:txBody>
      </p:sp>
      <p:sp>
        <p:nvSpPr>
          <p:cNvPr id="121" name="Text Box 86">
            <a:extLst>
              <a:ext uri="{FF2B5EF4-FFF2-40B4-BE49-F238E27FC236}">
                <a16:creationId xmlns:a16="http://schemas.microsoft.com/office/drawing/2014/main" id="{9534326D-6D3B-42CE-A52D-1C1B80AB51A6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112106" y="1832277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6.0</a:t>
            </a:r>
          </a:p>
        </p:txBody>
      </p:sp>
      <p:sp>
        <p:nvSpPr>
          <p:cNvPr id="122" name="Text Box 86">
            <a:extLst>
              <a:ext uri="{FF2B5EF4-FFF2-40B4-BE49-F238E27FC236}">
                <a16:creationId xmlns:a16="http://schemas.microsoft.com/office/drawing/2014/main" id="{53B9B45B-35B0-44BB-AD58-55F4B3612951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297366" y="1832273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6.1</a:t>
            </a:r>
          </a:p>
        </p:txBody>
      </p:sp>
      <p:sp>
        <p:nvSpPr>
          <p:cNvPr id="123" name="Text Box 86">
            <a:extLst>
              <a:ext uri="{FF2B5EF4-FFF2-40B4-BE49-F238E27FC236}">
                <a16:creationId xmlns:a16="http://schemas.microsoft.com/office/drawing/2014/main" id="{939FAFBC-81C6-452C-AE89-F5C057FC8B0F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483102" y="1832279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7.0</a:t>
            </a:r>
          </a:p>
        </p:txBody>
      </p:sp>
      <p:sp>
        <p:nvSpPr>
          <p:cNvPr id="124" name="Text Box 87">
            <a:extLst>
              <a:ext uri="{FF2B5EF4-FFF2-40B4-BE49-F238E27FC236}">
                <a16:creationId xmlns:a16="http://schemas.microsoft.com/office/drawing/2014/main" id="{CA32AAB8-EBB0-4DB2-98F0-F238DFCE2DEA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892263" y="1677904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8.1</a:t>
            </a:r>
          </a:p>
        </p:txBody>
      </p:sp>
      <p:sp>
        <p:nvSpPr>
          <p:cNvPr id="125" name="Text Box 87">
            <a:extLst>
              <a:ext uri="{FF2B5EF4-FFF2-40B4-BE49-F238E27FC236}">
                <a16:creationId xmlns:a16="http://schemas.microsoft.com/office/drawing/2014/main" id="{07F1DA13-E7C7-4C88-871C-09BA7AF41AD0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8419377" y="1677907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9.0</a:t>
            </a:r>
          </a:p>
        </p:txBody>
      </p:sp>
      <p:pic>
        <p:nvPicPr>
          <p:cNvPr id="1026" name="Picture 2" descr="ã&quot;revit technology corporation&quot; logoãã®ç»åæ¤ç´¢çµæ">
            <a:extLst>
              <a:ext uri="{FF2B5EF4-FFF2-40B4-BE49-F238E27FC236}">
                <a16:creationId xmlns:a16="http://schemas.microsoft.com/office/drawing/2014/main" id="{FCD5832C-CAD8-49A5-A2E1-074D49D5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23" y="2974147"/>
            <a:ext cx="2688967" cy="11533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27FA3A84-C10D-4ED8-84C9-4E35190D3110}"/>
              </a:ext>
            </a:extLst>
          </p:cNvPr>
          <p:cNvSpPr/>
          <p:nvPr/>
        </p:nvSpPr>
        <p:spPr>
          <a:xfrm rot="5400000">
            <a:off x="6312460" y="2083558"/>
            <a:ext cx="180000" cy="1457886"/>
          </a:xfrm>
          <a:prstGeom prst="rightBracket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06C005C1-2ED3-4CAF-BAA1-773333B5BC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06" y="913034"/>
            <a:ext cx="1362172" cy="226703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9A715046-DF63-4C91-AD47-C8E9B7E03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7" y="847616"/>
            <a:ext cx="1567740" cy="332118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pic>
        <p:nvPicPr>
          <p:cNvPr id="129" name="図 128" descr="Untitled-7.png">
            <a:extLst>
              <a:ext uri="{FF2B5EF4-FFF2-40B4-BE49-F238E27FC236}">
                <a16:creationId xmlns:a16="http://schemas.microsoft.com/office/drawing/2014/main" id="{A4398831-440D-4B69-8C4A-67B6013BB0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0000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190439" y="922019"/>
            <a:ext cx="1341526" cy="234279"/>
          </a:xfrm>
          <a:prstGeom prst="rect">
            <a:avLst/>
          </a:prstGeom>
          <a:effectLst>
            <a:glow rad="139700">
              <a:schemeClr val="bg1">
                <a:alpha val="60000"/>
              </a:schemeClr>
            </a:glow>
          </a:effectLst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9D70AFCF-6468-4EA2-82E4-AA0CC0B770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27" y="881434"/>
            <a:ext cx="1397950" cy="313540"/>
          </a:xfrm>
          <a:prstGeom prst="rect">
            <a:avLst/>
          </a:prstGeom>
          <a:effectLst>
            <a:glow rad="139700">
              <a:schemeClr val="bg1">
                <a:alpha val="60000"/>
              </a:schemeClr>
            </a:glow>
          </a:effectLst>
        </p:spPr>
      </p:pic>
      <p:pic>
        <p:nvPicPr>
          <p:cNvPr id="131" name="Picture 5">
            <a:extLst>
              <a:ext uri="{FF2B5EF4-FFF2-40B4-BE49-F238E27FC236}">
                <a16:creationId xmlns:a16="http://schemas.microsoft.com/office/drawing/2014/main" id="{2781975F-A1CB-43C8-8806-09A25C882A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24" y="913034"/>
            <a:ext cx="1737359" cy="289560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sp>
        <p:nvSpPr>
          <p:cNvPr id="133" name="右大かっこ 132">
            <a:extLst>
              <a:ext uri="{FF2B5EF4-FFF2-40B4-BE49-F238E27FC236}">
                <a16:creationId xmlns:a16="http://schemas.microsoft.com/office/drawing/2014/main" id="{A8DFDB30-A666-40B1-9A4F-F7E855159C93}"/>
              </a:ext>
            </a:extLst>
          </p:cNvPr>
          <p:cNvSpPr/>
          <p:nvPr/>
        </p:nvSpPr>
        <p:spPr>
          <a:xfrm rot="5400000">
            <a:off x="11633430" y="-1774186"/>
            <a:ext cx="180000" cy="9160752"/>
          </a:xfrm>
          <a:prstGeom prst="rightBracket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03DF93B-0AE3-4A5D-A3D5-B8ACCE00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3073935"/>
            <a:ext cx="3117884" cy="2051620"/>
          </a:xfrm>
        </p:spPr>
        <p:txBody>
          <a:bodyPr/>
          <a:lstStyle/>
          <a:p>
            <a:pPr marL="106688" indent="0">
              <a:buNone/>
            </a:pPr>
            <a:r>
              <a:rPr kumimoji="1" lang="en-US" altLang="ja-JP" b="1" dirty="0"/>
              <a:t>G</a:t>
            </a:r>
            <a:r>
              <a:rPr kumimoji="1" lang="en-US" altLang="ja-JP" dirty="0"/>
              <a:t>raphical</a:t>
            </a:r>
          </a:p>
          <a:p>
            <a:pPr marL="106688" indent="0">
              <a:buNone/>
            </a:pPr>
            <a:r>
              <a:rPr kumimoji="1" lang="en-US" altLang="ja-JP" b="1" dirty="0"/>
              <a:t>U</a:t>
            </a:r>
            <a:r>
              <a:rPr kumimoji="1" lang="en-US" altLang="ja-JP" dirty="0"/>
              <a:t>ser</a:t>
            </a:r>
            <a:br>
              <a:rPr kumimoji="1" lang="en-US" altLang="ja-JP" dirty="0"/>
            </a:br>
            <a:r>
              <a:rPr kumimoji="1" lang="en-US" altLang="ja-JP" b="1" dirty="0"/>
              <a:t>I</a:t>
            </a:r>
            <a:r>
              <a:rPr kumimoji="1" lang="en-US" altLang="ja-JP" dirty="0"/>
              <a:t>nterface</a:t>
            </a:r>
            <a:endParaRPr kumimoji="1" lang="ja-JP" altLang="en-US" dirty="0"/>
          </a:p>
        </p:txBody>
      </p:sp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30B9AE4D-11FE-4FBC-989C-10D88E409C6A}"/>
              </a:ext>
            </a:extLst>
          </p:cNvPr>
          <p:cNvSpPr txBox="1">
            <a:spLocks/>
          </p:cNvSpPr>
          <p:nvPr/>
        </p:nvSpPr>
        <p:spPr>
          <a:xfrm>
            <a:off x="11238471" y="3073934"/>
            <a:ext cx="3889248" cy="2051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 algn="l" defTabSz="812810" rtl="0" eaLnBrk="1" latinLnBrk="0" hangingPunct="1">
              <a:spcBef>
                <a:spcPts val="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4000" b="0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1pPr>
            <a:lvl2pPr marL="1320817" indent="-45720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36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2pPr>
            <a:lvl3pPr marL="2032025" indent="-41148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32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3pPr>
            <a:lvl4pPr marL="2844836" indent="-36576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27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4pPr>
            <a:lvl5pPr marL="3657646" indent="-32004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8" indent="0">
              <a:buNone/>
            </a:pPr>
            <a:r>
              <a:rPr kumimoji="1" lang="en-US" altLang="ja-JP" b="1" dirty="0"/>
              <a:t>A</a:t>
            </a:r>
            <a:r>
              <a:rPr kumimoji="1" lang="en-US" altLang="ja-JP" dirty="0"/>
              <a:t>pplication</a:t>
            </a:r>
            <a:br>
              <a:rPr kumimoji="1" lang="en-US" altLang="ja-JP" dirty="0"/>
            </a:br>
            <a:r>
              <a:rPr kumimoji="1" lang="en-US" altLang="ja-JP" b="1" dirty="0"/>
              <a:t>P</a:t>
            </a:r>
            <a:r>
              <a:rPr kumimoji="1" lang="en-US" altLang="ja-JP" dirty="0"/>
              <a:t>rogramming</a:t>
            </a:r>
            <a:br>
              <a:rPr kumimoji="1" lang="en-US" altLang="ja-JP" dirty="0"/>
            </a:br>
            <a:r>
              <a:rPr kumimoji="1" lang="en-US" altLang="ja-JP" b="1" dirty="0"/>
              <a:t>I</a:t>
            </a:r>
            <a:r>
              <a:rPr kumimoji="1" lang="en-US" altLang="ja-JP" dirty="0"/>
              <a:t>nterface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9D2BCED-E737-4570-8102-51E13185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9" y="4971253"/>
            <a:ext cx="6098826" cy="32400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41493A-98DD-4407-ACE8-985032A0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201" y="5032667"/>
            <a:ext cx="5759687" cy="32398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6F242B0-69C1-4045-A2AA-E41ED0FBEE31}"/>
              </a:ext>
            </a:extLst>
          </p:cNvPr>
          <p:cNvSpPr/>
          <p:nvPr/>
        </p:nvSpPr>
        <p:spPr>
          <a:xfrm>
            <a:off x="6184171" y="215331"/>
            <a:ext cx="3889248" cy="16703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Revit Software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90A526B-66DC-4B1A-8E27-351A38DDA616}"/>
              </a:ext>
            </a:extLst>
          </p:cNvPr>
          <p:cNvCxnSpPr>
            <a:cxnSpLocks/>
          </p:cNvCxnSpPr>
          <p:nvPr/>
        </p:nvCxnSpPr>
        <p:spPr>
          <a:xfrm>
            <a:off x="8933466" y="1891255"/>
            <a:ext cx="2380710" cy="10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42F61F4-16CA-4BB5-86F9-B9798989B122}"/>
              </a:ext>
            </a:extLst>
          </p:cNvPr>
          <p:cNvCxnSpPr>
            <a:cxnSpLocks/>
          </p:cNvCxnSpPr>
          <p:nvPr/>
        </p:nvCxnSpPr>
        <p:spPr>
          <a:xfrm flipH="1">
            <a:off x="4906838" y="1891255"/>
            <a:ext cx="2380710" cy="10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F53429-205F-43B8-8BAB-4F3F7D716CDD}"/>
              </a:ext>
            </a:extLst>
          </p:cNvPr>
          <p:cNvSpPr txBox="1"/>
          <p:nvPr/>
        </p:nvSpPr>
        <p:spPr>
          <a:xfrm>
            <a:off x="5720874" y="2503803"/>
            <a:ext cx="454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Two ways to access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36C7422-1F93-4090-8E00-C664B57D6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954" y="6444604"/>
            <a:ext cx="3474634" cy="27927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92DC45-EBC3-4C51-848E-E46C0998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838" y="6271762"/>
            <a:ext cx="350520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5B76B9B-C97A-475C-9D6C-2FDFDC2F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Dynamo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for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Revit</a:t>
            </a:r>
          </a:p>
          <a:p>
            <a:pPr lvl="1"/>
            <a:r>
              <a:rPr kumimoji="1" lang="en-US" altLang="ja-JP" dirty="0"/>
              <a:t>Create </a:t>
            </a:r>
            <a:r>
              <a:rPr kumimoji="1" lang="en-US" altLang="ja-JP" b="1" dirty="0"/>
              <a:t>Scripts</a:t>
            </a:r>
            <a:r>
              <a:rPr kumimoji="1" lang="en-US" altLang="ja-JP" dirty="0"/>
              <a:t> using visual programming</a:t>
            </a:r>
          </a:p>
          <a:p>
            <a:pPr lvl="1"/>
            <a:r>
              <a:rPr kumimoji="1" lang="en-US" altLang="ja-JP" dirty="0"/>
              <a:t>Build-in development environment</a:t>
            </a:r>
          </a:p>
          <a:p>
            <a:pPr lvl="2"/>
            <a:endParaRPr kumimoji="1" lang="en-US" altLang="ja-JP" dirty="0"/>
          </a:p>
          <a:p>
            <a:r>
              <a:rPr kumimoji="1" lang="en-US" altLang="ja-JP" b="1" dirty="0" err="1"/>
              <a:t>SharpDevelop</a:t>
            </a:r>
            <a:endParaRPr kumimoji="1" lang="en-US" altLang="ja-JP" b="1" dirty="0"/>
          </a:p>
          <a:p>
            <a:pPr lvl="1"/>
            <a:r>
              <a:rPr kumimoji="1" lang="en-US" altLang="ja-JP" dirty="0"/>
              <a:t>Create </a:t>
            </a:r>
            <a:r>
              <a:rPr kumimoji="1" lang="en-US" altLang="ja-JP" b="1" dirty="0"/>
              <a:t>Macros</a:t>
            </a:r>
            <a:r>
              <a:rPr kumimoji="1" lang="en-US" altLang="ja-JP" dirty="0"/>
              <a:t> using programming language</a:t>
            </a:r>
          </a:p>
          <a:p>
            <a:pPr lvl="1"/>
            <a:r>
              <a:rPr kumimoji="1" lang="en-US" altLang="ja-JP" dirty="0"/>
              <a:t>Build-in development environment</a:t>
            </a:r>
          </a:p>
          <a:p>
            <a:pPr lvl="2"/>
            <a:endParaRPr kumimoji="1" lang="en-US" altLang="ja-JP" dirty="0"/>
          </a:p>
          <a:p>
            <a:r>
              <a:rPr kumimoji="1" lang="en-US" altLang="ja-JP" b="1" dirty="0"/>
              <a:t>Visual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Studio</a:t>
            </a:r>
          </a:p>
          <a:p>
            <a:pPr lvl="1"/>
            <a:r>
              <a:rPr kumimoji="1" lang="en-US" altLang="ja-JP" dirty="0"/>
              <a:t>Create </a:t>
            </a:r>
            <a:r>
              <a:rPr kumimoji="1" lang="en-US" altLang="ja-JP" b="1" dirty="0"/>
              <a:t>Add-ins</a:t>
            </a:r>
            <a:r>
              <a:rPr kumimoji="1" lang="en-US" altLang="ja-JP" dirty="0"/>
              <a:t> using programming language</a:t>
            </a:r>
          </a:p>
          <a:p>
            <a:pPr lvl="1"/>
            <a:r>
              <a:rPr kumimoji="1" lang="en-US" altLang="ja-JP" dirty="0" err="1"/>
              <a:t>A.k.a</a:t>
            </a:r>
            <a:r>
              <a:rPr kumimoji="1" lang="en-US" altLang="ja-JP" dirty="0"/>
              <a:t>, Add-on, Plug-in</a:t>
            </a:r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6D658C8-1FA0-4904-9C32-64C85B19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0" y="280841"/>
            <a:ext cx="14631829" cy="1524000"/>
          </a:xfrm>
        </p:spPr>
        <p:txBody>
          <a:bodyPr/>
          <a:lstStyle/>
          <a:p>
            <a:r>
              <a:rPr kumimoji="1" lang="en-US" altLang="ja-JP" dirty="0"/>
              <a:t>Programming Environment on Revit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E2D2EC2-B399-48E1-8FFA-68E87149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075" y="2530313"/>
            <a:ext cx="889257" cy="11263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50A2AAE-04C1-4F6D-B87B-6FFC389F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691" y="4967522"/>
            <a:ext cx="991108" cy="10831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E0F45A8-4263-4FDC-AB8A-B008CB0C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971" y="7483988"/>
            <a:ext cx="1076692" cy="108317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3BABE92-2C2E-407E-BF50-A75456F0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521" y="5743307"/>
            <a:ext cx="2420355" cy="19453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D4C3DC5-4B25-4950-8CFD-0C5C5F38B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1521" y="1919375"/>
            <a:ext cx="2441647" cy="2075400"/>
          </a:xfrm>
          <a:prstGeom prst="rect">
            <a:avLst/>
          </a:prstGeom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5AD1CE6E-98CB-48E4-BB27-E2E80BDFB362}"/>
              </a:ext>
            </a:extLst>
          </p:cNvPr>
          <p:cNvSpPr/>
          <p:nvPr/>
        </p:nvSpPr>
        <p:spPr>
          <a:xfrm>
            <a:off x="13438292" y="4937760"/>
            <a:ext cx="199058" cy="3316224"/>
          </a:xfrm>
          <a:prstGeom prst="rightBracke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 advTm="5000">
        <p:cut/>
      </p:transition>
    </mc:Choice>
    <mc:Fallback xmlns="">
      <p:transition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-36575" y="-1"/>
            <a:ext cx="16283639" cy="9149433"/>
          </a:xfrm>
          <a:prstGeom prst="rect">
            <a:avLst/>
          </a:prstGeom>
          <a:gradFill flip="none" rotWithShape="1">
            <a:gsLst>
              <a:gs pos="28000">
                <a:srgbClr val="939393"/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74" tIns="65036" rIns="130074" bIns="65036" rtlCol="0" anchor="ctr"/>
          <a:lstStyle/>
          <a:p>
            <a:pPr algn="ctr"/>
            <a:endParaRPr kumimoji="1" lang="ja-JP" altLang="en-US" sz="1700" dirty="0"/>
          </a:p>
        </p:txBody>
      </p:sp>
      <p:sp>
        <p:nvSpPr>
          <p:cNvPr id="95" name="Text Box 6">
            <a:extLst>
              <a:ext uri="{FF2B5EF4-FFF2-40B4-BE49-F238E27FC236}">
                <a16:creationId xmlns:a16="http://schemas.microsoft.com/office/drawing/2014/main" id="{FD63772C-1C29-4D12-86EB-630EE2EF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5" y="72905"/>
            <a:ext cx="3644787" cy="5291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5685" tIns="72000" rIns="105685" bIns="0" anchor="ctr" anchorCtr="1"/>
          <a:lstStyle/>
          <a:p>
            <a:pPr algn="ctr"/>
            <a:r>
              <a:rPr lang="en-US" altLang="ja-JP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Revit</a:t>
            </a:r>
            <a:r>
              <a:rPr lang="ja-JP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Chronicle</a:t>
            </a:r>
            <a:endParaRPr lang="ja-JP" altLang="en-US" sz="31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027044" y="28956"/>
            <a:ext cx="4022813" cy="22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図形 20"/>
          <p:cNvSpPr/>
          <p:nvPr/>
        </p:nvSpPr>
        <p:spPr>
          <a:xfrm>
            <a:off x="-58824" y="2121040"/>
            <a:ext cx="16342464" cy="6535706"/>
          </a:xfrm>
          <a:prstGeom prst="swooshArrow">
            <a:avLst>
              <a:gd name="adj1" fmla="val 25000"/>
              <a:gd name="adj2" fmla="val 25000"/>
            </a:avLst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円/楕円 21"/>
          <p:cNvSpPr/>
          <p:nvPr/>
        </p:nvSpPr>
        <p:spPr>
          <a:xfrm>
            <a:off x="305225" y="8093828"/>
            <a:ext cx="135360" cy="114966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円/楕円 23"/>
          <p:cNvSpPr>
            <a:spLocks noChangeAspect="1"/>
          </p:cNvSpPr>
          <p:nvPr/>
        </p:nvSpPr>
        <p:spPr>
          <a:xfrm>
            <a:off x="1600771" y="6798643"/>
            <a:ext cx="458630" cy="486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円/楕円 25"/>
          <p:cNvSpPr>
            <a:spLocks noChangeAspect="1"/>
          </p:cNvSpPr>
          <p:nvPr/>
        </p:nvSpPr>
        <p:spPr>
          <a:xfrm>
            <a:off x="3446232" y="5665043"/>
            <a:ext cx="611507" cy="648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5676933" y="4744108"/>
            <a:ext cx="789866" cy="8352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円/楕円 29"/>
          <p:cNvSpPr>
            <a:spLocks noChangeAspect="1"/>
          </p:cNvSpPr>
          <p:nvPr/>
        </p:nvSpPr>
        <p:spPr>
          <a:xfrm>
            <a:off x="8227488" y="4001039"/>
            <a:ext cx="1006441" cy="1062000"/>
          </a:xfrm>
          <a:prstGeom prst="ellipse">
            <a:avLst/>
          </a:prstGeom>
          <a:ln>
            <a:noFill/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-130665" y="7940991"/>
            <a:ext cx="1029955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1985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8233771" y="4347439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2005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5585135" y="4963653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2000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3232554" y="5784495"/>
            <a:ext cx="1038329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1995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48" name="Text Box 36"/>
          <p:cNvSpPr txBox="1">
            <a:spLocks noChangeArrowheads="1"/>
          </p:cNvSpPr>
          <p:nvPr/>
        </p:nvSpPr>
        <p:spPr bwMode="auto">
          <a:xfrm>
            <a:off x="1394329" y="6819847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1990</a:t>
            </a:r>
            <a:endParaRPr kumimoji="1" lang="en-US" altLang="ja-JP" sz="2100" b="1" dirty="0">
              <a:ea typeface="ＭＳ Ｐゴシック" pitchFamily="50" charset="-128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-280415" y="8806694"/>
            <a:ext cx="8877741" cy="285752"/>
          </a:xfrm>
          <a:prstGeom prst="rect">
            <a:avLst/>
          </a:prstGeom>
          <a:gradFill flip="none" rotWithShape="1">
            <a:gsLst>
              <a:gs pos="40000">
                <a:srgbClr val="67B5FF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03924" bIns="45713" rtlCol="0" anchor="ctr"/>
          <a:lstStyle/>
          <a:p>
            <a:pPr algn="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 rot="17880000">
            <a:off x="382555" y="8307951"/>
            <a:ext cx="147954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MS-DOS</a:t>
            </a:r>
          </a:p>
        </p:txBody>
      </p:sp>
      <p:sp>
        <p:nvSpPr>
          <p:cNvPr id="81" name="Text Box 42"/>
          <p:cNvSpPr txBox="1">
            <a:spLocks noChangeArrowheads="1"/>
          </p:cNvSpPr>
          <p:nvPr/>
        </p:nvSpPr>
        <p:spPr bwMode="auto">
          <a:xfrm rot="17880000">
            <a:off x="944167" y="8325369"/>
            <a:ext cx="147954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3.0 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 rot="17880000">
            <a:off x="1392935" y="8322812"/>
            <a:ext cx="1477435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3.1 </a:t>
            </a:r>
          </a:p>
        </p:txBody>
      </p:sp>
      <p:sp>
        <p:nvSpPr>
          <p:cNvPr id="12" name="Text Box 83"/>
          <p:cNvSpPr txBox="1">
            <a:spLocks noChangeArrowheads="1"/>
          </p:cNvSpPr>
          <p:nvPr/>
        </p:nvSpPr>
        <p:spPr bwMode="auto">
          <a:xfrm rot="17880000">
            <a:off x="5208558" y="1760195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1.0</a:t>
            </a:r>
          </a:p>
        </p:txBody>
      </p:sp>
      <p:sp>
        <p:nvSpPr>
          <p:cNvPr id="13" name="Text Box 84"/>
          <p:cNvSpPr txBox="1">
            <a:spLocks noChangeArrowheads="1"/>
          </p:cNvSpPr>
          <p:nvPr/>
        </p:nvSpPr>
        <p:spPr bwMode="auto">
          <a:xfrm rot="17880000">
            <a:off x="5767077" y="179406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3.0</a:t>
            </a:r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 rot="17880000">
            <a:off x="6740673" y="1828987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5.0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 rot="17880000">
            <a:off x="7708907" y="1675525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8.0</a:t>
            </a:r>
          </a:p>
        </p:txBody>
      </p:sp>
      <p:sp>
        <p:nvSpPr>
          <p:cNvPr id="41" name="Text Box 123"/>
          <p:cNvSpPr txBox="1">
            <a:spLocks noChangeArrowheads="1"/>
          </p:cNvSpPr>
          <p:nvPr/>
        </p:nvSpPr>
        <p:spPr bwMode="auto">
          <a:xfrm rot="17880000">
            <a:off x="8949719" y="1724210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2008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6943848" y="5984107"/>
            <a:ext cx="9303215" cy="195586"/>
          </a:xfrm>
          <a:prstGeom prst="rect">
            <a:avLst/>
          </a:prstGeom>
          <a:gradFill flip="none" rotWithShape="1">
            <a:gsLst>
              <a:gs pos="100000">
                <a:srgbClr val="67B5FF">
                  <a:alpha val="49000"/>
                </a:srgb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75913" bIns="45713" rtlCol="0" anchor="ctr"/>
          <a:lstStyle/>
          <a:p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 rot="17880000">
            <a:off x="9170141" y="5437913"/>
            <a:ext cx="1649785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8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C00000"/>
                </a:solidFill>
                <a:cs typeface="Times New Roman" pitchFamily="18" charset="0"/>
              </a:rPr>
              <a:t>Windows Vista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 rot="17880000">
            <a:off x="6708937" y="5459607"/>
            <a:ext cx="1606690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8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C00000"/>
                </a:solidFill>
                <a:cs typeface="Times New Roman" pitchFamily="18" charset="0"/>
              </a:rPr>
              <a:t>Windows XP</a:t>
            </a:r>
          </a:p>
        </p:txBody>
      </p:sp>
      <p:sp>
        <p:nvSpPr>
          <p:cNvPr id="82" name="Text Box 123"/>
          <p:cNvSpPr txBox="1">
            <a:spLocks noChangeArrowheads="1"/>
          </p:cNvSpPr>
          <p:nvPr/>
        </p:nvSpPr>
        <p:spPr bwMode="auto">
          <a:xfrm rot="17880000">
            <a:off x="9539938" y="1717417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2009</a:t>
            </a:r>
          </a:p>
        </p:txBody>
      </p:sp>
      <p:sp>
        <p:nvSpPr>
          <p:cNvPr id="83" name="Text Box 123"/>
          <p:cNvSpPr txBox="1">
            <a:spLocks noChangeArrowheads="1"/>
          </p:cNvSpPr>
          <p:nvPr/>
        </p:nvSpPr>
        <p:spPr bwMode="auto">
          <a:xfrm rot="17880000">
            <a:off x="10145487" y="1719171"/>
            <a:ext cx="20722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2010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 rot="17880000">
            <a:off x="10546258" y="5414977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7</a:t>
            </a:r>
          </a:p>
        </p:txBody>
      </p:sp>
      <p:sp>
        <p:nvSpPr>
          <p:cNvPr id="86" name="Text Box 123"/>
          <p:cNvSpPr txBox="1">
            <a:spLocks noChangeArrowheads="1"/>
          </p:cNvSpPr>
          <p:nvPr/>
        </p:nvSpPr>
        <p:spPr bwMode="auto">
          <a:xfrm rot="17880000">
            <a:off x="10691519" y="1642588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2011</a:t>
            </a:r>
          </a:p>
        </p:txBody>
      </p:sp>
      <p:sp>
        <p:nvSpPr>
          <p:cNvPr id="88" name="円/楕円 87"/>
          <p:cNvSpPr>
            <a:spLocks noChangeAspect="1"/>
          </p:cNvSpPr>
          <p:nvPr/>
        </p:nvSpPr>
        <p:spPr>
          <a:xfrm>
            <a:off x="11003624" y="3427269"/>
            <a:ext cx="1182403" cy="1249200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5" name="Text Box 33"/>
          <p:cNvSpPr txBox="1">
            <a:spLocks noChangeArrowheads="1"/>
          </p:cNvSpPr>
          <p:nvPr/>
        </p:nvSpPr>
        <p:spPr bwMode="auto">
          <a:xfrm>
            <a:off x="11112480" y="3865269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2010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2764876" y="7172765"/>
            <a:ext cx="13200104" cy="203712"/>
          </a:xfrm>
          <a:prstGeom prst="rect">
            <a:avLst/>
          </a:prstGeom>
          <a:gradFill flip="none" rotWithShape="1">
            <a:gsLst>
              <a:gs pos="86000">
                <a:srgbClr val="5FBEFD"/>
              </a:gs>
              <a:gs pos="100000">
                <a:srgbClr val="67B5FF">
                  <a:alpha val="0"/>
                </a:srgb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75913" bIns="45713" rtlCol="0" anchor="ctr"/>
          <a:lstStyle/>
          <a:p>
            <a:pPr algn="ct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 rot="17880000">
            <a:off x="3447804" y="6571359"/>
            <a:ext cx="1789264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</a:t>
            </a:r>
            <a:r>
              <a:rPr kumimoji="1" lang="ja-JP" altLang="en-US" sz="12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NT 4.0 </a:t>
            </a:r>
          </a:p>
        </p:txBody>
      </p:sp>
      <p:sp>
        <p:nvSpPr>
          <p:cNvPr id="73" name="Text Box 23"/>
          <p:cNvSpPr txBox="1">
            <a:spLocks noChangeArrowheads="1"/>
          </p:cNvSpPr>
          <p:nvPr/>
        </p:nvSpPr>
        <p:spPr bwMode="auto">
          <a:xfrm rot="17880000">
            <a:off x="5352283" y="6526918"/>
            <a:ext cx="1892021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2000 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 rot="17880000">
            <a:off x="5918866" y="6638906"/>
            <a:ext cx="1606691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7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XP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 rot="17880000">
            <a:off x="9125953" y="6616978"/>
            <a:ext cx="1649786" cy="24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>
                <a:lumMod val="75000"/>
              </a:schemeClr>
            </a:outerShdw>
          </a:effectLst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 Vista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3428776" y="7993524"/>
            <a:ext cx="5945229" cy="285752"/>
          </a:xfrm>
          <a:prstGeom prst="rect">
            <a:avLst/>
          </a:prstGeom>
          <a:gradFill flip="none" rotWithShape="1">
            <a:gsLst>
              <a:gs pos="40000">
                <a:srgbClr val="67B5FF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503924" bIns="45713" rtlCol="0" anchor="ctr"/>
          <a:lstStyle/>
          <a:p>
            <a:pPr algn="r"/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kumimoji="1" lang="ja-JP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kumimoji="1" lang="ja-JP" altLang="en-US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endParaRPr kumimoji="1" lang="ja-JP" altLang="en-US" sz="2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 rot="17880000">
            <a:off x="3227102" y="7488880"/>
            <a:ext cx="1564369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95 </a:t>
            </a:r>
          </a:p>
        </p:txBody>
      </p:sp>
      <p:sp>
        <p:nvSpPr>
          <p:cNvPr id="78" name="Text Box 21"/>
          <p:cNvSpPr txBox="1">
            <a:spLocks noChangeArrowheads="1"/>
          </p:cNvSpPr>
          <p:nvPr/>
        </p:nvSpPr>
        <p:spPr bwMode="auto">
          <a:xfrm rot="17880000">
            <a:off x="4360865" y="7538168"/>
            <a:ext cx="1481668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98 </a:t>
            </a:r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 rot="17880000">
            <a:off x="5439495" y="7529337"/>
            <a:ext cx="1481664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Windows Me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 rot="17880000">
            <a:off x="10550177" y="6612517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7</a:t>
            </a:r>
          </a:p>
        </p:txBody>
      </p:sp>
      <p:sp>
        <p:nvSpPr>
          <p:cNvPr id="90" name="Text Box 123"/>
          <p:cNvSpPr txBox="1">
            <a:spLocks noChangeArrowheads="1"/>
          </p:cNvSpPr>
          <p:nvPr/>
        </p:nvSpPr>
        <p:spPr bwMode="auto">
          <a:xfrm rot="17880000">
            <a:off x="11238108" y="1639906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>
                <a:lumMod val="85000"/>
              </a:schemeClr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2012</a:t>
            </a:r>
          </a:p>
        </p:txBody>
      </p:sp>
      <p:sp>
        <p:nvSpPr>
          <p:cNvPr id="87" name="Text Box 123"/>
          <p:cNvSpPr txBox="1">
            <a:spLocks noChangeArrowheads="1"/>
          </p:cNvSpPr>
          <p:nvPr/>
        </p:nvSpPr>
        <p:spPr bwMode="auto">
          <a:xfrm rot="17880000">
            <a:off x="11788974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2013</a:t>
            </a:r>
          </a:p>
        </p:txBody>
      </p:sp>
      <p:sp>
        <p:nvSpPr>
          <p:cNvPr id="96" name="Text Box 123"/>
          <p:cNvSpPr txBox="1">
            <a:spLocks noChangeArrowheads="1"/>
          </p:cNvSpPr>
          <p:nvPr/>
        </p:nvSpPr>
        <p:spPr bwMode="auto">
          <a:xfrm rot="17880000">
            <a:off x="12316256" y="1632572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2014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 rot="17880000">
            <a:off x="12304811" y="5412559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8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 rot="17880000">
            <a:off x="12308728" y="6610099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8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 rot="17880000">
            <a:off x="12799920" y="5409078"/>
            <a:ext cx="1649785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Windows 8.1</a:t>
            </a: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 rot="17880000">
            <a:off x="12803838" y="6606618"/>
            <a:ext cx="1649786" cy="30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Windows 8.1</a:t>
            </a:r>
          </a:p>
        </p:txBody>
      </p:sp>
      <p:sp>
        <p:nvSpPr>
          <p:cNvPr id="102" name="Text Box 123"/>
          <p:cNvSpPr txBox="1">
            <a:spLocks noChangeArrowheads="1"/>
          </p:cNvSpPr>
          <p:nvPr/>
        </p:nvSpPr>
        <p:spPr bwMode="auto">
          <a:xfrm rot="17880000">
            <a:off x="12865007" y="1629091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</a:t>
            </a:r>
            <a:r>
              <a:rPr lang="ja-JP" altLang="en-US" sz="17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2015</a:t>
            </a:r>
          </a:p>
        </p:txBody>
      </p:sp>
      <p:sp>
        <p:nvSpPr>
          <p:cNvPr id="104" name="Text Box 123"/>
          <p:cNvSpPr txBox="1">
            <a:spLocks noChangeArrowheads="1"/>
          </p:cNvSpPr>
          <p:nvPr/>
        </p:nvSpPr>
        <p:spPr bwMode="auto">
          <a:xfrm rot="17880000">
            <a:off x="13410728" y="1627077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2016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 rot="17880000">
            <a:off x="13909769" y="5267291"/>
            <a:ext cx="1877027" cy="38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2100" b="1" dirty="0">
                <a:solidFill>
                  <a:srgbClr val="C00000"/>
                </a:solidFill>
                <a:cs typeface="Times New Roman" pitchFamily="18" charset="0"/>
              </a:rPr>
              <a:t>Windows 10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 rot="17880000">
            <a:off x="13913686" y="6464832"/>
            <a:ext cx="1877028" cy="38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wrap="square" lIns="61251" tIns="30626" rIns="61251" bIns="30626">
            <a:spAutoFit/>
          </a:bodyPr>
          <a:lstStyle/>
          <a:p>
            <a:pPr eaLnBrk="1" hangingPunct="1"/>
            <a:r>
              <a:rPr kumimoji="1" lang="en-US" altLang="ja-JP" sz="2100" b="1" dirty="0">
                <a:solidFill>
                  <a:srgbClr val="0000FF"/>
                </a:solidFill>
                <a:cs typeface="Times New Roman" pitchFamily="18" charset="0"/>
              </a:rPr>
              <a:t>Windows 10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 rot="17880000">
            <a:off x="2508761" y="6494568"/>
            <a:ext cx="2004590" cy="23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256" tIns="30627" rIns="61256" bIns="30627">
            <a:spAutoFit/>
          </a:bodyPr>
          <a:lstStyle/>
          <a:p>
            <a:pPr eaLnBrk="1" hangingPunct="1"/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Windows</a:t>
            </a:r>
            <a:r>
              <a:rPr kumimoji="1" lang="ja-JP" altLang="en-US" sz="1200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kumimoji="1" lang="en-US" altLang="ja-JP" sz="1200" b="1" dirty="0">
                <a:solidFill>
                  <a:srgbClr val="0000FF"/>
                </a:solidFill>
                <a:cs typeface="Times New Roman" pitchFamily="18" charset="0"/>
              </a:rPr>
              <a:t>NT 3.1 </a:t>
            </a:r>
          </a:p>
        </p:txBody>
      </p:sp>
      <p:sp>
        <p:nvSpPr>
          <p:cNvPr id="107" name="Text Box 123"/>
          <p:cNvSpPr txBox="1">
            <a:spLocks noChangeArrowheads="1"/>
          </p:cNvSpPr>
          <p:nvPr/>
        </p:nvSpPr>
        <p:spPr bwMode="auto">
          <a:xfrm rot="17880000">
            <a:off x="13926592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2017</a:t>
            </a:r>
          </a:p>
        </p:txBody>
      </p:sp>
      <p:sp>
        <p:nvSpPr>
          <p:cNvPr id="108" name="円/楕円 87"/>
          <p:cNvSpPr>
            <a:spLocks noChangeAspect="1"/>
          </p:cNvSpPr>
          <p:nvPr/>
        </p:nvSpPr>
        <p:spPr>
          <a:xfrm>
            <a:off x="13724881" y="3140036"/>
            <a:ext cx="1182403" cy="1249200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9" name="Text Box 33"/>
          <p:cNvSpPr txBox="1">
            <a:spLocks noChangeArrowheads="1"/>
          </p:cNvSpPr>
          <p:nvPr/>
        </p:nvSpPr>
        <p:spPr bwMode="auto">
          <a:xfrm>
            <a:off x="13800825" y="3610006"/>
            <a:ext cx="1040681" cy="35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lIns="130074" tIns="65036" rIns="130074" bIns="65036"/>
          <a:lstStyle/>
          <a:p>
            <a:pPr eaLnBrk="1" hangingPunct="1">
              <a:defRPr/>
            </a:pPr>
            <a:r>
              <a:rPr kumimoji="1" lang="en-US" altLang="ja-JP" sz="2100" b="1" i="1" dirty="0">
                <a:ea typeface="ＭＳ Ｐゴシック" pitchFamily="50" charset="-128"/>
                <a:cs typeface="Times New Roman" pitchFamily="18" charset="0"/>
              </a:rPr>
              <a:t>2015</a:t>
            </a:r>
          </a:p>
        </p:txBody>
      </p:sp>
      <p:sp>
        <p:nvSpPr>
          <p:cNvPr id="111" name="Text Box 123"/>
          <p:cNvSpPr txBox="1">
            <a:spLocks noChangeArrowheads="1"/>
          </p:cNvSpPr>
          <p:nvPr/>
        </p:nvSpPr>
        <p:spPr bwMode="auto">
          <a:xfrm rot="17880000">
            <a:off x="14415435" y="1634989"/>
            <a:ext cx="225414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1700" b="1" dirty="0">
                <a:solidFill>
                  <a:srgbClr val="C00000"/>
                </a:solidFill>
                <a:cs typeface="Times New Roman" pitchFamily="18" charset="0"/>
              </a:rPr>
              <a:t>Revit 2018</a:t>
            </a:r>
          </a:p>
        </p:txBody>
      </p:sp>
      <p:sp>
        <p:nvSpPr>
          <p:cNvPr id="113" name="Text Box 123">
            <a:extLst>
              <a:ext uri="{FF2B5EF4-FFF2-40B4-BE49-F238E27FC236}">
                <a16:creationId xmlns:a16="http://schemas.microsoft.com/office/drawing/2014/main" id="{E5B57489-707D-42E4-AE80-0B05148D3DA1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14842155" y="1645434"/>
            <a:ext cx="2254147" cy="39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tl" rotWithShape="0">
              <a:schemeClr val="bg1"/>
            </a:outerShdw>
          </a:effectLst>
        </p:spPr>
        <p:txBody>
          <a:bodyPr wrap="square" lIns="87141" tIns="43570" rIns="87141" bIns="43570"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C00000"/>
                </a:solidFill>
                <a:cs typeface="Times New Roman" pitchFamily="18" charset="0"/>
              </a:rPr>
              <a:t>Revit 2019</a:t>
            </a:r>
          </a:p>
        </p:txBody>
      </p:sp>
      <p:sp>
        <p:nvSpPr>
          <p:cNvPr id="114" name="Text Box 83">
            <a:extLst>
              <a:ext uri="{FF2B5EF4-FFF2-40B4-BE49-F238E27FC236}">
                <a16:creationId xmlns:a16="http://schemas.microsoft.com/office/drawing/2014/main" id="{82216755-14CD-4748-99EB-E61A11F9E4C5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392186" y="1762283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2.0</a:t>
            </a:r>
          </a:p>
        </p:txBody>
      </p:sp>
      <p:sp>
        <p:nvSpPr>
          <p:cNvPr id="115" name="Text Box 83">
            <a:extLst>
              <a:ext uri="{FF2B5EF4-FFF2-40B4-BE49-F238E27FC236}">
                <a16:creationId xmlns:a16="http://schemas.microsoft.com/office/drawing/2014/main" id="{A1B78DF1-2DF7-47C7-BD06-E6C427859449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579163" y="1764371"/>
            <a:ext cx="1856316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2.1</a:t>
            </a:r>
          </a:p>
        </p:txBody>
      </p:sp>
      <p:sp>
        <p:nvSpPr>
          <p:cNvPr id="116" name="Text Box 84">
            <a:extLst>
              <a:ext uri="{FF2B5EF4-FFF2-40B4-BE49-F238E27FC236}">
                <a16:creationId xmlns:a16="http://schemas.microsoft.com/office/drawing/2014/main" id="{0BA8BA1D-ED6C-4F43-8498-508FFA2405BC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5960230" y="1783624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3.1</a:t>
            </a:r>
          </a:p>
        </p:txBody>
      </p:sp>
      <p:sp>
        <p:nvSpPr>
          <p:cNvPr id="117" name="Text Box 84">
            <a:extLst>
              <a:ext uri="{FF2B5EF4-FFF2-40B4-BE49-F238E27FC236}">
                <a16:creationId xmlns:a16="http://schemas.microsoft.com/office/drawing/2014/main" id="{F60464C3-A769-4D80-B344-255B92EF6346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147207" y="178571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4.0</a:t>
            </a:r>
          </a:p>
        </p:txBody>
      </p:sp>
      <p:sp>
        <p:nvSpPr>
          <p:cNvPr id="118" name="Text Box 84">
            <a:extLst>
              <a:ext uri="{FF2B5EF4-FFF2-40B4-BE49-F238E27FC236}">
                <a16:creationId xmlns:a16="http://schemas.microsoft.com/office/drawing/2014/main" id="{0AFDE80C-9F58-4AB9-B5D1-386721D66ACB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334532" y="1785712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4.1</a:t>
            </a:r>
          </a:p>
        </p:txBody>
      </p:sp>
      <p:sp>
        <p:nvSpPr>
          <p:cNvPr id="119" name="Text Box 84">
            <a:extLst>
              <a:ext uri="{FF2B5EF4-FFF2-40B4-BE49-F238E27FC236}">
                <a16:creationId xmlns:a16="http://schemas.microsoft.com/office/drawing/2014/main" id="{83AE7B71-CFFF-43C8-9ADC-B43307DB03A4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518682" y="1788887"/>
            <a:ext cx="1822450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4.5</a:t>
            </a:r>
          </a:p>
        </p:txBody>
      </p:sp>
      <p:sp>
        <p:nvSpPr>
          <p:cNvPr id="120" name="Text Box 86">
            <a:extLst>
              <a:ext uri="{FF2B5EF4-FFF2-40B4-BE49-F238E27FC236}">
                <a16:creationId xmlns:a16="http://schemas.microsoft.com/office/drawing/2014/main" id="{6B8F7DE4-9AC3-4380-AC98-0FCAE705200F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6926412" y="1828988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5.1</a:t>
            </a:r>
          </a:p>
        </p:txBody>
      </p:sp>
      <p:sp>
        <p:nvSpPr>
          <p:cNvPr id="121" name="Text Box 86">
            <a:extLst>
              <a:ext uri="{FF2B5EF4-FFF2-40B4-BE49-F238E27FC236}">
                <a16:creationId xmlns:a16="http://schemas.microsoft.com/office/drawing/2014/main" id="{9534326D-6D3B-42CE-A52D-1C1B80AB51A6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112106" y="1832277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6.0</a:t>
            </a:r>
          </a:p>
        </p:txBody>
      </p:sp>
      <p:sp>
        <p:nvSpPr>
          <p:cNvPr id="122" name="Text Box 86">
            <a:extLst>
              <a:ext uri="{FF2B5EF4-FFF2-40B4-BE49-F238E27FC236}">
                <a16:creationId xmlns:a16="http://schemas.microsoft.com/office/drawing/2014/main" id="{53B9B45B-35B0-44BB-AD58-55F4B3612951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297366" y="1832273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6.1</a:t>
            </a:r>
          </a:p>
        </p:txBody>
      </p:sp>
      <p:sp>
        <p:nvSpPr>
          <p:cNvPr id="123" name="Text Box 86">
            <a:extLst>
              <a:ext uri="{FF2B5EF4-FFF2-40B4-BE49-F238E27FC236}">
                <a16:creationId xmlns:a16="http://schemas.microsoft.com/office/drawing/2014/main" id="{939FAFBC-81C6-452C-AE89-F5C057FC8B0F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483102" y="1832279"/>
            <a:ext cx="1706033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7.0</a:t>
            </a:r>
          </a:p>
        </p:txBody>
      </p:sp>
      <p:sp>
        <p:nvSpPr>
          <p:cNvPr id="124" name="Text Box 87">
            <a:extLst>
              <a:ext uri="{FF2B5EF4-FFF2-40B4-BE49-F238E27FC236}">
                <a16:creationId xmlns:a16="http://schemas.microsoft.com/office/drawing/2014/main" id="{CA32AAB8-EBB0-4DB2-98F0-F238DFCE2DEA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7892263" y="1677904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8.1</a:t>
            </a:r>
          </a:p>
        </p:txBody>
      </p:sp>
      <p:sp>
        <p:nvSpPr>
          <p:cNvPr id="125" name="Text Box 87">
            <a:extLst>
              <a:ext uri="{FF2B5EF4-FFF2-40B4-BE49-F238E27FC236}">
                <a16:creationId xmlns:a16="http://schemas.microsoft.com/office/drawing/2014/main" id="{07F1DA13-E7C7-4C88-871C-09BA7AF41AD0}"/>
              </a:ext>
            </a:extLst>
          </p:cNvPr>
          <p:cNvSpPr txBox="1">
            <a:spLocks noChangeArrowheads="1"/>
          </p:cNvSpPr>
          <p:nvPr/>
        </p:nvSpPr>
        <p:spPr bwMode="auto">
          <a:xfrm rot="17880000">
            <a:off x="8419377" y="1677907"/>
            <a:ext cx="2072217" cy="34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141" tIns="43570" rIns="87141" bIns="43570">
            <a:spAutoFit/>
          </a:bodyPr>
          <a:lstStyle/>
          <a:p>
            <a:r>
              <a:rPr lang="en-US" altLang="ja-JP" sz="1700" b="1" dirty="0">
                <a:solidFill>
                  <a:srgbClr val="0000FF"/>
                </a:solidFill>
                <a:cs typeface="Times New Roman" pitchFamily="18" charset="0"/>
              </a:rPr>
              <a:t>Revit 9.0</a:t>
            </a:r>
          </a:p>
        </p:txBody>
      </p:sp>
      <p:pic>
        <p:nvPicPr>
          <p:cNvPr id="1026" name="Picture 2" descr="ã&quot;revit technology corporation&quot; logoãã®ç»åæ¤ç´¢çµæ">
            <a:extLst>
              <a:ext uri="{FF2B5EF4-FFF2-40B4-BE49-F238E27FC236}">
                <a16:creationId xmlns:a16="http://schemas.microsoft.com/office/drawing/2014/main" id="{FCD5832C-CAD8-49A5-A2E1-074D49D5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23" y="2974147"/>
            <a:ext cx="2688967" cy="11533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27FA3A84-C10D-4ED8-84C9-4E35190D3110}"/>
              </a:ext>
            </a:extLst>
          </p:cNvPr>
          <p:cNvSpPr/>
          <p:nvPr/>
        </p:nvSpPr>
        <p:spPr>
          <a:xfrm rot="5400000">
            <a:off x="6312460" y="2083558"/>
            <a:ext cx="180000" cy="1457886"/>
          </a:xfrm>
          <a:prstGeom prst="rightBracket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06C005C1-2ED3-4CAF-BAA1-773333B5BC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06" y="913034"/>
            <a:ext cx="1362172" cy="226703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9A715046-DF63-4C91-AD47-C8E9B7E03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7" y="847616"/>
            <a:ext cx="1567740" cy="332118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pic>
        <p:nvPicPr>
          <p:cNvPr id="129" name="図 128" descr="Untitled-7.png">
            <a:extLst>
              <a:ext uri="{FF2B5EF4-FFF2-40B4-BE49-F238E27FC236}">
                <a16:creationId xmlns:a16="http://schemas.microsoft.com/office/drawing/2014/main" id="{A4398831-440D-4B69-8C4A-67B6013BB0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0000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190439" y="922019"/>
            <a:ext cx="1341526" cy="234279"/>
          </a:xfrm>
          <a:prstGeom prst="rect">
            <a:avLst/>
          </a:prstGeom>
          <a:effectLst>
            <a:glow rad="139700">
              <a:schemeClr val="bg1">
                <a:alpha val="60000"/>
              </a:schemeClr>
            </a:glow>
          </a:effectLst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9D70AFCF-6468-4EA2-82E4-AA0CC0B770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27" y="881434"/>
            <a:ext cx="1397950" cy="313540"/>
          </a:xfrm>
          <a:prstGeom prst="rect">
            <a:avLst/>
          </a:prstGeom>
          <a:effectLst>
            <a:glow rad="139700">
              <a:schemeClr val="bg1">
                <a:alpha val="60000"/>
              </a:schemeClr>
            </a:glow>
          </a:effectLst>
        </p:spPr>
      </p:pic>
      <p:pic>
        <p:nvPicPr>
          <p:cNvPr id="131" name="Picture 5">
            <a:extLst>
              <a:ext uri="{FF2B5EF4-FFF2-40B4-BE49-F238E27FC236}">
                <a16:creationId xmlns:a16="http://schemas.microsoft.com/office/drawing/2014/main" id="{2781975F-A1CB-43C8-8806-09A25C882A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24" y="913034"/>
            <a:ext cx="1737359" cy="289560"/>
          </a:xfrm>
          <a:prstGeom prst="rect">
            <a:avLst/>
          </a:prstGeom>
          <a:effectLst>
            <a:glow rad="139700">
              <a:schemeClr val="bg1">
                <a:alpha val="90000"/>
              </a:schemeClr>
            </a:glow>
          </a:effectLst>
        </p:spPr>
      </p:pic>
      <p:sp>
        <p:nvSpPr>
          <p:cNvPr id="133" name="右大かっこ 132">
            <a:extLst>
              <a:ext uri="{FF2B5EF4-FFF2-40B4-BE49-F238E27FC236}">
                <a16:creationId xmlns:a16="http://schemas.microsoft.com/office/drawing/2014/main" id="{A8DFDB30-A666-40B1-9A4F-F7E855159C93}"/>
              </a:ext>
            </a:extLst>
          </p:cNvPr>
          <p:cNvSpPr/>
          <p:nvPr/>
        </p:nvSpPr>
        <p:spPr>
          <a:xfrm rot="5400000">
            <a:off x="11633430" y="-1774186"/>
            <a:ext cx="180000" cy="9160752"/>
          </a:xfrm>
          <a:prstGeom prst="rightBracket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680EA4-383F-4E45-9250-503B8D89433B}"/>
              </a:ext>
            </a:extLst>
          </p:cNvPr>
          <p:cNvSpPr/>
          <p:nvPr/>
        </p:nvSpPr>
        <p:spPr>
          <a:xfrm>
            <a:off x="-36575" y="-26001"/>
            <a:ext cx="16305888" cy="915854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右大かっこ 160">
            <a:extLst>
              <a:ext uri="{FF2B5EF4-FFF2-40B4-BE49-F238E27FC236}">
                <a16:creationId xmlns:a16="http://schemas.microsoft.com/office/drawing/2014/main" id="{7897ABA0-EB08-4A87-B513-4BBE1DB8188B}"/>
              </a:ext>
            </a:extLst>
          </p:cNvPr>
          <p:cNvSpPr/>
          <p:nvPr/>
        </p:nvSpPr>
        <p:spPr>
          <a:xfrm rot="5400000" flipV="1">
            <a:off x="13109423" y="2483738"/>
            <a:ext cx="81028" cy="6094102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右矢印 2">
            <a:extLst>
              <a:ext uri="{FF2B5EF4-FFF2-40B4-BE49-F238E27FC236}">
                <a16:creationId xmlns:a16="http://schemas.microsoft.com/office/drawing/2014/main" id="{19C42954-4E6E-45F8-B52C-BCD724B1EFFC}"/>
              </a:ext>
            </a:extLst>
          </p:cNvPr>
          <p:cNvSpPr/>
          <p:nvPr/>
        </p:nvSpPr>
        <p:spPr>
          <a:xfrm>
            <a:off x="9572558" y="3228303"/>
            <a:ext cx="6705301" cy="2327366"/>
          </a:xfrm>
          <a:prstGeom prst="rightArrow">
            <a:avLst>
              <a:gd name="adj1" fmla="val 72048"/>
              <a:gd name="adj2" fmla="val 774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MS UI Gothic" pitchFamily="50" charset="-128"/>
            </a:endParaRPr>
          </a:p>
        </p:txBody>
      </p:sp>
      <p:sp>
        <p:nvSpPr>
          <p:cNvPr id="163" name="線吹き出し 1 46">
            <a:extLst>
              <a:ext uri="{FF2B5EF4-FFF2-40B4-BE49-F238E27FC236}">
                <a16:creationId xmlns:a16="http://schemas.microsoft.com/office/drawing/2014/main" id="{D7F66090-CEF0-4A1D-8AD9-233DFE52D0FF}"/>
              </a:ext>
            </a:extLst>
          </p:cNvPr>
          <p:cNvSpPr/>
          <p:nvPr/>
        </p:nvSpPr>
        <p:spPr bwMode="auto">
          <a:xfrm>
            <a:off x="5931432" y="1246103"/>
            <a:ext cx="3647233" cy="424792"/>
          </a:xfrm>
          <a:prstGeom prst="callout1">
            <a:avLst>
              <a:gd name="adj1" fmla="val 115904"/>
              <a:gd name="adj2" fmla="val 83572"/>
              <a:gd name="adj3" fmla="val 532374"/>
              <a:gd name="adj4" fmla="val 102991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+mn-ea"/>
              </a:rPr>
              <a:t>Add-In development</a:t>
            </a:r>
            <a:endParaRPr lang="ja-JP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線吹き出し 1 48">
            <a:extLst>
              <a:ext uri="{FF2B5EF4-FFF2-40B4-BE49-F238E27FC236}">
                <a16:creationId xmlns:a16="http://schemas.microsoft.com/office/drawing/2014/main" id="{19E9201A-768B-45AB-81CF-A2507094E253}"/>
              </a:ext>
            </a:extLst>
          </p:cNvPr>
          <p:cNvSpPr/>
          <p:nvPr/>
        </p:nvSpPr>
        <p:spPr bwMode="auto">
          <a:xfrm>
            <a:off x="6771175" y="6515692"/>
            <a:ext cx="3647233" cy="424792"/>
          </a:xfrm>
          <a:prstGeom prst="callout1">
            <a:avLst>
              <a:gd name="adj1" fmla="val -22573"/>
              <a:gd name="adj2" fmla="val 82151"/>
              <a:gd name="adj3" fmla="val -214933"/>
              <a:gd name="adj4" fmla="val 93423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+mn-ea"/>
              </a:rPr>
              <a:t>Macro development</a:t>
            </a:r>
            <a:endParaRPr lang="ja-JP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177B5510-9276-4104-82E5-5DD79389B1BB}"/>
              </a:ext>
            </a:extLst>
          </p:cNvPr>
          <p:cNvSpPr txBox="1"/>
          <p:nvPr/>
        </p:nvSpPr>
        <p:spPr>
          <a:xfrm>
            <a:off x="9515143" y="4724244"/>
            <a:ext cx="241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itchFamily="34" charset="0"/>
                <a:ea typeface="MS UI Gothic" pitchFamily="50" charset="-128"/>
              </a:rPr>
              <a:t>Revit API</a:t>
            </a:r>
            <a:endParaRPr kumimoji="1" lang="ja-JP" altLang="en-US" dirty="0"/>
          </a:p>
        </p:txBody>
      </p:sp>
      <p:sp>
        <p:nvSpPr>
          <p:cNvPr id="168" name="右矢印 44">
            <a:extLst>
              <a:ext uri="{FF2B5EF4-FFF2-40B4-BE49-F238E27FC236}">
                <a16:creationId xmlns:a16="http://schemas.microsoft.com/office/drawing/2014/main" id="{1DB79EF7-76FA-4CDD-B2F3-34FB01ACE347}"/>
              </a:ext>
            </a:extLst>
          </p:cNvPr>
          <p:cNvSpPr/>
          <p:nvPr/>
        </p:nvSpPr>
        <p:spPr>
          <a:xfrm>
            <a:off x="10102259" y="3708135"/>
            <a:ext cx="2509566" cy="686886"/>
          </a:xfrm>
          <a:prstGeom prst="rightArrow">
            <a:avLst>
              <a:gd name="adj1" fmla="val 50000"/>
              <a:gd name="adj2" fmla="val 7612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+mn-ea"/>
              </a:rPr>
              <a:t>VSTA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右矢印 45">
            <a:extLst>
              <a:ext uri="{FF2B5EF4-FFF2-40B4-BE49-F238E27FC236}">
                <a16:creationId xmlns:a16="http://schemas.microsoft.com/office/drawing/2014/main" id="{8F5E1429-C69B-49C8-B045-EEFBFF038F5F}"/>
              </a:ext>
            </a:extLst>
          </p:cNvPr>
          <p:cNvSpPr/>
          <p:nvPr/>
        </p:nvSpPr>
        <p:spPr>
          <a:xfrm>
            <a:off x="12611825" y="3724478"/>
            <a:ext cx="3585161" cy="686886"/>
          </a:xfrm>
          <a:prstGeom prst="rightArrow">
            <a:avLst>
              <a:gd name="adj1" fmla="val 50000"/>
              <a:gd name="adj2" fmla="val 811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pPr algn="ctr">
              <a:lnSpc>
                <a:spcPts val="1300"/>
              </a:lnSpc>
              <a:spcAft>
                <a:spcPts val="300"/>
              </a:spcAft>
            </a:pPr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Sharp</a:t>
            </a:r>
            <a:r>
              <a:rPr kumimoji="1" lang="ja-JP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Develop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右矢印 45">
            <a:extLst>
              <a:ext uri="{FF2B5EF4-FFF2-40B4-BE49-F238E27FC236}">
                <a16:creationId xmlns:a16="http://schemas.microsoft.com/office/drawing/2014/main" id="{84E0BB3D-963F-464C-8394-D368A84391E2}"/>
              </a:ext>
            </a:extLst>
          </p:cNvPr>
          <p:cNvSpPr/>
          <p:nvPr/>
        </p:nvSpPr>
        <p:spPr>
          <a:xfrm>
            <a:off x="12747668" y="4485080"/>
            <a:ext cx="3437126" cy="686886"/>
          </a:xfrm>
          <a:prstGeom prst="stripedRightArrow">
            <a:avLst>
              <a:gd name="adj1" fmla="val 50000"/>
              <a:gd name="adj2" fmla="val 8017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/>
          <a:p>
            <a:pPr algn="ctr">
              <a:lnSpc>
                <a:spcPts val="1300"/>
              </a:lnSpc>
              <a:spcAft>
                <a:spcPts val="300"/>
              </a:spcAft>
            </a:pPr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Dynamo</a:t>
            </a:r>
            <a:r>
              <a:rPr kumimoji="1" lang="ja-JP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for</a:t>
            </a:r>
            <a:r>
              <a:rPr kumimoji="1" lang="ja-JP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Revit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線吹き出し 1 48">
            <a:extLst>
              <a:ext uri="{FF2B5EF4-FFF2-40B4-BE49-F238E27FC236}">
                <a16:creationId xmlns:a16="http://schemas.microsoft.com/office/drawing/2014/main" id="{5876EADB-ECDF-4CBA-8042-E0E26DEDD715}"/>
              </a:ext>
            </a:extLst>
          </p:cNvPr>
          <p:cNvSpPr/>
          <p:nvPr/>
        </p:nvSpPr>
        <p:spPr bwMode="auto">
          <a:xfrm>
            <a:off x="8277771" y="7521438"/>
            <a:ext cx="3962404" cy="424792"/>
          </a:xfrm>
          <a:prstGeom prst="callout1">
            <a:avLst>
              <a:gd name="adj1" fmla="val -22573"/>
              <a:gd name="adj2" fmla="val 82151"/>
              <a:gd name="adj3" fmla="val -579437"/>
              <a:gd name="adj4" fmla="val 116416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72000" rIns="9144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+mn-ea"/>
              </a:rPr>
              <a:t>Script development</a:t>
            </a:r>
            <a:endParaRPr lang="ja-JP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3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165" grpId="0"/>
      <p:bldP spid="168" grpId="0" animBg="1"/>
      <p:bldP spid="166" grpId="0" animBg="1"/>
      <p:bldP spid="89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3DE7FEF-61E2-4A57-99ED-69ED71A2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AutoCAD</a:t>
            </a:r>
          </a:p>
          <a:p>
            <a:pPr lvl="1"/>
            <a:r>
              <a:rPr kumimoji="1" lang="en-US" altLang="ja-JP" sz="4000" dirty="0" err="1"/>
              <a:t>AutoLISP</a:t>
            </a:r>
            <a:r>
              <a:rPr kumimoji="1" lang="en-US" altLang="ja-JP" sz="4000" dirty="0"/>
              <a:t>: Original implementation within AutoCAD</a:t>
            </a:r>
            <a:r>
              <a:rPr kumimoji="1" lang="ja-JP" altLang="en-US" sz="4000" dirty="0"/>
              <a:t> </a:t>
            </a:r>
            <a:endParaRPr kumimoji="1" lang="en-US" altLang="ja-JP" sz="4000" dirty="0"/>
          </a:p>
          <a:p>
            <a:pPr lvl="1"/>
            <a:r>
              <a:rPr kumimoji="1" lang="en-US" altLang="ja-JP" sz="4000" dirty="0" err="1"/>
              <a:t>ObjectARX</a:t>
            </a:r>
            <a:r>
              <a:rPr kumimoji="1" lang="en-US" altLang="ja-JP" sz="4000" dirty="0"/>
              <a:t>: Native</a:t>
            </a:r>
            <a:r>
              <a:rPr kumimoji="1" lang="ja-JP" altLang="en-US" sz="4000" b="1" dirty="0"/>
              <a:t> </a:t>
            </a:r>
            <a:r>
              <a:rPr kumimoji="1" lang="en-US" altLang="ja-JP" sz="4000" b="1" dirty="0"/>
              <a:t>C++</a:t>
            </a:r>
          </a:p>
          <a:p>
            <a:pPr lvl="1"/>
            <a:r>
              <a:rPr kumimoji="1" lang="en-US" altLang="ja-JP" sz="4000" dirty="0" err="1"/>
              <a:t>AcviveX</a:t>
            </a:r>
            <a:r>
              <a:rPr kumimoji="1" lang="en-US" altLang="ja-JP" sz="4000" dirty="0"/>
              <a:t> Automation: </a:t>
            </a:r>
            <a:r>
              <a:rPr kumimoji="1" lang="en-US" altLang="ja-JP" sz="4000" b="1" u="sng" dirty="0"/>
              <a:t>C</a:t>
            </a:r>
            <a:r>
              <a:rPr kumimoji="1" lang="en-US" altLang="ja-JP" sz="4000" b="1" dirty="0"/>
              <a:t>omponent</a:t>
            </a:r>
            <a:r>
              <a:rPr kumimoji="1" lang="ja-JP" altLang="en-US" sz="4000" b="1" dirty="0"/>
              <a:t> </a:t>
            </a:r>
            <a:r>
              <a:rPr kumimoji="1" lang="en-US" altLang="ja-JP" sz="4000" b="1" u="sng" dirty="0"/>
              <a:t>O</a:t>
            </a:r>
            <a:r>
              <a:rPr kumimoji="1" lang="en-US" altLang="ja-JP" sz="4000" b="1" dirty="0"/>
              <a:t>bject</a:t>
            </a:r>
            <a:r>
              <a:rPr kumimoji="1" lang="ja-JP" altLang="en-US" sz="4000" b="1" dirty="0"/>
              <a:t> </a:t>
            </a:r>
            <a:r>
              <a:rPr kumimoji="1" lang="en-US" altLang="ja-JP" sz="4000" b="1" u="sng" dirty="0"/>
              <a:t>M</a:t>
            </a:r>
            <a:r>
              <a:rPr kumimoji="1" lang="en-US" altLang="ja-JP" sz="4000" b="1" dirty="0"/>
              <a:t>odel</a:t>
            </a:r>
          </a:p>
          <a:p>
            <a:pPr lvl="1"/>
            <a:r>
              <a:rPr kumimoji="1" lang="en-US" altLang="ja-JP" sz="4000" dirty="0"/>
              <a:t>AutoCAD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.NET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API: </a:t>
            </a:r>
            <a:r>
              <a:rPr kumimoji="1" lang="en-US" altLang="ja-JP" sz="4000" b="1" dirty="0"/>
              <a:t>.NET</a:t>
            </a:r>
            <a:r>
              <a:rPr kumimoji="1" lang="ja-JP" altLang="en-US" sz="4000" b="1" dirty="0"/>
              <a:t> </a:t>
            </a:r>
            <a:r>
              <a:rPr kumimoji="1" lang="en-US" altLang="ja-JP" sz="4000" b="1" dirty="0"/>
              <a:t>Framework</a:t>
            </a:r>
          </a:p>
          <a:p>
            <a:r>
              <a:rPr kumimoji="1" lang="en-US" altLang="ja-JP" b="1" dirty="0"/>
              <a:t>Revit</a:t>
            </a:r>
          </a:p>
          <a:p>
            <a:pPr lvl="1"/>
            <a:r>
              <a:rPr kumimoji="1" lang="en-US" altLang="ja-JP" sz="4000" dirty="0"/>
              <a:t>Revit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API: </a:t>
            </a:r>
            <a:r>
              <a:rPr kumimoji="1" lang="en-US" altLang="ja-JP" sz="4000" b="1" dirty="0"/>
              <a:t>.NET</a:t>
            </a:r>
            <a:r>
              <a:rPr kumimoji="1" lang="ja-JP" altLang="en-US" sz="4000" b="1" dirty="0"/>
              <a:t> </a:t>
            </a:r>
            <a:r>
              <a:rPr kumimoji="1" lang="en-US" altLang="ja-JP" sz="4000" b="1" dirty="0"/>
              <a:t>Framework</a:t>
            </a:r>
          </a:p>
          <a:p>
            <a:r>
              <a:rPr kumimoji="1" lang="en-US" altLang="ja-JP" b="1" dirty="0"/>
              <a:t>Inventor</a:t>
            </a:r>
          </a:p>
          <a:p>
            <a:pPr lvl="1"/>
            <a:r>
              <a:rPr kumimoji="1" lang="en-US" altLang="ja-JP" sz="4000" dirty="0"/>
              <a:t>Inventor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API: </a:t>
            </a:r>
            <a:r>
              <a:rPr kumimoji="1" lang="en-US" altLang="ja-JP" sz="4000" b="1" u="sng" dirty="0"/>
              <a:t>C</a:t>
            </a:r>
            <a:r>
              <a:rPr kumimoji="1" lang="en-US" altLang="ja-JP" sz="4000" b="1" dirty="0"/>
              <a:t>omponent</a:t>
            </a:r>
            <a:r>
              <a:rPr kumimoji="1" lang="ja-JP" altLang="en-US" sz="4000" b="1" dirty="0"/>
              <a:t> </a:t>
            </a:r>
            <a:r>
              <a:rPr kumimoji="1" lang="en-US" altLang="ja-JP" sz="4000" b="1" u="sng" dirty="0"/>
              <a:t>O</a:t>
            </a:r>
            <a:r>
              <a:rPr kumimoji="1" lang="en-US" altLang="ja-JP" sz="4000" b="1" dirty="0"/>
              <a:t>bject</a:t>
            </a:r>
            <a:r>
              <a:rPr kumimoji="1" lang="ja-JP" altLang="en-US" sz="4000" b="1" dirty="0"/>
              <a:t> </a:t>
            </a:r>
            <a:r>
              <a:rPr kumimoji="1" lang="en-US" altLang="ja-JP" sz="4000" b="1" u="sng" dirty="0"/>
              <a:t>M</a:t>
            </a:r>
            <a:r>
              <a:rPr kumimoji="1" lang="en-US" altLang="ja-JP" sz="4000" b="1" dirty="0"/>
              <a:t>odel</a:t>
            </a:r>
            <a:endParaRPr kumimoji="1" lang="ja-JP" altLang="en-US" sz="4000" b="1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67EDD3-7228-41BB-BDF2-51F744D3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Technologies expose product functions as API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32101E5-2A93-4FE2-A999-A3990E95F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634413"/>
            <a:ext cx="892175" cy="487362"/>
          </a:xfrm>
          <a:prstGeom prst="rect">
            <a:avLst/>
          </a:prstGeom>
        </p:spPr>
        <p:txBody>
          <a:bodyPr/>
          <a:lstStyle/>
          <a:p>
            <a:pPr defTabSz="1300091" fontAlgn="base">
              <a:spcBef>
                <a:spcPct val="0"/>
              </a:spcBef>
              <a:spcAft>
                <a:spcPct val="0"/>
              </a:spcAft>
            </a:pPr>
            <a:fld id="{94B360B7-BD80-47A0-9203-1AEF4CB0F00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1300091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2E965D-FDB0-4CB4-8D25-E357B038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225" y="1176969"/>
            <a:ext cx="1274048" cy="1274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C250FD-3CE2-4761-B829-6178BB50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224" y="6975881"/>
            <a:ext cx="1274048" cy="1274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EB59EAF-C658-400C-8AEB-45379C252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224" y="5374360"/>
            <a:ext cx="1274048" cy="1274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43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 advTm="5000">
        <p:cut/>
      </p:transition>
    </mc:Choice>
    <mc:Fallback xmlns="">
      <p:transition advTm="5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accel="8000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Two sides .NET Framework has</a:t>
            </a:r>
            <a:endParaRPr lang="ja-JP" altLang="en-US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0" y="1531852"/>
            <a:ext cx="16256083" cy="14686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 lIns="121930" tIns="60965" rIns="121930" bIns="60965"/>
          <a:lstStyle/>
          <a:p>
            <a:endParaRPr lang="ja-JP" altLang="en-US" sz="2437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0" y="5305868"/>
            <a:ext cx="16258201" cy="14686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</p:spPr>
        <p:txBody>
          <a:bodyPr lIns="121930" tIns="60965" rIns="121930" bIns="60965"/>
          <a:lstStyle/>
          <a:p>
            <a:endParaRPr lang="ja-JP" altLang="en-US" sz="2437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177822D-6737-49FF-8145-774CE7C0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4" y="1571347"/>
            <a:ext cx="14467694" cy="3719835"/>
          </a:xfrm>
        </p:spPr>
        <p:txBody>
          <a:bodyPr/>
          <a:lstStyle/>
          <a:p>
            <a:pPr marL="106688" indent="0">
              <a:buNone/>
            </a:pPr>
            <a:r>
              <a:rPr lang="en-US" altLang="ja-JP" b="1" dirty="0"/>
              <a:t>Exposes</a:t>
            </a:r>
            <a:r>
              <a:rPr lang="en-US" altLang="ja-JP" dirty="0"/>
              <a:t> functions</a:t>
            </a:r>
            <a:endParaRPr lang="en-US" altLang="ja-JP" b="1" dirty="0"/>
          </a:p>
          <a:p>
            <a:pPr lvl="1"/>
            <a:r>
              <a:rPr lang="en-US" altLang="ja-JP" sz="4000" dirty="0"/>
              <a:t>Exposed by assembly file(.</a:t>
            </a:r>
            <a:r>
              <a:rPr lang="en-US" altLang="ja-JP" sz="4000" dirty="0" err="1"/>
              <a:t>dll</a:t>
            </a:r>
            <a:r>
              <a:rPr lang="en-US" altLang="ja-JP" sz="4000" dirty="0"/>
              <a:t>)</a:t>
            </a:r>
          </a:p>
          <a:p>
            <a:pPr lvl="1"/>
            <a:r>
              <a:rPr lang="en-US" altLang="ja-JP" sz="4000" dirty="0" err="1"/>
              <a:t>Expoing</a:t>
            </a:r>
            <a:r>
              <a:rPr lang="en-US" altLang="ja-JP" sz="4000" dirty="0"/>
              <a:t> Revit</a:t>
            </a:r>
            <a:r>
              <a:rPr lang="ja-JP" altLang="en-US" sz="4000" dirty="0"/>
              <a:t> </a:t>
            </a:r>
            <a:r>
              <a:rPr lang="en-US" altLang="ja-JP" sz="4000" dirty="0"/>
              <a:t>functions as API</a:t>
            </a:r>
          </a:p>
          <a:p>
            <a:pPr lvl="2"/>
            <a:r>
              <a:rPr lang="en-US" altLang="ja-JP" sz="4000" b="1" dirty="0"/>
              <a:t>RevitAPI.dll</a:t>
            </a:r>
            <a:r>
              <a:rPr lang="en-US" altLang="ja-JP" sz="4000" dirty="0"/>
              <a:t>, </a:t>
            </a:r>
            <a:r>
              <a:rPr lang="en-US" altLang="ja-JP" sz="4000" b="1" dirty="0"/>
              <a:t>RevitAPIUI.dll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DD6D0B-A6E8-4E36-9B72-35A5A3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1531852"/>
            <a:ext cx="977094" cy="97709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43B7DFE-24A8-4F81-B238-A71BB7AE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5868"/>
            <a:ext cx="977094" cy="977094"/>
          </a:xfrm>
          <a:prstGeom prst="rect">
            <a:avLst/>
          </a:prstGeom>
          <a:solidFill>
            <a:srgbClr val="0000FF"/>
          </a:solidFill>
        </p:spPr>
      </p:pic>
      <p:sp>
        <p:nvSpPr>
          <p:cNvPr id="17" name="コンテンツ プレースホルダー 4">
            <a:extLst>
              <a:ext uri="{FF2B5EF4-FFF2-40B4-BE49-F238E27FC236}">
                <a16:creationId xmlns:a16="http://schemas.microsoft.com/office/drawing/2014/main" id="{6B6848DF-BCDC-4158-AF93-90336AE1A2CC}"/>
              </a:ext>
            </a:extLst>
          </p:cNvPr>
          <p:cNvSpPr txBox="1">
            <a:spLocks/>
          </p:cNvSpPr>
          <p:nvPr/>
        </p:nvSpPr>
        <p:spPr>
          <a:xfrm>
            <a:off x="977094" y="5335241"/>
            <a:ext cx="14631908" cy="38087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 algn="l" defTabSz="812810" rtl="0" eaLnBrk="1" latinLnBrk="0" hangingPunct="1">
              <a:spcBef>
                <a:spcPts val="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4000" b="0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1pPr>
            <a:lvl2pPr marL="1320817" indent="-45720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36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2pPr>
            <a:lvl3pPr marL="2032025" indent="-41148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32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3pPr>
            <a:lvl4pPr marL="2844836" indent="-36576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27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4pPr>
            <a:lvl5pPr marL="3657646" indent="-320040" algn="l" defTabSz="81281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tifakt ElementOfc" panose="020B0504020101020102" pitchFamily="34" charset="0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8" indent="0">
              <a:buFont typeface="Wingdings" charset="2"/>
              <a:buNone/>
            </a:pPr>
            <a:r>
              <a:rPr lang="en-US" altLang="ja-JP" b="1" dirty="0"/>
              <a:t>Reuses</a:t>
            </a:r>
            <a:r>
              <a:rPr lang="en-US" altLang="ja-JP" dirty="0"/>
              <a:t> exposed functions</a:t>
            </a:r>
            <a:endParaRPr lang="en-US" altLang="ja-JP" b="1" dirty="0"/>
          </a:p>
          <a:p>
            <a:pPr lvl="1"/>
            <a:r>
              <a:rPr lang="en-US" altLang="ja-JP" sz="4000" dirty="0"/>
              <a:t>Import assembly into IDE – Utilizing by programming</a:t>
            </a:r>
          </a:p>
          <a:p>
            <a:pPr lvl="1"/>
            <a:r>
              <a:rPr lang="en-US" altLang="ja-JP" sz="4000" dirty="0"/>
              <a:t>Create own assembly (.</a:t>
            </a:r>
            <a:r>
              <a:rPr lang="en-US" altLang="ja-JP" sz="4000" dirty="0" err="1"/>
              <a:t>dll</a:t>
            </a:r>
            <a:r>
              <a:rPr lang="en-US" altLang="ja-JP" sz="4000" dirty="0"/>
              <a:t>) by </a:t>
            </a:r>
            <a:r>
              <a:rPr lang="en-US" altLang="ja-JP" sz="4000" dirty="0" err="1"/>
              <a:t>builing</a:t>
            </a:r>
            <a:r>
              <a:rPr lang="en-US" altLang="ja-JP" sz="4000" dirty="0"/>
              <a:t> in IDE</a:t>
            </a:r>
          </a:p>
          <a:p>
            <a:pPr marL="1574825" lvl="2" indent="0">
              <a:buFont typeface="Wingdings" charset="2"/>
              <a:buNone/>
            </a:pPr>
            <a:r>
              <a:rPr lang="en-US" altLang="ja-JP" sz="4000" dirty="0"/>
              <a:t>&gt;&gt;</a:t>
            </a:r>
            <a:r>
              <a:rPr lang="ja-JP" altLang="en-US" sz="4000" dirty="0"/>
              <a:t> </a:t>
            </a:r>
            <a:r>
              <a:rPr lang="en-US" altLang="ja-JP" sz="4000" b="1" dirty="0"/>
              <a:t>Add-In</a:t>
            </a:r>
            <a:r>
              <a:rPr lang="ja-JP" altLang="en-US" sz="4000" dirty="0"/>
              <a:t> </a:t>
            </a:r>
            <a:r>
              <a:rPr lang="en-US" altLang="ja-JP" sz="4000" dirty="0"/>
              <a:t>file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698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FB1750-7176-44FF-BAF2-5D26FC8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Programming Environment on Revit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8234C-DCD2-405A-991B-2D424C1A5A20}"/>
              </a:ext>
            </a:extLst>
          </p:cNvPr>
          <p:cNvSpPr/>
          <p:nvPr/>
        </p:nvSpPr>
        <p:spPr>
          <a:xfrm>
            <a:off x="2014506" y="7717449"/>
            <a:ext cx="12228576" cy="1023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Windows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A8E429-B976-4353-BD1B-9BF080A4E70B}"/>
              </a:ext>
            </a:extLst>
          </p:cNvPr>
          <p:cNvSpPr/>
          <p:nvPr/>
        </p:nvSpPr>
        <p:spPr>
          <a:xfrm>
            <a:off x="2014506" y="6693747"/>
            <a:ext cx="12228576" cy="1023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.NET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Framework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F3D1B15-8A57-43DF-AC82-D12B6791331B}"/>
              </a:ext>
            </a:extLst>
          </p:cNvPr>
          <p:cNvSpPr/>
          <p:nvPr/>
        </p:nvSpPr>
        <p:spPr>
          <a:xfrm>
            <a:off x="2014506" y="4572000"/>
            <a:ext cx="12228576" cy="210103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Revit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D846C42-2D39-4D0A-9337-EFF40495CEC6}"/>
              </a:ext>
            </a:extLst>
          </p:cNvPr>
          <p:cNvSpPr/>
          <p:nvPr/>
        </p:nvSpPr>
        <p:spPr>
          <a:xfrm>
            <a:off x="2757996" y="2923265"/>
            <a:ext cx="3136614" cy="102370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Visual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Studio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F17CAB-77E9-4B13-A35B-12D3697AE78B}"/>
              </a:ext>
            </a:extLst>
          </p:cNvPr>
          <p:cNvSpPr/>
          <p:nvPr/>
        </p:nvSpPr>
        <p:spPr>
          <a:xfrm>
            <a:off x="10362978" y="2925098"/>
            <a:ext cx="3136614" cy="102370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Dynamo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51E77B-B670-446E-8A63-EADD956E206F}"/>
              </a:ext>
            </a:extLst>
          </p:cNvPr>
          <p:cNvSpPr/>
          <p:nvPr/>
        </p:nvSpPr>
        <p:spPr>
          <a:xfrm>
            <a:off x="6560487" y="2925098"/>
            <a:ext cx="3136614" cy="102370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SharpDevelop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815D301-C2BE-4C5A-97B6-49907D09D062}"/>
              </a:ext>
            </a:extLst>
          </p:cNvPr>
          <p:cNvSpPr/>
          <p:nvPr/>
        </p:nvSpPr>
        <p:spPr>
          <a:xfrm>
            <a:off x="2327831" y="4434434"/>
            <a:ext cx="11601926" cy="812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Revit API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E1C0FEA-5942-44D6-8391-AAC21CDC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18581" y="5214388"/>
            <a:ext cx="812800" cy="812800"/>
          </a:xfrm>
          <a:prstGeom prst="rect">
            <a:avLst/>
          </a:prstGeom>
          <a:solidFill>
            <a:srgbClr val="FF0000"/>
          </a:solidFill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73C493-9C32-49C7-9E47-D157FE6B7DAC}"/>
              </a:ext>
            </a:extLst>
          </p:cNvPr>
          <p:cNvGrpSpPr/>
          <p:nvPr/>
        </p:nvGrpSpPr>
        <p:grpSpPr>
          <a:xfrm>
            <a:off x="6913069" y="3814594"/>
            <a:ext cx="2431112" cy="837184"/>
            <a:chOff x="3133344" y="3411343"/>
            <a:chExt cx="2431112" cy="83718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829FB8B-BDC8-401A-A205-2E00996C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133344" y="3411343"/>
              <a:ext cx="812800" cy="812800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5BA5416-5FAD-4ADE-8A29-8F4CBFEA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656" y="3435727"/>
              <a:ext cx="812800" cy="812800"/>
            </a:xfrm>
            <a:prstGeom prst="rect">
              <a:avLst/>
            </a:prstGeom>
            <a:solidFill>
              <a:srgbClr val="0000FF"/>
            </a:solidFill>
          </p:spPr>
        </p:pic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DD860728-0E51-4778-B8C4-BD7A00F2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824169" y="3859680"/>
            <a:ext cx="812800" cy="812800"/>
          </a:xfrm>
          <a:prstGeom prst="rect">
            <a:avLst/>
          </a:prstGeom>
          <a:solidFill>
            <a:srgbClr val="FF0000"/>
          </a:solidFill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9168C8D-C0D5-4327-AD79-3960F3BE98C7}"/>
              </a:ext>
            </a:extLst>
          </p:cNvPr>
          <p:cNvGrpSpPr/>
          <p:nvPr/>
        </p:nvGrpSpPr>
        <p:grpSpPr>
          <a:xfrm>
            <a:off x="3110747" y="3838978"/>
            <a:ext cx="2431112" cy="837184"/>
            <a:chOff x="3133344" y="3411343"/>
            <a:chExt cx="2431112" cy="837184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B04401AD-85A9-4ACE-8FE9-EBA5162A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133344" y="3411343"/>
              <a:ext cx="812800" cy="812800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AF665A14-21AD-430E-A889-60316E260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656" y="3435727"/>
              <a:ext cx="812800" cy="812800"/>
            </a:xfrm>
            <a:prstGeom prst="rect">
              <a:avLst/>
            </a:prstGeom>
            <a:solidFill>
              <a:srgbClr val="0000FF"/>
            </a:solidFill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C35E9797-7C38-4D5E-8E8F-95823E76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243" y="1913267"/>
            <a:ext cx="603505" cy="70104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A45AA76-35C3-47B3-8832-57FE19D1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577" y="1853883"/>
            <a:ext cx="744360" cy="852350"/>
          </a:xfrm>
          <a:prstGeom prst="rect">
            <a:avLst/>
          </a:prstGeom>
          <a:effectLst/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5CC3380-4BF0-470B-96B8-617FF4F9BC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2" t="12674" r="63818" b="29039"/>
          <a:stretch/>
        </p:blipFill>
        <p:spPr>
          <a:xfrm>
            <a:off x="11475089" y="1782214"/>
            <a:ext cx="1158240" cy="861786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1207D34-BF19-4D43-98F7-C5C29C2B1381}"/>
              </a:ext>
            </a:extLst>
          </p:cNvPr>
          <p:cNvSpPr txBox="1"/>
          <p:nvPr/>
        </p:nvSpPr>
        <p:spPr>
          <a:xfrm>
            <a:off x="329184" y="8729913"/>
            <a:ext cx="1566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+mn-ea"/>
              </a:rPr>
              <a:t>*</a:t>
            </a:r>
            <a:r>
              <a:rPr kumimoji="1" lang="en-US" altLang="ja-JP" sz="2400" dirty="0">
                <a:latin typeface="+mn-ea"/>
              </a:rPr>
              <a:t>.NET assembly perspective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75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 advTm="5000">
        <p:cut/>
      </p:transition>
    </mc:Choice>
    <mc:Fallback xmlns="">
      <p:transition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EFE846B-EF32-40E6-AFE0-32CDADEF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Differences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54798B6-F643-4B6E-BAEE-9D7D6E3A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89811926-D7C3-44D3-8682-7E2835BF9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135579"/>
              </p:ext>
            </p:extLst>
          </p:nvPr>
        </p:nvGraphicFramePr>
        <p:xfrm>
          <a:off x="0" y="1541965"/>
          <a:ext cx="16257588" cy="7070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397">
                  <a:extLst>
                    <a:ext uri="{9D8B030D-6E8A-4147-A177-3AD203B41FA5}">
                      <a16:colId xmlns:a16="http://schemas.microsoft.com/office/drawing/2014/main" val="331906714"/>
                    </a:ext>
                  </a:extLst>
                </a:gridCol>
                <a:gridCol w="4064397">
                  <a:extLst>
                    <a:ext uri="{9D8B030D-6E8A-4147-A177-3AD203B41FA5}">
                      <a16:colId xmlns:a16="http://schemas.microsoft.com/office/drawing/2014/main" val="2050289032"/>
                    </a:ext>
                  </a:extLst>
                </a:gridCol>
                <a:gridCol w="4064397">
                  <a:extLst>
                    <a:ext uri="{9D8B030D-6E8A-4147-A177-3AD203B41FA5}">
                      <a16:colId xmlns:a16="http://schemas.microsoft.com/office/drawing/2014/main" val="3041356315"/>
                    </a:ext>
                  </a:extLst>
                </a:gridCol>
                <a:gridCol w="4064397">
                  <a:extLst>
                    <a:ext uri="{9D8B030D-6E8A-4147-A177-3AD203B41FA5}">
                      <a16:colId xmlns:a16="http://schemas.microsoft.com/office/drawing/2014/main" val="3490809577"/>
                    </a:ext>
                  </a:extLst>
                </a:gridCol>
              </a:tblGrid>
              <a:tr h="403118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Add-in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Dynamo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1269"/>
                  </a:ext>
                </a:extLst>
              </a:tr>
              <a:tr h="853238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method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Language</a:t>
                      </a:r>
                    </a:p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C#,VB.NET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Language</a:t>
                      </a:r>
                    </a:p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C#,</a:t>
                      </a:r>
                      <a:r>
                        <a:rPr kumimoji="1" lang="en-US" altLang="ja-JP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VB.NET,Ruby,Python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Programming</a:t>
                      </a:r>
                    </a:p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Dynamo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1877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31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9479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Modify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1476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7605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81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Modify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kumimoji="1" lang="ja-JP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0592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file</a:t>
                      </a:r>
                      <a:r>
                        <a:rPr kumimoji="1" lang="ja-JP" alt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539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 parameter file</a:t>
                      </a:r>
                      <a:r>
                        <a:rPr kumimoji="1" lang="ja-JP" altLang="en-US" sz="2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75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Revit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kumimoji="1" lang="ja-JP" alt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Ribbon, Button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9659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Scalability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.NET, COM Interop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.NET, COM Interop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</a:t>
                      </a:r>
                      <a:r>
                        <a:rPr kumimoji="1" lang="en-US" altLang="ja-JP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Script,Python</a:t>
                      </a:r>
                      <a:endParaRPr kumimoji="1" lang="ja-JP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78091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654AB-203E-420E-98A2-16A1BB03294F}"/>
              </a:ext>
            </a:extLst>
          </p:cNvPr>
          <p:cNvSpPr txBox="1"/>
          <p:nvPr/>
        </p:nvSpPr>
        <p:spPr>
          <a:xfrm>
            <a:off x="329184" y="8705529"/>
            <a:ext cx="1566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latin typeface="+mn-ea"/>
              </a:rPr>
              <a:t>*</a:t>
            </a:r>
            <a:r>
              <a:rPr kumimoji="1" lang="en-US" altLang="ja-JP" sz="2400" dirty="0">
                <a:latin typeface="+mn-ea"/>
              </a:rPr>
              <a:t>I/O to/from Excel or</a:t>
            </a:r>
            <a:r>
              <a:rPr kumimoji="1" lang="ja-JP" altLang="en-US" sz="2400" dirty="0">
                <a:latin typeface="+mn-ea"/>
              </a:rPr>
              <a:t> </a:t>
            </a:r>
            <a:r>
              <a:rPr kumimoji="1" lang="en-US" altLang="ja-JP" sz="2400" dirty="0">
                <a:latin typeface="+mn-ea"/>
              </a:rPr>
              <a:t>CSV</a:t>
            </a:r>
            <a:r>
              <a:rPr kumimoji="1" lang="ja-JP" altLang="en-US" sz="2400" dirty="0">
                <a:latin typeface="+mn-ea"/>
              </a:rPr>
              <a:t> </a:t>
            </a:r>
            <a:r>
              <a:rPr kumimoji="1" lang="en-US" altLang="ja-JP" sz="2400" dirty="0">
                <a:latin typeface="+mn-ea"/>
              </a:rPr>
              <a:t>file for elements </a:t>
            </a:r>
            <a:r>
              <a:rPr kumimoji="1" lang="en-US" altLang="ja-JP" sz="2400" dirty="0" err="1">
                <a:latin typeface="+mn-ea"/>
              </a:rPr>
              <a:t>proparties</a:t>
            </a:r>
            <a:r>
              <a:rPr kumimoji="1" lang="en-US" altLang="ja-JP" sz="2400" dirty="0">
                <a:latin typeface="+mn-ea"/>
              </a:rPr>
              <a:t>/parameters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85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 advTm="5000">
        <p:cut/>
      </p:transition>
    </mc:Choice>
    <mc:Fallback xmlns="">
      <p:transition advTm="5000">
        <p:cut/>
      </p:transition>
    </mc:Fallback>
  </mc:AlternateContent>
</p:sld>
</file>

<file path=ppt/theme/theme1.xml><?xml version="1.0" encoding="utf-8"?>
<a:theme xmlns:a="http://schemas.openxmlformats.org/drawingml/2006/main" name="2_Autodesk Theme">
  <a:themeElements>
    <a:clrScheme name="ユーザー定義 2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00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7272"/>
      </a:accent5>
      <a:accent6>
        <a:srgbClr val="1858A8"/>
      </a:accent6>
      <a:hlink>
        <a:srgbClr val="14488B"/>
      </a:hlink>
      <a:folHlink>
        <a:srgbClr val="0000FF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B64119E36CCED45AA1A7B2EEE0CB745" ma:contentTypeVersion="9" ma:contentTypeDescription="新しいドキュメントを作成します。" ma:contentTypeScope="" ma:versionID="f82c53296099ceaf8ffa99f4d6c2ef72">
  <xsd:schema xmlns:xsd="http://www.w3.org/2001/XMLSchema" xmlns:xs="http://www.w3.org/2001/XMLSchema" xmlns:p="http://schemas.microsoft.com/office/2006/metadata/properties" xmlns:ns3="94a0bdc3-693c-4dc4-84eb-7f4e0cedcd06" xmlns:ns4="047c8bb9-d07b-4331-9842-e35547af66c0" targetNamespace="http://schemas.microsoft.com/office/2006/metadata/properties" ma:root="true" ma:fieldsID="f075cc921a4768b955b2942f5f96dc70" ns3:_="" ns4:_="">
    <xsd:import namespace="94a0bdc3-693c-4dc4-84eb-7f4e0cedcd06"/>
    <xsd:import namespace="047c8bb9-d07b-4331-9842-e35547af66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dc3-693c-4dc4-84eb-7f4e0cedc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c8bb9-d07b-4331-9842-e35547af66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1C4C34-DA00-49F2-9DDC-B373205368F1}"/>
</file>

<file path=customXml/itemProps2.xml><?xml version="1.0" encoding="utf-8"?>
<ds:datastoreItem xmlns:ds="http://schemas.openxmlformats.org/officeDocument/2006/customXml" ds:itemID="{4AA033C7-6585-44D4-8176-C9EEB03211AA}"/>
</file>

<file path=customXml/itemProps3.xml><?xml version="1.0" encoding="utf-8"?>
<ds:datastoreItem xmlns:ds="http://schemas.openxmlformats.org/officeDocument/2006/customXml" ds:itemID="{5F43844B-4D66-4C7A-9934-4FC8662AA0D1}"/>
</file>

<file path=docProps/app.xml><?xml version="1.0" encoding="utf-8"?>
<Properties xmlns="http://schemas.openxmlformats.org/officeDocument/2006/extended-properties" xmlns:vt="http://schemas.openxmlformats.org/officeDocument/2006/docPropsVTypes">
  <Template>ADSK_COV_Q2FY14_v42 16x9</Template>
  <TotalTime>21856</TotalTime>
  <Words>567</Words>
  <Application>Microsoft Office PowerPoint</Application>
  <PresentationFormat>ユーザー設定</PresentationFormat>
  <Paragraphs>240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Frutiger Next LT W1G</vt:lpstr>
      <vt:lpstr>メイリオ</vt:lpstr>
      <vt:lpstr>Arial</vt:lpstr>
      <vt:lpstr>Wingdings</vt:lpstr>
      <vt:lpstr>2_Autodesk Theme</vt:lpstr>
      <vt:lpstr>PowerPoint プレゼンテーション</vt:lpstr>
      <vt:lpstr>PowerPoint プレゼンテーション</vt:lpstr>
      <vt:lpstr>Programming Environment on Revit</vt:lpstr>
      <vt:lpstr>PowerPoint プレゼンテーション</vt:lpstr>
      <vt:lpstr>Technologies expose product functions as API</vt:lpstr>
      <vt:lpstr>Two sides .NET Framework has</vt:lpstr>
      <vt:lpstr>Programming Environment on Revit</vt:lpstr>
      <vt:lpstr>Differences</vt:lpstr>
    </vt:vector>
  </TitlesOfParts>
  <Company>Autodesk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subject/>
  <dc:creator>Autodesk, Inc.</dc:creator>
  <dc:description>Presentation is formatted to display Arial font</dc:description>
  <cp:lastModifiedBy>Toshiaki Isezaki</cp:lastModifiedBy>
  <cp:revision>1651</cp:revision>
  <dcterms:created xsi:type="dcterms:W3CDTF">2012-10-19T15:38:24Z</dcterms:created>
  <dcterms:modified xsi:type="dcterms:W3CDTF">2018-12-07T08:58:53Z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0x0101004B64119E36CCED45AA1A7B2EEE0CB745</vt:lpwstr>
  </property>
</Properties>
</file>