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Lst>
  <p:sldSz cx="9144000" cy="51435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54" name="Google Shape;54;p13"/>
          <p:cNvSpPr/>
          <p:nvPr/>
        </p:nvSpPr>
        <p:spPr>
          <a:xfrm rot="-5400000">
            <a:off x="1983975" y="-2011225"/>
            <a:ext cx="5175900" cy="9171300"/>
          </a:xfrm>
          <a:prstGeom prst="rtTriangle">
            <a:avLst/>
          </a:pr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3"/>
          <p:cNvSpPr/>
          <p:nvPr/>
        </p:nvSpPr>
        <p:spPr>
          <a:xfrm>
            <a:off x="125" y="0"/>
            <a:ext cx="9144000" cy="5143500"/>
          </a:xfrm>
          <a:prstGeom prst="diagStripe">
            <a:avLst>
              <a:gd name="adj" fmla="val 50000"/>
            </a:avLst>
          </a:prstGeom>
          <a:solidFill>
            <a:srgbClr val="FFC971"/>
          </a:solidFill>
          <a:ln w="9525" cap="flat" cmpd="sng">
            <a:solidFill>
              <a:srgbClr val="FFC97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3"/>
          <p:cNvSpPr txBox="1"/>
          <p:nvPr/>
        </p:nvSpPr>
        <p:spPr>
          <a:xfrm>
            <a:off x="1625008" y="973175"/>
            <a:ext cx="7283400" cy="2052600"/>
          </a:xfrm>
          <a:prstGeom prst="rect">
            <a:avLst/>
          </a:prstGeom>
          <a:noFill/>
          <a:ln>
            <a:noFill/>
          </a:ln>
        </p:spPr>
        <p:txBody>
          <a:bodyPr spcFirstLastPara="1" wrap="square" lIns="91425" tIns="91425" rIns="91425" bIns="91425" anchor="b" anchorCtr="0">
            <a:normAutofit/>
          </a:bodyPr>
          <a:lstStyle/>
          <a:p>
            <a:pPr marL="0" lvl="0" indent="0" algn="ctr" rtl="0">
              <a:spcBef>
                <a:spcPts val="0"/>
              </a:spcBef>
              <a:spcAft>
                <a:spcPts val="0"/>
              </a:spcAft>
              <a:buNone/>
            </a:pPr>
            <a:r>
              <a:rPr lang="en" sz="5200">
                <a:latin typeface="Bungee"/>
                <a:ea typeface="Bungee"/>
                <a:cs typeface="Bungee"/>
                <a:sym typeface="Bungee"/>
              </a:rPr>
              <a:t>How to Cook the Perfect Cake Every Time</a:t>
            </a:r>
            <a:endParaRPr sz="5200">
              <a:solidFill>
                <a:srgbClr val="000000"/>
              </a:solidFill>
              <a:latin typeface="Bungee"/>
              <a:ea typeface="Bungee"/>
              <a:cs typeface="Bungee"/>
              <a:sym typeface="Bungee"/>
            </a:endParaRPr>
          </a:p>
        </p:txBody>
      </p:sp>
      <p:sp>
        <p:nvSpPr>
          <p:cNvPr id="57" name="Google Shape;57;p13"/>
          <p:cNvSpPr txBox="1"/>
          <p:nvPr/>
        </p:nvSpPr>
        <p:spPr>
          <a:xfrm>
            <a:off x="1625001" y="3062725"/>
            <a:ext cx="7283400" cy="792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800">
                <a:solidFill>
                  <a:srgbClr val="595959"/>
                </a:solidFill>
                <a:latin typeface="Oswald"/>
                <a:ea typeface="Oswald"/>
                <a:cs typeface="Oswald"/>
                <a:sym typeface="Oswald"/>
              </a:rPr>
              <a:t>The 8 Quick and Easy Steps You NEED TO KNOW!</a:t>
            </a:r>
            <a:endParaRPr sz="2800">
              <a:solidFill>
                <a:srgbClr val="595959"/>
              </a:solidFill>
              <a:latin typeface="Oswald"/>
              <a:ea typeface="Oswald"/>
              <a:cs typeface="Oswald"/>
              <a:sym typeface="Oswald"/>
            </a:endParaRPr>
          </a:p>
        </p:txBody>
      </p:sp>
      <p:sp>
        <p:nvSpPr>
          <p:cNvPr id="58" name="Google Shape;58;p13"/>
          <p:cNvSpPr/>
          <p:nvPr/>
        </p:nvSpPr>
        <p:spPr>
          <a:xfrm>
            <a:off x="-928600" y="-961100"/>
            <a:ext cx="2553600" cy="2553600"/>
          </a:xfrm>
          <a:prstGeom prst="donut">
            <a:avLst>
              <a:gd name="adj" fmla="val 25000"/>
            </a:avLst>
          </a:prstGeom>
          <a:solidFill>
            <a:srgbClr val="FFB6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63" name="Google Shape;63;p14"/>
          <p:cNvSpPr/>
          <p:nvPr/>
        </p:nvSpPr>
        <p:spPr>
          <a:xfrm>
            <a:off x="-54925" y="-1345525"/>
            <a:ext cx="8816400" cy="7043400"/>
          </a:xfrm>
          <a:prstGeom prst="rect">
            <a:avLst/>
          </a:prstGeom>
          <a:solidFill>
            <a:srgbClr val="FFC9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4"/>
          <p:cNvSpPr/>
          <p:nvPr/>
        </p:nvSpPr>
        <p:spPr>
          <a:xfrm rot="-5400000">
            <a:off x="1434900" y="-1489525"/>
            <a:ext cx="5162400" cy="8141400"/>
          </a:xfrm>
          <a:prstGeom prst="rtTriangle">
            <a:avLst/>
          </a:pr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4"/>
          <p:cNvSpPr txBox="1"/>
          <p:nvPr/>
        </p:nvSpPr>
        <p:spPr>
          <a:xfrm>
            <a:off x="311700" y="445025"/>
            <a:ext cx="8520600" cy="572700"/>
          </a:xfrm>
          <a:prstGeom prst="rect">
            <a:avLst/>
          </a:prstGeom>
          <a:noFill/>
          <a:ln>
            <a:noFill/>
          </a:ln>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2800">
                <a:latin typeface="Bungee"/>
                <a:ea typeface="Bungee"/>
                <a:cs typeface="Bungee"/>
                <a:sym typeface="Bungee"/>
              </a:rPr>
              <a:t>Introduction</a:t>
            </a:r>
            <a:endParaRPr sz="2800">
              <a:solidFill>
                <a:srgbClr val="000000"/>
              </a:solidFill>
              <a:latin typeface="Bungee"/>
              <a:ea typeface="Bungee"/>
              <a:cs typeface="Bungee"/>
              <a:sym typeface="Bungee"/>
            </a:endParaRPr>
          </a:p>
        </p:txBody>
      </p:sp>
      <p:sp>
        <p:nvSpPr>
          <p:cNvPr id="66" name="Google Shape;66;p14"/>
          <p:cNvSpPr txBox="1"/>
          <p:nvPr/>
        </p:nvSpPr>
        <p:spPr>
          <a:xfrm>
            <a:off x="311700" y="1152475"/>
            <a:ext cx="76985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 sz="1800">
                <a:solidFill>
                  <a:srgbClr val="595959"/>
                </a:solidFill>
                <a:latin typeface="Oswald"/>
                <a:ea typeface="Oswald"/>
                <a:cs typeface="Oswald"/>
                <a:sym typeface="Oswald"/>
              </a:rPr>
              <a:t>Baking a cake is both an art and a science. The perfect cake is a delight to the senses, presenting an inviting aroma, a pleasing aesthetic, and a taste that lingers in memory. Understanding the key steps and techniques is essential to achieving consistent perfection. This presentation will walk you through the eight crucial steps that will help you bake the perfect cake every single time.</a:t>
            </a:r>
            <a:endParaRPr sz="1800">
              <a:solidFill>
                <a:srgbClr val="595959"/>
              </a:solidFill>
              <a:latin typeface="Oswald"/>
              <a:ea typeface="Oswald"/>
              <a:cs typeface="Oswald"/>
              <a:sym typeface="Oswald"/>
            </a:endParaRPr>
          </a:p>
        </p:txBody>
      </p:sp>
      <p:sp>
        <p:nvSpPr>
          <p:cNvPr id="67" name="Google Shape;67;p14"/>
          <p:cNvSpPr/>
          <p:nvPr/>
        </p:nvSpPr>
        <p:spPr>
          <a:xfrm>
            <a:off x="8074450" y="-1345525"/>
            <a:ext cx="346800" cy="7043400"/>
          </a:xfrm>
          <a:prstGeom prst="rect">
            <a:avLst/>
          </a:prstGeom>
          <a:solidFill>
            <a:srgbClr val="FFB6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4"/>
          <p:cNvSpPr/>
          <p:nvPr/>
        </p:nvSpPr>
        <p:spPr>
          <a:xfrm>
            <a:off x="8421250" y="-1345525"/>
            <a:ext cx="346800" cy="7043400"/>
          </a:xfrm>
          <a:prstGeom prst="rect">
            <a:avLst/>
          </a:prstGeom>
          <a:solidFill>
            <a:srgbClr val="FF95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63" name="Google Shape;63;p14"/>
          <p:cNvSpPr/>
          <p:nvPr/>
        </p:nvSpPr>
        <p:spPr>
          <a:xfrm>
            <a:off x="-54925" y="-1345525"/>
            <a:ext cx="8816400" cy="7043400"/>
          </a:xfrm>
          <a:prstGeom prst="rect">
            <a:avLst/>
          </a:prstGeom>
          <a:solidFill>
            <a:srgbClr val="FFC9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4"/>
          <p:cNvSpPr/>
          <p:nvPr/>
        </p:nvSpPr>
        <p:spPr>
          <a:xfrm rot="-5400000">
            <a:off x="1434900" y="-1489525"/>
            <a:ext cx="5162400" cy="8141400"/>
          </a:xfrm>
          <a:prstGeom prst="rtTriangle">
            <a:avLst/>
          </a:pr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4"/>
          <p:cNvSpPr txBox="1"/>
          <p:nvPr/>
        </p:nvSpPr>
        <p:spPr>
          <a:xfrm>
            <a:off x="311700" y="445025"/>
            <a:ext cx="8520600" cy="572700"/>
          </a:xfrm>
          <a:prstGeom prst="rect">
            <a:avLst/>
          </a:prstGeom>
          <a:noFill/>
          <a:ln>
            <a:noFill/>
          </a:ln>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2800">
                <a:latin typeface="Bungee"/>
                <a:ea typeface="Bungee"/>
                <a:cs typeface="Bungee"/>
                <a:sym typeface="Bungee"/>
              </a:rPr>
              <a:t>Equipment &amp; Ingredients</a:t>
            </a:r>
            <a:endParaRPr sz="2800">
              <a:solidFill>
                <a:srgbClr val="000000"/>
              </a:solidFill>
              <a:latin typeface="Bungee"/>
              <a:ea typeface="Bungee"/>
              <a:cs typeface="Bungee"/>
              <a:sym typeface="Bungee"/>
            </a:endParaRPr>
          </a:p>
        </p:txBody>
      </p:sp>
      <p:sp>
        <p:nvSpPr>
          <p:cNvPr id="66" name="Google Shape;66;p14"/>
          <p:cNvSpPr txBox="1"/>
          <p:nvPr/>
        </p:nvSpPr>
        <p:spPr>
          <a:xfrm>
            <a:off x="311700" y="1152475"/>
            <a:ext cx="76985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 sz="1800">
                <a:solidFill>
                  <a:srgbClr val="595959"/>
                </a:solidFill>
                <a:latin typeface="Oswald"/>
                <a:ea typeface="Oswald"/>
                <a:cs typeface="Oswald"/>
                <a:sym typeface="Oswald"/>
              </a:rPr>
              <a:t>Before we dive into the steps, it's important to prepare by gathering the right equipment and ingredients. From the quality of flour to the consistency of your baking oven, each element plays a pivotal role. You will need a mixer, measuring spoons and cups, a baking tin, mixing bowls, and an oven. Key ingredients include flour, sugar, eggs, butter, baking powder, and your choice of flavoring. High-quality, fresh ingredients make all the difference.</a:t>
            </a:r>
            <a:endParaRPr sz="1800">
              <a:solidFill>
                <a:srgbClr val="595959"/>
              </a:solidFill>
              <a:latin typeface="Oswald"/>
              <a:ea typeface="Oswald"/>
              <a:cs typeface="Oswald"/>
              <a:sym typeface="Oswald"/>
            </a:endParaRPr>
          </a:p>
        </p:txBody>
      </p:sp>
      <p:sp>
        <p:nvSpPr>
          <p:cNvPr id="67" name="Google Shape;67;p14"/>
          <p:cNvSpPr/>
          <p:nvPr/>
        </p:nvSpPr>
        <p:spPr>
          <a:xfrm>
            <a:off x="8074450" y="-1345525"/>
            <a:ext cx="346800" cy="7043400"/>
          </a:xfrm>
          <a:prstGeom prst="rect">
            <a:avLst/>
          </a:prstGeom>
          <a:solidFill>
            <a:srgbClr val="FFB6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4"/>
          <p:cNvSpPr/>
          <p:nvPr/>
        </p:nvSpPr>
        <p:spPr>
          <a:xfrm>
            <a:off x="8421250" y="-1345525"/>
            <a:ext cx="346800" cy="7043400"/>
          </a:xfrm>
          <a:prstGeom prst="rect">
            <a:avLst/>
          </a:prstGeom>
          <a:solidFill>
            <a:srgbClr val="FF95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63" name="Google Shape;63;p14"/>
          <p:cNvSpPr/>
          <p:nvPr/>
        </p:nvSpPr>
        <p:spPr>
          <a:xfrm>
            <a:off x="-54925" y="-1345525"/>
            <a:ext cx="8816400" cy="7043400"/>
          </a:xfrm>
          <a:prstGeom prst="rect">
            <a:avLst/>
          </a:prstGeom>
          <a:solidFill>
            <a:srgbClr val="FFC9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4"/>
          <p:cNvSpPr/>
          <p:nvPr/>
        </p:nvSpPr>
        <p:spPr>
          <a:xfrm rot="-5400000">
            <a:off x="1434900" y="-1489525"/>
            <a:ext cx="5162400" cy="8141400"/>
          </a:xfrm>
          <a:prstGeom prst="rtTriangle">
            <a:avLst/>
          </a:pr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4"/>
          <p:cNvSpPr txBox="1"/>
          <p:nvPr/>
        </p:nvSpPr>
        <p:spPr>
          <a:xfrm>
            <a:off x="311700" y="445025"/>
            <a:ext cx="8520600" cy="572700"/>
          </a:xfrm>
          <a:prstGeom prst="rect">
            <a:avLst/>
          </a:prstGeom>
          <a:noFill/>
          <a:ln>
            <a:noFill/>
          </a:ln>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2800">
                <a:latin typeface="Bungee"/>
                <a:ea typeface="Bungee"/>
                <a:cs typeface="Bungee"/>
                <a:sym typeface="Bungee"/>
              </a:rPr>
              <a:t>Step 1-2: Starting Your Cake Batter</a:t>
            </a:r>
            <a:endParaRPr sz="2800">
              <a:solidFill>
                <a:srgbClr val="000000"/>
              </a:solidFill>
              <a:latin typeface="Bungee"/>
              <a:ea typeface="Bungee"/>
              <a:cs typeface="Bungee"/>
              <a:sym typeface="Bungee"/>
            </a:endParaRPr>
          </a:p>
        </p:txBody>
      </p:sp>
      <p:sp>
        <p:nvSpPr>
          <p:cNvPr id="66" name="Google Shape;66;p14"/>
          <p:cNvSpPr txBox="1"/>
          <p:nvPr/>
        </p:nvSpPr>
        <p:spPr>
          <a:xfrm>
            <a:off x="311700" y="1152475"/>
            <a:ext cx="76985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 sz="1800">
                <a:solidFill>
                  <a:srgbClr val="595959"/>
                </a:solidFill>
                <a:latin typeface="Oswald"/>
                <a:ea typeface="Oswald"/>
                <a:cs typeface="Oswald"/>
                <a:sym typeface="Oswald"/>
              </a:rPr>
              <a:t>Step 1: Preheat your oven to the correct temperature. This will ensure your cake starts baking as soon as it's in the oven and sets the structure quickly. Step 2: Cream the butter and sugar together until light and fluffy. This step is crucial as it incorporates air into your batter, providing the foundation for a light and airy cake.</a:t>
            </a:r>
            <a:endParaRPr sz="1800">
              <a:solidFill>
                <a:srgbClr val="595959"/>
              </a:solidFill>
              <a:latin typeface="Oswald"/>
              <a:ea typeface="Oswald"/>
              <a:cs typeface="Oswald"/>
              <a:sym typeface="Oswald"/>
            </a:endParaRPr>
          </a:p>
        </p:txBody>
      </p:sp>
      <p:sp>
        <p:nvSpPr>
          <p:cNvPr id="67" name="Google Shape;67;p14"/>
          <p:cNvSpPr/>
          <p:nvPr/>
        </p:nvSpPr>
        <p:spPr>
          <a:xfrm>
            <a:off x="8074450" y="-1345525"/>
            <a:ext cx="346800" cy="7043400"/>
          </a:xfrm>
          <a:prstGeom prst="rect">
            <a:avLst/>
          </a:prstGeom>
          <a:solidFill>
            <a:srgbClr val="FFB6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4"/>
          <p:cNvSpPr/>
          <p:nvPr/>
        </p:nvSpPr>
        <p:spPr>
          <a:xfrm>
            <a:off x="8421250" y="-1345525"/>
            <a:ext cx="346800" cy="7043400"/>
          </a:xfrm>
          <a:prstGeom prst="rect">
            <a:avLst/>
          </a:prstGeom>
          <a:solidFill>
            <a:srgbClr val="FF95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63" name="Google Shape;63;p14"/>
          <p:cNvSpPr/>
          <p:nvPr/>
        </p:nvSpPr>
        <p:spPr>
          <a:xfrm>
            <a:off x="-54925" y="-1345525"/>
            <a:ext cx="8816400" cy="7043400"/>
          </a:xfrm>
          <a:prstGeom prst="rect">
            <a:avLst/>
          </a:prstGeom>
          <a:solidFill>
            <a:srgbClr val="FFC9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4"/>
          <p:cNvSpPr/>
          <p:nvPr/>
        </p:nvSpPr>
        <p:spPr>
          <a:xfrm rot="-5400000">
            <a:off x="1434900" y="-1489525"/>
            <a:ext cx="5162400" cy="8141400"/>
          </a:xfrm>
          <a:prstGeom prst="rtTriangle">
            <a:avLst/>
          </a:pr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4"/>
          <p:cNvSpPr txBox="1"/>
          <p:nvPr/>
        </p:nvSpPr>
        <p:spPr>
          <a:xfrm>
            <a:off x="311700" y="445025"/>
            <a:ext cx="8520600" cy="572700"/>
          </a:xfrm>
          <a:prstGeom prst="rect">
            <a:avLst/>
          </a:prstGeom>
          <a:noFill/>
          <a:ln>
            <a:noFill/>
          </a:ln>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2800">
                <a:latin typeface="Bungee"/>
                <a:ea typeface="Bungee"/>
                <a:cs typeface="Bungee"/>
                <a:sym typeface="Bungee"/>
              </a:rPr>
              <a:t>Step 3-4: Incorporating Ingredients</a:t>
            </a:r>
            <a:endParaRPr sz="2800">
              <a:solidFill>
                <a:srgbClr val="000000"/>
              </a:solidFill>
              <a:latin typeface="Bungee"/>
              <a:ea typeface="Bungee"/>
              <a:cs typeface="Bungee"/>
              <a:sym typeface="Bungee"/>
            </a:endParaRPr>
          </a:p>
        </p:txBody>
      </p:sp>
      <p:sp>
        <p:nvSpPr>
          <p:cNvPr id="66" name="Google Shape;66;p14"/>
          <p:cNvSpPr txBox="1"/>
          <p:nvPr/>
        </p:nvSpPr>
        <p:spPr>
          <a:xfrm>
            <a:off x="311700" y="1152475"/>
            <a:ext cx="76985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 sz="1800">
                <a:solidFill>
                  <a:srgbClr val="595959"/>
                </a:solidFill>
                <a:latin typeface="Oswald"/>
                <a:ea typeface="Oswald"/>
                <a:cs typeface="Oswald"/>
                <a:sym typeface="Oswald"/>
              </a:rPr>
              <a:t>Step 3: Beat in the eggs one at a time. Make sure each egg is fully integrated before adding the next to prevent the batter from curdling. Step 4: Sift in the flour and baking powder, folding them gently into the mixture. Sifting avoids lumps and ensures even distribution of the rising agent, which is key for an even rise.</a:t>
            </a:r>
            <a:endParaRPr sz="1800">
              <a:solidFill>
                <a:srgbClr val="595959"/>
              </a:solidFill>
              <a:latin typeface="Oswald"/>
              <a:ea typeface="Oswald"/>
              <a:cs typeface="Oswald"/>
              <a:sym typeface="Oswald"/>
            </a:endParaRPr>
          </a:p>
        </p:txBody>
      </p:sp>
      <p:sp>
        <p:nvSpPr>
          <p:cNvPr id="67" name="Google Shape;67;p14"/>
          <p:cNvSpPr/>
          <p:nvPr/>
        </p:nvSpPr>
        <p:spPr>
          <a:xfrm>
            <a:off x="8074450" y="-1345525"/>
            <a:ext cx="346800" cy="7043400"/>
          </a:xfrm>
          <a:prstGeom prst="rect">
            <a:avLst/>
          </a:prstGeom>
          <a:solidFill>
            <a:srgbClr val="FFB6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4"/>
          <p:cNvSpPr/>
          <p:nvPr/>
        </p:nvSpPr>
        <p:spPr>
          <a:xfrm>
            <a:off x="8421250" y="-1345525"/>
            <a:ext cx="346800" cy="7043400"/>
          </a:xfrm>
          <a:prstGeom prst="rect">
            <a:avLst/>
          </a:prstGeom>
          <a:solidFill>
            <a:srgbClr val="FF95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63" name="Google Shape;63;p14"/>
          <p:cNvSpPr/>
          <p:nvPr/>
        </p:nvSpPr>
        <p:spPr>
          <a:xfrm>
            <a:off x="-54925" y="-1345525"/>
            <a:ext cx="8816400" cy="7043400"/>
          </a:xfrm>
          <a:prstGeom prst="rect">
            <a:avLst/>
          </a:prstGeom>
          <a:solidFill>
            <a:srgbClr val="FFC9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4"/>
          <p:cNvSpPr/>
          <p:nvPr/>
        </p:nvSpPr>
        <p:spPr>
          <a:xfrm rot="-5400000">
            <a:off x="1434900" y="-1489525"/>
            <a:ext cx="5162400" cy="8141400"/>
          </a:xfrm>
          <a:prstGeom prst="rtTriangle">
            <a:avLst/>
          </a:pr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4"/>
          <p:cNvSpPr txBox="1"/>
          <p:nvPr/>
        </p:nvSpPr>
        <p:spPr>
          <a:xfrm>
            <a:off x="311700" y="445025"/>
            <a:ext cx="8520600" cy="572700"/>
          </a:xfrm>
          <a:prstGeom prst="rect">
            <a:avLst/>
          </a:prstGeom>
          <a:noFill/>
          <a:ln>
            <a:noFill/>
          </a:ln>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2800">
                <a:latin typeface="Bungee"/>
                <a:ea typeface="Bungee"/>
                <a:cs typeface="Bungee"/>
                <a:sym typeface="Bungee"/>
              </a:rPr>
              <a:t>Step 5-6: Preparing for the Oven</a:t>
            </a:r>
            <a:endParaRPr sz="2800">
              <a:solidFill>
                <a:srgbClr val="000000"/>
              </a:solidFill>
              <a:latin typeface="Bungee"/>
              <a:ea typeface="Bungee"/>
              <a:cs typeface="Bungee"/>
              <a:sym typeface="Bungee"/>
            </a:endParaRPr>
          </a:p>
        </p:txBody>
      </p:sp>
      <p:sp>
        <p:nvSpPr>
          <p:cNvPr id="66" name="Google Shape;66;p14"/>
          <p:cNvSpPr txBox="1"/>
          <p:nvPr/>
        </p:nvSpPr>
        <p:spPr>
          <a:xfrm>
            <a:off x="311700" y="1152475"/>
            <a:ext cx="76985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 sz="1800">
                <a:solidFill>
                  <a:srgbClr val="595959"/>
                </a:solidFill>
                <a:latin typeface="Oswald"/>
                <a:ea typeface="Oswald"/>
                <a:cs typeface="Oswald"/>
                <a:sym typeface="Oswald"/>
              </a:rPr>
              <a:t>Step 5: Add your chosen flavoring and mix until just combined. Overmixing can deflate the air you've incorporated. Step 6: Pour the batter into a prepared baking tin, smoothing the top with a spatula. Tap the tin lightly on the counter to release any large air bubbles.</a:t>
            </a:r>
            <a:endParaRPr sz="1800">
              <a:solidFill>
                <a:srgbClr val="595959"/>
              </a:solidFill>
              <a:latin typeface="Oswald"/>
              <a:ea typeface="Oswald"/>
              <a:cs typeface="Oswald"/>
              <a:sym typeface="Oswald"/>
            </a:endParaRPr>
          </a:p>
        </p:txBody>
      </p:sp>
      <p:sp>
        <p:nvSpPr>
          <p:cNvPr id="67" name="Google Shape;67;p14"/>
          <p:cNvSpPr/>
          <p:nvPr/>
        </p:nvSpPr>
        <p:spPr>
          <a:xfrm>
            <a:off x="8074450" y="-1345525"/>
            <a:ext cx="346800" cy="7043400"/>
          </a:xfrm>
          <a:prstGeom prst="rect">
            <a:avLst/>
          </a:prstGeom>
          <a:solidFill>
            <a:srgbClr val="FFB6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4"/>
          <p:cNvSpPr/>
          <p:nvPr/>
        </p:nvSpPr>
        <p:spPr>
          <a:xfrm>
            <a:off x="8421250" y="-1345525"/>
            <a:ext cx="346800" cy="7043400"/>
          </a:xfrm>
          <a:prstGeom prst="rect">
            <a:avLst/>
          </a:prstGeom>
          <a:solidFill>
            <a:srgbClr val="FF95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63" name="Google Shape;63;p14"/>
          <p:cNvSpPr/>
          <p:nvPr/>
        </p:nvSpPr>
        <p:spPr>
          <a:xfrm>
            <a:off x="-54925" y="-1345525"/>
            <a:ext cx="8816400" cy="7043400"/>
          </a:xfrm>
          <a:prstGeom prst="rect">
            <a:avLst/>
          </a:prstGeom>
          <a:solidFill>
            <a:srgbClr val="FFC9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4"/>
          <p:cNvSpPr/>
          <p:nvPr/>
        </p:nvSpPr>
        <p:spPr>
          <a:xfrm rot="-5400000">
            <a:off x="1434900" y="-1489525"/>
            <a:ext cx="5162400" cy="8141400"/>
          </a:xfrm>
          <a:prstGeom prst="rtTriangle">
            <a:avLst/>
          </a:pr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4"/>
          <p:cNvSpPr txBox="1"/>
          <p:nvPr/>
        </p:nvSpPr>
        <p:spPr>
          <a:xfrm>
            <a:off x="311700" y="445025"/>
            <a:ext cx="8520600" cy="572700"/>
          </a:xfrm>
          <a:prstGeom prst="rect">
            <a:avLst/>
          </a:prstGeom>
          <a:noFill/>
          <a:ln>
            <a:noFill/>
          </a:ln>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2800">
                <a:latin typeface="Bungee"/>
                <a:ea typeface="Bungee"/>
                <a:cs typeface="Bungee"/>
                <a:sym typeface="Bungee"/>
              </a:rPr>
              <a:t>Step 7-8: Baking and Cooling</a:t>
            </a:r>
            <a:endParaRPr sz="2800">
              <a:solidFill>
                <a:srgbClr val="000000"/>
              </a:solidFill>
              <a:latin typeface="Bungee"/>
              <a:ea typeface="Bungee"/>
              <a:cs typeface="Bungee"/>
              <a:sym typeface="Bungee"/>
            </a:endParaRPr>
          </a:p>
        </p:txBody>
      </p:sp>
      <p:sp>
        <p:nvSpPr>
          <p:cNvPr id="66" name="Google Shape;66;p14"/>
          <p:cNvSpPr txBox="1"/>
          <p:nvPr/>
        </p:nvSpPr>
        <p:spPr>
          <a:xfrm>
            <a:off x="311700" y="1152475"/>
            <a:ext cx="76985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 sz="1800">
                <a:solidFill>
                  <a:srgbClr val="595959"/>
                </a:solidFill>
                <a:latin typeface="Oswald"/>
                <a:ea typeface="Oswald"/>
                <a:cs typeface="Oswald"/>
                <a:sym typeface="Oswald"/>
              </a:rPr>
              <a:t>Step 7: Place the tin in the preheated oven and bake according to the recipe's time and temperature. Avoid opening the oven door during the early stages of baking to prevent the cake from collapsing. Step 8: Once baked, remove the cake and let it cool on a wire rack before decorating or serving. Cooling is as important as baking, as it sets the cake's structure.</a:t>
            </a:r>
            <a:endParaRPr sz="1800">
              <a:solidFill>
                <a:srgbClr val="595959"/>
              </a:solidFill>
              <a:latin typeface="Oswald"/>
              <a:ea typeface="Oswald"/>
              <a:cs typeface="Oswald"/>
              <a:sym typeface="Oswald"/>
            </a:endParaRPr>
          </a:p>
        </p:txBody>
      </p:sp>
      <p:sp>
        <p:nvSpPr>
          <p:cNvPr id="67" name="Google Shape;67;p14"/>
          <p:cNvSpPr/>
          <p:nvPr/>
        </p:nvSpPr>
        <p:spPr>
          <a:xfrm>
            <a:off x="8074450" y="-1345525"/>
            <a:ext cx="346800" cy="7043400"/>
          </a:xfrm>
          <a:prstGeom prst="rect">
            <a:avLst/>
          </a:prstGeom>
          <a:solidFill>
            <a:srgbClr val="FFB6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4"/>
          <p:cNvSpPr/>
          <p:nvPr/>
        </p:nvSpPr>
        <p:spPr>
          <a:xfrm>
            <a:off x="8421250" y="-1345525"/>
            <a:ext cx="346800" cy="7043400"/>
          </a:xfrm>
          <a:prstGeom prst="rect">
            <a:avLst/>
          </a:prstGeom>
          <a:solidFill>
            <a:srgbClr val="FF95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63" name="Google Shape;63;p14"/>
          <p:cNvSpPr/>
          <p:nvPr/>
        </p:nvSpPr>
        <p:spPr>
          <a:xfrm>
            <a:off x="-54925" y="-1345525"/>
            <a:ext cx="8816400" cy="7043400"/>
          </a:xfrm>
          <a:prstGeom prst="rect">
            <a:avLst/>
          </a:prstGeom>
          <a:solidFill>
            <a:srgbClr val="FFC9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4"/>
          <p:cNvSpPr/>
          <p:nvPr/>
        </p:nvSpPr>
        <p:spPr>
          <a:xfrm rot="-5400000">
            <a:off x="1434900" y="-1489525"/>
            <a:ext cx="5162400" cy="8141400"/>
          </a:xfrm>
          <a:prstGeom prst="rtTriangle">
            <a:avLst/>
          </a:pr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4"/>
          <p:cNvSpPr txBox="1"/>
          <p:nvPr/>
        </p:nvSpPr>
        <p:spPr>
          <a:xfrm>
            <a:off x="311700" y="445025"/>
            <a:ext cx="8520600" cy="572700"/>
          </a:xfrm>
          <a:prstGeom prst="rect">
            <a:avLst/>
          </a:prstGeom>
          <a:noFill/>
          <a:ln>
            <a:noFill/>
          </a:ln>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2800">
                <a:latin typeface="Bungee"/>
                <a:ea typeface="Bungee"/>
                <a:cs typeface="Bungee"/>
                <a:sym typeface="Bungee"/>
              </a:rPr>
              <a:t>Additional Tips</a:t>
            </a:r>
            <a:endParaRPr sz="2800">
              <a:solidFill>
                <a:srgbClr val="000000"/>
              </a:solidFill>
              <a:latin typeface="Bungee"/>
              <a:ea typeface="Bungee"/>
              <a:cs typeface="Bungee"/>
              <a:sym typeface="Bungee"/>
            </a:endParaRPr>
          </a:p>
        </p:txBody>
      </p:sp>
      <p:sp>
        <p:nvSpPr>
          <p:cNvPr id="66" name="Google Shape;66;p14"/>
          <p:cNvSpPr txBox="1"/>
          <p:nvPr/>
        </p:nvSpPr>
        <p:spPr>
          <a:xfrm>
            <a:off x="311700" y="1152475"/>
            <a:ext cx="76985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 sz="1800">
                <a:solidFill>
                  <a:srgbClr val="595959"/>
                </a:solidFill>
                <a:latin typeface="Oswald"/>
                <a:ea typeface="Oswald"/>
                <a:cs typeface="Oswald"/>
                <a:sym typeface="Oswald"/>
              </a:rPr>
              <a:t>Here are some extra tips to ensure a perfect cake: Always use room temperature ingredients for better integration. Measure your ingredients accurately. Know your oven's quirks, as all ovens are slightly different. And finally, have patience—good things come to those who wait. Happy baking!</a:t>
            </a:r>
            <a:endParaRPr sz="1800">
              <a:solidFill>
                <a:srgbClr val="595959"/>
              </a:solidFill>
              <a:latin typeface="Oswald"/>
              <a:ea typeface="Oswald"/>
              <a:cs typeface="Oswald"/>
              <a:sym typeface="Oswald"/>
            </a:endParaRPr>
          </a:p>
        </p:txBody>
      </p:sp>
      <p:sp>
        <p:nvSpPr>
          <p:cNvPr id="67" name="Google Shape;67;p14"/>
          <p:cNvSpPr/>
          <p:nvPr/>
        </p:nvSpPr>
        <p:spPr>
          <a:xfrm>
            <a:off x="8074450" y="-1345525"/>
            <a:ext cx="346800" cy="7043400"/>
          </a:xfrm>
          <a:prstGeom prst="rect">
            <a:avLst/>
          </a:prstGeom>
          <a:solidFill>
            <a:srgbClr val="FFB6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4"/>
          <p:cNvSpPr/>
          <p:nvPr/>
        </p:nvSpPr>
        <p:spPr>
          <a:xfrm>
            <a:off x="8421250" y="-1345525"/>
            <a:ext cx="346800" cy="7043400"/>
          </a:xfrm>
          <a:prstGeom prst="rect">
            <a:avLst/>
          </a:prstGeom>
          <a:solidFill>
            <a:srgbClr val="FF95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