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93C47D"/>
        </a:solidFill>
        <a:effectLst/>
      </p:bgPr>
    </p:bg>
    <p:spTree>
      <p:nvGrpSpPr>
        <p:cNvPr id="1" name=""/>
        <p:cNvGrpSpPr/>
        <p:nvPr/>
      </p:nvGrpSpPr>
      <p:grpSpPr/>
      <p:sp>
        <p:nvSpPr>
          <p:cNvPr id="54" name="Google Shape;54;p13"/>
          <p:cNvSpPr/>
          <p:nvPr/>
        </p:nvSpPr>
        <p:spPr>
          <a:xfrm>
            <a:off x="-368300" y="3016250"/>
            <a:ext cx="6965950" cy="2393950"/>
          </a:xfrm>
          <a:custGeom>
            <a:rect b="b" l="l" r="r" t="t"/>
            <a:pathLst>
              <a:path extrusionOk="0" h="95758" w="278638">
                <a:moveTo>
                  <a:pt x="92202" y="0"/>
                </a:moveTo>
                <a:lnTo>
                  <a:pt x="147574" y="7366"/>
                </a:lnTo>
                <a:lnTo>
                  <a:pt x="181864" y="13716"/>
                </a:lnTo>
                <a:lnTo>
                  <a:pt x="233426" y="27178"/>
                </a:lnTo>
                <a:lnTo>
                  <a:pt x="278638" y="64262"/>
                </a:lnTo>
                <a:lnTo>
                  <a:pt x="207264" y="77978"/>
                </a:lnTo>
                <a:lnTo>
                  <a:pt x="159512" y="95758"/>
                </a:lnTo>
                <a:lnTo>
                  <a:pt x="91186" y="90424"/>
                </a:lnTo>
                <a:lnTo>
                  <a:pt x="6096" y="86868"/>
                </a:lnTo>
                <a:lnTo>
                  <a:pt x="0" y="70866"/>
                </a:lnTo>
                <a:lnTo>
                  <a:pt x="9398" y="33274"/>
                </a:lnTo>
                <a:lnTo>
                  <a:pt x="49022" y="10922"/>
                </a:lnTo>
                <a:close/>
              </a:path>
            </a:pathLst>
          </a:custGeom>
          <a:solidFill>
            <a:srgbClr val="7F9575"/>
          </a:solidFill>
          <a:ln>
            <a:noFill/>
          </a:ln>
        </p:spPr>
        <p:txBody>
          <a:bodyPr/>
          <a:p/>
        </p:txBody>
      </p:sp>
      <p:sp>
        <p:nvSpPr>
          <p:cNvPr id="55" name="Google Shape;55;p13"/>
          <p:cNvSpPr/>
          <p:nvPr/>
        </p:nvSpPr>
        <p:spPr>
          <a:xfrm>
            <a:off x="1244600" y="3352800"/>
            <a:ext cx="1479550" cy="1320800"/>
          </a:xfrm>
          <a:custGeom>
            <a:rect b="b" l="l" r="r" t="t"/>
            <a:pathLst>
              <a:path extrusionOk="0" h="52832" w="59182">
                <a:moveTo>
                  <a:pt x="59182" y="52832"/>
                </a:moveTo>
                <a:lnTo>
                  <a:pt x="45720" y="25400"/>
                </a:lnTo>
                <a:lnTo>
                  <a:pt x="41910" y="0"/>
                </a:lnTo>
                <a:lnTo>
                  <a:pt x="0" y="7366"/>
                </a:lnTo>
                <a:close/>
              </a:path>
            </a:pathLst>
          </a:custGeom>
          <a:solidFill>
            <a:srgbClr val="73876A"/>
          </a:solidFill>
          <a:ln>
            <a:noFill/>
          </a:ln>
        </p:spPr>
        <p:txBody>
          <a:bodyPr/>
          <a:p/>
        </p:txBody>
      </p:sp>
      <p:sp>
        <p:nvSpPr>
          <p:cNvPr id="56" name="Google Shape;56;p13"/>
          <p:cNvSpPr/>
          <p:nvPr/>
        </p:nvSpPr>
        <p:spPr>
          <a:xfrm>
            <a:off x="-31650" y="-160025"/>
            <a:ext cx="2919625" cy="5067300"/>
          </a:xfrm>
          <a:custGeom>
            <a:rect b="b" l="l" r="r" t="t"/>
            <a:pathLst>
              <a:path extrusionOk="0" h="202692" w="116785">
                <a:moveTo>
                  <a:pt x="0" y="199124"/>
                </a:moveTo>
                <a:lnTo>
                  <a:pt x="12656" y="189723"/>
                </a:lnTo>
                <a:lnTo>
                  <a:pt x="30012" y="165678"/>
                </a:lnTo>
                <a:lnTo>
                  <a:pt x="37243" y="119576"/>
                </a:lnTo>
                <a:lnTo>
                  <a:pt x="36339" y="65520"/>
                </a:lnTo>
                <a:lnTo>
                  <a:pt x="34712" y="26288"/>
                </a:lnTo>
                <a:lnTo>
                  <a:pt x="8276" y="0"/>
                </a:lnTo>
                <a:lnTo>
                  <a:pt x="32724" y="15260"/>
                </a:lnTo>
                <a:lnTo>
                  <a:pt x="32660" y="2439"/>
                </a:lnTo>
                <a:lnTo>
                  <a:pt x="84781" y="2743"/>
                </a:lnTo>
                <a:lnTo>
                  <a:pt x="83526" y="15983"/>
                </a:lnTo>
                <a:lnTo>
                  <a:pt x="83707" y="26107"/>
                </a:lnTo>
                <a:lnTo>
                  <a:pt x="107336" y="4572"/>
                </a:lnTo>
                <a:lnTo>
                  <a:pt x="116785" y="3353"/>
                </a:lnTo>
                <a:lnTo>
                  <a:pt x="84249" y="40028"/>
                </a:lnTo>
                <a:lnTo>
                  <a:pt x="83526" y="94989"/>
                </a:lnTo>
                <a:lnTo>
                  <a:pt x="86057" y="168028"/>
                </a:lnTo>
                <a:lnTo>
                  <a:pt x="112213" y="193243"/>
                </a:lnTo>
                <a:lnTo>
                  <a:pt x="85876" y="189904"/>
                </a:lnTo>
                <a:lnTo>
                  <a:pt x="74723" y="195987"/>
                </a:lnTo>
                <a:lnTo>
                  <a:pt x="62531" y="190805"/>
                </a:lnTo>
                <a:lnTo>
                  <a:pt x="47596" y="198730"/>
                </a:lnTo>
                <a:lnTo>
                  <a:pt x="27784" y="202692"/>
                </a:lnTo>
                <a:lnTo>
                  <a:pt x="41195" y="185928"/>
                </a:lnTo>
                <a:lnTo>
                  <a:pt x="24126" y="188671"/>
                </a:lnTo>
                <a:lnTo>
                  <a:pt x="15287" y="197206"/>
                </a:lnTo>
                <a:close/>
              </a:path>
            </a:pathLst>
          </a:custGeom>
          <a:solidFill>
            <a:srgbClr val="A98970"/>
          </a:solidFill>
          <a:ln>
            <a:noFill/>
          </a:ln>
        </p:spPr>
        <p:txBody>
          <a:bodyPr/>
          <a:p/>
        </p:txBody>
      </p:sp>
      <p:sp>
        <p:nvSpPr>
          <p:cNvPr id="57" name="Google Shape;57;p13"/>
          <p:cNvSpPr/>
          <p:nvPr/>
        </p:nvSpPr>
        <p:spPr>
          <a:xfrm>
            <a:off x="2000900" y="-76400"/>
            <a:ext cx="890725" cy="915125"/>
          </a:xfrm>
          <a:custGeom>
            <a:rect b="b" l="l" r="r" t="t"/>
            <a:pathLst>
              <a:path extrusionOk="0" h="36605" w="35629">
                <a:moveTo>
                  <a:pt x="32740" y="313"/>
                </a:moveTo>
                <a:lnTo>
                  <a:pt x="0" y="30753"/>
                </a:lnTo>
                <a:lnTo>
                  <a:pt x="2991" y="36605"/>
                </a:lnTo>
                <a:lnTo>
                  <a:pt x="35629" y="0"/>
                </a:lnTo>
                <a:close/>
              </a:path>
            </a:pathLst>
          </a:custGeom>
          <a:solidFill>
            <a:srgbClr val="917E61"/>
          </a:solidFill>
          <a:ln>
            <a:noFill/>
          </a:ln>
        </p:spPr>
        <p:txBody>
          <a:bodyPr/>
          <a:p/>
        </p:txBody>
      </p:sp>
      <p:sp>
        <p:nvSpPr>
          <p:cNvPr id="58" name="Google Shape;58;p13"/>
          <p:cNvSpPr/>
          <p:nvPr/>
        </p:nvSpPr>
        <p:spPr>
          <a:xfrm>
            <a:off x="1828800" y="679450"/>
            <a:ext cx="285750" cy="3441700"/>
          </a:xfrm>
          <a:custGeom>
            <a:rect b="b" l="l" r="r" t="t"/>
            <a:pathLst>
              <a:path extrusionOk="0" h="137668" w="11430">
                <a:moveTo>
                  <a:pt x="7874" y="0"/>
                </a:moveTo>
                <a:lnTo>
                  <a:pt x="6096" y="25400"/>
                </a:lnTo>
                <a:lnTo>
                  <a:pt x="0" y="48768"/>
                </a:lnTo>
                <a:lnTo>
                  <a:pt x="5842" y="69850"/>
                </a:lnTo>
                <a:lnTo>
                  <a:pt x="1524" y="86868"/>
                </a:lnTo>
                <a:lnTo>
                  <a:pt x="5842" y="105918"/>
                </a:lnTo>
                <a:lnTo>
                  <a:pt x="2794" y="118872"/>
                </a:lnTo>
                <a:lnTo>
                  <a:pt x="5334" y="130556"/>
                </a:lnTo>
                <a:lnTo>
                  <a:pt x="4572" y="137668"/>
                </a:lnTo>
                <a:lnTo>
                  <a:pt x="11430" y="134874"/>
                </a:lnTo>
                <a:lnTo>
                  <a:pt x="10160" y="5842"/>
                </a:lnTo>
                <a:close/>
              </a:path>
            </a:pathLst>
          </a:custGeom>
          <a:solidFill>
            <a:srgbClr val="917E61"/>
          </a:solidFill>
          <a:ln>
            <a:noFill/>
          </a:ln>
        </p:spPr>
        <p:txBody>
          <a:bodyPr/>
          <a:p/>
        </p:txBody>
      </p:sp>
      <p:sp>
        <p:nvSpPr>
          <p:cNvPr id="59" name="Google Shape;59;p13"/>
          <p:cNvSpPr txBox="1"/>
          <p:nvPr/>
        </p:nvSpPr>
        <p:spPr>
          <a:xfrm>
            <a:off x="3200400" y="146050"/>
            <a:ext cx="5651400" cy="6669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3200">
                <a:solidFill>
                  <a:srgbClr val="1D2634"/>
                </a:solidFill>
                <a:latin typeface="Architects Daughter"/>
                <a:ea typeface="Architects Daughter"/>
                <a:cs typeface="Architects Daughter"/>
                <a:sym typeface="Architects Daughter"/>
              </a:rPr>
              <a:t>Preserving America's National Forests</a:t>
            </a:r>
            <a:endParaRPr b="1" sz="3200">
              <a:solidFill>
                <a:srgbClr val="1D2634"/>
              </a:solidFill>
              <a:latin typeface="Architects Daughter"/>
              <a:ea typeface="Architects Daughter"/>
              <a:cs typeface="Architects Daughter"/>
              <a:sym typeface="Architects Daughter"/>
            </a:endParaRPr>
          </a:p>
        </p:txBody>
      </p:sp>
      <p:sp>
        <p:nvSpPr>
          <p:cNvPr id="60" name="Google Shape;60;p13"/>
          <p:cNvSpPr txBox="1"/>
          <p:nvPr/>
        </p:nvSpPr>
        <p:spPr>
          <a:xfrm>
            <a:off x="3247950" y="762000"/>
            <a:ext cx="5556300" cy="666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rgbClr val="134F5C"/>
                </a:solidFill>
                <a:latin typeface="Architects Daughter"/>
                <a:ea typeface="Architects Daughter"/>
                <a:cs typeface="Architects Daughter"/>
                <a:sym typeface="Architects Daughter"/>
              </a:rPr>
              <a:t>An Insight into Conservation Efforts</a:t>
            </a:r>
            <a:endParaRPr b="1" sz="2200">
              <a:solidFill>
                <a:srgbClr val="134F5C"/>
              </a:solidFill>
              <a:latin typeface="Architects Daughter"/>
              <a:ea typeface="Architects Daughter"/>
              <a:cs typeface="Architects Daughter"/>
              <a:sym typeface="Architects Daughter"/>
            </a:endParaRPr>
          </a:p>
        </p:txBody>
      </p:sp>
      <p:sp>
        <p:nvSpPr>
          <p:cNvPr id="61" name="Google Shape;61;p13"/>
          <p:cNvSpPr/>
          <p:nvPr/>
        </p:nvSpPr>
        <p:spPr>
          <a:xfrm>
            <a:off x="2978150" y="2286000"/>
            <a:ext cx="6915150" cy="3308350"/>
          </a:xfrm>
          <a:custGeom>
            <a:rect b="b" l="l" r="r" t="t"/>
            <a:pathLst>
              <a:path extrusionOk="0" h="132334" w="276606">
                <a:moveTo>
                  <a:pt x="0" y="102616"/>
                </a:moveTo>
                <a:lnTo>
                  <a:pt x="74676" y="72390"/>
                </a:lnTo>
                <a:lnTo>
                  <a:pt x="143256" y="34798"/>
                </a:lnTo>
                <a:lnTo>
                  <a:pt x="186690" y="23368"/>
                </a:lnTo>
                <a:lnTo>
                  <a:pt x="251714" y="0"/>
                </a:lnTo>
                <a:lnTo>
                  <a:pt x="258572" y="25146"/>
                </a:lnTo>
                <a:lnTo>
                  <a:pt x="270256" y="33274"/>
                </a:lnTo>
                <a:lnTo>
                  <a:pt x="273304" y="37338"/>
                </a:lnTo>
                <a:lnTo>
                  <a:pt x="276606" y="43180"/>
                </a:lnTo>
                <a:lnTo>
                  <a:pt x="275844" y="102362"/>
                </a:lnTo>
                <a:lnTo>
                  <a:pt x="246634" y="74676"/>
                </a:lnTo>
                <a:lnTo>
                  <a:pt x="195326" y="114300"/>
                </a:lnTo>
                <a:lnTo>
                  <a:pt x="112776" y="132334"/>
                </a:lnTo>
                <a:close/>
              </a:path>
            </a:pathLst>
          </a:custGeom>
          <a:solidFill>
            <a:srgbClr val="AEA66D"/>
          </a:solidFill>
          <a:ln>
            <a:noFill/>
          </a:ln>
        </p:spPr>
        <p:txBody>
          <a:bodyPr/>
          <a:p/>
        </p:txBody>
      </p:sp>
      <p:sp>
        <p:nvSpPr>
          <p:cNvPr id="62" name="Google Shape;62;p13"/>
          <p:cNvSpPr/>
          <p:nvPr/>
        </p:nvSpPr>
        <p:spPr>
          <a:xfrm>
            <a:off x="2990850" y="3733800"/>
            <a:ext cx="3606800" cy="1454150"/>
          </a:xfrm>
          <a:custGeom>
            <a:rect b="b" l="l" r="r" t="t"/>
            <a:pathLst>
              <a:path extrusionOk="0" h="58166" w="144272">
                <a:moveTo>
                  <a:pt x="144272" y="35814"/>
                </a:moveTo>
                <a:lnTo>
                  <a:pt x="101092" y="0"/>
                </a:lnTo>
                <a:lnTo>
                  <a:pt x="0" y="44958"/>
                </a:lnTo>
                <a:lnTo>
                  <a:pt x="51308" y="58166"/>
                </a:lnTo>
                <a:lnTo>
                  <a:pt x="71882" y="50292"/>
                </a:lnTo>
                <a:close/>
              </a:path>
            </a:pathLst>
          </a:custGeom>
          <a:solidFill>
            <a:srgbClr val="9D9267"/>
          </a:solidFill>
          <a:ln>
            <a:noFill/>
          </a:ln>
        </p:spPr>
        <p:txBody>
          <a:body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93C47D"/>
        </a:solidFill>
        <a:effectLst/>
      </p:bgPr>
    </p:bg>
    <p:spTree>
      <p:nvGrpSpPr>
        <p:cNvPr id="1" name=""/>
        <p:cNvGrpSpPr/>
        <p:nvPr/>
      </p:nvGrpSpPr>
      <p:grpSpPr/>
      <p:sp>
        <p:nvSpPr>
          <p:cNvPr id="67" name="Google Shape;67;p14"/>
          <p:cNvSpPr/>
          <p:nvPr/>
        </p:nvSpPr>
        <p:spPr>
          <a:xfrm>
            <a:off x="2235200" y="2705100"/>
            <a:ext cx="5905500" cy="2260600"/>
          </a:xfrm>
          <a:custGeom>
            <a:rect b="b" l="l" r="r" t="t"/>
            <a:pathLst>
              <a:path extrusionOk="0" h="90424" w="236220">
                <a:moveTo>
                  <a:pt x="92202" y="0"/>
                </a:moveTo>
                <a:lnTo>
                  <a:pt x="147574" y="7366"/>
                </a:lnTo>
                <a:lnTo>
                  <a:pt x="200406" y="21590"/>
                </a:lnTo>
                <a:lnTo>
                  <a:pt x="215392" y="32258"/>
                </a:lnTo>
                <a:lnTo>
                  <a:pt x="236220" y="48006"/>
                </a:lnTo>
                <a:lnTo>
                  <a:pt x="230632" y="82296"/>
                </a:lnTo>
                <a:lnTo>
                  <a:pt x="172212" y="89408"/>
                </a:lnTo>
                <a:lnTo>
                  <a:pt x="91186" y="90424"/>
                </a:lnTo>
                <a:lnTo>
                  <a:pt x="6096" y="86868"/>
                </a:lnTo>
                <a:lnTo>
                  <a:pt x="0" y="70866"/>
                </a:lnTo>
                <a:lnTo>
                  <a:pt x="9398" y="33274"/>
                </a:lnTo>
                <a:lnTo>
                  <a:pt x="49022" y="10922"/>
                </a:lnTo>
                <a:close/>
              </a:path>
            </a:pathLst>
          </a:custGeom>
          <a:solidFill>
            <a:srgbClr val="7F9575"/>
          </a:solidFill>
          <a:ln>
            <a:noFill/>
          </a:ln>
        </p:spPr>
        <p:txBody>
          <a:bodyPr/>
          <a:p/>
        </p:txBody>
      </p:sp>
      <p:sp>
        <p:nvSpPr>
          <p:cNvPr id="68" name="Google Shape;68;p14"/>
          <p:cNvSpPr txBox="1"/>
          <p:nvPr/>
        </p:nvSpPr>
        <p:spPr>
          <a:xfrm>
            <a:off x="1029100" y="123450"/>
            <a:ext cx="6552300" cy="6669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3200">
                <a:solidFill>
                  <a:srgbClr val="1D2634"/>
                </a:solidFill>
                <a:latin typeface="Architects Daughter"/>
                <a:ea typeface="Architects Daughter"/>
                <a:cs typeface="Architects Daughter"/>
                <a:sym typeface="Architects Daughter"/>
              </a:rPr>
              <a:t>The Importance of National Forests</a:t>
            </a:r>
            <a:endParaRPr b="1" sz="3200">
              <a:solidFill>
                <a:srgbClr val="1D2634"/>
              </a:solidFill>
              <a:latin typeface="Architects Daughter"/>
              <a:ea typeface="Architects Daughter"/>
              <a:cs typeface="Architects Daughter"/>
              <a:sym typeface="Architects Daughter"/>
            </a:endParaRPr>
          </a:p>
        </p:txBody>
      </p:sp>
      <p:sp>
        <p:nvSpPr>
          <p:cNvPr id="69" name="Google Shape;69;p14"/>
          <p:cNvSpPr/>
          <p:nvPr/>
        </p:nvSpPr>
        <p:spPr>
          <a:xfrm>
            <a:off x="1403350" y="1498600"/>
            <a:ext cx="5797600" cy="3562350"/>
          </a:xfrm>
          <a:custGeom>
            <a:rect b="b" l="l" r="r" t="t"/>
            <a:pathLst>
              <a:path extrusionOk="0" h="142494" w="231904">
                <a:moveTo>
                  <a:pt x="67310" y="4572"/>
                </a:moveTo>
                <a:lnTo>
                  <a:pt x="41245" y="21336"/>
                </a:lnTo>
                <a:lnTo>
                  <a:pt x="13533" y="49784"/>
                </a:lnTo>
                <a:lnTo>
                  <a:pt x="4296" y="88138"/>
                </a:lnTo>
                <a:lnTo>
                  <a:pt x="0" y="127762"/>
                </a:lnTo>
                <a:lnTo>
                  <a:pt x="12794" y="139954"/>
                </a:lnTo>
                <a:lnTo>
                  <a:pt x="98886" y="142494"/>
                </a:lnTo>
                <a:lnTo>
                  <a:pt x="203823" y="137414"/>
                </a:lnTo>
                <a:lnTo>
                  <a:pt x="231165" y="117094"/>
                </a:lnTo>
                <a:lnTo>
                  <a:pt x="231904" y="56134"/>
                </a:lnTo>
                <a:lnTo>
                  <a:pt x="207887" y="18796"/>
                </a:lnTo>
                <a:lnTo>
                  <a:pt x="103886" y="0"/>
                </a:lnTo>
                <a:close/>
              </a:path>
            </a:pathLst>
          </a:custGeom>
          <a:solidFill>
            <a:srgbClr val="CCCCCC"/>
          </a:solidFill>
          <a:ln>
            <a:noFill/>
          </a:ln>
        </p:spPr>
        <p:txBody>
          <a:bodyPr/>
          <a:p/>
        </p:txBody>
      </p:sp>
      <p:sp>
        <p:nvSpPr>
          <p:cNvPr id="70" name="Google Shape;70;p14"/>
          <p:cNvSpPr/>
          <p:nvPr/>
        </p:nvSpPr>
        <p:spPr>
          <a:xfrm>
            <a:off x="6027775" y="1968500"/>
            <a:ext cx="1173125" cy="2984500"/>
          </a:xfrm>
          <a:custGeom>
            <a:rect b="b" l="l" r="r" t="t"/>
            <a:pathLst>
              <a:path extrusionOk="0" h="119380" w="46925">
                <a:moveTo>
                  <a:pt x="22541" y="0"/>
                </a:moveTo>
                <a:lnTo>
                  <a:pt x="15429" y="25654"/>
                </a:lnTo>
                <a:lnTo>
                  <a:pt x="20509" y="87884"/>
                </a:lnTo>
                <a:lnTo>
                  <a:pt x="0" y="119380"/>
                </a:lnTo>
                <a:lnTo>
                  <a:pt x="20691" y="118110"/>
                </a:lnTo>
                <a:lnTo>
                  <a:pt x="46186" y="98298"/>
                </a:lnTo>
                <a:lnTo>
                  <a:pt x="46925" y="35560"/>
                </a:lnTo>
                <a:close/>
              </a:path>
            </a:pathLst>
          </a:custGeom>
          <a:solidFill>
            <a:srgbClr val="B7B7B7"/>
          </a:solidFill>
          <a:ln>
            <a:noFill/>
          </a:ln>
        </p:spPr>
        <p:txBody>
          <a:bodyPr/>
          <a:p/>
        </p:txBody>
      </p:sp>
      <p:sp>
        <p:nvSpPr>
          <p:cNvPr id="71" name="Google Shape;71;p14"/>
          <p:cNvSpPr/>
          <p:nvPr/>
        </p:nvSpPr>
        <p:spPr>
          <a:xfrm>
            <a:off x="1295400" y="4362450"/>
            <a:ext cx="698500" cy="698500"/>
          </a:xfrm>
          <a:custGeom>
            <a:rect b="b" l="l" r="r" t="t"/>
            <a:pathLst>
              <a:path extrusionOk="0" h="27940" w="27940">
                <a:moveTo>
                  <a:pt x="27686" y="18542"/>
                </a:moveTo>
                <a:lnTo>
                  <a:pt x="27940" y="11684"/>
                </a:lnTo>
                <a:lnTo>
                  <a:pt x="21844" y="17526"/>
                </a:lnTo>
                <a:lnTo>
                  <a:pt x="19812" y="11684"/>
                </a:lnTo>
                <a:lnTo>
                  <a:pt x="20320" y="6096"/>
                </a:lnTo>
                <a:lnTo>
                  <a:pt x="13462" y="14732"/>
                </a:lnTo>
                <a:lnTo>
                  <a:pt x="13716" y="6350"/>
                </a:lnTo>
                <a:lnTo>
                  <a:pt x="8382" y="0"/>
                </a:lnTo>
                <a:lnTo>
                  <a:pt x="6604" y="5842"/>
                </a:lnTo>
                <a:lnTo>
                  <a:pt x="6877" y="10414"/>
                </a:lnTo>
                <a:lnTo>
                  <a:pt x="0" y="8128"/>
                </a:lnTo>
                <a:lnTo>
                  <a:pt x="4318" y="16764"/>
                </a:lnTo>
                <a:lnTo>
                  <a:pt x="4572" y="22860"/>
                </a:lnTo>
                <a:lnTo>
                  <a:pt x="8128" y="25908"/>
                </a:lnTo>
                <a:lnTo>
                  <a:pt x="13208" y="26924"/>
                </a:lnTo>
                <a:lnTo>
                  <a:pt x="19323" y="27940"/>
                </a:lnTo>
                <a:close/>
              </a:path>
            </a:pathLst>
          </a:custGeom>
          <a:solidFill>
            <a:srgbClr val="7EA96A"/>
          </a:solidFill>
          <a:ln>
            <a:noFill/>
          </a:ln>
        </p:spPr>
        <p:txBody>
          <a:bodyPr/>
          <a:p/>
        </p:txBody>
      </p:sp>
      <p:sp>
        <p:nvSpPr>
          <p:cNvPr id="72" name="Google Shape;72;p14"/>
          <p:cNvSpPr/>
          <p:nvPr/>
        </p:nvSpPr>
        <p:spPr>
          <a:xfrm>
            <a:off x="5808550" y="4478100"/>
            <a:ext cx="630350" cy="622500"/>
          </a:xfrm>
          <a:custGeom>
            <a:rect b="b" l="l" r="r" t="t"/>
            <a:pathLst>
              <a:path extrusionOk="0" h="24900" w="25214">
                <a:moveTo>
                  <a:pt x="25214" y="20774"/>
                </a:moveTo>
                <a:lnTo>
                  <a:pt x="23182" y="16964"/>
                </a:lnTo>
                <a:lnTo>
                  <a:pt x="23944" y="5280"/>
                </a:lnTo>
                <a:lnTo>
                  <a:pt x="17340" y="12646"/>
                </a:lnTo>
                <a:lnTo>
                  <a:pt x="15642" y="3021"/>
                </a:lnTo>
                <a:lnTo>
                  <a:pt x="12622" y="12923"/>
                </a:lnTo>
                <a:lnTo>
                  <a:pt x="8876" y="8470"/>
                </a:lnTo>
                <a:lnTo>
                  <a:pt x="4381" y="0"/>
                </a:lnTo>
                <a:lnTo>
                  <a:pt x="4622" y="6021"/>
                </a:lnTo>
                <a:lnTo>
                  <a:pt x="6139" y="10340"/>
                </a:lnTo>
                <a:lnTo>
                  <a:pt x="0" y="9775"/>
                </a:lnTo>
                <a:lnTo>
                  <a:pt x="5900" y="17034"/>
                </a:lnTo>
                <a:lnTo>
                  <a:pt x="7835" y="22819"/>
                </a:lnTo>
                <a:lnTo>
                  <a:pt x="11539" y="24900"/>
                </a:lnTo>
                <a:lnTo>
                  <a:pt x="15883" y="24673"/>
                </a:lnTo>
                <a:lnTo>
                  <a:pt x="21052" y="24201"/>
                </a:lnTo>
                <a:close/>
              </a:path>
            </a:pathLst>
          </a:custGeom>
          <a:solidFill>
            <a:srgbClr val="7EA96A"/>
          </a:solidFill>
          <a:ln>
            <a:noFill/>
          </a:ln>
        </p:spPr>
        <p:txBody>
          <a:bodyPr/>
          <a:p/>
        </p:txBody>
      </p:sp>
      <p:sp>
        <p:nvSpPr>
          <p:cNvPr id="73" name="Google Shape;73;p14"/>
          <p:cNvSpPr txBox="1"/>
          <p:nvPr/>
        </p:nvSpPr>
        <p:spPr>
          <a:xfrm>
            <a:off x="2432050" y="2178050"/>
            <a:ext cx="3746400" cy="2774700"/>
          </a:xfrm>
          <a:prstGeom prst="rect">
            <a:avLst/>
          </a:prstGeom>
          <a:noFill/>
          <a:ln>
            <a:noFill/>
          </a:ln>
          <a:effectLst>
            <a:outerShdw blurRad="57150" rotWithShape="0" algn="bl" dir="5400000" dist="19050">
              <a:srgbClr val="000000">
                <a:alpha val="19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666666"/>
                </a:solidFill>
                <a:latin typeface="Architects Daughter"/>
                <a:ea typeface="Architects Daughter"/>
                <a:cs typeface="Architects Daughter"/>
                <a:sym typeface="Architects Daughter"/>
              </a:rPr>
              <a:t>National forests are vital for ecological balance, providing habitat for wildlife, purifying the air, and serving as crucial carbon sinks. They also offer recreational opportunities and contribute significantly to the economy through tourism and natural resources.</a:t>
            </a:r>
            <a:endParaRPr b="1" sz="1800">
              <a:solidFill>
                <a:srgbClr val="666666"/>
              </a:solidFill>
              <a:latin typeface="Architects Daughter"/>
              <a:ea typeface="Architects Daughter"/>
              <a:cs typeface="Architects Daughter"/>
              <a:sym typeface="Architects Daughter"/>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93C47D"/>
        </a:solidFill>
        <a:effectLst/>
      </p:bgPr>
    </p:bg>
    <p:spTree>
      <p:nvGrpSpPr>
        <p:cNvPr id="1" name=""/>
        <p:cNvGrpSpPr/>
        <p:nvPr/>
      </p:nvGrpSpPr>
      <p:grpSpPr/>
      <p:sp>
        <p:nvSpPr>
          <p:cNvPr id="67" name="Google Shape;67;p14"/>
          <p:cNvSpPr/>
          <p:nvPr/>
        </p:nvSpPr>
        <p:spPr>
          <a:xfrm>
            <a:off x="2235200" y="2705100"/>
            <a:ext cx="5905500" cy="2260600"/>
          </a:xfrm>
          <a:custGeom>
            <a:rect b="b" l="l" r="r" t="t"/>
            <a:pathLst>
              <a:path extrusionOk="0" h="90424" w="236220">
                <a:moveTo>
                  <a:pt x="92202" y="0"/>
                </a:moveTo>
                <a:lnTo>
                  <a:pt x="147574" y="7366"/>
                </a:lnTo>
                <a:lnTo>
                  <a:pt x="200406" y="21590"/>
                </a:lnTo>
                <a:lnTo>
                  <a:pt x="215392" y="32258"/>
                </a:lnTo>
                <a:lnTo>
                  <a:pt x="236220" y="48006"/>
                </a:lnTo>
                <a:lnTo>
                  <a:pt x="230632" y="82296"/>
                </a:lnTo>
                <a:lnTo>
                  <a:pt x="172212" y="89408"/>
                </a:lnTo>
                <a:lnTo>
                  <a:pt x="91186" y="90424"/>
                </a:lnTo>
                <a:lnTo>
                  <a:pt x="6096" y="86868"/>
                </a:lnTo>
                <a:lnTo>
                  <a:pt x="0" y="70866"/>
                </a:lnTo>
                <a:lnTo>
                  <a:pt x="9398" y="33274"/>
                </a:lnTo>
                <a:lnTo>
                  <a:pt x="49022" y="10922"/>
                </a:lnTo>
                <a:close/>
              </a:path>
            </a:pathLst>
          </a:custGeom>
          <a:solidFill>
            <a:srgbClr val="7F9575"/>
          </a:solidFill>
          <a:ln>
            <a:noFill/>
          </a:ln>
        </p:spPr>
        <p:txBody>
          <a:bodyPr/>
          <a:p/>
        </p:txBody>
      </p:sp>
      <p:sp>
        <p:nvSpPr>
          <p:cNvPr id="68" name="Google Shape;68;p14"/>
          <p:cNvSpPr txBox="1"/>
          <p:nvPr/>
        </p:nvSpPr>
        <p:spPr>
          <a:xfrm>
            <a:off x="1029100" y="123450"/>
            <a:ext cx="6552300" cy="6669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3200">
                <a:solidFill>
                  <a:srgbClr val="1D2634"/>
                </a:solidFill>
                <a:latin typeface="Architects Daughter"/>
                <a:ea typeface="Architects Daughter"/>
                <a:cs typeface="Architects Daughter"/>
                <a:sym typeface="Architects Daughter"/>
              </a:rPr>
              <a:t>Current Threats to Our Forests</a:t>
            </a:r>
            <a:endParaRPr b="1" sz="3200">
              <a:solidFill>
                <a:srgbClr val="1D2634"/>
              </a:solidFill>
              <a:latin typeface="Architects Daughter"/>
              <a:ea typeface="Architects Daughter"/>
              <a:cs typeface="Architects Daughter"/>
              <a:sym typeface="Architects Daughter"/>
            </a:endParaRPr>
          </a:p>
        </p:txBody>
      </p:sp>
      <p:sp>
        <p:nvSpPr>
          <p:cNvPr id="69" name="Google Shape;69;p14"/>
          <p:cNvSpPr/>
          <p:nvPr/>
        </p:nvSpPr>
        <p:spPr>
          <a:xfrm>
            <a:off x="1403350" y="1498600"/>
            <a:ext cx="5797600" cy="3562350"/>
          </a:xfrm>
          <a:custGeom>
            <a:rect b="b" l="l" r="r" t="t"/>
            <a:pathLst>
              <a:path extrusionOk="0" h="142494" w="231904">
                <a:moveTo>
                  <a:pt x="67310" y="4572"/>
                </a:moveTo>
                <a:lnTo>
                  <a:pt x="41245" y="21336"/>
                </a:lnTo>
                <a:lnTo>
                  <a:pt x="13533" y="49784"/>
                </a:lnTo>
                <a:lnTo>
                  <a:pt x="4296" y="88138"/>
                </a:lnTo>
                <a:lnTo>
                  <a:pt x="0" y="127762"/>
                </a:lnTo>
                <a:lnTo>
                  <a:pt x="12794" y="139954"/>
                </a:lnTo>
                <a:lnTo>
                  <a:pt x="98886" y="142494"/>
                </a:lnTo>
                <a:lnTo>
                  <a:pt x="203823" y="137414"/>
                </a:lnTo>
                <a:lnTo>
                  <a:pt x="231165" y="117094"/>
                </a:lnTo>
                <a:lnTo>
                  <a:pt x="231904" y="56134"/>
                </a:lnTo>
                <a:lnTo>
                  <a:pt x="207887" y="18796"/>
                </a:lnTo>
                <a:lnTo>
                  <a:pt x="103886" y="0"/>
                </a:lnTo>
                <a:close/>
              </a:path>
            </a:pathLst>
          </a:custGeom>
          <a:solidFill>
            <a:srgbClr val="CCCCCC"/>
          </a:solidFill>
          <a:ln>
            <a:noFill/>
          </a:ln>
        </p:spPr>
        <p:txBody>
          <a:bodyPr/>
          <a:p/>
        </p:txBody>
      </p:sp>
      <p:sp>
        <p:nvSpPr>
          <p:cNvPr id="70" name="Google Shape;70;p14"/>
          <p:cNvSpPr/>
          <p:nvPr/>
        </p:nvSpPr>
        <p:spPr>
          <a:xfrm>
            <a:off x="6027775" y="1968500"/>
            <a:ext cx="1173125" cy="2984500"/>
          </a:xfrm>
          <a:custGeom>
            <a:rect b="b" l="l" r="r" t="t"/>
            <a:pathLst>
              <a:path extrusionOk="0" h="119380" w="46925">
                <a:moveTo>
                  <a:pt x="22541" y="0"/>
                </a:moveTo>
                <a:lnTo>
                  <a:pt x="15429" y="25654"/>
                </a:lnTo>
                <a:lnTo>
                  <a:pt x="20509" y="87884"/>
                </a:lnTo>
                <a:lnTo>
                  <a:pt x="0" y="119380"/>
                </a:lnTo>
                <a:lnTo>
                  <a:pt x="20691" y="118110"/>
                </a:lnTo>
                <a:lnTo>
                  <a:pt x="46186" y="98298"/>
                </a:lnTo>
                <a:lnTo>
                  <a:pt x="46925" y="35560"/>
                </a:lnTo>
                <a:close/>
              </a:path>
            </a:pathLst>
          </a:custGeom>
          <a:solidFill>
            <a:srgbClr val="B7B7B7"/>
          </a:solidFill>
          <a:ln>
            <a:noFill/>
          </a:ln>
        </p:spPr>
        <p:txBody>
          <a:bodyPr/>
          <a:p/>
        </p:txBody>
      </p:sp>
      <p:sp>
        <p:nvSpPr>
          <p:cNvPr id="71" name="Google Shape;71;p14"/>
          <p:cNvSpPr/>
          <p:nvPr/>
        </p:nvSpPr>
        <p:spPr>
          <a:xfrm>
            <a:off x="1295400" y="4362450"/>
            <a:ext cx="698500" cy="698500"/>
          </a:xfrm>
          <a:custGeom>
            <a:rect b="b" l="l" r="r" t="t"/>
            <a:pathLst>
              <a:path extrusionOk="0" h="27940" w="27940">
                <a:moveTo>
                  <a:pt x="27686" y="18542"/>
                </a:moveTo>
                <a:lnTo>
                  <a:pt x="27940" y="11684"/>
                </a:lnTo>
                <a:lnTo>
                  <a:pt x="21844" y="17526"/>
                </a:lnTo>
                <a:lnTo>
                  <a:pt x="19812" y="11684"/>
                </a:lnTo>
                <a:lnTo>
                  <a:pt x="20320" y="6096"/>
                </a:lnTo>
                <a:lnTo>
                  <a:pt x="13462" y="14732"/>
                </a:lnTo>
                <a:lnTo>
                  <a:pt x="13716" y="6350"/>
                </a:lnTo>
                <a:lnTo>
                  <a:pt x="8382" y="0"/>
                </a:lnTo>
                <a:lnTo>
                  <a:pt x="6604" y="5842"/>
                </a:lnTo>
                <a:lnTo>
                  <a:pt x="6877" y="10414"/>
                </a:lnTo>
                <a:lnTo>
                  <a:pt x="0" y="8128"/>
                </a:lnTo>
                <a:lnTo>
                  <a:pt x="4318" y="16764"/>
                </a:lnTo>
                <a:lnTo>
                  <a:pt x="4572" y="22860"/>
                </a:lnTo>
                <a:lnTo>
                  <a:pt x="8128" y="25908"/>
                </a:lnTo>
                <a:lnTo>
                  <a:pt x="13208" y="26924"/>
                </a:lnTo>
                <a:lnTo>
                  <a:pt x="19323" y="27940"/>
                </a:lnTo>
                <a:close/>
              </a:path>
            </a:pathLst>
          </a:custGeom>
          <a:solidFill>
            <a:srgbClr val="7EA96A"/>
          </a:solidFill>
          <a:ln>
            <a:noFill/>
          </a:ln>
        </p:spPr>
        <p:txBody>
          <a:bodyPr/>
          <a:p/>
        </p:txBody>
      </p:sp>
      <p:sp>
        <p:nvSpPr>
          <p:cNvPr id="72" name="Google Shape;72;p14"/>
          <p:cNvSpPr/>
          <p:nvPr/>
        </p:nvSpPr>
        <p:spPr>
          <a:xfrm>
            <a:off x="5808550" y="4478100"/>
            <a:ext cx="630350" cy="622500"/>
          </a:xfrm>
          <a:custGeom>
            <a:rect b="b" l="l" r="r" t="t"/>
            <a:pathLst>
              <a:path extrusionOk="0" h="24900" w="25214">
                <a:moveTo>
                  <a:pt x="25214" y="20774"/>
                </a:moveTo>
                <a:lnTo>
                  <a:pt x="23182" y="16964"/>
                </a:lnTo>
                <a:lnTo>
                  <a:pt x="23944" y="5280"/>
                </a:lnTo>
                <a:lnTo>
                  <a:pt x="17340" y="12646"/>
                </a:lnTo>
                <a:lnTo>
                  <a:pt x="15642" y="3021"/>
                </a:lnTo>
                <a:lnTo>
                  <a:pt x="12622" y="12923"/>
                </a:lnTo>
                <a:lnTo>
                  <a:pt x="8876" y="8470"/>
                </a:lnTo>
                <a:lnTo>
                  <a:pt x="4381" y="0"/>
                </a:lnTo>
                <a:lnTo>
                  <a:pt x="4622" y="6021"/>
                </a:lnTo>
                <a:lnTo>
                  <a:pt x="6139" y="10340"/>
                </a:lnTo>
                <a:lnTo>
                  <a:pt x="0" y="9775"/>
                </a:lnTo>
                <a:lnTo>
                  <a:pt x="5900" y="17034"/>
                </a:lnTo>
                <a:lnTo>
                  <a:pt x="7835" y="22819"/>
                </a:lnTo>
                <a:lnTo>
                  <a:pt x="11539" y="24900"/>
                </a:lnTo>
                <a:lnTo>
                  <a:pt x="15883" y="24673"/>
                </a:lnTo>
                <a:lnTo>
                  <a:pt x="21052" y="24201"/>
                </a:lnTo>
                <a:close/>
              </a:path>
            </a:pathLst>
          </a:custGeom>
          <a:solidFill>
            <a:srgbClr val="7EA96A"/>
          </a:solidFill>
          <a:ln>
            <a:noFill/>
          </a:ln>
        </p:spPr>
        <p:txBody>
          <a:bodyPr/>
          <a:p/>
        </p:txBody>
      </p:sp>
      <p:sp>
        <p:nvSpPr>
          <p:cNvPr id="73" name="Google Shape;73;p14"/>
          <p:cNvSpPr txBox="1"/>
          <p:nvPr/>
        </p:nvSpPr>
        <p:spPr>
          <a:xfrm>
            <a:off x="2432050" y="2178050"/>
            <a:ext cx="3746400" cy="2774700"/>
          </a:xfrm>
          <a:prstGeom prst="rect">
            <a:avLst/>
          </a:prstGeom>
          <a:noFill/>
          <a:ln>
            <a:noFill/>
          </a:ln>
          <a:effectLst>
            <a:outerShdw blurRad="57150" rotWithShape="0" algn="bl" dir="5400000" dist="19050">
              <a:srgbClr val="000000">
                <a:alpha val="19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666666"/>
                </a:solidFill>
                <a:latin typeface="Architects Daughter"/>
                <a:ea typeface="Architects Daughter"/>
                <a:cs typeface="Architects Daughter"/>
                <a:sym typeface="Architects Daughter"/>
              </a:rPr>
              <a:t>Our national forests face numerous threats such as deforestation, climate change impacts, devastating wildfires, and environmental pollution, which can all lead to the degradation of these crucial ecosystems.</a:t>
            </a:r>
            <a:endParaRPr b="1" sz="1800">
              <a:solidFill>
                <a:srgbClr val="666666"/>
              </a:solidFill>
              <a:latin typeface="Architects Daughter"/>
              <a:ea typeface="Architects Daughter"/>
              <a:cs typeface="Architects Daughter"/>
              <a:sym typeface="Architects Daughter"/>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93C47D"/>
        </a:solidFill>
        <a:effectLst/>
      </p:bgPr>
    </p:bg>
    <p:spTree>
      <p:nvGrpSpPr>
        <p:cNvPr id="1" name=""/>
        <p:cNvGrpSpPr/>
        <p:nvPr/>
      </p:nvGrpSpPr>
      <p:grpSpPr/>
      <p:sp>
        <p:nvSpPr>
          <p:cNvPr id="67" name="Google Shape;67;p14"/>
          <p:cNvSpPr/>
          <p:nvPr/>
        </p:nvSpPr>
        <p:spPr>
          <a:xfrm>
            <a:off x="2235200" y="2705100"/>
            <a:ext cx="5905500" cy="2260600"/>
          </a:xfrm>
          <a:custGeom>
            <a:rect b="b" l="l" r="r" t="t"/>
            <a:pathLst>
              <a:path extrusionOk="0" h="90424" w="236220">
                <a:moveTo>
                  <a:pt x="92202" y="0"/>
                </a:moveTo>
                <a:lnTo>
                  <a:pt x="147574" y="7366"/>
                </a:lnTo>
                <a:lnTo>
                  <a:pt x="200406" y="21590"/>
                </a:lnTo>
                <a:lnTo>
                  <a:pt x="215392" y="32258"/>
                </a:lnTo>
                <a:lnTo>
                  <a:pt x="236220" y="48006"/>
                </a:lnTo>
                <a:lnTo>
                  <a:pt x="230632" y="82296"/>
                </a:lnTo>
                <a:lnTo>
                  <a:pt x="172212" y="89408"/>
                </a:lnTo>
                <a:lnTo>
                  <a:pt x="91186" y="90424"/>
                </a:lnTo>
                <a:lnTo>
                  <a:pt x="6096" y="86868"/>
                </a:lnTo>
                <a:lnTo>
                  <a:pt x="0" y="70866"/>
                </a:lnTo>
                <a:lnTo>
                  <a:pt x="9398" y="33274"/>
                </a:lnTo>
                <a:lnTo>
                  <a:pt x="49022" y="10922"/>
                </a:lnTo>
                <a:close/>
              </a:path>
            </a:pathLst>
          </a:custGeom>
          <a:solidFill>
            <a:srgbClr val="7F9575"/>
          </a:solidFill>
          <a:ln>
            <a:noFill/>
          </a:ln>
        </p:spPr>
        <p:txBody>
          <a:bodyPr/>
          <a:p/>
        </p:txBody>
      </p:sp>
      <p:sp>
        <p:nvSpPr>
          <p:cNvPr id="68" name="Google Shape;68;p14"/>
          <p:cNvSpPr txBox="1"/>
          <p:nvPr/>
        </p:nvSpPr>
        <p:spPr>
          <a:xfrm>
            <a:off x="1029100" y="123450"/>
            <a:ext cx="6552300" cy="6669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3200">
                <a:solidFill>
                  <a:srgbClr val="1D2634"/>
                </a:solidFill>
                <a:latin typeface="Architects Daughter"/>
                <a:ea typeface="Architects Daughter"/>
                <a:cs typeface="Architects Daughter"/>
                <a:sym typeface="Architects Daughter"/>
              </a:rPr>
              <a:t>Conservation Programs and Initiatives</a:t>
            </a:r>
            <a:endParaRPr b="1" sz="3200">
              <a:solidFill>
                <a:srgbClr val="1D2634"/>
              </a:solidFill>
              <a:latin typeface="Architects Daughter"/>
              <a:ea typeface="Architects Daughter"/>
              <a:cs typeface="Architects Daughter"/>
              <a:sym typeface="Architects Daughter"/>
            </a:endParaRPr>
          </a:p>
        </p:txBody>
      </p:sp>
      <p:sp>
        <p:nvSpPr>
          <p:cNvPr id="69" name="Google Shape;69;p14"/>
          <p:cNvSpPr/>
          <p:nvPr/>
        </p:nvSpPr>
        <p:spPr>
          <a:xfrm>
            <a:off x="1403350" y="1498600"/>
            <a:ext cx="5797600" cy="3562350"/>
          </a:xfrm>
          <a:custGeom>
            <a:rect b="b" l="l" r="r" t="t"/>
            <a:pathLst>
              <a:path extrusionOk="0" h="142494" w="231904">
                <a:moveTo>
                  <a:pt x="67310" y="4572"/>
                </a:moveTo>
                <a:lnTo>
                  <a:pt x="41245" y="21336"/>
                </a:lnTo>
                <a:lnTo>
                  <a:pt x="13533" y="49784"/>
                </a:lnTo>
                <a:lnTo>
                  <a:pt x="4296" y="88138"/>
                </a:lnTo>
                <a:lnTo>
                  <a:pt x="0" y="127762"/>
                </a:lnTo>
                <a:lnTo>
                  <a:pt x="12794" y="139954"/>
                </a:lnTo>
                <a:lnTo>
                  <a:pt x="98886" y="142494"/>
                </a:lnTo>
                <a:lnTo>
                  <a:pt x="203823" y="137414"/>
                </a:lnTo>
                <a:lnTo>
                  <a:pt x="231165" y="117094"/>
                </a:lnTo>
                <a:lnTo>
                  <a:pt x="231904" y="56134"/>
                </a:lnTo>
                <a:lnTo>
                  <a:pt x="207887" y="18796"/>
                </a:lnTo>
                <a:lnTo>
                  <a:pt x="103886" y="0"/>
                </a:lnTo>
                <a:close/>
              </a:path>
            </a:pathLst>
          </a:custGeom>
          <a:solidFill>
            <a:srgbClr val="CCCCCC"/>
          </a:solidFill>
          <a:ln>
            <a:noFill/>
          </a:ln>
        </p:spPr>
        <p:txBody>
          <a:bodyPr/>
          <a:p/>
        </p:txBody>
      </p:sp>
      <p:sp>
        <p:nvSpPr>
          <p:cNvPr id="70" name="Google Shape;70;p14"/>
          <p:cNvSpPr/>
          <p:nvPr/>
        </p:nvSpPr>
        <p:spPr>
          <a:xfrm>
            <a:off x="6027775" y="1968500"/>
            <a:ext cx="1173125" cy="2984500"/>
          </a:xfrm>
          <a:custGeom>
            <a:rect b="b" l="l" r="r" t="t"/>
            <a:pathLst>
              <a:path extrusionOk="0" h="119380" w="46925">
                <a:moveTo>
                  <a:pt x="22541" y="0"/>
                </a:moveTo>
                <a:lnTo>
                  <a:pt x="15429" y="25654"/>
                </a:lnTo>
                <a:lnTo>
                  <a:pt x="20509" y="87884"/>
                </a:lnTo>
                <a:lnTo>
                  <a:pt x="0" y="119380"/>
                </a:lnTo>
                <a:lnTo>
                  <a:pt x="20691" y="118110"/>
                </a:lnTo>
                <a:lnTo>
                  <a:pt x="46186" y="98298"/>
                </a:lnTo>
                <a:lnTo>
                  <a:pt x="46925" y="35560"/>
                </a:lnTo>
                <a:close/>
              </a:path>
            </a:pathLst>
          </a:custGeom>
          <a:solidFill>
            <a:srgbClr val="B7B7B7"/>
          </a:solidFill>
          <a:ln>
            <a:noFill/>
          </a:ln>
        </p:spPr>
        <p:txBody>
          <a:bodyPr/>
          <a:p/>
        </p:txBody>
      </p:sp>
      <p:sp>
        <p:nvSpPr>
          <p:cNvPr id="71" name="Google Shape;71;p14"/>
          <p:cNvSpPr/>
          <p:nvPr/>
        </p:nvSpPr>
        <p:spPr>
          <a:xfrm>
            <a:off x="1295400" y="4362450"/>
            <a:ext cx="698500" cy="698500"/>
          </a:xfrm>
          <a:custGeom>
            <a:rect b="b" l="l" r="r" t="t"/>
            <a:pathLst>
              <a:path extrusionOk="0" h="27940" w="27940">
                <a:moveTo>
                  <a:pt x="27686" y="18542"/>
                </a:moveTo>
                <a:lnTo>
                  <a:pt x="27940" y="11684"/>
                </a:lnTo>
                <a:lnTo>
                  <a:pt x="21844" y="17526"/>
                </a:lnTo>
                <a:lnTo>
                  <a:pt x="19812" y="11684"/>
                </a:lnTo>
                <a:lnTo>
                  <a:pt x="20320" y="6096"/>
                </a:lnTo>
                <a:lnTo>
                  <a:pt x="13462" y="14732"/>
                </a:lnTo>
                <a:lnTo>
                  <a:pt x="13716" y="6350"/>
                </a:lnTo>
                <a:lnTo>
                  <a:pt x="8382" y="0"/>
                </a:lnTo>
                <a:lnTo>
                  <a:pt x="6604" y="5842"/>
                </a:lnTo>
                <a:lnTo>
                  <a:pt x="6877" y="10414"/>
                </a:lnTo>
                <a:lnTo>
                  <a:pt x="0" y="8128"/>
                </a:lnTo>
                <a:lnTo>
                  <a:pt x="4318" y="16764"/>
                </a:lnTo>
                <a:lnTo>
                  <a:pt x="4572" y="22860"/>
                </a:lnTo>
                <a:lnTo>
                  <a:pt x="8128" y="25908"/>
                </a:lnTo>
                <a:lnTo>
                  <a:pt x="13208" y="26924"/>
                </a:lnTo>
                <a:lnTo>
                  <a:pt x="19323" y="27940"/>
                </a:lnTo>
                <a:close/>
              </a:path>
            </a:pathLst>
          </a:custGeom>
          <a:solidFill>
            <a:srgbClr val="7EA96A"/>
          </a:solidFill>
          <a:ln>
            <a:noFill/>
          </a:ln>
        </p:spPr>
        <p:txBody>
          <a:bodyPr/>
          <a:p/>
        </p:txBody>
      </p:sp>
      <p:sp>
        <p:nvSpPr>
          <p:cNvPr id="72" name="Google Shape;72;p14"/>
          <p:cNvSpPr/>
          <p:nvPr/>
        </p:nvSpPr>
        <p:spPr>
          <a:xfrm>
            <a:off x="5808550" y="4478100"/>
            <a:ext cx="630350" cy="622500"/>
          </a:xfrm>
          <a:custGeom>
            <a:rect b="b" l="l" r="r" t="t"/>
            <a:pathLst>
              <a:path extrusionOk="0" h="24900" w="25214">
                <a:moveTo>
                  <a:pt x="25214" y="20774"/>
                </a:moveTo>
                <a:lnTo>
                  <a:pt x="23182" y="16964"/>
                </a:lnTo>
                <a:lnTo>
                  <a:pt x="23944" y="5280"/>
                </a:lnTo>
                <a:lnTo>
                  <a:pt x="17340" y="12646"/>
                </a:lnTo>
                <a:lnTo>
                  <a:pt x="15642" y="3021"/>
                </a:lnTo>
                <a:lnTo>
                  <a:pt x="12622" y="12923"/>
                </a:lnTo>
                <a:lnTo>
                  <a:pt x="8876" y="8470"/>
                </a:lnTo>
                <a:lnTo>
                  <a:pt x="4381" y="0"/>
                </a:lnTo>
                <a:lnTo>
                  <a:pt x="4622" y="6021"/>
                </a:lnTo>
                <a:lnTo>
                  <a:pt x="6139" y="10340"/>
                </a:lnTo>
                <a:lnTo>
                  <a:pt x="0" y="9775"/>
                </a:lnTo>
                <a:lnTo>
                  <a:pt x="5900" y="17034"/>
                </a:lnTo>
                <a:lnTo>
                  <a:pt x="7835" y="22819"/>
                </a:lnTo>
                <a:lnTo>
                  <a:pt x="11539" y="24900"/>
                </a:lnTo>
                <a:lnTo>
                  <a:pt x="15883" y="24673"/>
                </a:lnTo>
                <a:lnTo>
                  <a:pt x="21052" y="24201"/>
                </a:lnTo>
                <a:close/>
              </a:path>
            </a:pathLst>
          </a:custGeom>
          <a:solidFill>
            <a:srgbClr val="7EA96A"/>
          </a:solidFill>
          <a:ln>
            <a:noFill/>
          </a:ln>
        </p:spPr>
        <p:txBody>
          <a:bodyPr/>
          <a:p/>
        </p:txBody>
      </p:sp>
      <p:sp>
        <p:nvSpPr>
          <p:cNvPr id="73" name="Google Shape;73;p14"/>
          <p:cNvSpPr txBox="1"/>
          <p:nvPr/>
        </p:nvSpPr>
        <p:spPr>
          <a:xfrm>
            <a:off x="2432050" y="2178050"/>
            <a:ext cx="3746400" cy="2774700"/>
          </a:xfrm>
          <a:prstGeom prst="rect">
            <a:avLst/>
          </a:prstGeom>
          <a:noFill/>
          <a:ln>
            <a:noFill/>
          </a:ln>
          <a:effectLst>
            <a:outerShdw blurRad="57150" rotWithShape="0" algn="bl" dir="5400000" dist="19050">
              <a:srgbClr val="000000">
                <a:alpha val="19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666666"/>
                </a:solidFill>
                <a:latin typeface="Architects Daughter"/>
                <a:ea typeface="Architects Daughter"/>
                <a:cs typeface="Architects Daughter"/>
                <a:sym typeface="Architects Daughter"/>
              </a:rPr>
              <a:t>Various conservation programs and initiatives, spearheaded by government agencies like the U.S. Forest Service and non-profit organizations, aim to protect and rehabilitate national forests for future generations.</a:t>
            </a:r>
            <a:endParaRPr b="1" sz="1800">
              <a:solidFill>
                <a:srgbClr val="666666"/>
              </a:solidFill>
              <a:latin typeface="Architects Daughter"/>
              <a:ea typeface="Architects Daughter"/>
              <a:cs typeface="Architects Daughter"/>
              <a:sym typeface="Architects Daughter"/>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93C47D"/>
        </a:solidFill>
        <a:effectLst/>
      </p:bgPr>
    </p:bg>
    <p:spTree>
      <p:nvGrpSpPr>
        <p:cNvPr id="1" name=""/>
        <p:cNvGrpSpPr/>
        <p:nvPr/>
      </p:nvGrpSpPr>
      <p:grpSpPr/>
      <p:sp>
        <p:nvSpPr>
          <p:cNvPr id="67" name="Google Shape;67;p14"/>
          <p:cNvSpPr/>
          <p:nvPr/>
        </p:nvSpPr>
        <p:spPr>
          <a:xfrm>
            <a:off x="2235200" y="2705100"/>
            <a:ext cx="5905500" cy="2260600"/>
          </a:xfrm>
          <a:custGeom>
            <a:rect b="b" l="l" r="r" t="t"/>
            <a:pathLst>
              <a:path extrusionOk="0" h="90424" w="236220">
                <a:moveTo>
                  <a:pt x="92202" y="0"/>
                </a:moveTo>
                <a:lnTo>
                  <a:pt x="147574" y="7366"/>
                </a:lnTo>
                <a:lnTo>
                  <a:pt x="200406" y="21590"/>
                </a:lnTo>
                <a:lnTo>
                  <a:pt x="215392" y="32258"/>
                </a:lnTo>
                <a:lnTo>
                  <a:pt x="236220" y="48006"/>
                </a:lnTo>
                <a:lnTo>
                  <a:pt x="230632" y="82296"/>
                </a:lnTo>
                <a:lnTo>
                  <a:pt x="172212" y="89408"/>
                </a:lnTo>
                <a:lnTo>
                  <a:pt x="91186" y="90424"/>
                </a:lnTo>
                <a:lnTo>
                  <a:pt x="6096" y="86868"/>
                </a:lnTo>
                <a:lnTo>
                  <a:pt x="0" y="70866"/>
                </a:lnTo>
                <a:lnTo>
                  <a:pt x="9398" y="33274"/>
                </a:lnTo>
                <a:lnTo>
                  <a:pt x="49022" y="10922"/>
                </a:lnTo>
                <a:close/>
              </a:path>
            </a:pathLst>
          </a:custGeom>
          <a:solidFill>
            <a:srgbClr val="7F9575"/>
          </a:solidFill>
          <a:ln>
            <a:noFill/>
          </a:ln>
        </p:spPr>
        <p:txBody>
          <a:bodyPr/>
          <a:p/>
        </p:txBody>
      </p:sp>
      <p:sp>
        <p:nvSpPr>
          <p:cNvPr id="68" name="Google Shape;68;p14"/>
          <p:cNvSpPr txBox="1"/>
          <p:nvPr/>
        </p:nvSpPr>
        <p:spPr>
          <a:xfrm>
            <a:off x="1029100" y="123450"/>
            <a:ext cx="6552300" cy="6669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3200">
                <a:solidFill>
                  <a:srgbClr val="1D2634"/>
                </a:solidFill>
                <a:latin typeface="Architects Daughter"/>
                <a:ea typeface="Architects Daughter"/>
                <a:cs typeface="Architects Daughter"/>
                <a:sym typeface="Architects Daughter"/>
              </a:rPr>
              <a:t>How You Can Help</a:t>
            </a:r>
            <a:endParaRPr b="1" sz="3200">
              <a:solidFill>
                <a:srgbClr val="1D2634"/>
              </a:solidFill>
              <a:latin typeface="Architects Daughter"/>
              <a:ea typeface="Architects Daughter"/>
              <a:cs typeface="Architects Daughter"/>
              <a:sym typeface="Architects Daughter"/>
            </a:endParaRPr>
          </a:p>
        </p:txBody>
      </p:sp>
      <p:sp>
        <p:nvSpPr>
          <p:cNvPr id="69" name="Google Shape;69;p14"/>
          <p:cNvSpPr/>
          <p:nvPr/>
        </p:nvSpPr>
        <p:spPr>
          <a:xfrm>
            <a:off x="1403350" y="1498600"/>
            <a:ext cx="5797600" cy="3562350"/>
          </a:xfrm>
          <a:custGeom>
            <a:rect b="b" l="l" r="r" t="t"/>
            <a:pathLst>
              <a:path extrusionOk="0" h="142494" w="231904">
                <a:moveTo>
                  <a:pt x="67310" y="4572"/>
                </a:moveTo>
                <a:lnTo>
                  <a:pt x="41245" y="21336"/>
                </a:lnTo>
                <a:lnTo>
                  <a:pt x="13533" y="49784"/>
                </a:lnTo>
                <a:lnTo>
                  <a:pt x="4296" y="88138"/>
                </a:lnTo>
                <a:lnTo>
                  <a:pt x="0" y="127762"/>
                </a:lnTo>
                <a:lnTo>
                  <a:pt x="12794" y="139954"/>
                </a:lnTo>
                <a:lnTo>
                  <a:pt x="98886" y="142494"/>
                </a:lnTo>
                <a:lnTo>
                  <a:pt x="203823" y="137414"/>
                </a:lnTo>
                <a:lnTo>
                  <a:pt x="231165" y="117094"/>
                </a:lnTo>
                <a:lnTo>
                  <a:pt x="231904" y="56134"/>
                </a:lnTo>
                <a:lnTo>
                  <a:pt x="207887" y="18796"/>
                </a:lnTo>
                <a:lnTo>
                  <a:pt x="103886" y="0"/>
                </a:lnTo>
                <a:close/>
              </a:path>
            </a:pathLst>
          </a:custGeom>
          <a:solidFill>
            <a:srgbClr val="CCCCCC"/>
          </a:solidFill>
          <a:ln>
            <a:noFill/>
          </a:ln>
        </p:spPr>
        <p:txBody>
          <a:bodyPr/>
          <a:p/>
        </p:txBody>
      </p:sp>
      <p:sp>
        <p:nvSpPr>
          <p:cNvPr id="70" name="Google Shape;70;p14"/>
          <p:cNvSpPr/>
          <p:nvPr/>
        </p:nvSpPr>
        <p:spPr>
          <a:xfrm>
            <a:off x="6027775" y="1968500"/>
            <a:ext cx="1173125" cy="2984500"/>
          </a:xfrm>
          <a:custGeom>
            <a:rect b="b" l="l" r="r" t="t"/>
            <a:pathLst>
              <a:path extrusionOk="0" h="119380" w="46925">
                <a:moveTo>
                  <a:pt x="22541" y="0"/>
                </a:moveTo>
                <a:lnTo>
                  <a:pt x="15429" y="25654"/>
                </a:lnTo>
                <a:lnTo>
                  <a:pt x="20509" y="87884"/>
                </a:lnTo>
                <a:lnTo>
                  <a:pt x="0" y="119380"/>
                </a:lnTo>
                <a:lnTo>
                  <a:pt x="20691" y="118110"/>
                </a:lnTo>
                <a:lnTo>
                  <a:pt x="46186" y="98298"/>
                </a:lnTo>
                <a:lnTo>
                  <a:pt x="46925" y="35560"/>
                </a:lnTo>
                <a:close/>
              </a:path>
            </a:pathLst>
          </a:custGeom>
          <a:solidFill>
            <a:srgbClr val="B7B7B7"/>
          </a:solidFill>
          <a:ln>
            <a:noFill/>
          </a:ln>
        </p:spPr>
        <p:txBody>
          <a:bodyPr/>
          <a:p/>
        </p:txBody>
      </p:sp>
      <p:sp>
        <p:nvSpPr>
          <p:cNvPr id="71" name="Google Shape;71;p14"/>
          <p:cNvSpPr/>
          <p:nvPr/>
        </p:nvSpPr>
        <p:spPr>
          <a:xfrm>
            <a:off x="1295400" y="4362450"/>
            <a:ext cx="698500" cy="698500"/>
          </a:xfrm>
          <a:custGeom>
            <a:rect b="b" l="l" r="r" t="t"/>
            <a:pathLst>
              <a:path extrusionOk="0" h="27940" w="27940">
                <a:moveTo>
                  <a:pt x="27686" y="18542"/>
                </a:moveTo>
                <a:lnTo>
                  <a:pt x="27940" y="11684"/>
                </a:lnTo>
                <a:lnTo>
                  <a:pt x="21844" y="17526"/>
                </a:lnTo>
                <a:lnTo>
                  <a:pt x="19812" y="11684"/>
                </a:lnTo>
                <a:lnTo>
                  <a:pt x="20320" y="6096"/>
                </a:lnTo>
                <a:lnTo>
                  <a:pt x="13462" y="14732"/>
                </a:lnTo>
                <a:lnTo>
                  <a:pt x="13716" y="6350"/>
                </a:lnTo>
                <a:lnTo>
                  <a:pt x="8382" y="0"/>
                </a:lnTo>
                <a:lnTo>
                  <a:pt x="6604" y="5842"/>
                </a:lnTo>
                <a:lnTo>
                  <a:pt x="6877" y="10414"/>
                </a:lnTo>
                <a:lnTo>
                  <a:pt x="0" y="8128"/>
                </a:lnTo>
                <a:lnTo>
                  <a:pt x="4318" y="16764"/>
                </a:lnTo>
                <a:lnTo>
                  <a:pt x="4572" y="22860"/>
                </a:lnTo>
                <a:lnTo>
                  <a:pt x="8128" y="25908"/>
                </a:lnTo>
                <a:lnTo>
                  <a:pt x="13208" y="26924"/>
                </a:lnTo>
                <a:lnTo>
                  <a:pt x="19323" y="27940"/>
                </a:lnTo>
                <a:close/>
              </a:path>
            </a:pathLst>
          </a:custGeom>
          <a:solidFill>
            <a:srgbClr val="7EA96A"/>
          </a:solidFill>
          <a:ln>
            <a:noFill/>
          </a:ln>
        </p:spPr>
        <p:txBody>
          <a:bodyPr/>
          <a:p/>
        </p:txBody>
      </p:sp>
      <p:sp>
        <p:nvSpPr>
          <p:cNvPr id="72" name="Google Shape;72;p14"/>
          <p:cNvSpPr/>
          <p:nvPr/>
        </p:nvSpPr>
        <p:spPr>
          <a:xfrm>
            <a:off x="5808550" y="4478100"/>
            <a:ext cx="630350" cy="622500"/>
          </a:xfrm>
          <a:custGeom>
            <a:rect b="b" l="l" r="r" t="t"/>
            <a:pathLst>
              <a:path extrusionOk="0" h="24900" w="25214">
                <a:moveTo>
                  <a:pt x="25214" y="20774"/>
                </a:moveTo>
                <a:lnTo>
                  <a:pt x="23182" y="16964"/>
                </a:lnTo>
                <a:lnTo>
                  <a:pt x="23944" y="5280"/>
                </a:lnTo>
                <a:lnTo>
                  <a:pt x="17340" y="12646"/>
                </a:lnTo>
                <a:lnTo>
                  <a:pt x="15642" y="3021"/>
                </a:lnTo>
                <a:lnTo>
                  <a:pt x="12622" y="12923"/>
                </a:lnTo>
                <a:lnTo>
                  <a:pt x="8876" y="8470"/>
                </a:lnTo>
                <a:lnTo>
                  <a:pt x="4381" y="0"/>
                </a:lnTo>
                <a:lnTo>
                  <a:pt x="4622" y="6021"/>
                </a:lnTo>
                <a:lnTo>
                  <a:pt x="6139" y="10340"/>
                </a:lnTo>
                <a:lnTo>
                  <a:pt x="0" y="9775"/>
                </a:lnTo>
                <a:lnTo>
                  <a:pt x="5900" y="17034"/>
                </a:lnTo>
                <a:lnTo>
                  <a:pt x="7835" y="22819"/>
                </a:lnTo>
                <a:lnTo>
                  <a:pt x="11539" y="24900"/>
                </a:lnTo>
                <a:lnTo>
                  <a:pt x="15883" y="24673"/>
                </a:lnTo>
                <a:lnTo>
                  <a:pt x="21052" y="24201"/>
                </a:lnTo>
                <a:close/>
              </a:path>
            </a:pathLst>
          </a:custGeom>
          <a:solidFill>
            <a:srgbClr val="7EA96A"/>
          </a:solidFill>
          <a:ln>
            <a:noFill/>
          </a:ln>
        </p:spPr>
        <p:txBody>
          <a:bodyPr/>
          <a:p/>
        </p:txBody>
      </p:sp>
      <p:sp>
        <p:nvSpPr>
          <p:cNvPr id="73" name="Google Shape;73;p14"/>
          <p:cNvSpPr txBox="1"/>
          <p:nvPr/>
        </p:nvSpPr>
        <p:spPr>
          <a:xfrm>
            <a:off x="2432050" y="2178050"/>
            <a:ext cx="3746400" cy="2774700"/>
          </a:xfrm>
          <a:prstGeom prst="rect">
            <a:avLst/>
          </a:prstGeom>
          <a:noFill/>
          <a:ln>
            <a:noFill/>
          </a:ln>
          <a:effectLst>
            <a:outerShdw blurRad="57150" rotWithShape="0" algn="bl" dir="5400000" dist="19050">
              <a:srgbClr val="000000">
                <a:alpha val="19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666666"/>
                </a:solidFill>
                <a:latin typeface="Architects Daughter"/>
                <a:ea typeface="Architects Daughter"/>
                <a:cs typeface="Architects Daughter"/>
                <a:sym typeface="Architects Daughter"/>
              </a:rPr>
              <a:t>Individuals can participate in conservation efforts by volunteering for tree-planting projects, advocating for sustainable policies, practicing responsible recreation, and supporting environmental organizations.</a:t>
            </a:r>
            <a:endParaRPr b="1" sz="1800">
              <a:solidFill>
                <a:srgbClr val="666666"/>
              </a:solidFill>
              <a:latin typeface="Architects Daughter"/>
              <a:ea typeface="Architects Daughter"/>
              <a:cs typeface="Architects Daughter"/>
              <a:sym typeface="Architects Daughter"/>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93C47D"/>
        </a:solidFill>
        <a:effectLst/>
      </p:bgPr>
    </p:bg>
    <p:spTree>
      <p:nvGrpSpPr>
        <p:cNvPr id="1" name=""/>
        <p:cNvGrpSpPr/>
        <p:nvPr/>
      </p:nvGrpSpPr>
      <p:grpSpPr/>
      <p:sp>
        <p:nvSpPr>
          <p:cNvPr id="67" name="Google Shape;67;p14"/>
          <p:cNvSpPr/>
          <p:nvPr/>
        </p:nvSpPr>
        <p:spPr>
          <a:xfrm>
            <a:off x="2235200" y="2705100"/>
            <a:ext cx="5905500" cy="2260600"/>
          </a:xfrm>
          <a:custGeom>
            <a:rect b="b" l="l" r="r" t="t"/>
            <a:pathLst>
              <a:path extrusionOk="0" h="90424" w="236220">
                <a:moveTo>
                  <a:pt x="92202" y="0"/>
                </a:moveTo>
                <a:lnTo>
                  <a:pt x="147574" y="7366"/>
                </a:lnTo>
                <a:lnTo>
                  <a:pt x="200406" y="21590"/>
                </a:lnTo>
                <a:lnTo>
                  <a:pt x="215392" y="32258"/>
                </a:lnTo>
                <a:lnTo>
                  <a:pt x="236220" y="48006"/>
                </a:lnTo>
                <a:lnTo>
                  <a:pt x="230632" y="82296"/>
                </a:lnTo>
                <a:lnTo>
                  <a:pt x="172212" y="89408"/>
                </a:lnTo>
                <a:lnTo>
                  <a:pt x="91186" y="90424"/>
                </a:lnTo>
                <a:lnTo>
                  <a:pt x="6096" y="86868"/>
                </a:lnTo>
                <a:lnTo>
                  <a:pt x="0" y="70866"/>
                </a:lnTo>
                <a:lnTo>
                  <a:pt x="9398" y="33274"/>
                </a:lnTo>
                <a:lnTo>
                  <a:pt x="49022" y="10922"/>
                </a:lnTo>
                <a:close/>
              </a:path>
            </a:pathLst>
          </a:custGeom>
          <a:solidFill>
            <a:srgbClr val="7F9575"/>
          </a:solidFill>
          <a:ln>
            <a:noFill/>
          </a:ln>
        </p:spPr>
        <p:txBody>
          <a:bodyPr/>
          <a:p/>
        </p:txBody>
      </p:sp>
      <p:sp>
        <p:nvSpPr>
          <p:cNvPr id="68" name="Google Shape;68;p14"/>
          <p:cNvSpPr txBox="1"/>
          <p:nvPr/>
        </p:nvSpPr>
        <p:spPr>
          <a:xfrm>
            <a:off x="1029100" y="123450"/>
            <a:ext cx="6552300" cy="6669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3200">
                <a:solidFill>
                  <a:srgbClr val="1D2634"/>
                </a:solidFill>
                <a:latin typeface="Architects Daughter"/>
                <a:ea typeface="Architects Daughter"/>
                <a:cs typeface="Architects Daughter"/>
                <a:sym typeface="Architects Daughter"/>
              </a:rPr>
              <a:t>Success Stories</a:t>
            </a:r>
            <a:endParaRPr b="1" sz="3200">
              <a:solidFill>
                <a:srgbClr val="1D2634"/>
              </a:solidFill>
              <a:latin typeface="Architects Daughter"/>
              <a:ea typeface="Architects Daughter"/>
              <a:cs typeface="Architects Daughter"/>
              <a:sym typeface="Architects Daughter"/>
            </a:endParaRPr>
          </a:p>
        </p:txBody>
      </p:sp>
      <p:sp>
        <p:nvSpPr>
          <p:cNvPr id="69" name="Google Shape;69;p14"/>
          <p:cNvSpPr/>
          <p:nvPr/>
        </p:nvSpPr>
        <p:spPr>
          <a:xfrm>
            <a:off x="1403350" y="1498600"/>
            <a:ext cx="5797600" cy="3562350"/>
          </a:xfrm>
          <a:custGeom>
            <a:rect b="b" l="l" r="r" t="t"/>
            <a:pathLst>
              <a:path extrusionOk="0" h="142494" w="231904">
                <a:moveTo>
                  <a:pt x="67310" y="4572"/>
                </a:moveTo>
                <a:lnTo>
                  <a:pt x="41245" y="21336"/>
                </a:lnTo>
                <a:lnTo>
                  <a:pt x="13533" y="49784"/>
                </a:lnTo>
                <a:lnTo>
                  <a:pt x="4296" y="88138"/>
                </a:lnTo>
                <a:lnTo>
                  <a:pt x="0" y="127762"/>
                </a:lnTo>
                <a:lnTo>
                  <a:pt x="12794" y="139954"/>
                </a:lnTo>
                <a:lnTo>
                  <a:pt x="98886" y="142494"/>
                </a:lnTo>
                <a:lnTo>
                  <a:pt x="203823" y="137414"/>
                </a:lnTo>
                <a:lnTo>
                  <a:pt x="231165" y="117094"/>
                </a:lnTo>
                <a:lnTo>
                  <a:pt x="231904" y="56134"/>
                </a:lnTo>
                <a:lnTo>
                  <a:pt x="207887" y="18796"/>
                </a:lnTo>
                <a:lnTo>
                  <a:pt x="103886" y="0"/>
                </a:lnTo>
                <a:close/>
              </a:path>
            </a:pathLst>
          </a:custGeom>
          <a:solidFill>
            <a:srgbClr val="CCCCCC"/>
          </a:solidFill>
          <a:ln>
            <a:noFill/>
          </a:ln>
        </p:spPr>
        <p:txBody>
          <a:bodyPr/>
          <a:p/>
        </p:txBody>
      </p:sp>
      <p:sp>
        <p:nvSpPr>
          <p:cNvPr id="70" name="Google Shape;70;p14"/>
          <p:cNvSpPr/>
          <p:nvPr/>
        </p:nvSpPr>
        <p:spPr>
          <a:xfrm>
            <a:off x="6027775" y="1968500"/>
            <a:ext cx="1173125" cy="2984500"/>
          </a:xfrm>
          <a:custGeom>
            <a:rect b="b" l="l" r="r" t="t"/>
            <a:pathLst>
              <a:path extrusionOk="0" h="119380" w="46925">
                <a:moveTo>
                  <a:pt x="22541" y="0"/>
                </a:moveTo>
                <a:lnTo>
                  <a:pt x="15429" y="25654"/>
                </a:lnTo>
                <a:lnTo>
                  <a:pt x="20509" y="87884"/>
                </a:lnTo>
                <a:lnTo>
                  <a:pt x="0" y="119380"/>
                </a:lnTo>
                <a:lnTo>
                  <a:pt x="20691" y="118110"/>
                </a:lnTo>
                <a:lnTo>
                  <a:pt x="46186" y="98298"/>
                </a:lnTo>
                <a:lnTo>
                  <a:pt x="46925" y="35560"/>
                </a:lnTo>
                <a:close/>
              </a:path>
            </a:pathLst>
          </a:custGeom>
          <a:solidFill>
            <a:srgbClr val="B7B7B7"/>
          </a:solidFill>
          <a:ln>
            <a:noFill/>
          </a:ln>
        </p:spPr>
        <p:txBody>
          <a:bodyPr/>
          <a:p/>
        </p:txBody>
      </p:sp>
      <p:sp>
        <p:nvSpPr>
          <p:cNvPr id="71" name="Google Shape;71;p14"/>
          <p:cNvSpPr/>
          <p:nvPr/>
        </p:nvSpPr>
        <p:spPr>
          <a:xfrm>
            <a:off x="1295400" y="4362450"/>
            <a:ext cx="698500" cy="698500"/>
          </a:xfrm>
          <a:custGeom>
            <a:rect b="b" l="l" r="r" t="t"/>
            <a:pathLst>
              <a:path extrusionOk="0" h="27940" w="27940">
                <a:moveTo>
                  <a:pt x="27686" y="18542"/>
                </a:moveTo>
                <a:lnTo>
                  <a:pt x="27940" y="11684"/>
                </a:lnTo>
                <a:lnTo>
                  <a:pt x="21844" y="17526"/>
                </a:lnTo>
                <a:lnTo>
                  <a:pt x="19812" y="11684"/>
                </a:lnTo>
                <a:lnTo>
                  <a:pt x="20320" y="6096"/>
                </a:lnTo>
                <a:lnTo>
                  <a:pt x="13462" y="14732"/>
                </a:lnTo>
                <a:lnTo>
                  <a:pt x="13716" y="6350"/>
                </a:lnTo>
                <a:lnTo>
                  <a:pt x="8382" y="0"/>
                </a:lnTo>
                <a:lnTo>
                  <a:pt x="6604" y="5842"/>
                </a:lnTo>
                <a:lnTo>
                  <a:pt x="6877" y="10414"/>
                </a:lnTo>
                <a:lnTo>
                  <a:pt x="0" y="8128"/>
                </a:lnTo>
                <a:lnTo>
                  <a:pt x="4318" y="16764"/>
                </a:lnTo>
                <a:lnTo>
                  <a:pt x="4572" y="22860"/>
                </a:lnTo>
                <a:lnTo>
                  <a:pt x="8128" y="25908"/>
                </a:lnTo>
                <a:lnTo>
                  <a:pt x="13208" y="26924"/>
                </a:lnTo>
                <a:lnTo>
                  <a:pt x="19323" y="27940"/>
                </a:lnTo>
                <a:close/>
              </a:path>
            </a:pathLst>
          </a:custGeom>
          <a:solidFill>
            <a:srgbClr val="7EA96A"/>
          </a:solidFill>
          <a:ln>
            <a:noFill/>
          </a:ln>
        </p:spPr>
        <p:txBody>
          <a:bodyPr/>
          <a:p/>
        </p:txBody>
      </p:sp>
      <p:sp>
        <p:nvSpPr>
          <p:cNvPr id="72" name="Google Shape;72;p14"/>
          <p:cNvSpPr/>
          <p:nvPr/>
        </p:nvSpPr>
        <p:spPr>
          <a:xfrm>
            <a:off x="5808550" y="4478100"/>
            <a:ext cx="630350" cy="622500"/>
          </a:xfrm>
          <a:custGeom>
            <a:rect b="b" l="l" r="r" t="t"/>
            <a:pathLst>
              <a:path extrusionOk="0" h="24900" w="25214">
                <a:moveTo>
                  <a:pt x="25214" y="20774"/>
                </a:moveTo>
                <a:lnTo>
                  <a:pt x="23182" y="16964"/>
                </a:lnTo>
                <a:lnTo>
                  <a:pt x="23944" y="5280"/>
                </a:lnTo>
                <a:lnTo>
                  <a:pt x="17340" y="12646"/>
                </a:lnTo>
                <a:lnTo>
                  <a:pt x="15642" y="3021"/>
                </a:lnTo>
                <a:lnTo>
                  <a:pt x="12622" y="12923"/>
                </a:lnTo>
                <a:lnTo>
                  <a:pt x="8876" y="8470"/>
                </a:lnTo>
                <a:lnTo>
                  <a:pt x="4381" y="0"/>
                </a:lnTo>
                <a:lnTo>
                  <a:pt x="4622" y="6021"/>
                </a:lnTo>
                <a:lnTo>
                  <a:pt x="6139" y="10340"/>
                </a:lnTo>
                <a:lnTo>
                  <a:pt x="0" y="9775"/>
                </a:lnTo>
                <a:lnTo>
                  <a:pt x="5900" y="17034"/>
                </a:lnTo>
                <a:lnTo>
                  <a:pt x="7835" y="22819"/>
                </a:lnTo>
                <a:lnTo>
                  <a:pt x="11539" y="24900"/>
                </a:lnTo>
                <a:lnTo>
                  <a:pt x="15883" y="24673"/>
                </a:lnTo>
                <a:lnTo>
                  <a:pt x="21052" y="24201"/>
                </a:lnTo>
                <a:close/>
              </a:path>
            </a:pathLst>
          </a:custGeom>
          <a:solidFill>
            <a:srgbClr val="7EA96A"/>
          </a:solidFill>
          <a:ln>
            <a:noFill/>
          </a:ln>
        </p:spPr>
        <p:txBody>
          <a:bodyPr/>
          <a:p/>
        </p:txBody>
      </p:sp>
      <p:sp>
        <p:nvSpPr>
          <p:cNvPr id="73" name="Google Shape;73;p14"/>
          <p:cNvSpPr txBox="1"/>
          <p:nvPr/>
        </p:nvSpPr>
        <p:spPr>
          <a:xfrm>
            <a:off x="2432050" y="2178050"/>
            <a:ext cx="3746400" cy="2774700"/>
          </a:xfrm>
          <a:prstGeom prst="rect">
            <a:avLst/>
          </a:prstGeom>
          <a:noFill/>
          <a:ln>
            <a:noFill/>
          </a:ln>
          <a:effectLst>
            <a:outerShdw blurRad="57150" rotWithShape="0" algn="bl" dir="5400000" dist="19050">
              <a:srgbClr val="000000">
                <a:alpha val="19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666666"/>
                </a:solidFill>
                <a:latin typeface="Architects Daughter"/>
                <a:ea typeface="Architects Daughter"/>
                <a:cs typeface="Architects Daughter"/>
                <a:sym typeface="Architects Daughter"/>
              </a:rPr>
              <a:t>There are numerous success stories of forest recovery and wildlife resurgence thanks to the dedicated actions of conservationists, community involvement, and effective forest management practices.</a:t>
            </a:r>
            <a:endParaRPr b="1" sz="1800">
              <a:solidFill>
                <a:srgbClr val="666666"/>
              </a:solidFill>
              <a:latin typeface="Architects Daughter"/>
              <a:ea typeface="Architects Daughter"/>
              <a:cs typeface="Architects Daughter"/>
              <a:sym typeface="Architects Daughter"/>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93C47D"/>
        </a:solidFill>
        <a:effectLst/>
      </p:bgPr>
    </p:bg>
    <p:spTree>
      <p:nvGrpSpPr>
        <p:cNvPr id="1" name=""/>
        <p:cNvGrpSpPr/>
        <p:nvPr/>
      </p:nvGrpSpPr>
      <p:grpSpPr/>
      <p:sp>
        <p:nvSpPr>
          <p:cNvPr id="67" name="Google Shape;67;p14"/>
          <p:cNvSpPr/>
          <p:nvPr/>
        </p:nvSpPr>
        <p:spPr>
          <a:xfrm>
            <a:off x="2235200" y="2705100"/>
            <a:ext cx="5905500" cy="2260600"/>
          </a:xfrm>
          <a:custGeom>
            <a:rect b="b" l="l" r="r" t="t"/>
            <a:pathLst>
              <a:path extrusionOk="0" h="90424" w="236220">
                <a:moveTo>
                  <a:pt x="92202" y="0"/>
                </a:moveTo>
                <a:lnTo>
                  <a:pt x="147574" y="7366"/>
                </a:lnTo>
                <a:lnTo>
                  <a:pt x="200406" y="21590"/>
                </a:lnTo>
                <a:lnTo>
                  <a:pt x="215392" y="32258"/>
                </a:lnTo>
                <a:lnTo>
                  <a:pt x="236220" y="48006"/>
                </a:lnTo>
                <a:lnTo>
                  <a:pt x="230632" y="82296"/>
                </a:lnTo>
                <a:lnTo>
                  <a:pt x="172212" y="89408"/>
                </a:lnTo>
                <a:lnTo>
                  <a:pt x="91186" y="90424"/>
                </a:lnTo>
                <a:lnTo>
                  <a:pt x="6096" y="86868"/>
                </a:lnTo>
                <a:lnTo>
                  <a:pt x="0" y="70866"/>
                </a:lnTo>
                <a:lnTo>
                  <a:pt x="9398" y="33274"/>
                </a:lnTo>
                <a:lnTo>
                  <a:pt x="49022" y="10922"/>
                </a:lnTo>
                <a:close/>
              </a:path>
            </a:pathLst>
          </a:custGeom>
          <a:solidFill>
            <a:srgbClr val="7F9575"/>
          </a:solidFill>
          <a:ln>
            <a:noFill/>
          </a:ln>
        </p:spPr>
        <p:txBody>
          <a:bodyPr/>
          <a:p/>
        </p:txBody>
      </p:sp>
      <p:sp>
        <p:nvSpPr>
          <p:cNvPr id="68" name="Google Shape;68;p14"/>
          <p:cNvSpPr txBox="1"/>
          <p:nvPr/>
        </p:nvSpPr>
        <p:spPr>
          <a:xfrm>
            <a:off x="1029100" y="123450"/>
            <a:ext cx="6552300" cy="6669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3200">
                <a:solidFill>
                  <a:srgbClr val="1D2634"/>
                </a:solidFill>
                <a:latin typeface="Architects Daughter"/>
                <a:ea typeface="Architects Daughter"/>
                <a:cs typeface="Architects Daughter"/>
                <a:sym typeface="Architects Daughter"/>
              </a:rPr>
              <a:t>The Future of National Forests</a:t>
            </a:r>
            <a:endParaRPr b="1" sz="3200">
              <a:solidFill>
                <a:srgbClr val="1D2634"/>
              </a:solidFill>
              <a:latin typeface="Architects Daughter"/>
              <a:ea typeface="Architects Daughter"/>
              <a:cs typeface="Architects Daughter"/>
              <a:sym typeface="Architects Daughter"/>
            </a:endParaRPr>
          </a:p>
        </p:txBody>
      </p:sp>
      <p:sp>
        <p:nvSpPr>
          <p:cNvPr id="69" name="Google Shape;69;p14"/>
          <p:cNvSpPr/>
          <p:nvPr/>
        </p:nvSpPr>
        <p:spPr>
          <a:xfrm>
            <a:off x="1403350" y="1498600"/>
            <a:ext cx="5797600" cy="3562350"/>
          </a:xfrm>
          <a:custGeom>
            <a:rect b="b" l="l" r="r" t="t"/>
            <a:pathLst>
              <a:path extrusionOk="0" h="142494" w="231904">
                <a:moveTo>
                  <a:pt x="67310" y="4572"/>
                </a:moveTo>
                <a:lnTo>
                  <a:pt x="41245" y="21336"/>
                </a:lnTo>
                <a:lnTo>
                  <a:pt x="13533" y="49784"/>
                </a:lnTo>
                <a:lnTo>
                  <a:pt x="4296" y="88138"/>
                </a:lnTo>
                <a:lnTo>
                  <a:pt x="0" y="127762"/>
                </a:lnTo>
                <a:lnTo>
                  <a:pt x="12794" y="139954"/>
                </a:lnTo>
                <a:lnTo>
                  <a:pt x="98886" y="142494"/>
                </a:lnTo>
                <a:lnTo>
                  <a:pt x="203823" y="137414"/>
                </a:lnTo>
                <a:lnTo>
                  <a:pt x="231165" y="117094"/>
                </a:lnTo>
                <a:lnTo>
                  <a:pt x="231904" y="56134"/>
                </a:lnTo>
                <a:lnTo>
                  <a:pt x="207887" y="18796"/>
                </a:lnTo>
                <a:lnTo>
                  <a:pt x="103886" y="0"/>
                </a:lnTo>
                <a:close/>
              </a:path>
            </a:pathLst>
          </a:custGeom>
          <a:solidFill>
            <a:srgbClr val="CCCCCC"/>
          </a:solidFill>
          <a:ln>
            <a:noFill/>
          </a:ln>
        </p:spPr>
        <p:txBody>
          <a:bodyPr/>
          <a:p/>
        </p:txBody>
      </p:sp>
      <p:sp>
        <p:nvSpPr>
          <p:cNvPr id="70" name="Google Shape;70;p14"/>
          <p:cNvSpPr/>
          <p:nvPr/>
        </p:nvSpPr>
        <p:spPr>
          <a:xfrm>
            <a:off x="6027775" y="1968500"/>
            <a:ext cx="1173125" cy="2984500"/>
          </a:xfrm>
          <a:custGeom>
            <a:rect b="b" l="l" r="r" t="t"/>
            <a:pathLst>
              <a:path extrusionOk="0" h="119380" w="46925">
                <a:moveTo>
                  <a:pt x="22541" y="0"/>
                </a:moveTo>
                <a:lnTo>
                  <a:pt x="15429" y="25654"/>
                </a:lnTo>
                <a:lnTo>
                  <a:pt x="20509" y="87884"/>
                </a:lnTo>
                <a:lnTo>
                  <a:pt x="0" y="119380"/>
                </a:lnTo>
                <a:lnTo>
                  <a:pt x="20691" y="118110"/>
                </a:lnTo>
                <a:lnTo>
                  <a:pt x="46186" y="98298"/>
                </a:lnTo>
                <a:lnTo>
                  <a:pt x="46925" y="35560"/>
                </a:lnTo>
                <a:close/>
              </a:path>
            </a:pathLst>
          </a:custGeom>
          <a:solidFill>
            <a:srgbClr val="B7B7B7"/>
          </a:solidFill>
          <a:ln>
            <a:noFill/>
          </a:ln>
        </p:spPr>
        <p:txBody>
          <a:bodyPr/>
          <a:p/>
        </p:txBody>
      </p:sp>
      <p:sp>
        <p:nvSpPr>
          <p:cNvPr id="71" name="Google Shape;71;p14"/>
          <p:cNvSpPr/>
          <p:nvPr/>
        </p:nvSpPr>
        <p:spPr>
          <a:xfrm>
            <a:off x="1295400" y="4362450"/>
            <a:ext cx="698500" cy="698500"/>
          </a:xfrm>
          <a:custGeom>
            <a:rect b="b" l="l" r="r" t="t"/>
            <a:pathLst>
              <a:path extrusionOk="0" h="27940" w="27940">
                <a:moveTo>
                  <a:pt x="27686" y="18542"/>
                </a:moveTo>
                <a:lnTo>
                  <a:pt x="27940" y="11684"/>
                </a:lnTo>
                <a:lnTo>
                  <a:pt x="21844" y="17526"/>
                </a:lnTo>
                <a:lnTo>
                  <a:pt x="19812" y="11684"/>
                </a:lnTo>
                <a:lnTo>
                  <a:pt x="20320" y="6096"/>
                </a:lnTo>
                <a:lnTo>
                  <a:pt x="13462" y="14732"/>
                </a:lnTo>
                <a:lnTo>
                  <a:pt x="13716" y="6350"/>
                </a:lnTo>
                <a:lnTo>
                  <a:pt x="8382" y="0"/>
                </a:lnTo>
                <a:lnTo>
                  <a:pt x="6604" y="5842"/>
                </a:lnTo>
                <a:lnTo>
                  <a:pt x="6877" y="10414"/>
                </a:lnTo>
                <a:lnTo>
                  <a:pt x="0" y="8128"/>
                </a:lnTo>
                <a:lnTo>
                  <a:pt x="4318" y="16764"/>
                </a:lnTo>
                <a:lnTo>
                  <a:pt x="4572" y="22860"/>
                </a:lnTo>
                <a:lnTo>
                  <a:pt x="8128" y="25908"/>
                </a:lnTo>
                <a:lnTo>
                  <a:pt x="13208" y="26924"/>
                </a:lnTo>
                <a:lnTo>
                  <a:pt x="19323" y="27940"/>
                </a:lnTo>
                <a:close/>
              </a:path>
            </a:pathLst>
          </a:custGeom>
          <a:solidFill>
            <a:srgbClr val="7EA96A"/>
          </a:solidFill>
          <a:ln>
            <a:noFill/>
          </a:ln>
        </p:spPr>
        <p:txBody>
          <a:bodyPr/>
          <a:p/>
        </p:txBody>
      </p:sp>
      <p:sp>
        <p:nvSpPr>
          <p:cNvPr id="72" name="Google Shape;72;p14"/>
          <p:cNvSpPr/>
          <p:nvPr/>
        </p:nvSpPr>
        <p:spPr>
          <a:xfrm>
            <a:off x="5808550" y="4478100"/>
            <a:ext cx="630350" cy="622500"/>
          </a:xfrm>
          <a:custGeom>
            <a:rect b="b" l="l" r="r" t="t"/>
            <a:pathLst>
              <a:path extrusionOk="0" h="24900" w="25214">
                <a:moveTo>
                  <a:pt x="25214" y="20774"/>
                </a:moveTo>
                <a:lnTo>
                  <a:pt x="23182" y="16964"/>
                </a:lnTo>
                <a:lnTo>
                  <a:pt x="23944" y="5280"/>
                </a:lnTo>
                <a:lnTo>
                  <a:pt x="17340" y="12646"/>
                </a:lnTo>
                <a:lnTo>
                  <a:pt x="15642" y="3021"/>
                </a:lnTo>
                <a:lnTo>
                  <a:pt x="12622" y="12923"/>
                </a:lnTo>
                <a:lnTo>
                  <a:pt x="8876" y="8470"/>
                </a:lnTo>
                <a:lnTo>
                  <a:pt x="4381" y="0"/>
                </a:lnTo>
                <a:lnTo>
                  <a:pt x="4622" y="6021"/>
                </a:lnTo>
                <a:lnTo>
                  <a:pt x="6139" y="10340"/>
                </a:lnTo>
                <a:lnTo>
                  <a:pt x="0" y="9775"/>
                </a:lnTo>
                <a:lnTo>
                  <a:pt x="5900" y="17034"/>
                </a:lnTo>
                <a:lnTo>
                  <a:pt x="7835" y="22819"/>
                </a:lnTo>
                <a:lnTo>
                  <a:pt x="11539" y="24900"/>
                </a:lnTo>
                <a:lnTo>
                  <a:pt x="15883" y="24673"/>
                </a:lnTo>
                <a:lnTo>
                  <a:pt x="21052" y="24201"/>
                </a:lnTo>
                <a:close/>
              </a:path>
            </a:pathLst>
          </a:custGeom>
          <a:solidFill>
            <a:srgbClr val="7EA96A"/>
          </a:solidFill>
          <a:ln>
            <a:noFill/>
          </a:ln>
        </p:spPr>
        <p:txBody>
          <a:bodyPr/>
          <a:p/>
        </p:txBody>
      </p:sp>
      <p:sp>
        <p:nvSpPr>
          <p:cNvPr id="73" name="Google Shape;73;p14"/>
          <p:cNvSpPr txBox="1"/>
          <p:nvPr/>
        </p:nvSpPr>
        <p:spPr>
          <a:xfrm>
            <a:off x="2432050" y="2178050"/>
            <a:ext cx="3746400" cy="2774700"/>
          </a:xfrm>
          <a:prstGeom prst="rect">
            <a:avLst/>
          </a:prstGeom>
          <a:noFill/>
          <a:ln>
            <a:noFill/>
          </a:ln>
          <a:effectLst>
            <a:outerShdw blurRad="57150" rotWithShape="0" algn="bl" dir="5400000" dist="19050">
              <a:srgbClr val="000000">
                <a:alpha val="19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666666"/>
                </a:solidFill>
                <a:latin typeface="Architects Daughter"/>
                <a:ea typeface="Architects Daughter"/>
                <a:cs typeface="Architects Daughter"/>
                <a:sym typeface="Architects Daughter"/>
              </a:rPr>
              <a:t>While challenges remain, ongoing conservation projects and the adoption of sustainable practices can help ensure that our national forests continue to thrive and support biodiversity for years to come.</a:t>
            </a:r>
            <a:endParaRPr b="1" sz="1800">
              <a:solidFill>
                <a:srgbClr val="666666"/>
              </a:solidFill>
              <a:latin typeface="Architects Daughter"/>
              <a:ea typeface="Architects Daughter"/>
              <a:cs typeface="Architects Daughter"/>
              <a:sym typeface="Architects Daughte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