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4" name="Google Shape;54;p13"/>
          <p:cNvSpPr/>
          <p:nvPr/>
        </p:nvSpPr>
        <p:spPr>
          <a:xfrm rot="-5400000">
            <a:off x="1983975" y="-2011225"/>
            <a:ext cx="5175900" cy="91713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125" y="0"/>
            <a:ext cx="9144000" cy="5143500"/>
          </a:xfrm>
          <a:prstGeom prst="diagStripe">
            <a:avLst>
              <a:gd fmla="val 50000" name="adj"/>
            </a:avLst>
          </a:prstGeom>
          <a:solidFill>
            <a:srgbClr val="FFC971"/>
          </a:solidFill>
          <a:ln cap="flat" cmpd="sng" w="9525">
            <a:solidFill>
              <a:srgbClr val="FFC97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1625008" y="973175"/>
            <a:ext cx="72834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5200">
                <a:latin typeface="Bungee"/>
                <a:ea typeface="Bungee"/>
                <a:cs typeface="Bungee"/>
                <a:sym typeface="Bungee"/>
              </a:rPr>
              <a:t>Sunny Side Up Eggs</a:t>
            </a:r>
            <a:endParaRPr sz="5200">
              <a:solidFill>
                <a:srgbClr val="000000"/>
              </a:solidFill>
              <a:latin typeface="Bungee"/>
              <a:ea typeface="Bungee"/>
              <a:cs typeface="Bungee"/>
              <a:sym typeface="Bungee"/>
            </a:endParaRPr>
          </a:p>
        </p:txBody>
      </p:sp>
      <p:sp>
        <p:nvSpPr>
          <p:cNvPr id="57" name="Google Shape;57;p13"/>
          <p:cNvSpPr txBox="1"/>
          <p:nvPr/>
        </p:nvSpPr>
        <p:spPr>
          <a:xfrm>
            <a:off x="1625001" y="3062725"/>
            <a:ext cx="7283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595959"/>
                </a:solidFill>
                <a:latin typeface="Oswald"/>
                <a:ea typeface="Oswald"/>
                <a:cs typeface="Oswald"/>
                <a:sym typeface="Oswald"/>
              </a:rPr>
              <a:t>8 Quick &amp; Easy Steps to the Perfect Breakfast</a:t>
            </a:r>
            <a:endParaRPr sz="2800">
              <a:solidFill>
                <a:srgbClr val="595959"/>
              </a:solidFill>
              <a:latin typeface="Oswald"/>
              <a:ea typeface="Oswald"/>
              <a:cs typeface="Oswald"/>
              <a:sym typeface="Oswald"/>
            </a:endParaRPr>
          </a:p>
        </p:txBody>
      </p:sp>
      <p:sp>
        <p:nvSpPr>
          <p:cNvPr id="58" name="Google Shape;58;p13"/>
          <p:cNvSpPr/>
          <p:nvPr/>
        </p:nvSpPr>
        <p:spPr>
          <a:xfrm>
            <a:off x="-928600" y="-961100"/>
            <a:ext cx="2553600" cy="2553600"/>
          </a:xfrm>
          <a:prstGeom prst="donut">
            <a:avLst>
              <a:gd fmla="val 25000" name="adj"/>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1: Gather Ingredients &amp; Tools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Begin your egg-cellent adventure by getting fresh eggs and the necessary kitchen tools. You'll need a non-stick frying pan, a spatula, and some oil or butter. Choose the freshest eggs for the best taste and appearance.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2: Preheat the Pan</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Place your non-stick frying pan on the stove over medium heat. Allow it to warm up for a minute or two. A properly preheated pan ensures your egg will cook evenly without burning.</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3: Add Oil or Butter</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Once the pan is heated, add a small amount of oil or butter. Swirl it around to coat the bottom of the pan. This prevents sticking and adds flavor to your sunny side up eggs.</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4: Crack the Egg</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Carefully crack the egg into a small bowl to avoid shell fragments. Then gently slide the egg from the bowl into the pan. This helps keep the yolk intact for that perfect sunny side up appearance.</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5: Cook on Low Heat</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Reduce the heat to low immediately after adding the egg. This allows the egg white to slowly firm up without overcooking the yolk, keeping it runny and warm.</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6: Cover with a Lid (Optional)</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Covering the pan with a lid creates steam that helps cook the top of the egg. This step is optional but can result in more evenly cooked egg whites while keeping the yolk runny.</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7: Check the Whites</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Cook until the whites are fully set but the yolk remains runny. Peek under the lid periodically to avoid overcooking. The egg is ready when the edges are slightly crispy and the whites are no longer translucent.</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63" name="Google Shape;63;p14"/>
          <p:cNvSpPr/>
          <p:nvPr/>
        </p:nvSpPr>
        <p:spPr>
          <a:xfrm>
            <a:off x="-54925" y="-1345525"/>
            <a:ext cx="8816400" cy="7043400"/>
          </a:xfrm>
          <a:prstGeom prst="rect">
            <a:avLst/>
          </a:prstGeom>
          <a:solidFill>
            <a:srgbClr val="FFC9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rot="-5400000">
            <a:off x="1434900" y="-1489525"/>
            <a:ext cx="5162400" cy="8141400"/>
          </a:xfrm>
          <a:prstGeom prst="rtTriangle">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latin typeface="Bungee"/>
                <a:ea typeface="Bungee"/>
                <a:cs typeface="Bungee"/>
                <a:sym typeface="Bungee"/>
              </a:rPr>
              <a:t>Step 8: Serve and Enjoy</a:t>
            </a:r>
            <a:endParaRPr sz="2800">
              <a:solidFill>
                <a:srgbClr val="000000"/>
              </a:solidFill>
              <a:latin typeface="Bungee"/>
              <a:ea typeface="Bungee"/>
              <a:cs typeface="Bungee"/>
              <a:sym typeface="Bungee"/>
            </a:endParaRPr>
          </a:p>
        </p:txBody>
      </p:sp>
      <p:sp>
        <p:nvSpPr>
          <p:cNvPr id="66" name="Google Shape;66;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95959"/>
                </a:solidFill>
                <a:latin typeface="Oswald"/>
                <a:ea typeface="Oswald"/>
                <a:cs typeface="Oswald"/>
                <a:sym typeface="Oswald"/>
              </a:rPr>
              <a:t>Once the egg is cooked to your liking, use the spatula to gently slide it onto a plate. Season with salt and pepper as desired, and enjoy your delicious sunny side up egg!</a:t>
            </a:r>
            <a:endParaRPr sz="1800">
              <a:solidFill>
                <a:srgbClr val="595959"/>
              </a:solidFill>
              <a:latin typeface="Oswald"/>
              <a:ea typeface="Oswald"/>
              <a:cs typeface="Oswald"/>
              <a:sym typeface="Oswald"/>
            </a:endParaRPr>
          </a:p>
        </p:txBody>
      </p:sp>
      <p:sp>
        <p:nvSpPr>
          <p:cNvPr id="67" name="Google Shape;67;p14"/>
          <p:cNvSpPr/>
          <p:nvPr/>
        </p:nvSpPr>
        <p:spPr>
          <a:xfrm>
            <a:off x="8074450" y="-1345525"/>
            <a:ext cx="346800" cy="7043400"/>
          </a:xfrm>
          <a:prstGeom prst="rect">
            <a:avLst/>
          </a:prstGeom>
          <a:solidFill>
            <a:srgbClr val="FFB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421250" y="-1345525"/>
            <a:ext cx="346800" cy="7043400"/>
          </a:xfrm>
          <a:prstGeom prst="rect">
            <a:avLst/>
          </a:prstGeom>
          <a:solidFill>
            <a:srgbClr val="FF95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