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B7B7B7"/>
        </a:solidFill>
        <a:effectLst/>
      </p:bgPr>
    </p:bg>
    <p:spTree>
      <p:nvGrpSpPr>
        <p:cNvPr id="1" name=""/>
        <p:cNvGrpSpPr/>
        <p:nvPr/>
      </p:nvGrpSpPr>
      <p:grpSpPr/>
      <p:sp>
        <p:nvSpPr>
          <p:cNvPr id="73" name="Google Shape;73;p15"/>
          <p:cNvSpPr/>
          <p:nvPr/>
        </p:nvSpPr>
        <p:spPr>
          <a:xfrm>
            <a:off x="991991" y="708796"/>
            <a:ext cx="7591525" cy="4092050"/>
          </a:xfrm>
          <a:custGeom>
            <a:rect b="b" l="l" r="r" t="t"/>
            <a:pathLst>
              <a:path extrusionOk="0" h="163682" w="303661">
                <a:moveTo>
                  <a:pt x="32852" y="1930"/>
                </a:moveTo>
                <a:cubicBezTo>
                  <a:pt x="52992" y="-6060"/>
                  <a:pt x="89113" y="13313"/>
                  <a:pt x="120856" y="13751"/>
                </a:cubicBezTo>
                <a:cubicBezTo>
                  <a:pt x="152599" y="14189"/>
                  <a:pt x="196163" y="2305"/>
                  <a:pt x="223310" y="4556"/>
                </a:cubicBezTo>
                <a:cubicBezTo>
                  <a:pt x="250457" y="6807"/>
                  <a:pt x="270973" y="7128"/>
                  <a:pt x="283736" y="27255"/>
                </a:cubicBezTo>
                <a:cubicBezTo>
                  <a:pt x="296499" y="47382"/>
                  <a:pt x="310560" y="103159"/>
                  <a:pt x="299887" y="125318"/>
                </a:cubicBezTo>
                <a:cubicBezTo>
                  <a:pt x="289214" y="147477"/>
                  <a:pt x="247840" y="154009"/>
                  <a:pt x="219698" y="160207"/>
                </a:cubicBezTo>
                <a:cubicBezTo>
                  <a:pt x="191556" y="166405"/>
                  <a:pt x="156266" y="162397"/>
                  <a:pt x="131036" y="162506"/>
                </a:cubicBezTo>
                <a:cubicBezTo>
                  <a:pt x="105806" y="162616"/>
                  <a:pt x="85283" y="165954"/>
                  <a:pt x="68317" y="160864"/>
                </a:cubicBezTo>
                <a:cubicBezTo>
                  <a:pt x="51351" y="155774"/>
                  <a:pt x="40624" y="148495"/>
                  <a:pt x="29240" y="131967"/>
                </a:cubicBezTo>
                <a:cubicBezTo>
                  <a:pt x="17856" y="115439"/>
                  <a:pt x="-588" y="83367"/>
                  <a:pt x="14" y="61694"/>
                </a:cubicBezTo>
                <a:cubicBezTo>
                  <a:pt x="616" y="40021"/>
                  <a:pt x="12712" y="9921"/>
                  <a:pt x="32852" y="1930"/>
                </a:cubicBezTo>
                <a:close/>
              </a:path>
            </a:pathLst>
          </a:custGeom>
          <a:solidFill>
            <a:srgbClr val="666666"/>
          </a:solidFill>
          <a:ln>
            <a:noFill/>
          </a:ln>
        </p:spPr>
        <p:txBody>
          <a:bodyPr/>
          <a:p/>
        </p:txBody>
      </p:sp>
      <p:sp>
        <p:nvSpPr>
          <p:cNvPr id="74" name="Google Shape;74;p15"/>
          <p:cNvSpPr/>
          <p:nvPr/>
        </p:nvSpPr>
        <p:spPr>
          <a:xfrm>
            <a:off x="1979355" y="1300437"/>
            <a:ext cx="5857625" cy="3312900"/>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a:effectLst>
            <a:outerShdw blurRad="1085850" rotWithShape="0" algn="bl">
              <a:srgbClr val="000000">
                <a:alpha val="49000"/>
              </a:srgbClr>
            </a:outerShdw>
          </a:effectLst>
        </p:spPr>
        <p:txBody>
          <a:bodyPr/>
          <a:p/>
        </p:txBody>
      </p:sp>
      <p:sp>
        <p:nvSpPr>
          <p:cNvPr id="75" name="Google Shape;75;p15"/>
          <p:cNvSpPr/>
          <p:nvPr/>
        </p:nvSpPr>
        <p:spPr>
          <a:xfrm>
            <a:off x="1424100" y="3171800"/>
            <a:ext cx="374000" cy="644150"/>
          </a:xfrm>
          <a:custGeom>
            <a:rect b="b" l="l" r="r" t="t"/>
            <a:pathLst>
              <a:path extrusionOk="0" h="25766" w="14960">
                <a:moveTo>
                  <a:pt x="0" y="14045"/>
                </a:moveTo>
                <a:lnTo>
                  <a:pt x="13806" y="0"/>
                </a:lnTo>
                <a:lnTo>
                  <a:pt x="14960" y="4230"/>
                </a:lnTo>
                <a:lnTo>
                  <a:pt x="11115" y="23458"/>
                </a:lnTo>
                <a:lnTo>
                  <a:pt x="6884" y="25766"/>
                </a:lnTo>
                <a:close/>
              </a:path>
            </a:pathLst>
          </a:custGeom>
          <a:solidFill>
            <a:srgbClr val="FF87C2"/>
          </a:solidFill>
          <a:ln>
            <a:noFill/>
          </a:ln>
          <a:effectLst>
            <a:outerShdw blurRad="214313" rotWithShape="0" algn="bl">
              <a:srgbClr val="F59FCD">
                <a:alpha val="50000"/>
              </a:srgbClr>
            </a:outerShdw>
          </a:effectLst>
        </p:spPr>
        <p:txBody>
          <a:bodyPr/>
          <a:p/>
        </p:txBody>
      </p:sp>
      <p:sp>
        <p:nvSpPr>
          <p:cNvPr id="76" name="Google Shape;76;p15"/>
          <p:cNvSpPr/>
          <p:nvPr/>
        </p:nvSpPr>
        <p:spPr>
          <a:xfrm>
            <a:off x="1556675" y="3594500"/>
            <a:ext cx="313600" cy="292525"/>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214313" rotWithShape="0" algn="bl">
              <a:srgbClr val="F59FCD">
                <a:alpha val="50000"/>
              </a:srgbClr>
            </a:outerShdw>
          </a:effectLst>
        </p:spPr>
        <p:txBody>
          <a:bodyPr/>
          <a:p/>
        </p:txBody>
      </p:sp>
      <p:grpSp>
        <p:nvGrpSpPr>
          <p:cNvPr id="77" name="Google Shape;77;p15"/>
          <p:cNvGrpSpPr/>
          <p:nvPr/>
        </p:nvGrpSpPr>
        <p:grpSpPr>
          <a:xfrm>
            <a:off x="1408425" y="968550"/>
            <a:ext cx="788025" cy="553525"/>
            <a:chOff x="1408425" y="968550"/>
            <a:chExt cx="788025" cy="553525"/>
          </a:xfrm>
        </p:grpSpPr>
        <p:sp>
          <p:nvSpPr>
            <p:cNvPr id="78" name="Google Shape;78;p15"/>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79" name="Google Shape;79;p15"/>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80" name="Google Shape;80;p15"/>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81" name="Google Shape;81;p15"/>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82" name="Google Shape;82;p15"/>
          <p:cNvGrpSpPr/>
          <p:nvPr/>
        </p:nvGrpSpPr>
        <p:grpSpPr>
          <a:xfrm>
            <a:off x="7538200" y="1630475"/>
            <a:ext cx="575450" cy="244150"/>
            <a:chOff x="7538200" y="1630475"/>
            <a:chExt cx="575450" cy="244150"/>
          </a:xfrm>
        </p:grpSpPr>
        <p:sp>
          <p:nvSpPr>
            <p:cNvPr id="83" name="Google Shape;83;p15"/>
            <p:cNvSpPr/>
            <p:nvPr/>
          </p:nvSpPr>
          <p:spPr>
            <a:xfrm>
              <a:off x="7538200" y="1634675"/>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84" name="Google Shape;84;p15"/>
            <p:cNvSpPr/>
            <p:nvPr/>
          </p:nvSpPr>
          <p:spPr>
            <a:xfrm>
              <a:off x="7548725" y="1630475"/>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sp>
        <p:nvSpPr>
          <p:cNvPr id="85" name="Google Shape;85;p15"/>
          <p:cNvSpPr/>
          <p:nvPr/>
        </p:nvSpPr>
        <p:spPr>
          <a:xfrm>
            <a:off x="1387000" y="3324250"/>
            <a:ext cx="205700" cy="208825"/>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214313" rotWithShape="0" algn="bl">
              <a:srgbClr val="F59FCD">
                <a:alpha val="50000"/>
              </a:srgbClr>
            </a:outerShdw>
          </a:effectLst>
        </p:spPr>
        <p:txBody>
          <a:bodyPr/>
          <a:p/>
        </p:txBody>
      </p:sp>
      <p:grpSp>
        <p:nvGrpSpPr>
          <p:cNvPr id="86" name="Google Shape;86;p15"/>
          <p:cNvGrpSpPr/>
          <p:nvPr/>
        </p:nvGrpSpPr>
        <p:grpSpPr>
          <a:xfrm rot="-6216162">
            <a:off x="7306288" y="2994968"/>
            <a:ext cx="352443" cy="444448"/>
            <a:chOff x="2181900" y="3178975"/>
            <a:chExt cx="352425" cy="444425"/>
          </a:xfrm>
        </p:grpSpPr>
        <p:sp>
          <p:nvSpPr>
            <p:cNvPr id="87" name="Google Shape;87;p15"/>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200025" rotWithShape="0" algn="bl">
                <a:srgbClr val="4A86E8">
                  <a:alpha val="73000"/>
                </a:srgbClr>
              </a:outerShdw>
            </a:effectLst>
          </p:spPr>
        </p:sp>
        <p:sp>
          <p:nvSpPr>
            <p:cNvPr id="88" name="Google Shape;88;p15"/>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200025" rotWithShape="0" algn="bl">
                <a:srgbClr val="4A86E8">
                  <a:alpha val="73000"/>
                </a:srgbClr>
              </a:outerShdw>
            </a:effectLst>
          </p:spPr>
        </p:sp>
        <p:sp>
          <p:nvSpPr>
            <p:cNvPr id="89" name="Google Shape;89;p15"/>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200025" rotWithShape="0" algn="bl">
                <a:srgbClr val="4A86E8">
                  <a:alpha val="73000"/>
                </a:srgbClr>
              </a:outerShdw>
            </a:effectLst>
          </p:spPr>
        </p:sp>
        <p:sp>
          <p:nvSpPr>
            <p:cNvPr id="90" name="Google Shape;90;p15"/>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200025" rotWithShape="0" algn="bl">
                <a:srgbClr val="4A86E8">
                  <a:alpha val="73000"/>
                </a:srgbClr>
              </a:outerShdw>
            </a:effectLst>
          </p:spPr>
        </p:sp>
      </p:grpSp>
      <p:sp>
        <p:nvSpPr>
          <p:cNvPr id="91" name="Google Shape;91;p15"/>
          <p:cNvSpPr/>
          <p:nvPr/>
        </p:nvSpPr>
        <p:spPr>
          <a:xfrm>
            <a:off x="-182675" y="-71150"/>
            <a:ext cx="7172107" cy="1365928"/>
          </a:xfrm>
          <a:custGeom>
            <a:rect b="b" l="l" r="r" t="t"/>
            <a:pathLst>
              <a:path extrusionOk="0" h="44609" w="265732">
                <a:moveTo>
                  <a:pt x="4615" y="30765"/>
                </a:moveTo>
                <a:lnTo>
                  <a:pt x="19998" y="35764"/>
                </a:lnTo>
                <a:lnTo>
                  <a:pt x="44609" y="31150"/>
                </a:lnTo>
                <a:lnTo>
                  <a:pt x="53454" y="34226"/>
                </a:lnTo>
                <a:lnTo>
                  <a:pt x="61530" y="34226"/>
                </a:lnTo>
                <a:lnTo>
                  <a:pt x="103063" y="33842"/>
                </a:lnTo>
                <a:lnTo>
                  <a:pt x="123829" y="27689"/>
                </a:lnTo>
                <a:lnTo>
                  <a:pt x="129597" y="29611"/>
                </a:lnTo>
                <a:lnTo>
                  <a:pt x="173053" y="41533"/>
                </a:lnTo>
                <a:lnTo>
                  <a:pt x="179975" y="36918"/>
                </a:lnTo>
                <a:lnTo>
                  <a:pt x="200741" y="36918"/>
                </a:lnTo>
                <a:lnTo>
                  <a:pt x="220738" y="44609"/>
                </a:lnTo>
                <a:lnTo>
                  <a:pt x="237274" y="37303"/>
                </a:lnTo>
                <a:lnTo>
                  <a:pt x="257271" y="31919"/>
                </a:lnTo>
                <a:lnTo>
                  <a:pt x="265732" y="16536"/>
                </a:lnTo>
                <a:lnTo>
                  <a:pt x="261502" y="0"/>
                </a:lnTo>
                <a:lnTo>
                  <a:pt x="0" y="385"/>
                </a:lnTo>
                <a:close/>
              </a:path>
            </a:pathLst>
          </a:custGeom>
          <a:solidFill>
            <a:srgbClr val="6AA84F"/>
          </a:solidFill>
          <a:ln>
            <a:noFill/>
          </a:ln>
        </p:spPr>
        <p:txBody>
          <a:bodyPr/>
          <a:p/>
        </p:txBody>
      </p:sp>
      <p:sp>
        <p:nvSpPr>
          <p:cNvPr id="92" name="Google Shape;92;p15"/>
          <p:cNvSpPr/>
          <p:nvPr/>
        </p:nvSpPr>
        <p:spPr>
          <a:xfrm>
            <a:off x="-141150" y="34825"/>
            <a:ext cx="7026775" cy="1259950"/>
          </a:xfrm>
          <a:custGeom>
            <a:rect b="b" l="l" r="r" t="t"/>
            <a:pathLst>
              <a:path extrusionOk="0" h="50398" w="281071">
                <a:moveTo>
                  <a:pt x="0" y="0"/>
                </a:moveTo>
                <a:lnTo>
                  <a:pt x="7473" y="29674"/>
                </a:lnTo>
                <a:lnTo>
                  <a:pt x="18267" y="33442"/>
                </a:lnTo>
                <a:lnTo>
                  <a:pt x="36950" y="24964"/>
                </a:lnTo>
                <a:lnTo>
                  <a:pt x="56048" y="29203"/>
                </a:lnTo>
                <a:lnTo>
                  <a:pt x="65182" y="24492"/>
                </a:lnTo>
                <a:lnTo>
                  <a:pt x="71410" y="29203"/>
                </a:lnTo>
                <a:lnTo>
                  <a:pt x="85525" y="29203"/>
                </a:lnTo>
                <a:lnTo>
                  <a:pt x="102940" y="23450"/>
                </a:lnTo>
                <a:lnTo>
                  <a:pt x="113708" y="29603"/>
                </a:lnTo>
                <a:lnTo>
                  <a:pt x="125244" y="22296"/>
                </a:lnTo>
                <a:lnTo>
                  <a:pt x="149047" y="31558"/>
                </a:lnTo>
                <a:lnTo>
                  <a:pt x="166899" y="27790"/>
                </a:lnTo>
                <a:lnTo>
                  <a:pt x="167729" y="33442"/>
                </a:lnTo>
                <a:lnTo>
                  <a:pt x="174372" y="34855"/>
                </a:lnTo>
                <a:lnTo>
                  <a:pt x="184337" y="27790"/>
                </a:lnTo>
                <a:lnTo>
                  <a:pt x="205095" y="31558"/>
                </a:lnTo>
                <a:lnTo>
                  <a:pt x="225854" y="36739"/>
                </a:lnTo>
                <a:lnTo>
                  <a:pt x="237478" y="31558"/>
                </a:lnTo>
                <a:lnTo>
                  <a:pt x="249519" y="35326"/>
                </a:lnTo>
                <a:lnTo>
                  <a:pt x="275674" y="24022"/>
                </a:lnTo>
                <a:lnTo>
                  <a:pt x="281071" y="24964"/>
                </a:lnTo>
                <a:lnTo>
                  <a:pt x="275674" y="35797"/>
                </a:lnTo>
                <a:lnTo>
                  <a:pt x="257863" y="39791"/>
                </a:lnTo>
                <a:lnTo>
                  <a:pt x="236233" y="50398"/>
                </a:lnTo>
                <a:lnTo>
                  <a:pt x="215056" y="40831"/>
                </a:lnTo>
                <a:lnTo>
                  <a:pt x="192224" y="41450"/>
                </a:lnTo>
                <a:lnTo>
                  <a:pt x="185997" y="46631"/>
                </a:lnTo>
                <a:lnTo>
                  <a:pt x="132855" y="30145"/>
                </a:lnTo>
                <a:lnTo>
                  <a:pt x="112096" y="37211"/>
                </a:lnTo>
                <a:lnTo>
                  <a:pt x="55633" y="37681"/>
                </a:lnTo>
                <a:lnTo>
                  <a:pt x="46499" y="33914"/>
                </a:lnTo>
                <a:lnTo>
                  <a:pt x="20343" y="40508"/>
                </a:lnTo>
                <a:lnTo>
                  <a:pt x="2907" y="33442"/>
                </a:lnTo>
                <a:close/>
              </a:path>
            </a:pathLst>
          </a:custGeom>
          <a:solidFill>
            <a:srgbClr val="539038"/>
          </a:solidFill>
          <a:ln>
            <a:noFill/>
          </a:ln>
          <a:effectLst>
            <a:outerShdw blurRad="57150" rotWithShape="0" algn="bl" dir="5400000" dist="76200">
              <a:srgbClr val="000000">
                <a:alpha val="50000"/>
              </a:srgbClr>
            </a:outerShdw>
          </a:effectLst>
        </p:spPr>
        <p:txBody>
          <a:bodyPr/>
          <a:p/>
        </p:txBody>
      </p:sp>
      <p:sp>
        <p:nvSpPr>
          <p:cNvPr id="93" name="Google Shape;93;p15"/>
          <p:cNvSpPr/>
          <p:nvPr/>
        </p:nvSpPr>
        <p:spPr>
          <a:xfrm>
            <a:off x="-221125" y="4543575"/>
            <a:ext cx="9575575" cy="701825"/>
          </a:xfrm>
          <a:custGeom>
            <a:rect b="b" l="l" r="r" t="t"/>
            <a:pathLst>
              <a:path extrusionOk="0" h="28073" w="383023">
                <a:moveTo>
                  <a:pt x="7691" y="15383"/>
                </a:moveTo>
                <a:lnTo>
                  <a:pt x="39225" y="4615"/>
                </a:lnTo>
                <a:lnTo>
                  <a:pt x="109215" y="11922"/>
                </a:lnTo>
                <a:lnTo>
                  <a:pt x="136904" y="1539"/>
                </a:lnTo>
                <a:lnTo>
                  <a:pt x="182282" y="0"/>
                </a:lnTo>
                <a:lnTo>
                  <a:pt x="251887" y="2692"/>
                </a:lnTo>
                <a:lnTo>
                  <a:pt x="296112" y="7692"/>
                </a:lnTo>
                <a:lnTo>
                  <a:pt x="358411" y="13845"/>
                </a:lnTo>
                <a:lnTo>
                  <a:pt x="383023" y="24997"/>
                </a:lnTo>
                <a:lnTo>
                  <a:pt x="289574" y="28073"/>
                </a:lnTo>
                <a:lnTo>
                  <a:pt x="0" y="28073"/>
                </a:lnTo>
                <a:close/>
              </a:path>
            </a:pathLst>
          </a:custGeom>
          <a:solidFill>
            <a:srgbClr val="6AA84F"/>
          </a:solidFill>
          <a:ln>
            <a:noFill/>
          </a:ln>
          <a:effectLst>
            <a:outerShdw blurRad="200025" rotWithShape="0" algn="bl" dir="17400000" dist="57150">
              <a:srgbClr val="000000">
                <a:alpha val="52999"/>
              </a:srgbClr>
            </a:outerShdw>
          </a:effectLst>
        </p:spPr>
        <p:txBody>
          <a:bodyPr/>
          <a:p/>
        </p:txBody>
      </p:sp>
      <p:sp>
        <p:nvSpPr>
          <p:cNvPr id="94" name="Google Shape;94;p15"/>
          <p:cNvSpPr/>
          <p:nvPr/>
        </p:nvSpPr>
        <p:spPr>
          <a:xfrm>
            <a:off x="-182675" y="4582050"/>
            <a:ext cx="9325600" cy="682575"/>
          </a:xfrm>
          <a:custGeom>
            <a:rect b="b" l="l" r="r" t="t"/>
            <a:pathLst>
              <a:path extrusionOk="0" h="27303" w="373024">
                <a:moveTo>
                  <a:pt x="0" y="27303"/>
                </a:moveTo>
                <a:lnTo>
                  <a:pt x="10383" y="16920"/>
                </a:lnTo>
                <a:lnTo>
                  <a:pt x="45379" y="7691"/>
                </a:lnTo>
                <a:lnTo>
                  <a:pt x="76528" y="13844"/>
                </a:lnTo>
                <a:lnTo>
                  <a:pt x="89218" y="10767"/>
                </a:lnTo>
                <a:lnTo>
                  <a:pt x="108831" y="14228"/>
                </a:lnTo>
                <a:lnTo>
                  <a:pt x="132289" y="7691"/>
                </a:lnTo>
                <a:lnTo>
                  <a:pt x="174975" y="6153"/>
                </a:lnTo>
                <a:lnTo>
                  <a:pt x="196895" y="3076"/>
                </a:lnTo>
                <a:lnTo>
                  <a:pt x="218046" y="10767"/>
                </a:lnTo>
                <a:lnTo>
                  <a:pt x="238428" y="6153"/>
                </a:lnTo>
                <a:lnTo>
                  <a:pt x="270731" y="7691"/>
                </a:lnTo>
                <a:lnTo>
                  <a:pt x="289190" y="14228"/>
                </a:lnTo>
                <a:lnTo>
                  <a:pt x="308034" y="11152"/>
                </a:lnTo>
                <a:lnTo>
                  <a:pt x="349182" y="16151"/>
                </a:lnTo>
                <a:lnTo>
                  <a:pt x="356104" y="20766"/>
                </a:lnTo>
                <a:lnTo>
                  <a:pt x="373024" y="19997"/>
                </a:lnTo>
                <a:lnTo>
                  <a:pt x="356873" y="13075"/>
                </a:lnTo>
                <a:lnTo>
                  <a:pt x="251888" y="1538"/>
                </a:lnTo>
                <a:lnTo>
                  <a:pt x="134981" y="0"/>
                </a:lnTo>
                <a:lnTo>
                  <a:pt x="107677" y="10767"/>
                </a:lnTo>
                <a:lnTo>
                  <a:pt x="36918" y="3461"/>
                </a:lnTo>
                <a:lnTo>
                  <a:pt x="6153" y="14228"/>
                </a:lnTo>
                <a:close/>
              </a:path>
            </a:pathLst>
          </a:custGeom>
          <a:solidFill>
            <a:srgbClr val="539038"/>
          </a:solidFill>
          <a:ln>
            <a:noFill/>
          </a:ln>
        </p:spPr>
        <p:txBody>
          <a:bodyPr/>
          <a:p/>
        </p:txBody>
      </p:sp>
      <p:sp>
        <p:nvSpPr>
          <p:cNvPr id="95" name="Google Shape;95;p15"/>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FFFFFF"/>
                </a:solidFill>
                <a:latin typeface="Dosis"/>
                <a:ea typeface="Dosis"/>
                <a:cs typeface="Dosis"/>
                <a:sym typeface="Dosis"/>
              </a:rPr>
              <a:t>The Last Crusade: LEGO Indiana Jones Finale</a:t>
            </a:r>
            <a:endParaRPr b="1" sz="2800">
              <a:solidFill>
                <a:srgbClr val="FFFFFF"/>
              </a:solidFill>
              <a:latin typeface="Dosis"/>
              <a:ea typeface="Dosis"/>
              <a:cs typeface="Dosis"/>
              <a:sym typeface="Dosis"/>
            </a:endParaRPr>
          </a:p>
        </p:txBody>
      </p:sp>
      <p:sp>
        <p:nvSpPr>
          <p:cNvPr id="96" name="Google Shape;96;p15"/>
          <p:cNvSpPr txBox="1"/>
          <p:nvPr/>
        </p:nvSpPr>
        <p:spPr>
          <a:xfrm>
            <a:off x="2391150" y="1554725"/>
            <a:ext cx="4494600" cy="26109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None/>
            </a:pPr>
            <a:r>
              <a:rPr lang="en" sz="3200">
                <a:solidFill>
                  <a:srgbClr val="FFFFFF"/>
                </a:solidFill>
                <a:latin typeface="Dosis Light"/>
                <a:ea typeface="Dosis Light"/>
                <a:cs typeface="Dosis Light"/>
                <a:sym typeface="Dosis Light"/>
              </a:rPr>
              <a:t>An Adventure Through the Final Level</a:t>
            </a:r>
            <a:endParaRPr sz="3200">
              <a:solidFill>
                <a:srgbClr val="FFFFFF"/>
              </a:solidFill>
              <a:latin typeface="Dosis Light"/>
              <a:ea typeface="Dosis Light"/>
              <a:cs typeface="Dosis Light"/>
              <a:sym typeface="Dosis Light"/>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The final level of LEGO Indiana Jones' third movie game starts with a dramatic setting, as players reach the famed temple where the Holy Grail is said to reside. The stage is set for a grand adventure, as Indiana Jones and his companions must navigate the treacherous ruins fraught with peril. Players are tasked with solving intricate puzzles and outwitting cunning traps, reminiscent of the film's iconic scenes. This level promises a thrilling culmination of wit, agility, and the spirit of exploration that defines the LEGO Indiana Jones series.</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Introduction to the Final Challenge</a:t>
            </a:r>
            <a:endParaRPr sz="2800">
              <a:solidFill>
                <a:srgbClr val="434343"/>
              </a:solidFill>
              <a:latin typeface="Dosis Medium"/>
              <a:ea typeface="Dosis Medium"/>
              <a:cs typeface="Dosis Medium"/>
              <a:sym typeface="Dosis Medium"/>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In an exciting nod to the movie's storyline, players must guide Indy through the legendary three trials. The first, the 'Breath of God', tests players' timing and evasion skills to avoid deadly blades. Next, the 'Word of God' requires keen observation to select the correct stepping stones. Finally, the 'Path of God' is a treacherous puzzle where players must chart a safe path across a seemingly invisible bridge. Each trial is ingeniously adapted for the game, capturing the thrill and tension of the film while translating it into engaging gameplay mechanics.</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Mastering the Three Trials</a:t>
            </a:r>
            <a:endParaRPr sz="2800">
              <a:solidFill>
                <a:srgbClr val="434343"/>
              </a:solidFill>
              <a:latin typeface="Dosis Medium"/>
              <a:ea typeface="Dosis Medium"/>
              <a:cs typeface="Dosis Medium"/>
              <a:sym typeface="Dosis Medium"/>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As players progress, they encounter various guardians meant to protect the Grail. The game adds a twist of LEGO humor and creativity to these encounters, often requiring players to use their environment to their advantage. Additionally, the level is peppered with obstacles that remain true to the movie, such as hidden traps and puzzle rooms, all while adding the signature LEGO build-and-play element. This ensures that both new players and fans of the movie can enjoy a fresh yet familiar experience.</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Overcoming Guardians and Obstacles</a:t>
            </a:r>
            <a:endParaRPr sz="2800">
              <a:solidFill>
                <a:srgbClr val="434343"/>
              </a:solidFill>
              <a:latin typeface="Dosis Medium"/>
              <a:ea typeface="Dosis Medium"/>
              <a:cs typeface="Dosis Medium"/>
              <a:sym typeface="Dosis Medium"/>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The ultimate challenge of the game mirrors one of the most suspenseful parts of the movie — the final puzzle. The LEGO version of this puzzle remains faithful to the film while offering an accessible yet mind-bending experience for gamers. Players must carefully analyse their surroundings, using logic and creativity to unlock the path to the Holy Grail. Solving this puzzle is especially rewarding, as it encapsulates the essence of Indiana Jones' adventures — the marriage of intellect and daring.</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Solving the Final Puzzle</a:t>
            </a:r>
            <a:endParaRPr sz="2800">
              <a:solidFill>
                <a:srgbClr val="434343"/>
              </a:solidFill>
              <a:latin typeface="Dosis Medium"/>
              <a:ea typeface="Dosis Medium"/>
              <a:cs typeface="Dosis Medium"/>
              <a:sym typeface="Dosis Medium"/>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In the concluding act of the final level, players must confront the final boss who stands in the way of claiming the Holy Grail. This battle is heavily inspired by the film's climactic confrontation, while offering unique gameplay elements characteristic of the LEGO video game franchise. Whether it involves strategic combat, environmental manipulation, or quick-time events, players must pull together all they've learned to triumph. The result is a compelling and satisfying finale that tests all facets of a player's skill and ingenuity.</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Defeating the Final Boss</a:t>
            </a:r>
            <a:endParaRPr sz="2800">
              <a:solidFill>
                <a:srgbClr val="434343"/>
              </a:solidFill>
              <a:latin typeface="Dosis Medium"/>
              <a:ea typeface="Dosis Medium"/>
              <a:cs typeface="Dosis Medium"/>
              <a:sym typeface="Dosis Medium"/>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With the final boss defeated, Indiana Jones makes his way to the Holy Grail. The game magnificently captures the weight of this moment, presenting a series of final puzzles and skill tests that stand between Indy and his goal. Players must utilize both the knowledge and the tools acquired throughout the game to secure the Grail. The final moments are filled with tension and drama, echoing the movie's theme of faith and determination, and ultimately rewarding players with a fulfilling sense of accomplishment.</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The Quest for the Holy Grail</a:t>
            </a:r>
            <a:endParaRPr sz="2800">
              <a:solidFill>
                <a:srgbClr val="434343"/>
              </a:solidFill>
              <a:latin typeface="Dosis Medium"/>
              <a:ea typeface="Dosis Medium"/>
              <a:cs typeface="Dosis Medium"/>
              <a:sym typeface="Dosis Medium"/>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Upon completion of the final level, players are greeted with celebratory cutscenes and a sense of narrative closure. The game takes this moment to reward players not only with in-game achievements and bonuses but also with a cinematic ending that ties up the epic journey. The satisfaction of completing such an adventure is akin to closing the last page of an enthralling book, with the hopeful note that there's always another adventure on the horizon for our beloved LEGO version of Indiana Jones.</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The Reward and Game Completion</a:t>
            </a:r>
            <a:endParaRPr sz="2800">
              <a:solidFill>
                <a:srgbClr val="434343"/>
              </a:solidFill>
              <a:latin typeface="Dosis Medium"/>
              <a:ea typeface="Dosis Medium"/>
              <a:cs typeface="Dosis Medium"/>
              <a:sym typeface="Dosis Medium"/>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