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7B7B7"/>
        </a:solidFill>
        <a:effectLst/>
      </p:bgPr>
    </p:bg>
    <p:spTree>
      <p:nvGrpSpPr>
        <p:cNvPr id="1" name=""/>
        <p:cNvGrpSpPr/>
        <p:nvPr/>
      </p:nvGrpSpPr>
      <p:grpSpPr/>
      <p:sp>
        <p:nvSpPr>
          <p:cNvPr id="73" name="Google Shape;73;p15"/>
          <p:cNvSpPr/>
          <p:nvPr/>
        </p:nvSpPr>
        <p:spPr>
          <a:xfrm>
            <a:off x="991991" y="708796"/>
            <a:ext cx="7591525" cy="4092050"/>
          </a:xfrm>
          <a:custGeom>
            <a:rect b="b" l="l" r="r" t="t"/>
            <a:pathLst>
              <a:path extrusionOk="0" h="163682" w="303661">
                <a:moveTo>
                  <a:pt x="32852" y="1930"/>
                </a:moveTo>
                <a:cubicBezTo>
                  <a:pt x="52992" y="-6060"/>
                  <a:pt x="89113" y="13313"/>
                  <a:pt x="120856" y="13751"/>
                </a:cubicBezTo>
                <a:cubicBezTo>
                  <a:pt x="152599" y="14189"/>
                  <a:pt x="196163" y="2305"/>
                  <a:pt x="223310" y="4556"/>
                </a:cubicBezTo>
                <a:cubicBezTo>
                  <a:pt x="250457" y="6807"/>
                  <a:pt x="270973" y="7128"/>
                  <a:pt x="283736" y="27255"/>
                </a:cubicBezTo>
                <a:cubicBezTo>
                  <a:pt x="296499" y="47382"/>
                  <a:pt x="310560" y="103159"/>
                  <a:pt x="299887" y="125318"/>
                </a:cubicBezTo>
                <a:cubicBezTo>
                  <a:pt x="289214" y="147477"/>
                  <a:pt x="247840" y="154009"/>
                  <a:pt x="219698" y="160207"/>
                </a:cubicBezTo>
                <a:cubicBezTo>
                  <a:pt x="191556" y="166405"/>
                  <a:pt x="156266" y="162397"/>
                  <a:pt x="131036" y="162506"/>
                </a:cubicBezTo>
                <a:cubicBezTo>
                  <a:pt x="105806" y="162616"/>
                  <a:pt x="85283" y="165954"/>
                  <a:pt x="68317" y="160864"/>
                </a:cubicBezTo>
                <a:cubicBezTo>
                  <a:pt x="51351" y="155774"/>
                  <a:pt x="40624" y="148495"/>
                  <a:pt x="29240" y="131967"/>
                </a:cubicBezTo>
                <a:cubicBezTo>
                  <a:pt x="17856" y="115439"/>
                  <a:pt x="-588" y="83367"/>
                  <a:pt x="14" y="61694"/>
                </a:cubicBezTo>
                <a:cubicBezTo>
                  <a:pt x="616" y="40021"/>
                  <a:pt x="12712" y="9921"/>
                  <a:pt x="32852" y="1930"/>
                </a:cubicBezTo>
                <a:close/>
              </a:path>
            </a:pathLst>
          </a:custGeom>
          <a:solidFill>
            <a:srgbClr val="666666"/>
          </a:solidFill>
          <a:ln>
            <a:noFill/>
          </a:ln>
        </p:spPr>
        <p:txBody>
          <a:bodyPr/>
          <a:p/>
        </p:txBody>
      </p:sp>
      <p:sp>
        <p:nvSpPr>
          <p:cNvPr id="74" name="Google Shape;74;p15"/>
          <p:cNvSpPr/>
          <p:nvPr/>
        </p:nvSpPr>
        <p:spPr>
          <a:xfrm>
            <a:off x="1979355" y="1300437"/>
            <a:ext cx="5857625" cy="3312900"/>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1085850" rotWithShape="0" algn="bl">
              <a:srgbClr val="000000">
                <a:alpha val="49000"/>
              </a:srgbClr>
            </a:outerShdw>
          </a:effectLst>
        </p:spPr>
        <p:txBody>
          <a:bodyPr/>
          <a:p/>
        </p:txBody>
      </p:sp>
      <p:sp>
        <p:nvSpPr>
          <p:cNvPr id="75" name="Google Shape;75;p15"/>
          <p:cNvSpPr/>
          <p:nvPr/>
        </p:nvSpPr>
        <p:spPr>
          <a:xfrm>
            <a:off x="1424100" y="3171800"/>
            <a:ext cx="374000" cy="644150"/>
          </a:xfrm>
          <a:custGeom>
            <a:rect b="b" l="l" r="r" t="t"/>
            <a:pathLst>
              <a:path extrusionOk="0" h="25766" w="14960">
                <a:moveTo>
                  <a:pt x="0" y="14045"/>
                </a:moveTo>
                <a:lnTo>
                  <a:pt x="13806" y="0"/>
                </a:lnTo>
                <a:lnTo>
                  <a:pt x="14960" y="4230"/>
                </a:lnTo>
                <a:lnTo>
                  <a:pt x="11115" y="23458"/>
                </a:lnTo>
                <a:lnTo>
                  <a:pt x="6884" y="25766"/>
                </a:lnTo>
                <a:close/>
              </a:path>
            </a:pathLst>
          </a:custGeom>
          <a:solidFill>
            <a:srgbClr val="FF87C2"/>
          </a:solidFill>
          <a:ln>
            <a:noFill/>
          </a:ln>
          <a:effectLst>
            <a:outerShdw blurRad="214313" rotWithShape="0" algn="bl">
              <a:srgbClr val="F59FCD">
                <a:alpha val="50000"/>
              </a:srgbClr>
            </a:outerShdw>
          </a:effectLst>
        </p:spPr>
        <p:txBody>
          <a:bodyPr/>
          <a:p/>
        </p:txBody>
      </p:sp>
      <p:sp>
        <p:nvSpPr>
          <p:cNvPr id="76" name="Google Shape;76;p15"/>
          <p:cNvSpPr/>
          <p:nvPr/>
        </p:nvSpPr>
        <p:spPr>
          <a:xfrm>
            <a:off x="1556675" y="3594500"/>
            <a:ext cx="313600" cy="292525"/>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77" name="Google Shape;77;p15"/>
          <p:cNvGrpSpPr/>
          <p:nvPr/>
        </p:nvGrpSpPr>
        <p:grpSpPr>
          <a:xfrm>
            <a:off x="1408425" y="968550"/>
            <a:ext cx="788025" cy="553525"/>
            <a:chOff x="1408425" y="968550"/>
            <a:chExt cx="788025" cy="553525"/>
          </a:xfrm>
        </p:grpSpPr>
        <p:sp>
          <p:nvSpPr>
            <p:cNvPr id="78" name="Google Shape;78;p15"/>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79" name="Google Shape;79;p15"/>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80" name="Google Shape;80;p15"/>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81" name="Google Shape;81;p15"/>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82" name="Google Shape;82;p15"/>
          <p:cNvGrpSpPr/>
          <p:nvPr/>
        </p:nvGrpSpPr>
        <p:grpSpPr>
          <a:xfrm>
            <a:off x="7538200" y="1630475"/>
            <a:ext cx="575450" cy="244150"/>
            <a:chOff x="7538200" y="1630475"/>
            <a:chExt cx="575450" cy="244150"/>
          </a:xfrm>
        </p:grpSpPr>
        <p:sp>
          <p:nvSpPr>
            <p:cNvPr id="83" name="Google Shape;83;p15"/>
            <p:cNvSpPr/>
            <p:nvPr/>
          </p:nvSpPr>
          <p:spPr>
            <a:xfrm>
              <a:off x="7538200" y="1634675"/>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84" name="Google Shape;84;p15"/>
            <p:cNvSpPr/>
            <p:nvPr/>
          </p:nvSpPr>
          <p:spPr>
            <a:xfrm>
              <a:off x="7548725" y="1630475"/>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sp>
        <p:nvSpPr>
          <p:cNvPr id="85" name="Google Shape;85;p15"/>
          <p:cNvSpPr/>
          <p:nvPr/>
        </p:nvSpPr>
        <p:spPr>
          <a:xfrm>
            <a:off x="1387000" y="3324250"/>
            <a:ext cx="205700" cy="208825"/>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86" name="Google Shape;86;p15"/>
          <p:cNvGrpSpPr/>
          <p:nvPr/>
        </p:nvGrpSpPr>
        <p:grpSpPr>
          <a:xfrm rot="-6216162">
            <a:off x="7306288" y="2994968"/>
            <a:ext cx="352443" cy="444448"/>
            <a:chOff x="2181900" y="3178975"/>
            <a:chExt cx="352425" cy="444425"/>
          </a:xfrm>
        </p:grpSpPr>
        <p:sp>
          <p:nvSpPr>
            <p:cNvPr id="87" name="Google Shape;87;p15"/>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200025" rotWithShape="0" algn="bl">
                <a:srgbClr val="4A86E8">
                  <a:alpha val="73000"/>
                </a:srgbClr>
              </a:outerShdw>
            </a:effectLst>
          </p:spPr>
        </p:sp>
        <p:sp>
          <p:nvSpPr>
            <p:cNvPr id="88" name="Google Shape;88;p15"/>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200025" rotWithShape="0" algn="bl">
                <a:srgbClr val="4A86E8">
                  <a:alpha val="73000"/>
                </a:srgbClr>
              </a:outerShdw>
            </a:effectLst>
          </p:spPr>
        </p:sp>
        <p:sp>
          <p:nvSpPr>
            <p:cNvPr id="89" name="Google Shape;89;p15"/>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200025" rotWithShape="0" algn="bl">
                <a:srgbClr val="4A86E8">
                  <a:alpha val="73000"/>
                </a:srgbClr>
              </a:outerShdw>
            </a:effectLst>
          </p:spPr>
        </p:sp>
        <p:sp>
          <p:nvSpPr>
            <p:cNvPr id="90" name="Google Shape;90;p15"/>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200025" rotWithShape="0" algn="bl">
                <a:srgbClr val="4A86E8">
                  <a:alpha val="73000"/>
                </a:srgbClr>
              </a:outerShdw>
            </a:effectLst>
          </p:spPr>
        </p:sp>
      </p:grpSp>
      <p:sp>
        <p:nvSpPr>
          <p:cNvPr id="91" name="Google Shape;91;p15"/>
          <p:cNvSpPr/>
          <p:nvPr/>
        </p:nvSpPr>
        <p:spPr>
          <a:xfrm>
            <a:off x="-182675" y="-71150"/>
            <a:ext cx="7172107" cy="1365928"/>
          </a:xfrm>
          <a:custGeom>
            <a:rect b="b" l="l" r="r" t="t"/>
            <a:pathLst>
              <a:path extrusionOk="0" h="44609" w="265732">
                <a:moveTo>
                  <a:pt x="4615" y="30765"/>
                </a:moveTo>
                <a:lnTo>
                  <a:pt x="19998" y="35764"/>
                </a:lnTo>
                <a:lnTo>
                  <a:pt x="44609" y="31150"/>
                </a:lnTo>
                <a:lnTo>
                  <a:pt x="53454" y="34226"/>
                </a:lnTo>
                <a:lnTo>
                  <a:pt x="61530" y="34226"/>
                </a:lnTo>
                <a:lnTo>
                  <a:pt x="103063" y="33842"/>
                </a:lnTo>
                <a:lnTo>
                  <a:pt x="123829" y="27689"/>
                </a:lnTo>
                <a:lnTo>
                  <a:pt x="129597" y="29611"/>
                </a:lnTo>
                <a:lnTo>
                  <a:pt x="173053" y="41533"/>
                </a:lnTo>
                <a:lnTo>
                  <a:pt x="179975" y="36918"/>
                </a:lnTo>
                <a:lnTo>
                  <a:pt x="200741" y="36918"/>
                </a:lnTo>
                <a:lnTo>
                  <a:pt x="220738" y="44609"/>
                </a:lnTo>
                <a:lnTo>
                  <a:pt x="237274" y="37303"/>
                </a:lnTo>
                <a:lnTo>
                  <a:pt x="257271" y="31919"/>
                </a:lnTo>
                <a:lnTo>
                  <a:pt x="265732" y="16536"/>
                </a:lnTo>
                <a:lnTo>
                  <a:pt x="261502" y="0"/>
                </a:lnTo>
                <a:lnTo>
                  <a:pt x="0" y="385"/>
                </a:lnTo>
                <a:close/>
              </a:path>
            </a:pathLst>
          </a:custGeom>
          <a:solidFill>
            <a:srgbClr val="6AA84F"/>
          </a:solidFill>
          <a:ln>
            <a:noFill/>
          </a:ln>
        </p:spPr>
        <p:txBody>
          <a:bodyPr/>
          <a:p/>
        </p:txBody>
      </p:sp>
      <p:sp>
        <p:nvSpPr>
          <p:cNvPr id="92" name="Google Shape;92;p15"/>
          <p:cNvSpPr/>
          <p:nvPr/>
        </p:nvSpPr>
        <p:spPr>
          <a:xfrm>
            <a:off x="-141150" y="34825"/>
            <a:ext cx="7026775" cy="1259950"/>
          </a:xfrm>
          <a:custGeom>
            <a:rect b="b" l="l" r="r" t="t"/>
            <a:pathLst>
              <a:path extrusionOk="0" h="50398" w="281071">
                <a:moveTo>
                  <a:pt x="0" y="0"/>
                </a:moveTo>
                <a:lnTo>
                  <a:pt x="7473" y="29674"/>
                </a:lnTo>
                <a:lnTo>
                  <a:pt x="18267" y="33442"/>
                </a:lnTo>
                <a:lnTo>
                  <a:pt x="36950" y="24964"/>
                </a:lnTo>
                <a:lnTo>
                  <a:pt x="56048" y="29203"/>
                </a:lnTo>
                <a:lnTo>
                  <a:pt x="65182" y="24492"/>
                </a:lnTo>
                <a:lnTo>
                  <a:pt x="71410" y="29203"/>
                </a:lnTo>
                <a:lnTo>
                  <a:pt x="85525" y="29203"/>
                </a:lnTo>
                <a:lnTo>
                  <a:pt x="102940" y="23450"/>
                </a:lnTo>
                <a:lnTo>
                  <a:pt x="113708" y="29603"/>
                </a:lnTo>
                <a:lnTo>
                  <a:pt x="125244" y="22296"/>
                </a:lnTo>
                <a:lnTo>
                  <a:pt x="149047" y="31558"/>
                </a:lnTo>
                <a:lnTo>
                  <a:pt x="166899" y="27790"/>
                </a:lnTo>
                <a:lnTo>
                  <a:pt x="167729" y="33442"/>
                </a:lnTo>
                <a:lnTo>
                  <a:pt x="174372" y="34855"/>
                </a:lnTo>
                <a:lnTo>
                  <a:pt x="184337" y="27790"/>
                </a:lnTo>
                <a:lnTo>
                  <a:pt x="205095" y="31558"/>
                </a:lnTo>
                <a:lnTo>
                  <a:pt x="225854" y="36739"/>
                </a:lnTo>
                <a:lnTo>
                  <a:pt x="237478" y="31558"/>
                </a:lnTo>
                <a:lnTo>
                  <a:pt x="249519" y="35326"/>
                </a:lnTo>
                <a:lnTo>
                  <a:pt x="275674" y="24022"/>
                </a:lnTo>
                <a:lnTo>
                  <a:pt x="281071" y="24964"/>
                </a:lnTo>
                <a:lnTo>
                  <a:pt x="275674" y="35797"/>
                </a:lnTo>
                <a:lnTo>
                  <a:pt x="257863" y="39791"/>
                </a:lnTo>
                <a:lnTo>
                  <a:pt x="236233" y="50398"/>
                </a:lnTo>
                <a:lnTo>
                  <a:pt x="215056" y="40831"/>
                </a:lnTo>
                <a:lnTo>
                  <a:pt x="192224" y="41450"/>
                </a:lnTo>
                <a:lnTo>
                  <a:pt x="185997" y="46631"/>
                </a:lnTo>
                <a:lnTo>
                  <a:pt x="132855" y="30145"/>
                </a:lnTo>
                <a:lnTo>
                  <a:pt x="112096" y="37211"/>
                </a:lnTo>
                <a:lnTo>
                  <a:pt x="55633" y="37681"/>
                </a:lnTo>
                <a:lnTo>
                  <a:pt x="46499" y="33914"/>
                </a:lnTo>
                <a:lnTo>
                  <a:pt x="20343" y="40508"/>
                </a:lnTo>
                <a:lnTo>
                  <a:pt x="2907" y="33442"/>
                </a:lnTo>
                <a:close/>
              </a:path>
            </a:pathLst>
          </a:custGeom>
          <a:solidFill>
            <a:srgbClr val="539038"/>
          </a:solidFill>
          <a:ln>
            <a:noFill/>
          </a:ln>
          <a:effectLst>
            <a:outerShdw blurRad="57150" rotWithShape="0" algn="bl" dir="5400000" dist="76200">
              <a:srgbClr val="000000">
                <a:alpha val="50000"/>
              </a:srgbClr>
            </a:outerShdw>
          </a:effectLst>
        </p:spPr>
        <p:txBody>
          <a:bodyPr/>
          <a:p/>
        </p:txBody>
      </p:sp>
      <p:sp>
        <p:nvSpPr>
          <p:cNvPr id="93" name="Google Shape;93;p15"/>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94" name="Google Shape;94;p15"/>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95" name="Google Shape;95;p15"/>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FFFFFF"/>
                </a:solidFill>
                <a:latin typeface="Dosis"/>
                <a:ea typeface="Dosis"/>
                <a:cs typeface="Dosis"/>
                <a:sym typeface="Dosis"/>
              </a:rPr>
              <a:t>The Impact of Lurking in Counter-Strike</a:t>
            </a:r>
            <a:endParaRPr b="1" sz="2800">
              <a:solidFill>
                <a:srgbClr val="FFFFFF"/>
              </a:solidFill>
              <a:latin typeface="Dosis"/>
              <a:ea typeface="Dosis"/>
              <a:cs typeface="Dosis"/>
              <a:sym typeface="Dosis"/>
            </a:endParaRPr>
          </a:p>
        </p:txBody>
      </p:sp>
      <p:sp>
        <p:nvSpPr>
          <p:cNvPr id="96" name="Google Shape;96;p15"/>
          <p:cNvSpPr txBox="1"/>
          <p:nvPr/>
        </p:nvSpPr>
        <p:spPr>
          <a:xfrm>
            <a:off x="2391150" y="1554725"/>
            <a:ext cx="4494600" cy="26109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rgbClr val="FFFFFF"/>
                </a:solidFill>
                <a:latin typeface="Dosis Light"/>
                <a:ea typeface="Dosis Light"/>
                <a:cs typeface="Dosis Light"/>
                <a:sym typeface="Dosis Light"/>
              </a:rPr>
              <a:t>Understanding its Effects on Team Dynamics</a:t>
            </a:r>
            <a:endParaRPr sz="3200">
              <a:solidFill>
                <a:srgbClr val="FFFFFF"/>
              </a:solidFill>
              <a:latin typeface="Dosis Light"/>
              <a:ea typeface="Dosis Light"/>
              <a:cs typeface="Dosis Light"/>
              <a:sym typeface="Dosis Light"/>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Lurking is a tactical playstyle in Counter-Strike where a player deliberately separates from their team to create unexpected pressure, gather intel, or flank opponents. This solo approach requires precise timing and game sense to effectively catch the opposing team off guard.</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Defining Lurking in CS</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When executed well, lurking can lead to crucial picks that open up the map for the team. It can also gather important information about enemy positions, movements, and intentions. Lurking can force the enemy team to split their focus, which can be exploited by the lurking player's teammates.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Advantages of Lurking</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Lurking can be a double-edged sword. It may lead to a lack of manpower during crucial fights, miscommunication, and timing issues. If the lurker is eliminated early without contributing, it essentially leaves the team in a 4v5 scenario, which can jeopardize the round and create frustration within the team.</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Disadvantages and Team Harm</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27" name="Google Shape;127;p17"/>
          <p:cNvSpPr/>
          <p:nvPr/>
        </p:nvSpPr>
        <p:spPr>
          <a:xfrm>
            <a:off x="4826832" y="957812"/>
            <a:ext cx="4229600" cy="3797275"/>
          </a:xfrm>
          <a:custGeom>
            <a:rect b="b" l="l" r="r" t="t"/>
            <a:pathLst>
              <a:path extrusionOk="0" h="151891" w="169184">
                <a:moveTo>
                  <a:pt x="157652" y="22443"/>
                </a:moveTo>
                <a:cubicBezTo>
                  <a:pt x="169517" y="40598"/>
                  <a:pt x="172855" y="102057"/>
                  <a:pt x="164709" y="123396"/>
                </a:cubicBezTo>
                <a:cubicBezTo>
                  <a:pt x="156564" y="144735"/>
                  <a:pt x="130309" y="147562"/>
                  <a:pt x="108779" y="150477"/>
                </a:cubicBezTo>
                <a:cubicBezTo>
                  <a:pt x="87249" y="153392"/>
                  <a:pt x="53620" y="152528"/>
                  <a:pt x="35527" y="140886"/>
                </a:cubicBezTo>
                <a:cubicBezTo>
                  <a:pt x="17435" y="129245"/>
                  <a:pt x="2116" y="103539"/>
                  <a:pt x="224" y="80628"/>
                </a:cubicBezTo>
                <a:cubicBezTo>
                  <a:pt x="-1668" y="57717"/>
                  <a:pt x="8625" y="14446"/>
                  <a:pt x="24174" y="3419"/>
                </a:cubicBezTo>
                <a:cubicBezTo>
                  <a:pt x="39724" y="-7608"/>
                  <a:pt x="71275" y="11294"/>
                  <a:pt x="93521" y="14465"/>
                </a:cubicBezTo>
                <a:cubicBezTo>
                  <a:pt x="115767" y="17636"/>
                  <a:pt x="145787" y="4288"/>
                  <a:pt x="157652" y="22443"/>
                </a:cubicBezTo>
                <a:close/>
              </a:path>
            </a:pathLst>
          </a:custGeom>
          <a:solidFill>
            <a:srgbClr val="434343"/>
          </a:solidFill>
          <a:ln cap="flat" cmpd="sng" w="9525">
            <a:solidFill>
              <a:srgbClr val="595959"/>
            </a:solidFill>
            <a:prstDash val="solid"/>
            <a:round/>
            <a:headEnd len="med" w="med" type="none"/>
            <a:tailEnd len="med" w="med" type="none"/>
          </a:ln>
          <a:effectLst>
            <a:outerShdw blurRad="628650" rotWithShape="0" algn="bl">
              <a:srgbClr val="000000">
                <a:alpha val="50000"/>
              </a:srgbClr>
            </a:outerShdw>
          </a:effectLst>
        </p:spPr>
        <p:txBody>
          <a:bodyPr/>
          <a:p/>
        </p:txBody>
      </p:sp>
      <p:sp>
        <p:nvSpPr>
          <p:cNvPr id="128" name="Google Shape;128;p17"/>
          <p:cNvSpPr txBox="1"/>
          <p:nvPr/>
        </p:nvSpPr>
        <p:spPr>
          <a:xfrm>
            <a:off x="5188271" y="1533128"/>
            <a:ext cx="3506700" cy="264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chemeClr val="lt1"/>
                </a:solidFill>
                <a:latin typeface="Dosis Light"/>
                <a:ea typeface="Dosis Light"/>
                <a:cs typeface="Dosis Light"/>
                <a:sym typeface="Dosis Light"/>
              </a:rPr>
              <a:t>Disadvantages:
- Potential for weakened team fights
- Risk of miscommunication
- Can lead to team imbalance</a:t>
            </a:r>
            <a:endParaRPr sz="1800">
              <a:solidFill>
                <a:srgbClr val="FFFFFF"/>
              </a:solidFill>
              <a:latin typeface="Dosis Light"/>
              <a:ea typeface="Dosis Light"/>
              <a:cs typeface="Dosis Light"/>
              <a:sym typeface="Dosis Light"/>
            </a:endParaRPr>
          </a:p>
        </p:txBody>
      </p:sp>
      <p:sp>
        <p:nvSpPr>
          <p:cNvPr id="129" name="Google Shape;129;p17"/>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30" name="Google Shape;130;p17"/>
          <p:cNvSpPr/>
          <p:nvPr/>
        </p:nvSpPr>
        <p:spPr>
          <a:xfrm>
            <a:off x="250875" y="833100"/>
            <a:ext cx="4138412"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628650" rotWithShape="0" algn="bl">
              <a:srgbClr val="000000">
                <a:alpha val="50000"/>
              </a:srgbClr>
            </a:outerShdw>
          </a:effectLst>
        </p:spPr>
        <p:txBody>
          <a:bodyPr/>
          <a:p/>
        </p:txBody>
      </p:sp>
      <p:grpSp>
        <p:nvGrpSpPr>
          <p:cNvPr id="131" name="Google Shape;131;p17"/>
          <p:cNvGrpSpPr/>
          <p:nvPr/>
        </p:nvGrpSpPr>
        <p:grpSpPr>
          <a:xfrm rot="9427501">
            <a:off x="8282135" y="1223642"/>
            <a:ext cx="509614" cy="642730"/>
            <a:chOff x="2181900" y="3178975"/>
            <a:chExt cx="352425" cy="444425"/>
          </a:xfrm>
        </p:grpSpPr>
        <p:sp>
          <p:nvSpPr>
            <p:cNvPr id="132" name="Google Shape;132;p17"/>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33" name="Google Shape;133;p17"/>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34" name="Google Shape;134;p17"/>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35" name="Google Shape;135;p17"/>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36" name="Google Shape;136;p17"/>
          <p:cNvGrpSpPr/>
          <p:nvPr/>
        </p:nvGrpSpPr>
        <p:grpSpPr>
          <a:xfrm rot="484526">
            <a:off x="554546" y="3234914"/>
            <a:ext cx="596017" cy="810177"/>
            <a:chOff x="-555250" y="2993650"/>
            <a:chExt cx="2365157" cy="3215004"/>
          </a:xfrm>
        </p:grpSpPr>
        <p:sp>
          <p:nvSpPr>
            <p:cNvPr id="137" name="Google Shape;137;p17"/>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38" name="Google Shape;138;p17"/>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39" name="Google Shape;139;p17"/>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40" name="Google Shape;140;p17"/>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41" name="Google Shape;141;p17"/>
          <p:cNvSpPr txBox="1"/>
          <p:nvPr/>
        </p:nvSpPr>
        <p:spPr>
          <a:xfrm>
            <a:off x="554643" y="1334551"/>
            <a:ext cx="34779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Advantages:
- Creates space and opportunities
- Gathers valuable intel
- Can catch enemies off guard</a:t>
            </a:r>
            <a:endParaRPr sz="1800">
              <a:solidFill>
                <a:srgbClr val="FFFFFF"/>
              </a:solidFill>
              <a:latin typeface="Dosis Light"/>
              <a:ea typeface="Dosis Light"/>
              <a:cs typeface="Dosis Light"/>
              <a:sym typeface="Dosis Light"/>
            </a:endParaRPr>
          </a:p>
        </p:txBody>
      </p:sp>
      <p:sp>
        <p:nvSpPr>
          <p:cNvPr id="142" name="Google Shape;142;p17"/>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Lurking: Pros and Cons</a:t>
            </a:r>
            <a:endParaRPr sz="2800">
              <a:solidFill>
                <a:srgbClr val="434343"/>
              </a:solidFill>
              <a:latin typeface="Dosis Medium"/>
              <a:ea typeface="Dosis Medium"/>
              <a:cs typeface="Dosis Medium"/>
              <a:sym typeface="Dosis Medium"/>
            </a:endParaRPr>
          </a:p>
        </p:txBody>
      </p:sp>
      <p:grpSp>
        <p:nvGrpSpPr>
          <p:cNvPr id="143" name="Google Shape;143;p17"/>
          <p:cNvGrpSpPr/>
          <p:nvPr/>
        </p:nvGrpSpPr>
        <p:grpSpPr>
          <a:xfrm>
            <a:off x="7298467" y="158846"/>
            <a:ext cx="1328610" cy="836210"/>
            <a:chOff x="1408425" y="968550"/>
            <a:chExt cx="788025" cy="553525"/>
          </a:xfrm>
        </p:grpSpPr>
        <p:sp>
          <p:nvSpPr>
            <p:cNvPr id="144" name="Google Shape;144;p17"/>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45" name="Google Shape;145;p17"/>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46" name="Google Shape;146;p17"/>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47" name="Google Shape;147;p17"/>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To minimize risks, communication is key. The lurker must keep the team informed of their actions and findings. Regular updates can help the team make informed decisions. A well-timed lurk should be part of a larger team strategy, not a solo endeavor disconnected from the team's objective.</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Effective Lurking Strategy</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9" name="Google Shape;239;p24"/>
          <p:cNvSpPr/>
          <p:nvPr/>
        </p:nvSpPr>
        <p:spPr>
          <a:xfrm>
            <a:off x="-245150" y="3843875"/>
            <a:ext cx="9623625" cy="2268925"/>
          </a:xfrm>
          <a:custGeom>
            <a:rect b="b" l="l" r="r" t="t"/>
            <a:pathLst>
              <a:path extrusionOk="0" h="90757" w="384945">
                <a:moveTo>
                  <a:pt x="2307" y="26535"/>
                </a:moveTo>
                <a:lnTo>
                  <a:pt x="57684" y="0"/>
                </a:lnTo>
                <a:lnTo>
                  <a:pt x="130751" y="6153"/>
                </a:lnTo>
                <a:lnTo>
                  <a:pt x="178436" y="0"/>
                </a:lnTo>
                <a:lnTo>
                  <a:pt x="227660" y="5769"/>
                </a:lnTo>
                <a:lnTo>
                  <a:pt x="282268" y="18459"/>
                </a:lnTo>
                <a:lnTo>
                  <a:pt x="368409" y="12691"/>
                </a:lnTo>
                <a:lnTo>
                  <a:pt x="384945" y="16152"/>
                </a:lnTo>
                <a:lnTo>
                  <a:pt x="378792" y="88449"/>
                </a:lnTo>
                <a:lnTo>
                  <a:pt x="0" y="90757"/>
                </a:lnTo>
                <a:close/>
              </a:path>
            </a:pathLst>
          </a:custGeom>
          <a:solidFill>
            <a:srgbClr val="999999"/>
          </a:solidFill>
          <a:ln>
            <a:noFill/>
          </a:ln>
        </p:spPr>
        <p:txBody>
          <a:bodyPr/>
          <a:p/>
        </p:txBody>
      </p:sp>
      <p:sp>
        <p:nvSpPr>
          <p:cNvPr id="240" name="Google Shape;240;p24"/>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241" name="Google Shape;241;p24"/>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242" name="Google Shape;242;p24"/>
          <p:cNvSpPr/>
          <p:nvPr/>
        </p:nvSpPr>
        <p:spPr>
          <a:xfrm>
            <a:off x="538375" y="3841750"/>
            <a:ext cx="1153700" cy="557625"/>
          </a:xfrm>
          <a:custGeom>
            <a:rect b="b" l="l" r="r" t="t"/>
            <a:pathLst>
              <a:path extrusionOk="0" h="22305" w="46148">
                <a:moveTo>
                  <a:pt x="0" y="13845"/>
                </a:moveTo>
                <a:lnTo>
                  <a:pt x="13075" y="22305"/>
                </a:lnTo>
                <a:lnTo>
                  <a:pt x="29612" y="13460"/>
                </a:lnTo>
                <a:lnTo>
                  <a:pt x="46148" y="13845"/>
                </a:lnTo>
                <a:lnTo>
                  <a:pt x="27689" y="0"/>
                </a:lnTo>
                <a:close/>
              </a:path>
            </a:pathLst>
          </a:custGeom>
          <a:solidFill>
            <a:srgbClr val="D9D9D9"/>
          </a:solidFill>
          <a:ln>
            <a:noFill/>
          </a:ln>
        </p:spPr>
        <p:txBody>
          <a:bodyPr/>
          <a:p/>
        </p:txBody>
      </p:sp>
      <p:sp>
        <p:nvSpPr>
          <p:cNvPr id="243" name="Google Shape;243;p24"/>
          <p:cNvSpPr/>
          <p:nvPr/>
        </p:nvSpPr>
        <p:spPr>
          <a:xfrm>
            <a:off x="3355300" y="3841750"/>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4" name="Google Shape;244;p24"/>
          <p:cNvSpPr/>
          <p:nvPr/>
        </p:nvSpPr>
        <p:spPr>
          <a:xfrm>
            <a:off x="8122425" y="4187875"/>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5" name="Google Shape;245;p24"/>
          <p:cNvSpPr/>
          <p:nvPr/>
        </p:nvSpPr>
        <p:spPr>
          <a:xfrm rot="10800000">
            <a:off x="8246150" y="467825"/>
            <a:ext cx="649800" cy="1323300"/>
          </a:xfrm>
          <a:prstGeom prst="moon">
            <a:avLst>
              <a:gd fmla="val 50000" name="adj"/>
            </a:avLst>
          </a:prstGeom>
          <a:solidFill>
            <a:srgbClr val="F9CB9C"/>
          </a:solidFill>
          <a:ln cap="flat" cmpd="sng" w="38100">
            <a:solidFill>
              <a:srgbClr val="FFE599"/>
            </a:solidFill>
            <a:prstDash val="solid"/>
            <a:round/>
            <a:headEnd len="sm" w="sm" type="none"/>
            <a:tailEnd len="sm" w="sm" type="none"/>
          </a:ln>
          <a:effectLst>
            <a:outerShdw blurRad="328613" rotWithShape="0" algn="bl">
              <a:srgbClr val="FFE5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23625" y="3837650"/>
            <a:ext cx="9401550" cy="573675"/>
          </a:xfrm>
          <a:custGeom>
            <a:rect b="b" l="l" r="r" t="t"/>
            <a:pathLst>
              <a:path extrusionOk="0" h="22947" w="376062">
                <a:moveTo>
                  <a:pt x="0" y="22947"/>
                </a:moveTo>
                <a:lnTo>
                  <a:pt x="46684" y="192"/>
                </a:lnTo>
                <a:lnTo>
                  <a:pt x="119954" y="6220"/>
                </a:lnTo>
                <a:lnTo>
                  <a:pt x="167774" y="0"/>
                </a:lnTo>
                <a:lnTo>
                  <a:pt x="216934" y="6124"/>
                </a:lnTo>
                <a:lnTo>
                  <a:pt x="275029" y="19167"/>
                </a:lnTo>
                <a:lnTo>
                  <a:pt x="358213" y="13108"/>
                </a:lnTo>
                <a:lnTo>
                  <a:pt x="376062" y="16804"/>
                </a:lnTo>
              </a:path>
            </a:pathLst>
          </a:custGeom>
          <a:noFill/>
          <a:ln cap="flat" cmpd="sng" w="9525">
            <a:solidFill>
              <a:srgbClr val="999999"/>
            </a:solidFill>
            <a:prstDash val="solid"/>
            <a:round/>
            <a:headEnd len="med" w="med" type="none"/>
            <a:tailEnd len="med" w="med" type="none"/>
          </a:ln>
          <a:effectLst>
            <a:outerShdw blurRad="114300" rotWithShape="0" algn="bl" dir="5400000" dist="85725">
              <a:srgbClr val="E69138"/>
            </a:outerShdw>
          </a:effectLst>
        </p:spPr>
        <p:txBody>
          <a:bodyPr/>
          <a:p/>
        </p:txBody>
      </p:sp>
      <p:sp>
        <p:nvSpPr>
          <p:cNvPr id="247" name="Google Shape;247;p24"/>
          <p:cNvSpPr txBox="1"/>
          <p:nvPr/>
        </p:nvSpPr>
        <p:spPr>
          <a:xfrm>
            <a:off x="1729425" y="1295375"/>
            <a:ext cx="5501400" cy="1920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SzPts val="1018"/>
              <a:buNone/>
            </a:pPr>
            <a:r>
              <a:rPr lang="en" sz="7880">
                <a:solidFill>
                  <a:srgbClr val="FFFFFF"/>
                </a:solidFill>
                <a:latin typeface="Dosis"/>
                <a:ea typeface="Dosis"/>
                <a:cs typeface="Dosis"/>
                <a:sym typeface="Dosis"/>
              </a:rPr>
              <a:t>Thank You for Watching</a:t>
            </a:r>
            <a:endParaRPr sz="7880">
              <a:solidFill>
                <a:srgbClr val="FFFFFF"/>
              </a:solidFill>
              <a:latin typeface="Dosis"/>
              <a:ea typeface="Dosis"/>
              <a:cs typeface="Dosis"/>
              <a:sym typeface="Dosi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