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4" name="Google Shape;54;p13"/>
          <p:cNvSpPr txBox="1"/>
          <p:nvPr/>
        </p:nvSpPr>
        <p:spPr>
          <a:xfrm>
            <a:off x="311700" y="24949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>Chick Hicks: Racing to Success</a:t>
            </a:r>
            <a:endParaRPr sz="5200">
              <a:solidFill>
                <a:srgbClr val="FFFF00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5844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>An Appreciation of The Green Thunder</a:t>
            </a:r>
            <a:endParaRPr sz="2800">
              <a:solidFill>
                <a:srgbClr val="FFFFFF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grpSp>
        <p:nvGrpSpPr>
          <p:cNvPr id="57" name="Google Shape;57;p13"/>
          <p:cNvGrpSpPr/>
          <p:nvPr/>
        </p:nvGrpSpPr>
        <p:grpSpPr>
          <a:xfrm>
            <a:off x="2157750" y="835200"/>
            <a:ext cx="4828500" cy="1956375"/>
            <a:chOff x="1750350" y="835200"/>
            <a:chExt cx="4828500" cy="1956375"/>
          </a:xfrm>
        </p:grpSpPr>
        <p:sp>
          <p:nvSpPr>
            <p:cNvPr id="58" name="Google Shape;58;p13"/>
            <p:cNvSpPr/>
            <p:nvPr/>
          </p:nvSpPr>
          <p:spPr>
            <a:xfrm>
              <a:off x="1750350" y="835200"/>
              <a:ext cx="4828500" cy="1946400"/>
            </a:xfrm>
            <a:prstGeom prst="trapezoid">
              <a:avLst>
                <a:gd fmla="val 25000" name="adj"/>
              </a:avLst>
            </a:prstGeom>
            <a:solidFill>
              <a:srgbClr val="00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" name="Google Shape;59;p13"/>
            <p:cNvCxnSpPr>
              <a:stCxn id="58" idx="1"/>
            </p:cNvCxnSpPr>
            <p:nvPr/>
          </p:nvCxnSpPr>
          <p:spPr>
            <a:xfrm flipH="1">
              <a:off x="1976550" y="1808400"/>
              <a:ext cx="17100" cy="983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13"/>
            <p:cNvCxnSpPr/>
            <p:nvPr/>
          </p:nvCxnSpPr>
          <p:spPr>
            <a:xfrm>
              <a:off x="4621800" y="8352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4774200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4896425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3"/>
            <p:cNvCxnSpPr/>
            <p:nvPr/>
          </p:nvCxnSpPr>
          <p:spPr>
            <a:xfrm>
              <a:off x="5033725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5186125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5338525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>
              <a:off x="4469400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3"/>
            <p:cNvCxnSpPr/>
            <p:nvPr/>
          </p:nvCxnSpPr>
          <p:spPr>
            <a:xfrm>
              <a:off x="4317000" y="8352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13"/>
            <p:cNvCxnSpPr/>
            <p:nvPr/>
          </p:nvCxnSpPr>
          <p:spPr>
            <a:xfrm>
              <a:off x="4164600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13"/>
            <p:cNvCxnSpPr/>
            <p:nvPr/>
          </p:nvCxnSpPr>
          <p:spPr>
            <a:xfrm>
              <a:off x="4012200" y="8352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13"/>
            <p:cNvCxnSpPr/>
            <p:nvPr/>
          </p:nvCxnSpPr>
          <p:spPr>
            <a:xfrm>
              <a:off x="5512050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3"/>
            <p:cNvCxnSpPr/>
            <p:nvPr/>
          </p:nvCxnSpPr>
          <p:spPr>
            <a:xfrm>
              <a:off x="5694625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3"/>
            <p:cNvCxnSpPr/>
            <p:nvPr/>
          </p:nvCxnSpPr>
          <p:spPr>
            <a:xfrm>
              <a:off x="5847025" y="8352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3"/>
            <p:cNvCxnSpPr/>
            <p:nvPr/>
          </p:nvCxnSpPr>
          <p:spPr>
            <a:xfrm>
              <a:off x="5999425" y="8352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3"/>
            <p:cNvCxnSpPr/>
            <p:nvPr/>
          </p:nvCxnSpPr>
          <p:spPr>
            <a:xfrm>
              <a:off x="3859800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3"/>
            <p:cNvCxnSpPr/>
            <p:nvPr/>
          </p:nvCxnSpPr>
          <p:spPr>
            <a:xfrm>
              <a:off x="3707400" y="8352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3"/>
            <p:cNvCxnSpPr/>
            <p:nvPr/>
          </p:nvCxnSpPr>
          <p:spPr>
            <a:xfrm>
              <a:off x="3555000" y="8352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3"/>
            <p:cNvCxnSpPr/>
            <p:nvPr/>
          </p:nvCxnSpPr>
          <p:spPr>
            <a:xfrm>
              <a:off x="3402600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3"/>
            <p:cNvCxnSpPr/>
            <p:nvPr/>
          </p:nvCxnSpPr>
          <p:spPr>
            <a:xfrm>
              <a:off x="3250200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3"/>
            <p:cNvCxnSpPr/>
            <p:nvPr/>
          </p:nvCxnSpPr>
          <p:spPr>
            <a:xfrm>
              <a:off x="3097800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3"/>
            <p:cNvCxnSpPr/>
            <p:nvPr/>
          </p:nvCxnSpPr>
          <p:spPr>
            <a:xfrm>
              <a:off x="2945400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3"/>
            <p:cNvCxnSpPr/>
            <p:nvPr/>
          </p:nvCxnSpPr>
          <p:spPr>
            <a:xfrm>
              <a:off x="2793000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13"/>
            <p:cNvCxnSpPr/>
            <p:nvPr/>
          </p:nvCxnSpPr>
          <p:spPr>
            <a:xfrm>
              <a:off x="2640600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3"/>
            <p:cNvCxnSpPr/>
            <p:nvPr/>
          </p:nvCxnSpPr>
          <p:spPr>
            <a:xfrm>
              <a:off x="2488200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3"/>
            <p:cNvCxnSpPr/>
            <p:nvPr/>
          </p:nvCxnSpPr>
          <p:spPr>
            <a:xfrm>
              <a:off x="2335800" y="845100"/>
              <a:ext cx="0" cy="1946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3"/>
            <p:cNvCxnSpPr/>
            <p:nvPr/>
          </p:nvCxnSpPr>
          <p:spPr>
            <a:xfrm flipH="1">
              <a:off x="2172900" y="1014075"/>
              <a:ext cx="10500" cy="177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6171450" y="1267475"/>
              <a:ext cx="15000" cy="1493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3"/>
            <p:cNvCxnSpPr/>
            <p:nvPr/>
          </p:nvCxnSpPr>
          <p:spPr>
            <a:xfrm flipH="1">
              <a:off x="6304225" y="1808400"/>
              <a:ext cx="17100" cy="983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" name="Google Shape;88;p13"/>
          <p:cNvGrpSpPr/>
          <p:nvPr/>
        </p:nvGrpSpPr>
        <p:grpSpPr>
          <a:xfrm>
            <a:off x="466275" y="1197750"/>
            <a:ext cx="1418375" cy="672880"/>
            <a:chOff x="241425" y="154675"/>
            <a:chExt cx="1418375" cy="672880"/>
          </a:xfrm>
        </p:grpSpPr>
        <p:sp>
          <p:nvSpPr>
            <p:cNvPr id="89" name="Google Shape;89;p13"/>
            <p:cNvSpPr/>
            <p:nvPr/>
          </p:nvSpPr>
          <p:spPr>
            <a:xfrm>
              <a:off x="241425" y="181075"/>
              <a:ext cx="1418375" cy="646480"/>
            </a:xfrm>
            <a:custGeom>
              <a:rect b="b" l="l" r="r" t="t"/>
              <a:pathLst>
                <a:path extrusionOk="0" h="22935" w="56735">
                  <a:moveTo>
                    <a:pt x="0" y="0"/>
                  </a:moveTo>
                  <a:lnTo>
                    <a:pt x="56735" y="603"/>
                  </a:lnTo>
                  <a:lnTo>
                    <a:pt x="47078" y="22332"/>
                  </a:lnTo>
                  <a:lnTo>
                    <a:pt x="1207" y="22935"/>
                  </a:lnTo>
                  <a:close/>
                </a:path>
              </a:pathLst>
            </a:custGeom>
            <a:solidFill>
              <a:srgbClr val="6FA8DC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0" name="Google Shape;90;p13"/>
            <p:cNvSpPr txBox="1"/>
            <p:nvPr/>
          </p:nvSpPr>
          <p:spPr>
            <a:xfrm>
              <a:off x="317625" y="154675"/>
              <a:ext cx="1161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Concert One"/>
                  <a:ea typeface="Concert One"/>
                  <a:cs typeface="Concert One"/>
                  <a:sym typeface="Concert One"/>
                </a:rPr>
                <a:t>htB</a:t>
              </a:r>
              <a:endParaRPr sz="3000">
                <a:solidFill>
                  <a:srgbClr val="FFFFFF"/>
                </a:solidFill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sp>
        <p:nvSpPr>
          <p:cNvPr id="91" name="Google Shape;91;p13"/>
          <p:cNvSpPr/>
          <p:nvPr/>
        </p:nvSpPr>
        <p:spPr>
          <a:xfrm flipH="1">
            <a:off x="7259350" y="1210938"/>
            <a:ext cx="1418375" cy="646480"/>
          </a:xfrm>
          <a:custGeom>
            <a:rect b="b" l="l" r="r" t="t"/>
            <a:pathLst>
              <a:path extrusionOk="0" h="22935" w="56735">
                <a:moveTo>
                  <a:pt x="0" y="0"/>
                </a:moveTo>
                <a:lnTo>
                  <a:pt x="56735" y="603"/>
                </a:lnTo>
                <a:lnTo>
                  <a:pt x="47078" y="22332"/>
                </a:lnTo>
                <a:lnTo>
                  <a:pt x="1207" y="22935"/>
                </a:lnTo>
                <a:close/>
              </a:path>
            </a:pathLst>
          </a:cu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/>
          <a:p/>
        </p:txBody>
      </p:sp>
      <p:sp>
        <p:nvSpPr>
          <p:cNvPr id="92" name="Google Shape;92;p13"/>
          <p:cNvSpPr/>
          <p:nvPr/>
        </p:nvSpPr>
        <p:spPr>
          <a:xfrm>
            <a:off x="7623450" y="1246763"/>
            <a:ext cx="982525" cy="574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38100">
                  <a:solidFill>
                    <a:srgbClr val="EEFF4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FF"/>
                </a:solidFill>
                <a:latin typeface="Bookman Old Style"/>
              </a:rPr>
              <a:t>86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7" name="Google Shape;97;p14"/>
          <p:cNvSpPr txBox="1"/>
          <p:nvPr/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00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0" y="0"/>
            <a:ext cx="1630822" cy="1778529"/>
            <a:chOff x="0" y="0"/>
            <a:chExt cx="1630822" cy="1778529"/>
          </a:xfrm>
        </p:grpSpPr>
        <p:sp>
          <p:nvSpPr>
            <p:cNvPr id="100" name="Google Shape;100;p14"/>
            <p:cNvSpPr/>
            <p:nvPr/>
          </p:nvSpPr>
          <p:spPr>
            <a:xfrm rot="278943">
              <a:off x="467742" y="543209"/>
              <a:ext cx="1116614" cy="1192029"/>
            </a:xfrm>
            <a:prstGeom prst="lightningBolt">
              <a:avLst/>
            </a:prstGeom>
            <a:solidFill>
              <a:srgbClr val="FFFF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0" y="0"/>
              <a:ext cx="1342872" cy="1010988"/>
            </a:xfrm>
            <a:prstGeom prst="cloud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421275" y="5250"/>
              <a:ext cx="709200" cy="10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300">
                  <a:solidFill>
                    <a:srgbClr val="FFFFFF"/>
                  </a:solidFill>
                  <a:latin typeface="Concert One"/>
                  <a:ea typeface="Concert One"/>
                  <a:cs typeface="Concert One"/>
                  <a:sym typeface="Concert One"/>
                </a:rPr>
                <a:t>C</a:t>
              </a:r>
              <a:endParaRPr sz="5300">
                <a:solidFill>
                  <a:srgbClr val="FFFFFF"/>
                </a:solidFill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sp>
        <p:nvSpPr>
          <p:cNvPr id="103" name="Google Shape;103;p14"/>
          <p:cNvSpPr/>
          <p:nvPr/>
        </p:nvSpPr>
        <p:spPr>
          <a:xfrm rot="-1823892">
            <a:off x="6492446" y="3564364"/>
            <a:ext cx="3403710" cy="3062170"/>
          </a:xfrm>
          <a:prstGeom prst="blockArc">
            <a:avLst>
              <a:gd fmla="val 12453525" name="adj1"/>
              <a:gd fmla="val 21126457" name="adj2"/>
              <a:gd fmla="val 14451" name="adj3"/>
            </a:avLst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6986250" y="3968425"/>
            <a:ext cx="2157750" cy="1192050"/>
          </a:xfrm>
          <a:custGeom>
            <a:rect b="b" l="l" r="r" t="t"/>
            <a:pathLst>
              <a:path extrusionOk="0" h="47682" w="86310">
                <a:moveTo>
                  <a:pt x="0" y="47682"/>
                </a:moveTo>
                <a:lnTo>
                  <a:pt x="85706" y="47078"/>
                </a:lnTo>
                <a:lnTo>
                  <a:pt x="86310" y="13279"/>
                </a:lnTo>
                <a:lnTo>
                  <a:pt x="80274" y="6640"/>
                </a:lnTo>
                <a:lnTo>
                  <a:pt x="66392" y="604"/>
                </a:lnTo>
                <a:lnTo>
                  <a:pt x="50096" y="0"/>
                </a:lnTo>
                <a:lnTo>
                  <a:pt x="35611" y="2415"/>
                </a:lnTo>
                <a:lnTo>
                  <a:pt x="22332" y="9657"/>
                </a:lnTo>
                <a:lnTo>
                  <a:pt x="12072" y="18711"/>
                </a:lnTo>
                <a:lnTo>
                  <a:pt x="4829" y="30179"/>
                </a:lnTo>
                <a:lnTo>
                  <a:pt x="0" y="38629"/>
                </a:lnTo>
                <a:close/>
              </a:path>
            </a:pathLst>
          </a:custGeom>
          <a:solidFill>
            <a:srgbClr val="EEFF41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/>
          <a:p/>
        </p:txBody>
      </p:sp>
      <p:sp>
        <p:nvSpPr>
          <p:cNvPr id="105" name="Google Shape;105;p14"/>
          <p:cNvSpPr txBox="1"/>
          <p:nvPr/>
        </p:nvSpPr>
        <p:spPr>
          <a:xfrm rot="-2036850">
            <a:off x="6803389" y="3812943"/>
            <a:ext cx="1333374" cy="492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ncert One"/>
                <a:ea typeface="Concert One"/>
                <a:cs typeface="Concert One"/>
                <a:sym typeface="Concert One"/>
              </a:rPr>
              <a:t>LIGHTYEAR</a:t>
            </a:r>
            <a:endParaRPr sz="2000">
              <a:solidFill>
                <a:srgbClr val="FFFFFF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7978775" y="4121775"/>
            <a:ext cx="267000" cy="2205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8677950" y="4342275"/>
            <a:ext cx="267000" cy="2205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7341675" y="4486575"/>
            <a:ext cx="267000" cy="2205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7189275" y="5089450"/>
            <a:ext cx="267000" cy="2205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1794475" y="179925"/>
            <a:ext cx="7150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Who is Chick Hicks?</a:t>
            </a:r>
            <a:endParaRPr sz="3600">
              <a:solidFill>
                <a:srgbClr val="FFFF00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828275" y="1925252"/>
            <a:ext cx="7150500" cy="26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Meet Chick Hicks, also known as 'The Green Thunder,' a veteran racecar with unmatched ambition and a knack for winning. Notorious for his aggressive racing technique and unwavering confidence, Hicks stands out as a pivotal character in the racing industry.</a:t>
            </a:r>
            <a:endParaRPr sz="2200">
              <a:solidFill>
                <a:srgbClr val="FFFF00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7" name="Google Shape;97;p14"/>
          <p:cNvSpPr txBox="1"/>
          <p:nvPr/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00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0" y="0"/>
            <a:ext cx="1630822" cy="1778529"/>
            <a:chOff x="0" y="0"/>
            <a:chExt cx="1630822" cy="1778529"/>
          </a:xfrm>
        </p:grpSpPr>
        <p:sp>
          <p:nvSpPr>
            <p:cNvPr id="100" name="Google Shape;100;p14"/>
            <p:cNvSpPr/>
            <p:nvPr/>
          </p:nvSpPr>
          <p:spPr>
            <a:xfrm rot="278943">
              <a:off x="467742" y="543209"/>
              <a:ext cx="1116614" cy="1192029"/>
            </a:xfrm>
            <a:prstGeom prst="lightningBolt">
              <a:avLst/>
            </a:prstGeom>
            <a:solidFill>
              <a:srgbClr val="FFFF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0" y="0"/>
              <a:ext cx="1342872" cy="1010988"/>
            </a:xfrm>
            <a:prstGeom prst="cloud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421275" y="5250"/>
              <a:ext cx="709200" cy="10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300">
                  <a:solidFill>
                    <a:srgbClr val="FFFFFF"/>
                  </a:solidFill>
                  <a:latin typeface="Concert One"/>
                  <a:ea typeface="Concert One"/>
                  <a:cs typeface="Concert One"/>
                  <a:sym typeface="Concert One"/>
                </a:rPr>
                <a:t>C</a:t>
              </a:r>
              <a:endParaRPr sz="5300">
                <a:solidFill>
                  <a:srgbClr val="FFFFFF"/>
                </a:solidFill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sp>
        <p:nvSpPr>
          <p:cNvPr id="103" name="Google Shape;103;p14"/>
          <p:cNvSpPr/>
          <p:nvPr/>
        </p:nvSpPr>
        <p:spPr>
          <a:xfrm rot="-1823892">
            <a:off x="6492446" y="3564364"/>
            <a:ext cx="3403710" cy="3062170"/>
          </a:xfrm>
          <a:prstGeom prst="blockArc">
            <a:avLst>
              <a:gd fmla="val 12453525" name="adj1"/>
              <a:gd fmla="val 21126457" name="adj2"/>
              <a:gd fmla="val 14451" name="adj3"/>
            </a:avLst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6986250" y="3968425"/>
            <a:ext cx="2157750" cy="1192050"/>
          </a:xfrm>
          <a:custGeom>
            <a:rect b="b" l="l" r="r" t="t"/>
            <a:pathLst>
              <a:path extrusionOk="0" h="47682" w="86310">
                <a:moveTo>
                  <a:pt x="0" y="47682"/>
                </a:moveTo>
                <a:lnTo>
                  <a:pt x="85706" y="47078"/>
                </a:lnTo>
                <a:lnTo>
                  <a:pt x="86310" y="13279"/>
                </a:lnTo>
                <a:lnTo>
                  <a:pt x="80274" y="6640"/>
                </a:lnTo>
                <a:lnTo>
                  <a:pt x="66392" y="604"/>
                </a:lnTo>
                <a:lnTo>
                  <a:pt x="50096" y="0"/>
                </a:lnTo>
                <a:lnTo>
                  <a:pt x="35611" y="2415"/>
                </a:lnTo>
                <a:lnTo>
                  <a:pt x="22332" y="9657"/>
                </a:lnTo>
                <a:lnTo>
                  <a:pt x="12072" y="18711"/>
                </a:lnTo>
                <a:lnTo>
                  <a:pt x="4829" y="30179"/>
                </a:lnTo>
                <a:lnTo>
                  <a:pt x="0" y="38629"/>
                </a:lnTo>
                <a:close/>
              </a:path>
            </a:pathLst>
          </a:custGeom>
          <a:solidFill>
            <a:srgbClr val="EEFF41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/>
          <a:p/>
        </p:txBody>
      </p:sp>
      <p:sp>
        <p:nvSpPr>
          <p:cNvPr id="105" name="Google Shape;105;p14"/>
          <p:cNvSpPr txBox="1"/>
          <p:nvPr/>
        </p:nvSpPr>
        <p:spPr>
          <a:xfrm rot="-2036850">
            <a:off x="6803389" y="3812943"/>
            <a:ext cx="1333374" cy="492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ncert One"/>
                <a:ea typeface="Concert One"/>
                <a:cs typeface="Concert One"/>
                <a:sym typeface="Concert One"/>
              </a:rPr>
              <a:t>LIGHTYEAR</a:t>
            </a:r>
            <a:endParaRPr sz="2000">
              <a:solidFill>
                <a:srgbClr val="FFFFFF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7978775" y="4121775"/>
            <a:ext cx="267000" cy="2205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8677950" y="4342275"/>
            <a:ext cx="267000" cy="2205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7341675" y="4486575"/>
            <a:ext cx="267000" cy="2205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7189275" y="5089450"/>
            <a:ext cx="267000" cy="2205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1794475" y="179925"/>
            <a:ext cx="7150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Champion on the Track</a:t>
            </a:r>
            <a:endParaRPr sz="3600">
              <a:solidFill>
                <a:srgbClr val="FFFF00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828275" y="1925252"/>
            <a:ext cx="7150500" cy="26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Chick Hicks is not just a competitor; he's a champion. Celebrated for his numerous Piston Cup wins and relentless pursuit of victory, Chick's racing prowess and tactics have cemented his status as a formidable presence on the circuit.</a:t>
            </a:r>
            <a:endParaRPr sz="2200">
              <a:solidFill>
                <a:srgbClr val="FFFF00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7" name="Google Shape;97;p14"/>
          <p:cNvSpPr txBox="1"/>
          <p:nvPr/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00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0" y="0"/>
            <a:ext cx="1630822" cy="1778529"/>
            <a:chOff x="0" y="0"/>
            <a:chExt cx="1630822" cy="1778529"/>
          </a:xfrm>
        </p:grpSpPr>
        <p:sp>
          <p:nvSpPr>
            <p:cNvPr id="100" name="Google Shape;100;p14"/>
            <p:cNvSpPr/>
            <p:nvPr/>
          </p:nvSpPr>
          <p:spPr>
            <a:xfrm rot="278943">
              <a:off x="467742" y="543209"/>
              <a:ext cx="1116614" cy="1192029"/>
            </a:xfrm>
            <a:prstGeom prst="lightningBolt">
              <a:avLst/>
            </a:prstGeom>
            <a:solidFill>
              <a:srgbClr val="FFFF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0" y="0"/>
              <a:ext cx="1342872" cy="1010988"/>
            </a:xfrm>
            <a:prstGeom prst="cloud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421275" y="5250"/>
              <a:ext cx="709200" cy="10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300">
                  <a:solidFill>
                    <a:srgbClr val="FFFFFF"/>
                  </a:solidFill>
                  <a:latin typeface="Concert One"/>
                  <a:ea typeface="Concert One"/>
                  <a:cs typeface="Concert One"/>
                  <a:sym typeface="Concert One"/>
                </a:rPr>
                <a:t>C</a:t>
              </a:r>
              <a:endParaRPr sz="5300">
                <a:solidFill>
                  <a:srgbClr val="FFFFFF"/>
                </a:solidFill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sp>
        <p:nvSpPr>
          <p:cNvPr id="103" name="Google Shape;103;p14"/>
          <p:cNvSpPr/>
          <p:nvPr/>
        </p:nvSpPr>
        <p:spPr>
          <a:xfrm rot="-1823892">
            <a:off x="6492446" y="3564364"/>
            <a:ext cx="3403710" cy="3062170"/>
          </a:xfrm>
          <a:prstGeom prst="blockArc">
            <a:avLst>
              <a:gd fmla="val 12453525" name="adj1"/>
              <a:gd fmla="val 21126457" name="adj2"/>
              <a:gd fmla="val 14451" name="adj3"/>
            </a:avLst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6986250" y="3968425"/>
            <a:ext cx="2157750" cy="1192050"/>
          </a:xfrm>
          <a:custGeom>
            <a:rect b="b" l="l" r="r" t="t"/>
            <a:pathLst>
              <a:path extrusionOk="0" h="47682" w="86310">
                <a:moveTo>
                  <a:pt x="0" y="47682"/>
                </a:moveTo>
                <a:lnTo>
                  <a:pt x="85706" y="47078"/>
                </a:lnTo>
                <a:lnTo>
                  <a:pt x="86310" y="13279"/>
                </a:lnTo>
                <a:lnTo>
                  <a:pt x="80274" y="6640"/>
                </a:lnTo>
                <a:lnTo>
                  <a:pt x="66392" y="604"/>
                </a:lnTo>
                <a:lnTo>
                  <a:pt x="50096" y="0"/>
                </a:lnTo>
                <a:lnTo>
                  <a:pt x="35611" y="2415"/>
                </a:lnTo>
                <a:lnTo>
                  <a:pt x="22332" y="9657"/>
                </a:lnTo>
                <a:lnTo>
                  <a:pt x="12072" y="18711"/>
                </a:lnTo>
                <a:lnTo>
                  <a:pt x="4829" y="30179"/>
                </a:lnTo>
                <a:lnTo>
                  <a:pt x="0" y="38629"/>
                </a:lnTo>
                <a:close/>
              </a:path>
            </a:pathLst>
          </a:custGeom>
          <a:solidFill>
            <a:srgbClr val="EEFF41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/>
          <a:p/>
        </p:txBody>
      </p:sp>
      <p:sp>
        <p:nvSpPr>
          <p:cNvPr id="105" name="Google Shape;105;p14"/>
          <p:cNvSpPr txBox="1"/>
          <p:nvPr/>
        </p:nvSpPr>
        <p:spPr>
          <a:xfrm rot="-2036850">
            <a:off x="6803389" y="3812943"/>
            <a:ext cx="1333374" cy="492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ncert One"/>
                <a:ea typeface="Concert One"/>
                <a:cs typeface="Concert One"/>
                <a:sym typeface="Concert One"/>
              </a:rPr>
              <a:t>LIGHTYEAR</a:t>
            </a:r>
            <a:endParaRPr sz="2000">
              <a:solidFill>
                <a:srgbClr val="FFFFFF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7978775" y="4121775"/>
            <a:ext cx="267000" cy="2205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8677950" y="4342275"/>
            <a:ext cx="267000" cy="2205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7341675" y="4486575"/>
            <a:ext cx="267000" cy="2205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7189275" y="5089450"/>
            <a:ext cx="267000" cy="2205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1794475" y="179925"/>
            <a:ext cx="7150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The Iconic #86</a:t>
            </a:r>
            <a:endParaRPr sz="3600">
              <a:solidFill>
                <a:srgbClr val="FFFF00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828275" y="1925252"/>
            <a:ext cx="7150500" cy="26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Distinguishing himself with the iconic #86 and vibrant green color, Chick Hicks isn't just a racecar – he's a brand. His memorable look reflects his bold personality and echoes his drive to be first across the finish line.</a:t>
            </a:r>
            <a:endParaRPr sz="2200">
              <a:solidFill>
                <a:srgbClr val="FFFF00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7" name="Google Shape;97;p14"/>
          <p:cNvSpPr txBox="1"/>
          <p:nvPr/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00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0" y="0"/>
            <a:ext cx="1630822" cy="1778529"/>
            <a:chOff x="0" y="0"/>
            <a:chExt cx="1630822" cy="1778529"/>
          </a:xfrm>
        </p:grpSpPr>
        <p:sp>
          <p:nvSpPr>
            <p:cNvPr id="100" name="Google Shape;100;p14"/>
            <p:cNvSpPr/>
            <p:nvPr/>
          </p:nvSpPr>
          <p:spPr>
            <a:xfrm rot="278943">
              <a:off x="467742" y="543209"/>
              <a:ext cx="1116614" cy="1192029"/>
            </a:xfrm>
            <a:prstGeom prst="lightningBolt">
              <a:avLst/>
            </a:prstGeom>
            <a:solidFill>
              <a:srgbClr val="FFFF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0" y="0"/>
              <a:ext cx="1342872" cy="1010988"/>
            </a:xfrm>
            <a:prstGeom prst="cloud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421275" y="5250"/>
              <a:ext cx="709200" cy="10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300">
                  <a:solidFill>
                    <a:srgbClr val="FFFFFF"/>
                  </a:solidFill>
                  <a:latin typeface="Concert One"/>
                  <a:ea typeface="Concert One"/>
                  <a:cs typeface="Concert One"/>
                  <a:sym typeface="Concert One"/>
                </a:rPr>
                <a:t>C</a:t>
              </a:r>
              <a:endParaRPr sz="5300">
                <a:solidFill>
                  <a:srgbClr val="FFFFFF"/>
                </a:solidFill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sp>
        <p:nvSpPr>
          <p:cNvPr id="103" name="Google Shape;103;p14"/>
          <p:cNvSpPr/>
          <p:nvPr/>
        </p:nvSpPr>
        <p:spPr>
          <a:xfrm rot="-1823892">
            <a:off x="6492446" y="3564364"/>
            <a:ext cx="3403710" cy="3062170"/>
          </a:xfrm>
          <a:prstGeom prst="blockArc">
            <a:avLst>
              <a:gd fmla="val 12453525" name="adj1"/>
              <a:gd fmla="val 21126457" name="adj2"/>
              <a:gd fmla="val 14451" name="adj3"/>
            </a:avLst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6986250" y="3968425"/>
            <a:ext cx="2157750" cy="1192050"/>
          </a:xfrm>
          <a:custGeom>
            <a:rect b="b" l="l" r="r" t="t"/>
            <a:pathLst>
              <a:path extrusionOk="0" h="47682" w="86310">
                <a:moveTo>
                  <a:pt x="0" y="47682"/>
                </a:moveTo>
                <a:lnTo>
                  <a:pt x="85706" y="47078"/>
                </a:lnTo>
                <a:lnTo>
                  <a:pt x="86310" y="13279"/>
                </a:lnTo>
                <a:lnTo>
                  <a:pt x="80274" y="6640"/>
                </a:lnTo>
                <a:lnTo>
                  <a:pt x="66392" y="604"/>
                </a:lnTo>
                <a:lnTo>
                  <a:pt x="50096" y="0"/>
                </a:lnTo>
                <a:lnTo>
                  <a:pt x="35611" y="2415"/>
                </a:lnTo>
                <a:lnTo>
                  <a:pt x="22332" y="9657"/>
                </a:lnTo>
                <a:lnTo>
                  <a:pt x="12072" y="18711"/>
                </a:lnTo>
                <a:lnTo>
                  <a:pt x="4829" y="30179"/>
                </a:lnTo>
                <a:lnTo>
                  <a:pt x="0" y="38629"/>
                </a:lnTo>
                <a:close/>
              </a:path>
            </a:pathLst>
          </a:custGeom>
          <a:solidFill>
            <a:srgbClr val="EEFF41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/>
          <a:p/>
        </p:txBody>
      </p:sp>
      <p:sp>
        <p:nvSpPr>
          <p:cNvPr id="105" name="Google Shape;105;p14"/>
          <p:cNvSpPr txBox="1"/>
          <p:nvPr/>
        </p:nvSpPr>
        <p:spPr>
          <a:xfrm rot="-2036850">
            <a:off x="6803389" y="3812943"/>
            <a:ext cx="1333374" cy="492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ncert One"/>
                <a:ea typeface="Concert One"/>
                <a:cs typeface="Concert One"/>
                <a:sym typeface="Concert One"/>
              </a:rPr>
              <a:t>LIGHTYEAR</a:t>
            </a:r>
            <a:endParaRPr sz="2000">
              <a:solidFill>
                <a:srgbClr val="FFFFFF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7978775" y="4121775"/>
            <a:ext cx="267000" cy="2205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8677950" y="4342275"/>
            <a:ext cx="267000" cy="2205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7341675" y="4486575"/>
            <a:ext cx="267000" cy="2205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7189275" y="5089450"/>
            <a:ext cx="267000" cy="2205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1794475" y="179925"/>
            <a:ext cx="7150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Rivalries and Controversies</a:t>
            </a:r>
            <a:endParaRPr sz="3600">
              <a:solidFill>
                <a:srgbClr val="FFFF00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828275" y="1925252"/>
            <a:ext cx="7150500" cy="26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No stranger to controversy, Chick Hicks made headlines with his intense rivalries, most notably with Lightning McQueen. These clashes are more than mere spectacle; they push the boundaries of racing and entertain legions of fans.</a:t>
            </a:r>
            <a:endParaRPr sz="2200">
              <a:solidFill>
                <a:srgbClr val="FFFF00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7" name="Google Shape;97;p14"/>
          <p:cNvSpPr txBox="1"/>
          <p:nvPr/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00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0" y="0"/>
            <a:ext cx="1630822" cy="1778529"/>
            <a:chOff x="0" y="0"/>
            <a:chExt cx="1630822" cy="1778529"/>
          </a:xfrm>
        </p:grpSpPr>
        <p:sp>
          <p:nvSpPr>
            <p:cNvPr id="100" name="Google Shape;100;p14"/>
            <p:cNvSpPr/>
            <p:nvPr/>
          </p:nvSpPr>
          <p:spPr>
            <a:xfrm rot="278943">
              <a:off x="467742" y="543209"/>
              <a:ext cx="1116614" cy="1192029"/>
            </a:xfrm>
            <a:prstGeom prst="lightningBolt">
              <a:avLst/>
            </a:prstGeom>
            <a:solidFill>
              <a:srgbClr val="FFFF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0" y="0"/>
              <a:ext cx="1342872" cy="1010988"/>
            </a:xfrm>
            <a:prstGeom prst="cloud">
              <a:avLst/>
            </a:prstGeom>
            <a:solidFill>
              <a:srgbClr val="6666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421275" y="5250"/>
              <a:ext cx="709200" cy="10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300">
                  <a:solidFill>
                    <a:srgbClr val="FFFFFF"/>
                  </a:solidFill>
                  <a:latin typeface="Concert One"/>
                  <a:ea typeface="Concert One"/>
                  <a:cs typeface="Concert One"/>
                  <a:sym typeface="Concert One"/>
                </a:rPr>
                <a:t>C</a:t>
              </a:r>
              <a:endParaRPr sz="5300">
                <a:solidFill>
                  <a:srgbClr val="FFFFFF"/>
                </a:solidFill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sp>
        <p:nvSpPr>
          <p:cNvPr id="103" name="Google Shape;103;p14"/>
          <p:cNvSpPr/>
          <p:nvPr/>
        </p:nvSpPr>
        <p:spPr>
          <a:xfrm rot="-1823892">
            <a:off x="6492446" y="3564364"/>
            <a:ext cx="3403710" cy="3062170"/>
          </a:xfrm>
          <a:prstGeom prst="blockArc">
            <a:avLst>
              <a:gd fmla="val 12453525" name="adj1"/>
              <a:gd fmla="val 21126457" name="adj2"/>
              <a:gd fmla="val 14451" name="adj3"/>
            </a:avLst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6986250" y="3968425"/>
            <a:ext cx="2157750" cy="1192050"/>
          </a:xfrm>
          <a:custGeom>
            <a:rect b="b" l="l" r="r" t="t"/>
            <a:pathLst>
              <a:path extrusionOk="0" h="47682" w="86310">
                <a:moveTo>
                  <a:pt x="0" y="47682"/>
                </a:moveTo>
                <a:lnTo>
                  <a:pt x="85706" y="47078"/>
                </a:lnTo>
                <a:lnTo>
                  <a:pt x="86310" y="13279"/>
                </a:lnTo>
                <a:lnTo>
                  <a:pt x="80274" y="6640"/>
                </a:lnTo>
                <a:lnTo>
                  <a:pt x="66392" y="604"/>
                </a:lnTo>
                <a:lnTo>
                  <a:pt x="50096" y="0"/>
                </a:lnTo>
                <a:lnTo>
                  <a:pt x="35611" y="2415"/>
                </a:lnTo>
                <a:lnTo>
                  <a:pt x="22332" y="9657"/>
                </a:lnTo>
                <a:lnTo>
                  <a:pt x="12072" y="18711"/>
                </a:lnTo>
                <a:lnTo>
                  <a:pt x="4829" y="30179"/>
                </a:lnTo>
                <a:lnTo>
                  <a:pt x="0" y="38629"/>
                </a:lnTo>
                <a:close/>
              </a:path>
            </a:pathLst>
          </a:custGeom>
          <a:solidFill>
            <a:srgbClr val="EEFF41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/>
          <a:p/>
        </p:txBody>
      </p:sp>
      <p:sp>
        <p:nvSpPr>
          <p:cNvPr id="105" name="Google Shape;105;p14"/>
          <p:cNvSpPr txBox="1"/>
          <p:nvPr/>
        </p:nvSpPr>
        <p:spPr>
          <a:xfrm rot="-2036850">
            <a:off x="6803389" y="3812943"/>
            <a:ext cx="1333374" cy="492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ncert One"/>
                <a:ea typeface="Concert One"/>
                <a:cs typeface="Concert One"/>
                <a:sym typeface="Concert One"/>
              </a:rPr>
              <a:t>LIGHTYEAR</a:t>
            </a:r>
            <a:endParaRPr sz="2000">
              <a:solidFill>
                <a:srgbClr val="FFFFFF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7978775" y="4121775"/>
            <a:ext cx="267000" cy="2205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8677950" y="4342275"/>
            <a:ext cx="267000" cy="2205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7341675" y="4486575"/>
            <a:ext cx="267000" cy="2205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7189275" y="5089450"/>
            <a:ext cx="267000" cy="220500"/>
          </a:xfrm>
          <a:prstGeom prst="heptagon">
            <a:avLst>
              <a:gd fmla="val 102572" name="hf"/>
              <a:gd fmla="val 105210" name="vf"/>
            </a:avLst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1794475" y="179925"/>
            <a:ext cx="7150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Chick Hicks' Legacy</a:t>
            </a:r>
            <a:endParaRPr sz="3600">
              <a:solidFill>
                <a:srgbClr val="FFFF00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828275" y="1925252"/>
            <a:ext cx="7150500" cy="26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As we look back on Chick Hicks' storied career, we find a legacy rich with excitement, strategy, and a touch of mischief. His impact on the sport is undisputed, inspiring new generations to embrace the thrill of racing.</a:t>
            </a:r>
            <a:endParaRPr sz="2200">
              <a:solidFill>
                <a:srgbClr val="FFFF00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