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9144000" cy="51435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54" name="Google Shape;54;p13"/>
          <p:cNvSpPr txBox="1"/>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b="1" lang="en" sz="6000">
                <a:solidFill>
                  <a:srgbClr val="FFFFFF"/>
                </a:solidFill>
                <a:latin typeface="Della Respira"/>
                <a:ea typeface="Della Respira"/>
                <a:cs typeface="Della Respira"/>
                <a:sym typeface="Della Respira"/>
              </a:rPr>
              <a:t>Underrated Racer: Chick Hicks</a:t>
            </a:r>
            <a:endParaRPr b="1" sz="6000">
              <a:solidFill>
                <a:srgbClr val="FFFFFF"/>
              </a:solidFill>
              <a:latin typeface="Della Respira"/>
              <a:ea typeface="Della Respira"/>
              <a:cs typeface="Della Respira"/>
              <a:sym typeface="Della Respira"/>
            </a:endParaRPr>
          </a:p>
        </p:txBody>
      </p:sp>
      <p:sp>
        <p:nvSpPr>
          <p:cNvPr id="55" name="Google Shape;55;p13"/>
          <p:cNvSpPr txBox="1"/>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BDBDE6"/>
                </a:solidFill>
                <a:latin typeface="Della Respira"/>
                <a:ea typeface="Della Respira"/>
                <a:cs typeface="Della Respira"/>
                <a:sym typeface="Della Respira"/>
              </a:rPr>
              <a:t>Exploring the Case for More Piston Cup Wins</a:t>
            </a:r>
            <a:endParaRPr sz="2400">
              <a:solidFill>
                <a:srgbClr val="BDBDE6"/>
              </a:solidFill>
              <a:latin typeface="Della Respira"/>
              <a:ea typeface="Della Respira"/>
              <a:cs typeface="Della Respira"/>
              <a:sym typeface="Della Respira"/>
            </a:endParaRPr>
          </a:p>
        </p:txBody>
      </p:sp>
      <p:grpSp>
        <p:nvGrpSpPr>
          <p:cNvPr id="56" name="Google Shape;56;p13"/>
          <p:cNvGrpSpPr/>
          <p:nvPr/>
        </p:nvGrpSpPr>
        <p:grpSpPr>
          <a:xfrm>
            <a:off x="-1287619" y="2969182"/>
            <a:ext cx="5071994" cy="2819642"/>
            <a:chOff x="-1287619" y="2969182"/>
            <a:chExt cx="5071994" cy="2819642"/>
          </a:xfrm>
        </p:grpSpPr>
        <p:grpSp>
          <p:nvGrpSpPr>
            <p:cNvPr id="57" name="Google Shape;57;p13"/>
            <p:cNvGrpSpPr/>
            <p:nvPr/>
          </p:nvGrpSpPr>
          <p:grpSpPr>
            <a:xfrm>
              <a:off x="-1287619" y="2969182"/>
              <a:ext cx="5071994" cy="2819642"/>
              <a:chOff x="-1197394" y="2865057"/>
              <a:chExt cx="5071994" cy="2819642"/>
            </a:xfrm>
          </p:grpSpPr>
          <p:grpSp>
            <p:nvGrpSpPr>
              <p:cNvPr id="58" name="Google Shape;58;p13"/>
              <p:cNvGrpSpPr/>
              <p:nvPr/>
            </p:nvGrpSpPr>
            <p:grpSpPr>
              <a:xfrm>
                <a:off x="-1197394" y="2865057"/>
                <a:ext cx="4668711" cy="2330528"/>
                <a:chOff x="-1213994" y="3022407"/>
                <a:chExt cx="4668711" cy="2330528"/>
              </a:xfrm>
            </p:grpSpPr>
            <p:grpSp>
              <p:nvGrpSpPr>
                <p:cNvPr id="59" name="Google Shape;59;p13"/>
                <p:cNvGrpSpPr/>
                <p:nvPr/>
              </p:nvGrpSpPr>
              <p:grpSpPr>
                <a:xfrm>
                  <a:off x="-1213994" y="3022407"/>
                  <a:ext cx="4668711" cy="2330528"/>
                  <a:chOff x="3040650" y="2538025"/>
                  <a:chExt cx="3798480" cy="2092975"/>
                </a:xfrm>
              </p:grpSpPr>
              <p:sp>
                <p:nvSpPr>
                  <p:cNvPr id="60" name="Google Shape;60;p13"/>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13"/>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3"/>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3"/>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13"/>
            <p:cNvGrpSpPr/>
            <p:nvPr/>
          </p:nvGrpSpPr>
          <p:grpSpPr>
            <a:xfrm>
              <a:off x="544526" y="3146750"/>
              <a:ext cx="1705488" cy="1698575"/>
              <a:chOff x="4823101" y="1018600"/>
              <a:chExt cx="1705488" cy="1698575"/>
            </a:xfrm>
          </p:grpSpPr>
          <p:sp>
            <p:nvSpPr>
              <p:cNvPr id="70" name="Google Shape;70;p13"/>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 name="Google Shape;72;p13"/>
          <p:cNvGrpSpPr/>
          <p:nvPr/>
        </p:nvGrpSpPr>
        <p:grpSpPr>
          <a:xfrm>
            <a:off x="8089225" y="54150"/>
            <a:ext cx="996625" cy="1110900"/>
            <a:chOff x="8089225" y="54150"/>
            <a:chExt cx="996625" cy="1110900"/>
          </a:xfrm>
        </p:grpSpPr>
        <p:sp>
          <p:nvSpPr>
            <p:cNvPr id="73" name="Google Shape;73;p13"/>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74" name="Google Shape;74;p13"/>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75" name="Google Shape;75;p13"/>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76" name="Google Shape;76;p13"/>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Racing Statistics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A closer look at the racing statistics reveals how Chick Hicks compares to his contemporaries. With numerous close finishes and impressive lap times, Chick Hicks has demonstrated time and again that he's a top contender in the racing world. This data-driven analysis will highlight his performance and raise questions about the number of Piston Cup wins attributed to him.</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108" name="Google Shape;108;p15"/>
          <p:cNvSpPr txBox="1"/>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BDBDE6"/>
                </a:solidFill>
                <a:latin typeface="Della Respira"/>
                <a:ea typeface="Della Respira"/>
                <a:cs typeface="Della Respira"/>
                <a:sym typeface="Della Respira"/>
              </a:rPr>
              <a:t>Pros: 
- Consistent performance 
- Experience on the track 
- High number of second-place finishes 
- Steadfast determination and fortitude</a:t>
            </a:r>
            <a:endParaRPr>
              <a:solidFill>
                <a:srgbClr val="BDBDE6"/>
              </a:solidFill>
              <a:latin typeface="Della Respira"/>
              <a:ea typeface="Della Respira"/>
              <a:cs typeface="Della Respira"/>
              <a:sym typeface="Della Respira"/>
            </a:endParaRPr>
          </a:p>
        </p:txBody>
      </p:sp>
      <p:sp>
        <p:nvSpPr>
          <p:cNvPr id="109" name="Google Shape;109;p15"/>
          <p:cNvSpPr txBox="1"/>
          <p:nvPr/>
        </p:nvSpPr>
        <p:spPr>
          <a:xfrm>
            <a:off x="4865550" y="11322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BDBDE6"/>
                </a:solidFill>
                <a:latin typeface="Della Respira"/>
                <a:ea typeface="Della Respira"/>
                <a:cs typeface="Della Respira"/>
                <a:sym typeface="Della Respira"/>
              </a:rPr>
              <a:t>Cons: 
- Controversial racing tactics 
- Public image and sportsmanship 
- The influence of luck in key races 
- Decisions by racing officials</a:t>
            </a:r>
            <a:endParaRPr>
              <a:solidFill>
                <a:srgbClr val="BDBDE6"/>
              </a:solidFill>
              <a:latin typeface="Della Respira"/>
              <a:ea typeface="Della Respira"/>
              <a:cs typeface="Della Respira"/>
              <a:sym typeface="Della Respira"/>
            </a:endParaRPr>
          </a:p>
        </p:txBody>
      </p:sp>
      <p:grpSp>
        <p:nvGrpSpPr>
          <p:cNvPr id="110" name="Google Shape;110;p15"/>
          <p:cNvGrpSpPr/>
          <p:nvPr/>
        </p:nvGrpSpPr>
        <p:grpSpPr>
          <a:xfrm>
            <a:off x="72200" y="4588013"/>
            <a:ext cx="385800" cy="487688"/>
            <a:chOff x="120775" y="4629688"/>
            <a:chExt cx="385800" cy="487688"/>
          </a:xfrm>
        </p:grpSpPr>
        <p:sp>
          <p:nvSpPr>
            <p:cNvPr id="111" name="Google Shape;111;p15"/>
            <p:cNvSpPr/>
            <p:nvPr/>
          </p:nvSpPr>
          <p:spPr>
            <a:xfrm>
              <a:off x="120775" y="4629688"/>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365875" y="4835675"/>
              <a:ext cx="140700" cy="2817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5"/>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Pros and Cons for More Wins</a:t>
            </a:r>
            <a:endParaRPr b="1" sz="3000">
              <a:solidFill>
                <a:srgbClr val="FFFFFF"/>
              </a:solidFill>
              <a:latin typeface="Della Respira"/>
              <a:ea typeface="Della Respira"/>
              <a:cs typeface="Della Respira"/>
              <a:sym typeface="Della Respira"/>
            </a:endParaRPr>
          </a:p>
        </p:txBody>
      </p:sp>
      <p:grpSp>
        <p:nvGrpSpPr>
          <p:cNvPr id="114" name="Google Shape;114;p15"/>
          <p:cNvGrpSpPr/>
          <p:nvPr/>
        </p:nvGrpSpPr>
        <p:grpSpPr>
          <a:xfrm>
            <a:off x="8089225" y="54150"/>
            <a:ext cx="996625" cy="1110900"/>
            <a:chOff x="8089225" y="54150"/>
            <a:chExt cx="996625" cy="1110900"/>
          </a:xfrm>
        </p:grpSpPr>
        <p:sp>
          <p:nvSpPr>
            <p:cNvPr id="115" name="Google Shape;115;p15"/>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16" name="Google Shape;116;p15"/>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17" name="Google Shape;117;p15"/>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18" name="Google Shape;118;p15"/>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The Role of Luck in Racing</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Racing isn't solely about skill—it's also about luck and the unpredictable nature of the sport. Numerous races throughout Chick Hicks' career were influenced by factors outside of any racer's control. We will explore specific instances where luck played a critical role in the outcome of races and consider if those events unfairly affected Chick Hicks' win count.</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Sportsmanship and Perception</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Chick Hicks' aggressive behavior on the track has been a subject of controversy, potentially shaping the public's and officials' perception of him. This slide will discuss how sportsmanship, or the lack thereof, can impact a racer's legacy and whether it should influence the awarding of titles such as the Piston Cup.</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310" name="Google Shape;310;p22"/>
          <p:cNvSpPr/>
          <p:nvPr/>
        </p:nvSpPr>
        <p:spPr>
          <a:xfrm rot="-1801464">
            <a:off x="4270706" y="482204"/>
            <a:ext cx="602556" cy="1231826"/>
          </a:xfrm>
          <a:prstGeom prst="moon">
            <a:avLst>
              <a:gd fmla="val 29626" name="adj"/>
            </a:avLst>
          </a:prstGeom>
          <a:solidFill>
            <a:srgbClr val="F7F4F4"/>
          </a:solidFill>
          <a:ln cap="flat" cmpd="sng" w="9525">
            <a:solidFill>
              <a:srgbClr val="F7F4F4"/>
            </a:solidFill>
            <a:prstDash val="solid"/>
            <a:round/>
            <a:headEnd len="sm" w="sm" type="none"/>
            <a:tailEnd len="sm" w="sm" type="none"/>
          </a:ln>
          <a:effectLst>
            <a:outerShdw blurRad="171450" rotWithShape="0" algn="bl">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txBox="1"/>
          <p:nvPr/>
        </p:nvSpPr>
        <p:spPr>
          <a:xfrm>
            <a:off x="1689075" y="2051975"/>
            <a:ext cx="5532900" cy="1017600"/>
          </a:xfrm>
          <a:prstGeom prst="rect">
            <a:avLst/>
          </a:prstGeom>
          <a:noFill/>
          <a:ln>
            <a:noFill/>
          </a:ln>
        </p:spPr>
        <p:txBody>
          <a:bodyPr anchorCtr="0" anchor="ctr" bIns="91425" lIns="91425" spcFirstLastPara="1" rIns="91425" wrap="square" tIns="91425">
            <a:normAutofit fontScale="70000" lnSpcReduction="20000"/>
          </a:bodyPr>
          <a:lstStyle/>
          <a:p>
            <a:pPr indent="0" lvl="0" marL="0" marR="0" rtl="0" algn="ctr">
              <a:lnSpc>
                <a:spcPct val="100000"/>
              </a:lnSpc>
              <a:spcBef>
                <a:spcPts val="0"/>
              </a:spcBef>
              <a:spcAft>
                <a:spcPts val="0"/>
              </a:spcAft>
              <a:buNone/>
            </a:pPr>
            <a:r>
              <a:rPr b="1" lang="en" sz="9600">
                <a:solidFill>
                  <a:srgbClr val="FFFFFF"/>
                </a:solidFill>
                <a:latin typeface="Della Respira"/>
                <a:ea typeface="Della Respira"/>
                <a:cs typeface="Della Respira"/>
                <a:sym typeface="Della Respira"/>
              </a:rPr>
              <a:t>Thank You for Your Attention!</a:t>
            </a:r>
            <a:endParaRPr b="1" sz="9600">
              <a:solidFill>
                <a:srgbClr val="FFFFFF"/>
              </a:solidFill>
              <a:latin typeface="Della Respira"/>
              <a:ea typeface="Della Respira"/>
              <a:cs typeface="Della Respira"/>
              <a:sym typeface="Della Respira"/>
            </a:endParaRPr>
          </a:p>
        </p:txBody>
      </p:sp>
      <p:grpSp>
        <p:nvGrpSpPr>
          <p:cNvPr id="312" name="Google Shape;312;p22"/>
          <p:cNvGrpSpPr/>
          <p:nvPr/>
        </p:nvGrpSpPr>
        <p:grpSpPr>
          <a:xfrm>
            <a:off x="8089225" y="54150"/>
            <a:ext cx="996625" cy="1110900"/>
            <a:chOff x="8089225" y="54150"/>
            <a:chExt cx="996625" cy="1110900"/>
          </a:xfrm>
        </p:grpSpPr>
        <p:sp>
          <p:nvSpPr>
            <p:cNvPr id="313" name="Google Shape;313;p22"/>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314" name="Google Shape;314;p22"/>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315" name="Google Shape;315;p22"/>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316" name="Google Shape;316;p22"/>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Chick Hicks: An Overview</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Chick Hicks is a renowned character from Pixar's 'Cars' series, known for his fierce competitiveness and determination. Despite being a skilled racer with a robust racing career, Chick Hicks has often been overshadowed by other racers like Lightning McQueen. In this segment, we delve into the history and achievements of Chick Hicks, setting the stage for discussing his Piston Cup wins.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Racing Statistics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A closer look at the racing statistics reveals how Chick Hicks compares to his contemporaries. With numerous close finishes and impressive lap times, Chick Hicks has demonstrated time and again that he's a top contender in the racing world. This data-driven analysis will highlight his performance and raise questions about the number of Piston Cup wins attributed to him.</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108" name="Google Shape;108;p15"/>
          <p:cNvSpPr txBox="1"/>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BDBDE6"/>
                </a:solidFill>
                <a:latin typeface="Della Respira"/>
                <a:ea typeface="Della Respira"/>
                <a:cs typeface="Della Respira"/>
                <a:sym typeface="Della Respira"/>
              </a:rPr>
              <a:t>Pros: 
- Consistent performance 
- Experience on the track 
- High number of second-place finishes 
- Steadfast determination and fortitude</a:t>
            </a:r>
            <a:endParaRPr>
              <a:solidFill>
                <a:srgbClr val="BDBDE6"/>
              </a:solidFill>
              <a:latin typeface="Della Respira"/>
              <a:ea typeface="Della Respira"/>
              <a:cs typeface="Della Respira"/>
              <a:sym typeface="Della Respira"/>
            </a:endParaRPr>
          </a:p>
        </p:txBody>
      </p:sp>
      <p:sp>
        <p:nvSpPr>
          <p:cNvPr id="109" name="Google Shape;109;p15"/>
          <p:cNvSpPr txBox="1"/>
          <p:nvPr/>
        </p:nvSpPr>
        <p:spPr>
          <a:xfrm>
            <a:off x="4865550" y="11322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BDBDE6"/>
                </a:solidFill>
                <a:latin typeface="Della Respira"/>
                <a:ea typeface="Della Respira"/>
                <a:cs typeface="Della Respira"/>
                <a:sym typeface="Della Respira"/>
              </a:rPr>
              <a:t>Cons: 
- Controversial racing tactics 
- Public image and sportsmanship 
- The influence of luck in key races 
- Decisions by racing officials</a:t>
            </a:r>
            <a:endParaRPr>
              <a:solidFill>
                <a:srgbClr val="BDBDE6"/>
              </a:solidFill>
              <a:latin typeface="Della Respira"/>
              <a:ea typeface="Della Respira"/>
              <a:cs typeface="Della Respira"/>
              <a:sym typeface="Della Respira"/>
            </a:endParaRPr>
          </a:p>
        </p:txBody>
      </p:sp>
      <p:grpSp>
        <p:nvGrpSpPr>
          <p:cNvPr id="110" name="Google Shape;110;p15"/>
          <p:cNvGrpSpPr/>
          <p:nvPr/>
        </p:nvGrpSpPr>
        <p:grpSpPr>
          <a:xfrm>
            <a:off x="72200" y="4588013"/>
            <a:ext cx="385800" cy="487688"/>
            <a:chOff x="120775" y="4629688"/>
            <a:chExt cx="385800" cy="487688"/>
          </a:xfrm>
        </p:grpSpPr>
        <p:sp>
          <p:nvSpPr>
            <p:cNvPr id="111" name="Google Shape;111;p15"/>
            <p:cNvSpPr/>
            <p:nvPr/>
          </p:nvSpPr>
          <p:spPr>
            <a:xfrm>
              <a:off x="120775" y="4629688"/>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365875" y="4835675"/>
              <a:ext cx="140700" cy="2817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5"/>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Pros and Cons for More Wins</a:t>
            </a:r>
            <a:endParaRPr b="1" sz="3000">
              <a:solidFill>
                <a:srgbClr val="FFFFFF"/>
              </a:solidFill>
              <a:latin typeface="Della Respira"/>
              <a:ea typeface="Della Respira"/>
              <a:cs typeface="Della Respira"/>
              <a:sym typeface="Della Respira"/>
            </a:endParaRPr>
          </a:p>
        </p:txBody>
      </p:sp>
      <p:grpSp>
        <p:nvGrpSpPr>
          <p:cNvPr id="114" name="Google Shape;114;p15"/>
          <p:cNvGrpSpPr/>
          <p:nvPr/>
        </p:nvGrpSpPr>
        <p:grpSpPr>
          <a:xfrm>
            <a:off x="8089225" y="54150"/>
            <a:ext cx="996625" cy="1110900"/>
            <a:chOff x="8089225" y="54150"/>
            <a:chExt cx="996625" cy="1110900"/>
          </a:xfrm>
        </p:grpSpPr>
        <p:sp>
          <p:nvSpPr>
            <p:cNvPr id="115" name="Google Shape;115;p15"/>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16" name="Google Shape;116;p15"/>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17" name="Google Shape;117;p15"/>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18" name="Google Shape;118;p15"/>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The Role of Luck in Racing</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Racing isn't solely about skill—it's also about luck and the unpredictable nature of the sport. Numerous races throughout Chick Hicks' career were influenced by factors outside of any racer's control. We will explore specific instances where luck played a critical role in the outcome of races and consider if those events unfairly affected Chick Hicks' win count.</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Sportsmanship and Perception</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Chick Hicks' aggressive behavior on the track has been a subject of controversy, potentially shaping the public's and officials' perception of him. This slide will discuss how sportsmanship, or the lack thereof, can impact a racer's legacy and whether it should influence the awarding of titles such as the Piston Cup.</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310" name="Google Shape;310;p22"/>
          <p:cNvSpPr/>
          <p:nvPr/>
        </p:nvSpPr>
        <p:spPr>
          <a:xfrm rot="-1801464">
            <a:off x="4270706" y="482204"/>
            <a:ext cx="602556" cy="1231826"/>
          </a:xfrm>
          <a:prstGeom prst="moon">
            <a:avLst>
              <a:gd fmla="val 29626" name="adj"/>
            </a:avLst>
          </a:prstGeom>
          <a:solidFill>
            <a:srgbClr val="F7F4F4"/>
          </a:solidFill>
          <a:ln cap="flat" cmpd="sng" w="9525">
            <a:solidFill>
              <a:srgbClr val="F7F4F4"/>
            </a:solidFill>
            <a:prstDash val="solid"/>
            <a:round/>
            <a:headEnd len="sm" w="sm" type="none"/>
            <a:tailEnd len="sm" w="sm" type="none"/>
          </a:ln>
          <a:effectLst>
            <a:outerShdw blurRad="171450" rotWithShape="0" algn="bl">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txBox="1"/>
          <p:nvPr/>
        </p:nvSpPr>
        <p:spPr>
          <a:xfrm>
            <a:off x="1689075" y="2051975"/>
            <a:ext cx="5532900" cy="1017600"/>
          </a:xfrm>
          <a:prstGeom prst="rect">
            <a:avLst/>
          </a:prstGeom>
          <a:noFill/>
          <a:ln>
            <a:noFill/>
          </a:ln>
        </p:spPr>
        <p:txBody>
          <a:bodyPr anchorCtr="0" anchor="ctr" bIns="91425" lIns="91425" spcFirstLastPara="1" rIns="91425" wrap="square" tIns="91425">
            <a:normAutofit fontScale="70000" lnSpcReduction="20000"/>
          </a:bodyPr>
          <a:lstStyle/>
          <a:p>
            <a:pPr indent="0" lvl="0" marL="0" marR="0" rtl="0" algn="ctr">
              <a:lnSpc>
                <a:spcPct val="100000"/>
              </a:lnSpc>
              <a:spcBef>
                <a:spcPts val="0"/>
              </a:spcBef>
              <a:spcAft>
                <a:spcPts val="0"/>
              </a:spcAft>
              <a:buNone/>
            </a:pPr>
            <a:r>
              <a:rPr b="1" lang="en" sz="9600">
                <a:solidFill>
                  <a:srgbClr val="FFFFFF"/>
                </a:solidFill>
                <a:latin typeface="Della Respira"/>
                <a:ea typeface="Della Respira"/>
                <a:cs typeface="Della Respira"/>
                <a:sym typeface="Della Respira"/>
              </a:rPr>
              <a:t>Thank You for Your Attention!</a:t>
            </a:r>
            <a:endParaRPr b="1" sz="9600">
              <a:solidFill>
                <a:srgbClr val="FFFFFF"/>
              </a:solidFill>
              <a:latin typeface="Della Respira"/>
              <a:ea typeface="Della Respira"/>
              <a:cs typeface="Della Respira"/>
              <a:sym typeface="Della Respira"/>
            </a:endParaRPr>
          </a:p>
        </p:txBody>
      </p:sp>
      <p:grpSp>
        <p:nvGrpSpPr>
          <p:cNvPr id="312" name="Google Shape;312;p22"/>
          <p:cNvGrpSpPr/>
          <p:nvPr/>
        </p:nvGrpSpPr>
        <p:grpSpPr>
          <a:xfrm>
            <a:off x="8089225" y="54150"/>
            <a:ext cx="996625" cy="1110900"/>
            <a:chOff x="8089225" y="54150"/>
            <a:chExt cx="996625" cy="1110900"/>
          </a:xfrm>
        </p:grpSpPr>
        <p:sp>
          <p:nvSpPr>
            <p:cNvPr id="313" name="Google Shape;313;p22"/>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314" name="Google Shape;314;p22"/>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315" name="Google Shape;315;p22"/>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316" name="Google Shape;316;p22"/>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54" name="Google Shape;54;p13"/>
          <p:cNvSpPr txBox="1"/>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b="1" lang="en" sz="6000">
                <a:solidFill>
                  <a:srgbClr val="FFFFFF"/>
                </a:solidFill>
                <a:latin typeface="Della Respira"/>
                <a:ea typeface="Della Respira"/>
                <a:cs typeface="Della Respira"/>
                <a:sym typeface="Della Respira"/>
              </a:rPr>
              <a:t>Underrated Racer: Chick Hicks</a:t>
            </a:r>
            <a:endParaRPr b="1" sz="6000">
              <a:solidFill>
                <a:srgbClr val="FFFFFF"/>
              </a:solidFill>
              <a:latin typeface="Della Respira"/>
              <a:ea typeface="Della Respira"/>
              <a:cs typeface="Della Respira"/>
              <a:sym typeface="Della Respira"/>
            </a:endParaRPr>
          </a:p>
        </p:txBody>
      </p:sp>
      <p:sp>
        <p:nvSpPr>
          <p:cNvPr id="55" name="Google Shape;55;p13"/>
          <p:cNvSpPr txBox="1"/>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BDBDE6"/>
                </a:solidFill>
                <a:latin typeface="Della Respira"/>
                <a:ea typeface="Della Respira"/>
                <a:cs typeface="Della Respira"/>
                <a:sym typeface="Della Respira"/>
              </a:rPr>
              <a:t>Exploring the Case for More Piston Cup Wins</a:t>
            </a:r>
            <a:endParaRPr sz="2400">
              <a:solidFill>
                <a:srgbClr val="BDBDE6"/>
              </a:solidFill>
              <a:latin typeface="Della Respira"/>
              <a:ea typeface="Della Respira"/>
              <a:cs typeface="Della Respira"/>
              <a:sym typeface="Della Respira"/>
            </a:endParaRPr>
          </a:p>
        </p:txBody>
      </p:sp>
      <p:grpSp>
        <p:nvGrpSpPr>
          <p:cNvPr id="56" name="Google Shape;56;p13"/>
          <p:cNvGrpSpPr/>
          <p:nvPr/>
        </p:nvGrpSpPr>
        <p:grpSpPr>
          <a:xfrm>
            <a:off x="-1287619" y="2969182"/>
            <a:ext cx="5071994" cy="2819642"/>
            <a:chOff x="-1287619" y="2969182"/>
            <a:chExt cx="5071994" cy="2819642"/>
          </a:xfrm>
        </p:grpSpPr>
        <p:grpSp>
          <p:nvGrpSpPr>
            <p:cNvPr id="57" name="Google Shape;57;p13"/>
            <p:cNvGrpSpPr/>
            <p:nvPr/>
          </p:nvGrpSpPr>
          <p:grpSpPr>
            <a:xfrm>
              <a:off x="-1287619" y="2969182"/>
              <a:ext cx="5071994" cy="2819642"/>
              <a:chOff x="-1197394" y="2865057"/>
              <a:chExt cx="5071994" cy="2819642"/>
            </a:xfrm>
          </p:grpSpPr>
          <p:grpSp>
            <p:nvGrpSpPr>
              <p:cNvPr id="58" name="Google Shape;58;p13"/>
              <p:cNvGrpSpPr/>
              <p:nvPr/>
            </p:nvGrpSpPr>
            <p:grpSpPr>
              <a:xfrm>
                <a:off x="-1197394" y="2865057"/>
                <a:ext cx="4668711" cy="2330528"/>
                <a:chOff x="-1213994" y="3022407"/>
                <a:chExt cx="4668711" cy="2330528"/>
              </a:xfrm>
            </p:grpSpPr>
            <p:grpSp>
              <p:nvGrpSpPr>
                <p:cNvPr id="59" name="Google Shape;59;p13"/>
                <p:cNvGrpSpPr/>
                <p:nvPr/>
              </p:nvGrpSpPr>
              <p:grpSpPr>
                <a:xfrm>
                  <a:off x="-1213994" y="3022407"/>
                  <a:ext cx="4668711" cy="2330528"/>
                  <a:chOff x="3040650" y="2538025"/>
                  <a:chExt cx="3798480" cy="2092975"/>
                </a:xfrm>
              </p:grpSpPr>
              <p:sp>
                <p:nvSpPr>
                  <p:cNvPr id="60" name="Google Shape;60;p13"/>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13"/>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3"/>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3"/>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13"/>
            <p:cNvGrpSpPr/>
            <p:nvPr/>
          </p:nvGrpSpPr>
          <p:grpSpPr>
            <a:xfrm>
              <a:off x="544526" y="3146750"/>
              <a:ext cx="1705488" cy="1698575"/>
              <a:chOff x="4823101" y="1018600"/>
              <a:chExt cx="1705488" cy="1698575"/>
            </a:xfrm>
          </p:grpSpPr>
          <p:sp>
            <p:nvSpPr>
              <p:cNvPr id="70" name="Google Shape;70;p13"/>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 name="Google Shape;72;p13"/>
          <p:cNvGrpSpPr/>
          <p:nvPr/>
        </p:nvGrpSpPr>
        <p:grpSpPr>
          <a:xfrm>
            <a:off x="8089225" y="54150"/>
            <a:ext cx="996625" cy="1110900"/>
            <a:chOff x="8089225" y="54150"/>
            <a:chExt cx="996625" cy="1110900"/>
          </a:xfrm>
        </p:grpSpPr>
        <p:sp>
          <p:nvSpPr>
            <p:cNvPr id="73" name="Google Shape;73;p13"/>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74" name="Google Shape;74;p13"/>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75" name="Google Shape;75;p13"/>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76" name="Google Shape;76;p13"/>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Chick Hicks: An Overview</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Chick Hicks is a renowned character from Pixar's 'Cars' series, known for his fierce competitiveness and determination. Despite being a skilled racer with a robust racing career, Chick Hicks has often been overshadowed by other racers like Lightning McQueen. In this segment, we delve into the history and achievements of Chick Hicks, setting the stage for discussing his Piston Cup wins.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