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4" name="Google Shape;54;p13"/>
          <p:cNvSpPr/>
          <p:nvPr/>
        </p:nvSpPr>
        <p:spPr>
          <a:xfrm rot="-5400000">
            <a:off x="1983975" y="-2011225"/>
            <a:ext cx="5175900" cy="91713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125" y="0"/>
            <a:ext cx="9144000" cy="5143500"/>
          </a:xfrm>
          <a:prstGeom prst="diagStripe">
            <a:avLst>
              <a:gd name="adj" fmla="val 50000"/>
            </a:avLst>
          </a:prstGeom>
          <a:solidFill>
            <a:srgbClr val="FFC971"/>
          </a:solidFill>
          <a:ln w="9525" cap="flat" cmpd="sng">
            <a:solidFill>
              <a:srgbClr val="FFC97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txBox="1"/>
          <p:nvPr/>
        </p:nvSpPr>
        <p:spPr>
          <a:xfrm>
            <a:off x="1625008" y="973175"/>
            <a:ext cx="7283400" cy="20526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 sz="5200">
                <a:latin typeface="Bungee"/>
                <a:ea typeface="Bungee"/>
                <a:cs typeface="Bungee"/>
                <a:sym typeface="Bungee"/>
              </a:rPr>
              <a:t>Financial Literacy Essentials</a:t>
            </a:r>
            <a:endParaRPr sz="5200">
              <a:solidFill>
                <a:srgbClr val="000000"/>
              </a:solidFill>
              <a:latin typeface="Bungee"/>
              <a:ea typeface="Bungee"/>
              <a:cs typeface="Bungee"/>
              <a:sym typeface="Bungee"/>
            </a:endParaRPr>
          </a:p>
        </p:txBody>
      </p:sp>
      <p:sp>
        <p:nvSpPr>
          <p:cNvPr id="57" name="Google Shape;57;p13"/>
          <p:cNvSpPr txBox="1"/>
          <p:nvPr/>
        </p:nvSpPr>
        <p:spPr>
          <a:xfrm>
            <a:off x="1625001" y="3062725"/>
            <a:ext cx="7283400" cy="7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595959"/>
                </a:solidFill>
                <a:latin typeface="Oswald"/>
                <a:ea typeface="Oswald"/>
                <a:cs typeface="Oswald"/>
                <a:sym typeface="Oswald"/>
              </a:rPr>
              <a:t>Mastering Your Money</a:t>
            </a:r>
            <a:endParaRPr sz="2800">
              <a:solidFill>
                <a:srgbClr val="595959"/>
              </a:solidFill>
              <a:latin typeface="Oswald"/>
              <a:ea typeface="Oswald"/>
              <a:cs typeface="Oswald"/>
              <a:sym typeface="Oswald"/>
            </a:endParaRPr>
          </a:p>
        </p:txBody>
      </p:sp>
      <p:sp>
        <p:nvSpPr>
          <p:cNvPr id="58" name="Google Shape;58;p13"/>
          <p:cNvSpPr/>
          <p:nvPr/>
        </p:nvSpPr>
        <p:spPr>
          <a:xfrm>
            <a:off x="-928600" y="-961100"/>
            <a:ext cx="2553600" cy="2553600"/>
          </a:xfrm>
          <a:prstGeom prst="donut">
            <a:avLst>
              <a:gd name="adj" fmla="val 25000"/>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60" name="Google Shape;160;p22"/>
          <p:cNvSpPr/>
          <p:nvPr/>
        </p:nvSpPr>
        <p:spPr>
          <a:xfrm>
            <a:off x="6235050" y="2348275"/>
            <a:ext cx="5023500" cy="5023500"/>
          </a:xfrm>
          <a:prstGeom prst="donut">
            <a:avLst>
              <a:gd name="adj" fmla="val 25000"/>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0" y="0"/>
            <a:ext cx="7221900" cy="3912900"/>
          </a:xfrm>
          <a:prstGeom prst="diagStripe">
            <a:avLst>
              <a:gd name="adj" fmla="val 50000"/>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0" y="0"/>
            <a:ext cx="7949400" cy="4452900"/>
          </a:xfrm>
          <a:prstGeom prst="diagStripe">
            <a:avLst>
              <a:gd name="adj" fmla="val 50000"/>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0" y="0"/>
            <a:ext cx="8718300" cy="5023500"/>
          </a:xfrm>
          <a:prstGeom prst="diagStripe">
            <a:avLst>
              <a:gd name="adj" fmla="val 50000"/>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txBox="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 sz="4800">
                <a:latin typeface="Bungee"/>
                <a:ea typeface="Bungee"/>
                <a:cs typeface="Bungee"/>
                <a:sym typeface="Bungee"/>
              </a:rPr>
              <a:t>Thank You for Participating!</a:t>
            </a:r>
            <a:endParaRPr sz="4800">
              <a:solidFill>
                <a:srgbClr val="000000"/>
              </a:solidFill>
              <a:latin typeface="Bungee"/>
              <a:ea typeface="Bungee"/>
              <a:cs typeface="Bungee"/>
              <a:sym typeface="Bungee"/>
            </a:endParaRPr>
          </a:p>
        </p:txBody>
      </p:sp>
      <p:sp>
        <p:nvSpPr>
          <p:cNvPr id="165" name="Google Shape;165;p22"/>
          <p:cNvSpPr txBox="1"/>
          <p:nvPr/>
        </p:nvSpPr>
        <p:spPr>
          <a:xfrm>
            <a:off x="849075" y="4638775"/>
            <a:ext cx="5340300" cy="442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endParaRPr>
              <a:solidFill>
                <a:srgbClr val="595959"/>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latin typeface="Bungee"/>
                <a:ea typeface="Bungee"/>
                <a:cs typeface="Bungee"/>
                <a:sym typeface="Bungee"/>
              </a:rPr>
              <a:t>Defining Financial Literacy</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6985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Financial literacy refers to the ability to understand and effectively apply various financial skills, including personal financial management, budgeting, and investing. The importance of financial literacy lies in its capacity to empower individuals to make informed financial decisions, ensuring personal and economic well-being.</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latin typeface="Bungee"/>
                <a:ea typeface="Bungee"/>
                <a:cs typeface="Bungee"/>
                <a:sym typeface="Bungee"/>
              </a:rPr>
              <a:t>Key Components of Financial Literacy</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6985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Financial literacy encompasses essential components such as budgeting, saving, investing, understanding credit, and debt management. Mastering each element helps individuals take control of their finances, reduce stress, and achieve their long-term financial goals.</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3" name="Google Shape;73;p15"/>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latin typeface="Bungee"/>
                <a:ea typeface="Bungee"/>
                <a:cs typeface="Bungee"/>
                <a:sym typeface="Bungee"/>
              </a:rPr>
              <a:t>Good vs Bad Financial Habits</a:t>
            </a:r>
            <a:endParaRPr sz="2800">
              <a:solidFill>
                <a:srgbClr val="000000"/>
              </a:solidFill>
              <a:latin typeface="Bungee"/>
              <a:ea typeface="Bungee"/>
              <a:cs typeface="Bungee"/>
              <a:sym typeface="Bungee"/>
            </a:endParaRPr>
          </a:p>
        </p:txBody>
      </p:sp>
      <p:sp>
        <p:nvSpPr>
          <p:cNvPr id="78" name="Google Shape;78;p15"/>
          <p:cNvSpPr txBo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solidFill>
                  <a:srgbClr val="595959"/>
                </a:solidFill>
                <a:latin typeface="Oswald"/>
                <a:ea typeface="Oswald"/>
                <a:cs typeface="Oswald"/>
                <a:sym typeface="Oswald"/>
              </a:rPr>
              <a:t>Good Financial Habits: - Creating a budget - Establishing an emergency fund - Regularly saving a portion of income - Investing wisely - Regularly checking credit reports</a:t>
            </a:r>
            <a:endParaRPr>
              <a:solidFill>
                <a:srgbClr val="595959"/>
              </a:solidFill>
              <a:latin typeface="Oswald"/>
              <a:ea typeface="Oswald"/>
              <a:cs typeface="Oswald"/>
              <a:sym typeface="Oswald"/>
            </a:endParaRPr>
          </a:p>
        </p:txBody>
      </p:sp>
      <p:sp>
        <p:nvSpPr>
          <p:cNvPr id="79" name="Google Shape;79;p15"/>
          <p:cNvSpPr txBox="1"/>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solidFill>
                  <a:schemeClr val="dk2"/>
                </a:solidFill>
                <a:latin typeface="Oswald"/>
                <a:ea typeface="Oswald"/>
                <a:cs typeface="Oswald"/>
                <a:sym typeface="Oswald"/>
              </a:rPr>
              <a:t>Bad Financial Habits: - Impulse spending - Neglecting to save - Incurring unnecessary debt - Making late payments - Not planning for retirement</a:t>
            </a:r>
            <a:endParaRPr>
              <a:solidFill>
                <a:srgbClr val="595959"/>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latin typeface="Bungee"/>
                <a:ea typeface="Bungee"/>
                <a:cs typeface="Bungee"/>
                <a:sym typeface="Bungee"/>
              </a:rPr>
              <a:t>Creating a Simple Budget</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6985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Creating a budget can be simplified into a few key steps: tracking your expenses, categorizing your spending, setting realistic goals, and monitoring your progress. A budget serves as a roadmap for your finances, allowing you to live within your means and save for the future.</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latin typeface="Bungee"/>
                <a:ea typeface="Bungee"/>
                <a:cs typeface="Bungee"/>
                <a:sym typeface="Bungee"/>
              </a:rPr>
              <a:t>Saving Money and Building an Emergency Fund</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6985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Saving money is crucial for financial stability. Start by setting aside a portion of each paycheck for an emergency fund, aiming for an amount that can cover 3-6 months of living expenses. Utilizing high-interest savings accounts and automating your savings can help build your fund more efficiently.</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latin typeface="Bungee"/>
                <a:ea typeface="Bungee"/>
                <a:cs typeface="Bungee"/>
                <a:sym typeface="Bungee"/>
              </a:rPr>
              <a:t>Basics of Investing</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6985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Investing can grow your wealth over time. It's important to understand different investment options like stocks, bonds, and mutual funds, and to consider risk tolerance and investment goals. Starting small with regular contributions can lead to significant growth due to compound interest.</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latin typeface="Bungee"/>
                <a:ea typeface="Bungee"/>
                <a:cs typeface="Bungee"/>
                <a:sym typeface="Bungee"/>
              </a:rPr>
              <a:t>Understanding and Improving Your Credit Score</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6985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A good credit score can lower borrowing costs and is crucial for financial health. To improve your score, ensure timely bill payments, maintain low credit utilization ratios, and avoid opening new credit lines unnecessarily. Regularly reviewing your credit report can also help you spot and address any discrepancies.</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latin typeface="Bungee"/>
                <a:ea typeface="Bungee"/>
                <a:cs typeface="Bungee"/>
                <a:sym typeface="Bungee"/>
              </a:rPr>
              <a:t>Debt Management Strategies</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76985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latin typeface="Oswald"/>
                <a:ea typeface="Oswald"/>
                <a:cs typeface="Oswald"/>
                <a:sym typeface="Oswald"/>
              </a:rPr>
              <a:t>Effective debt management is key to financial freedom. Strategies include paying more than the minimum payment on debts, focusing on high-interest debts first, and avoiding new debt. Consider consolidating or refinancing to lower interest rates and make payments more manageable.</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421250" y="-1345525"/>
            <a:ext cx="346800" cy="7043400"/>
          </a:xfrm>
          <a:prstGeom prst="rect">
            <a:avLst/>
          </a:prstGeom>
          <a:solidFill>
            <a:srgbClr val="FF9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