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2A4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The Journey to a Healthier You</a:t>
            </a:r>
            <a:endParaRPr b="1" sz="6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Tailored Weight Loss Guide for Nicholas</a:t>
            </a:r>
            <a:endParaRPr sz="24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-1287619" y="2969182"/>
            <a:ext cx="5071994" cy="2819642"/>
            <a:chOff x="-1287619" y="2969182"/>
            <a:chExt cx="5071994" cy="2819642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1287619" y="2969182"/>
              <a:ext cx="5071994" cy="2819642"/>
              <a:chOff x="-1197394" y="2865057"/>
              <a:chExt cx="5071994" cy="2819642"/>
            </a:xfrm>
          </p:grpSpPr>
          <p:grpSp>
            <p:nvGrpSpPr>
              <p:cNvPr id="58" name="Google Shape;58;p13"/>
              <p:cNvGrpSpPr/>
              <p:nvPr/>
            </p:nvGrpSpPr>
            <p:grpSpPr>
              <a:xfrm>
                <a:off x="-1197394" y="2865057"/>
                <a:ext cx="4668711" cy="2330528"/>
                <a:chOff x="-1213994" y="3022407"/>
                <a:chExt cx="4668711" cy="2330528"/>
              </a:xfrm>
            </p:grpSpPr>
            <p:grpSp>
              <p:nvGrpSpPr>
                <p:cNvPr id="59" name="Google Shape;59;p13"/>
                <p:cNvGrpSpPr/>
                <p:nvPr/>
              </p:nvGrpSpPr>
              <p:grpSpPr>
                <a:xfrm>
                  <a:off x="-1213994" y="3022407"/>
                  <a:ext cx="4668711" cy="2330528"/>
                  <a:chOff x="3040650" y="2538025"/>
                  <a:chExt cx="3798480" cy="2092975"/>
                </a:xfrm>
              </p:grpSpPr>
              <p:sp>
                <p:nvSpPr>
                  <p:cNvPr id="60" name="Google Shape;60;p13"/>
                  <p:cNvSpPr/>
                  <p:nvPr/>
                </p:nvSpPr>
                <p:spPr>
                  <a:xfrm>
                    <a:off x="4514950" y="2538025"/>
                    <a:ext cx="1018800" cy="1259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" name="Google Shape;61;p13"/>
                  <p:cNvSpPr/>
                  <p:nvPr/>
                </p:nvSpPr>
                <p:spPr>
                  <a:xfrm>
                    <a:off x="5136125" y="2858625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" name="Google Shape;62;p13"/>
                  <p:cNvSpPr/>
                  <p:nvPr/>
                </p:nvSpPr>
                <p:spPr>
                  <a:xfrm>
                    <a:off x="4871130" y="3472415"/>
                    <a:ext cx="19680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" name="Google Shape;63;p13"/>
                  <p:cNvSpPr/>
                  <p:nvPr/>
                </p:nvSpPr>
                <p:spPr>
                  <a:xfrm>
                    <a:off x="3794275" y="2803350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" name="Google Shape;64;p13"/>
                  <p:cNvSpPr/>
                  <p:nvPr/>
                </p:nvSpPr>
                <p:spPr>
                  <a:xfrm>
                    <a:off x="3040650" y="3275300"/>
                    <a:ext cx="2194800" cy="13557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5" name="Google Shape;65;p13"/>
                <p:cNvSpPr/>
                <p:nvPr/>
              </p:nvSpPr>
              <p:spPr>
                <a:xfrm>
                  <a:off x="120250" y="4424425"/>
                  <a:ext cx="2181300" cy="928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9E95D6"/>
                </a:solidFill>
                <a:ln cap="flat" cmpd="sng" w="9525">
                  <a:solidFill>
                    <a:srgbClr val="9E95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6" name="Google Shape;66;p13"/>
              <p:cNvSpPr/>
              <p:nvPr/>
            </p:nvSpPr>
            <p:spPr>
              <a:xfrm rot="6687292">
                <a:off x="2088571" y="3794943"/>
                <a:ext cx="1363159" cy="1837912"/>
              </a:xfrm>
              <a:prstGeom prst="chord">
                <a:avLst>
                  <a:gd fmla="val 1986254" name="adj1"/>
                  <a:gd fmla="val 20439031" name="adj2"/>
                </a:avLst>
              </a:prstGeom>
              <a:solidFill>
                <a:srgbClr val="9E95D6"/>
              </a:solidFill>
              <a:ln cap="flat" cmpd="sng" w="9525">
                <a:solidFill>
                  <a:srgbClr val="9E95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" name="Google Shape;67;p13"/>
            <p:cNvSpPr/>
            <p:nvPr/>
          </p:nvSpPr>
          <p:spPr>
            <a:xfrm>
              <a:off x="178250" y="4150650"/>
              <a:ext cx="561300" cy="842100"/>
            </a:xfrm>
            <a:prstGeom prst="star4">
              <a:avLst>
                <a:gd fmla="val 1891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78250" y="3797126"/>
              <a:ext cx="245100" cy="397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13"/>
            <p:cNvGrpSpPr/>
            <p:nvPr/>
          </p:nvGrpSpPr>
          <p:grpSpPr>
            <a:xfrm>
              <a:off x="544526" y="3146750"/>
              <a:ext cx="1705488" cy="1698575"/>
              <a:chOff x="4823101" y="1018600"/>
              <a:chExt cx="1705488" cy="1698575"/>
            </a:xfrm>
          </p:grpSpPr>
          <p:sp>
            <p:nvSpPr>
              <p:cNvPr id="70" name="Google Shape;70;p13"/>
              <p:cNvSpPr/>
              <p:nvPr/>
            </p:nvSpPr>
            <p:spPr>
              <a:xfrm rot="3413443">
                <a:off x="5073211" y="1256032"/>
                <a:ext cx="1214856" cy="1232085"/>
              </a:xfrm>
              <a:prstGeom prst="ellipse">
                <a:avLst/>
              </a:prstGeom>
              <a:solidFill>
                <a:srgbClr val="554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 rot="3168635">
                <a:off x="5194886" y="1014633"/>
                <a:ext cx="602529" cy="1231935"/>
              </a:xfrm>
              <a:prstGeom prst="moon">
                <a:avLst>
                  <a:gd fmla="val 29626" name="adj"/>
                </a:avLst>
              </a:prstGeom>
              <a:solidFill>
                <a:srgbClr val="F7F4F4"/>
              </a:solidFill>
              <a:ln cap="flat" cmpd="sng" w="9525">
                <a:solidFill>
                  <a:srgbClr val="F7F4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" name="Google Shape;72;p13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73" name="Google Shape;73;p13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4" name="Google Shape;74;p13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5" name="Google Shape;75;p13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6" name="Google Shape;76;p13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2A4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" name="Google Shape;81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Understanding Weight Loss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11700" y="1174125"/>
            <a:ext cx="85206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Embarking on a weight loss journey begins with comprehending the fundamentals. A caloric deficit, consuming fewer calories than your body expends, is at the heart of losing weight. Metabolism plays a crucial role in how quickly you burn calories. A balanced diet, rich in nutrients, and routine exercise are pivotal components to ensure a successful and sustainable weight loss journey.</a:t>
            </a:r>
            <a:endParaRPr sz="16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83" name="Google Shape;83;p14"/>
          <p:cNvGrpSpPr/>
          <p:nvPr/>
        </p:nvGrpSpPr>
        <p:grpSpPr>
          <a:xfrm>
            <a:off x="-1287619" y="2969182"/>
            <a:ext cx="5071994" cy="2819642"/>
            <a:chOff x="-1287619" y="2969182"/>
            <a:chExt cx="5071994" cy="2819642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-1287619" y="2969182"/>
              <a:ext cx="5071994" cy="2819642"/>
              <a:chOff x="-1197394" y="2865057"/>
              <a:chExt cx="5071994" cy="2819642"/>
            </a:xfrm>
          </p:grpSpPr>
          <p:grpSp>
            <p:nvGrpSpPr>
              <p:cNvPr id="85" name="Google Shape;85;p14"/>
              <p:cNvGrpSpPr/>
              <p:nvPr/>
            </p:nvGrpSpPr>
            <p:grpSpPr>
              <a:xfrm>
                <a:off x="-1197394" y="2865057"/>
                <a:ext cx="4668711" cy="2330528"/>
                <a:chOff x="-1213994" y="3022407"/>
                <a:chExt cx="4668711" cy="2330528"/>
              </a:xfrm>
            </p:grpSpPr>
            <p:grpSp>
              <p:nvGrpSpPr>
                <p:cNvPr id="86" name="Google Shape;86;p14"/>
                <p:cNvGrpSpPr/>
                <p:nvPr/>
              </p:nvGrpSpPr>
              <p:grpSpPr>
                <a:xfrm>
                  <a:off x="-1213994" y="3022407"/>
                  <a:ext cx="4668711" cy="2330528"/>
                  <a:chOff x="3040650" y="2538025"/>
                  <a:chExt cx="3798480" cy="2092975"/>
                </a:xfrm>
              </p:grpSpPr>
              <p:sp>
                <p:nvSpPr>
                  <p:cNvPr id="87" name="Google Shape;87;p14"/>
                  <p:cNvSpPr/>
                  <p:nvPr/>
                </p:nvSpPr>
                <p:spPr>
                  <a:xfrm>
                    <a:off x="4514950" y="2538025"/>
                    <a:ext cx="1018800" cy="1259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" name="Google Shape;88;p14"/>
                  <p:cNvSpPr/>
                  <p:nvPr/>
                </p:nvSpPr>
                <p:spPr>
                  <a:xfrm>
                    <a:off x="5136125" y="2858625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" name="Google Shape;89;p14"/>
                  <p:cNvSpPr/>
                  <p:nvPr/>
                </p:nvSpPr>
                <p:spPr>
                  <a:xfrm>
                    <a:off x="4871130" y="3472415"/>
                    <a:ext cx="19680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14"/>
                  <p:cNvSpPr/>
                  <p:nvPr/>
                </p:nvSpPr>
                <p:spPr>
                  <a:xfrm>
                    <a:off x="3794275" y="2803350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14"/>
                  <p:cNvSpPr/>
                  <p:nvPr/>
                </p:nvSpPr>
                <p:spPr>
                  <a:xfrm>
                    <a:off x="3040650" y="3275300"/>
                    <a:ext cx="2194800" cy="13557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2" name="Google Shape;92;p14"/>
                <p:cNvSpPr/>
                <p:nvPr/>
              </p:nvSpPr>
              <p:spPr>
                <a:xfrm>
                  <a:off x="120250" y="4424425"/>
                  <a:ext cx="2181300" cy="928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9E95D6"/>
                </a:solidFill>
                <a:ln cap="flat" cmpd="sng" w="9525">
                  <a:solidFill>
                    <a:srgbClr val="9E95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3" name="Google Shape;93;p14"/>
              <p:cNvSpPr/>
              <p:nvPr/>
            </p:nvSpPr>
            <p:spPr>
              <a:xfrm rot="6687292">
                <a:off x="2088571" y="3794943"/>
                <a:ext cx="1363159" cy="1837912"/>
              </a:xfrm>
              <a:prstGeom prst="chord">
                <a:avLst>
                  <a:gd fmla="val 1986254" name="adj1"/>
                  <a:gd fmla="val 20439031" name="adj2"/>
                </a:avLst>
              </a:prstGeom>
              <a:solidFill>
                <a:srgbClr val="9E95D6"/>
              </a:solidFill>
              <a:ln cap="flat" cmpd="sng" w="9525">
                <a:solidFill>
                  <a:srgbClr val="9E95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" name="Google Shape;94;p14"/>
            <p:cNvSpPr/>
            <p:nvPr/>
          </p:nvSpPr>
          <p:spPr>
            <a:xfrm>
              <a:off x="178250" y="4150650"/>
              <a:ext cx="561300" cy="842100"/>
            </a:xfrm>
            <a:prstGeom prst="star4">
              <a:avLst>
                <a:gd fmla="val 1891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78250" y="3797126"/>
              <a:ext cx="245100" cy="397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4"/>
            <p:cNvGrpSpPr/>
            <p:nvPr/>
          </p:nvGrpSpPr>
          <p:grpSpPr>
            <a:xfrm>
              <a:off x="544526" y="3146750"/>
              <a:ext cx="1705488" cy="1698575"/>
              <a:chOff x="4823101" y="1018600"/>
              <a:chExt cx="1705488" cy="1698575"/>
            </a:xfrm>
          </p:grpSpPr>
          <p:sp>
            <p:nvSpPr>
              <p:cNvPr id="97" name="Google Shape;97;p14"/>
              <p:cNvSpPr/>
              <p:nvPr/>
            </p:nvSpPr>
            <p:spPr>
              <a:xfrm rot="3413443">
                <a:off x="5073211" y="1256032"/>
                <a:ext cx="1214856" cy="1232085"/>
              </a:xfrm>
              <a:prstGeom prst="ellipse">
                <a:avLst/>
              </a:prstGeom>
              <a:solidFill>
                <a:srgbClr val="554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 rot="3168635">
                <a:off x="5194886" y="1014633"/>
                <a:ext cx="602529" cy="1231935"/>
              </a:xfrm>
              <a:prstGeom prst="moon">
                <a:avLst>
                  <a:gd fmla="val 29626" name="adj"/>
                </a:avLst>
              </a:prstGeom>
              <a:solidFill>
                <a:srgbClr val="F7F4F4"/>
              </a:solidFill>
              <a:ln cap="flat" cmpd="sng" w="9525">
                <a:solidFill>
                  <a:srgbClr val="F7F4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" name="Google Shape;99;p14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100" name="Google Shape;100;p14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1" name="Google Shape;101;p14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2" name="Google Shape;102;p14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3" name="Google Shape;103;p14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2A4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" name="Google Shape;81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Setting Realistic Goals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11700" y="1174125"/>
            <a:ext cx="85206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Setting realistic and attainable goals is critical for staying on track. Adopt the SMART criteria: Specific, Measurable, Attainable, Relevant, and Time-bound goals ensure clarity and milestone tracking. Nicholas should focus on gradual weight loss, aiming for about 1-2 pounds per week, which has been shown to foster sustainable long-term health improvements.</a:t>
            </a:r>
            <a:endParaRPr sz="16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83" name="Google Shape;83;p14"/>
          <p:cNvGrpSpPr/>
          <p:nvPr/>
        </p:nvGrpSpPr>
        <p:grpSpPr>
          <a:xfrm>
            <a:off x="-1287619" y="2969182"/>
            <a:ext cx="5071994" cy="2819642"/>
            <a:chOff x="-1287619" y="2969182"/>
            <a:chExt cx="5071994" cy="2819642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-1287619" y="2969182"/>
              <a:ext cx="5071994" cy="2819642"/>
              <a:chOff x="-1197394" y="2865057"/>
              <a:chExt cx="5071994" cy="2819642"/>
            </a:xfrm>
          </p:grpSpPr>
          <p:grpSp>
            <p:nvGrpSpPr>
              <p:cNvPr id="85" name="Google Shape;85;p14"/>
              <p:cNvGrpSpPr/>
              <p:nvPr/>
            </p:nvGrpSpPr>
            <p:grpSpPr>
              <a:xfrm>
                <a:off x="-1197394" y="2865057"/>
                <a:ext cx="4668711" cy="2330528"/>
                <a:chOff x="-1213994" y="3022407"/>
                <a:chExt cx="4668711" cy="2330528"/>
              </a:xfrm>
            </p:grpSpPr>
            <p:grpSp>
              <p:nvGrpSpPr>
                <p:cNvPr id="86" name="Google Shape;86;p14"/>
                <p:cNvGrpSpPr/>
                <p:nvPr/>
              </p:nvGrpSpPr>
              <p:grpSpPr>
                <a:xfrm>
                  <a:off x="-1213994" y="3022407"/>
                  <a:ext cx="4668711" cy="2330528"/>
                  <a:chOff x="3040650" y="2538025"/>
                  <a:chExt cx="3798480" cy="2092975"/>
                </a:xfrm>
              </p:grpSpPr>
              <p:sp>
                <p:nvSpPr>
                  <p:cNvPr id="87" name="Google Shape;87;p14"/>
                  <p:cNvSpPr/>
                  <p:nvPr/>
                </p:nvSpPr>
                <p:spPr>
                  <a:xfrm>
                    <a:off x="4514950" y="2538025"/>
                    <a:ext cx="1018800" cy="1259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" name="Google Shape;88;p14"/>
                  <p:cNvSpPr/>
                  <p:nvPr/>
                </p:nvSpPr>
                <p:spPr>
                  <a:xfrm>
                    <a:off x="5136125" y="2858625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" name="Google Shape;89;p14"/>
                  <p:cNvSpPr/>
                  <p:nvPr/>
                </p:nvSpPr>
                <p:spPr>
                  <a:xfrm>
                    <a:off x="4871130" y="3472415"/>
                    <a:ext cx="19680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14"/>
                  <p:cNvSpPr/>
                  <p:nvPr/>
                </p:nvSpPr>
                <p:spPr>
                  <a:xfrm>
                    <a:off x="3794275" y="2803350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14"/>
                  <p:cNvSpPr/>
                  <p:nvPr/>
                </p:nvSpPr>
                <p:spPr>
                  <a:xfrm>
                    <a:off x="3040650" y="3275300"/>
                    <a:ext cx="2194800" cy="13557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2" name="Google Shape;92;p14"/>
                <p:cNvSpPr/>
                <p:nvPr/>
              </p:nvSpPr>
              <p:spPr>
                <a:xfrm>
                  <a:off x="120250" y="4424425"/>
                  <a:ext cx="2181300" cy="928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9E95D6"/>
                </a:solidFill>
                <a:ln cap="flat" cmpd="sng" w="9525">
                  <a:solidFill>
                    <a:srgbClr val="9E95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3" name="Google Shape;93;p14"/>
              <p:cNvSpPr/>
              <p:nvPr/>
            </p:nvSpPr>
            <p:spPr>
              <a:xfrm rot="6687292">
                <a:off x="2088571" y="3794943"/>
                <a:ext cx="1363159" cy="1837912"/>
              </a:xfrm>
              <a:prstGeom prst="chord">
                <a:avLst>
                  <a:gd fmla="val 1986254" name="adj1"/>
                  <a:gd fmla="val 20439031" name="adj2"/>
                </a:avLst>
              </a:prstGeom>
              <a:solidFill>
                <a:srgbClr val="9E95D6"/>
              </a:solidFill>
              <a:ln cap="flat" cmpd="sng" w="9525">
                <a:solidFill>
                  <a:srgbClr val="9E95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" name="Google Shape;94;p14"/>
            <p:cNvSpPr/>
            <p:nvPr/>
          </p:nvSpPr>
          <p:spPr>
            <a:xfrm>
              <a:off x="178250" y="4150650"/>
              <a:ext cx="561300" cy="842100"/>
            </a:xfrm>
            <a:prstGeom prst="star4">
              <a:avLst>
                <a:gd fmla="val 1891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78250" y="3797126"/>
              <a:ext cx="245100" cy="397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4"/>
            <p:cNvGrpSpPr/>
            <p:nvPr/>
          </p:nvGrpSpPr>
          <p:grpSpPr>
            <a:xfrm>
              <a:off x="544526" y="3146750"/>
              <a:ext cx="1705488" cy="1698575"/>
              <a:chOff x="4823101" y="1018600"/>
              <a:chExt cx="1705488" cy="1698575"/>
            </a:xfrm>
          </p:grpSpPr>
          <p:sp>
            <p:nvSpPr>
              <p:cNvPr id="97" name="Google Shape;97;p14"/>
              <p:cNvSpPr/>
              <p:nvPr/>
            </p:nvSpPr>
            <p:spPr>
              <a:xfrm rot="3413443">
                <a:off x="5073211" y="1256032"/>
                <a:ext cx="1214856" cy="1232085"/>
              </a:xfrm>
              <a:prstGeom prst="ellipse">
                <a:avLst/>
              </a:prstGeom>
              <a:solidFill>
                <a:srgbClr val="554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 rot="3168635">
                <a:off x="5194886" y="1014633"/>
                <a:ext cx="602529" cy="1231935"/>
              </a:xfrm>
              <a:prstGeom prst="moon">
                <a:avLst>
                  <a:gd fmla="val 29626" name="adj"/>
                </a:avLst>
              </a:prstGeom>
              <a:solidFill>
                <a:srgbClr val="F7F4F4"/>
              </a:solidFill>
              <a:ln cap="flat" cmpd="sng" w="9525">
                <a:solidFill>
                  <a:srgbClr val="F7F4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" name="Google Shape;99;p14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100" name="Google Shape;100;p14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1" name="Google Shape;101;p14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2" name="Google Shape;102;p14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3" name="Google Shape;103;p14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2A4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8" name="Google Shape;108;p15"/>
          <p:cNvSpPr txBox="1"/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Incorporate a variety of fruits, vegetables, whole grains, lean proteins, and healthy fats into your daily meals. These foods provide essential nutrients and help to maintain a feeling of fullness.</a:t>
            </a:r>
            <a:endParaRPr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865550" y="11322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Limit the intake of highly processed foods, sugary snacks, and beverages, trans fats, and excessive sodium. These can contribute to weight gain and are not conducive to overall health.</a:t>
            </a:r>
            <a:endParaRPr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110" name="Google Shape;110;p15"/>
          <p:cNvGrpSpPr/>
          <p:nvPr/>
        </p:nvGrpSpPr>
        <p:grpSpPr>
          <a:xfrm>
            <a:off x="72200" y="4588013"/>
            <a:ext cx="385800" cy="487688"/>
            <a:chOff x="120775" y="4629688"/>
            <a:chExt cx="385800" cy="487688"/>
          </a:xfrm>
        </p:grpSpPr>
        <p:sp>
          <p:nvSpPr>
            <p:cNvPr id="111" name="Google Shape;111;p15"/>
            <p:cNvSpPr/>
            <p:nvPr/>
          </p:nvSpPr>
          <p:spPr>
            <a:xfrm>
              <a:off x="120775" y="4629688"/>
              <a:ext cx="245100" cy="397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65875" y="4835675"/>
              <a:ext cx="140700" cy="2817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Nutrition: What to Eat vs. What to Avoid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114" name="Google Shape;114;p15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115" name="Google Shape;115;p15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6" name="Google Shape;116;p15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7" name="Google Shape;117;p15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8" name="Google Shape;118;p15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2A4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" name="Google Shape;81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Effective Exercise Routines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11700" y="1174125"/>
            <a:ext cx="85206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Exercise is a cornerstone in the weight loss equation. Nicholas should aim to incorporate a mix of cardiovascular exercises, like running or swimming, strength training to build muscle and increase metabolism, and flexibility exercises to maintain overall well-being. Consistency is key, so finding activities that Nicholas enjoys will help him stick to a regular exercise regimen.</a:t>
            </a:r>
            <a:endParaRPr sz="16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83" name="Google Shape;83;p14"/>
          <p:cNvGrpSpPr/>
          <p:nvPr/>
        </p:nvGrpSpPr>
        <p:grpSpPr>
          <a:xfrm>
            <a:off x="-1287619" y="2969182"/>
            <a:ext cx="5071994" cy="2819642"/>
            <a:chOff x="-1287619" y="2969182"/>
            <a:chExt cx="5071994" cy="2819642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-1287619" y="2969182"/>
              <a:ext cx="5071994" cy="2819642"/>
              <a:chOff x="-1197394" y="2865057"/>
              <a:chExt cx="5071994" cy="2819642"/>
            </a:xfrm>
          </p:grpSpPr>
          <p:grpSp>
            <p:nvGrpSpPr>
              <p:cNvPr id="85" name="Google Shape;85;p14"/>
              <p:cNvGrpSpPr/>
              <p:nvPr/>
            </p:nvGrpSpPr>
            <p:grpSpPr>
              <a:xfrm>
                <a:off x="-1197394" y="2865057"/>
                <a:ext cx="4668711" cy="2330528"/>
                <a:chOff x="-1213994" y="3022407"/>
                <a:chExt cx="4668711" cy="2330528"/>
              </a:xfrm>
            </p:grpSpPr>
            <p:grpSp>
              <p:nvGrpSpPr>
                <p:cNvPr id="86" name="Google Shape;86;p14"/>
                <p:cNvGrpSpPr/>
                <p:nvPr/>
              </p:nvGrpSpPr>
              <p:grpSpPr>
                <a:xfrm>
                  <a:off x="-1213994" y="3022407"/>
                  <a:ext cx="4668711" cy="2330528"/>
                  <a:chOff x="3040650" y="2538025"/>
                  <a:chExt cx="3798480" cy="2092975"/>
                </a:xfrm>
              </p:grpSpPr>
              <p:sp>
                <p:nvSpPr>
                  <p:cNvPr id="87" name="Google Shape;87;p14"/>
                  <p:cNvSpPr/>
                  <p:nvPr/>
                </p:nvSpPr>
                <p:spPr>
                  <a:xfrm>
                    <a:off x="4514950" y="2538025"/>
                    <a:ext cx="1018800" cy="1259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" name="Google Shape;88;p14"/>
                  <p:cNvSpPr/>
                  <p:nvPr/>
                </p:nvSpPr>
                <p:spPr>
                  <a:xfrm>
                    <a:off x="5136125" y="2858625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" name="Google Shape;89;p14"/>
                  <p:cNvSpPr/>
                  <p:nvPr/>
                </p:nvSpPr>
                <p:spPr>
                  <a:xfrm>
                    <a:off x="4871130" y="3472415"/>
                    <a:ext cx="19680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14"/>
                  <p:cNvSpPr/>
                  <p:nvPr/>
                </p:nvSpPr>
                <p:spPr>
                  <a:xfrm>
                    <a:off x="3794275" y="2803350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14"/>
                  <p:cNvSpPr/>
                  <p:nvPr/>
                </p:nvSpPr>
                <p:spPr>
                  <a:xfrm>
                    <a:off x="3040650" y="3275300"/>
                    <a:ext cx="2194800" cy="13557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2" name="Google Shape;92;p14"/>
                <p:cNvSpPr/>
                <p:nvPr/>
              </p:nvSpPr>
              <p:spPr>
                <a:xfrm>
                  <a:off x="120250" y="4424425"/>
                  <a:ext cx="2181300" cy="928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9E95D6"/>
                </a:solidFill>
                <a:ln cap="flat" cmpd="sng" w="9525">
                  <a:solidFill>
                    <a:srgbClr val="9E95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3" name="Google Shape;93;p14"/>
              <p:cNvSpPr/>
              <p:nvPr/>
            </p:nvSpPr>
            <p:spPr>
              <a:xfrm rot="6687292">
                <a:off x="2088571" y="3794943"/>
                <a:ext cx="1363159" cy="1837912"/>
              </a:xfrm>
              <a:prstGeom prst="chord">
                <a:avLst>
                  <a:gd fmla="val 1986254" name="adj1"/>
                  <a:gd fmla="val 20439031" name="adj2"/>
                </a:avLst>
              </a:prstGeom>
              <a:solidFill>
                <a:srgbClr val="9E95D6"/>
              </a:solidFill>
              <a:ln cap="flat" cmpd="sng" w="9525">
                <a:solidFill>
                  <a:srgbClr val="9E95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" name="Google Shape;94;p14"/>
            <p:cNvSpPr/>
            <p:nvPr/>
          </p:nvSpPr>
          <p:spPr>
            <a:xfrm>
              <a:off x="178250" y="4150650"/>
              <a:ext cx="561300" cy="842100"/>
            </a:xfrm>
            <a:prstGeom prst="star4">
              <a:avLst>
                <a:gd fmla="val 1891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78250" y="3797126"/>
              <a:ext cx="245100" cy="397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4"/>
            <p:cNvGrpSpPr/>
            <p:nvPr/>
          </p:nvGrpSpPr>
          <p:grpSpPr>
            <a:xfrm>
              <a:off x="544526" y="3146750"/>
              <a:ext cx="1705488" cy="1698575"/>
              <a:chOff x="4823101" y="1018600"/>
              <a:chExt cx="1705488" cy="1698575"/>
            </a:xfrm>
          </p:grpSpPr>
          <p:sp>
            <p:nvSpPr>
              <p:cNvPr id="97" name="Google Shape;97;p14"/>
              <p:cNvSpPr/>
              <p:nvPr/>
            </p:nvSpPr>
            <p:spPr>
              <a:xfrm rot="3413443">
                <a:off x="5073211" y="1256032"/>
                <a:ext cx="1214856" cy="1232085"/>
              </a:xfrm>
              <a:prstGeom prst="ellipse">
                <a:avLst/>
              </a:prstGeom>
              <a:solidFill>
                <a:srgbClr val="554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 rot="3168635">
                <a:off x="5194886" y="1014633"/>
                <a:ext cx="602529" cy="1231935"/>
              </a:xfrm>
              <a:prstGeom prst="moon">
                <a:avLst>
                  <a:gd fmla="val 29626" name="adj"/>
                </a:avLst>
              </a:prstGeom>
              <a:solidFill>
                <a:srgbClr val="F7F4F4"/>
              </a:solidFill>
              <a:ln cap="flat" cmpd="sng" w="9525">
                <a:solidFill>
                  <a:srgbClr val="F7F4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" name="Google Shape;99;p14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100" name="Google Shape;100;p14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1" name="Google Shape;101;p14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2" name="Google Shape;102;p14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3" name="Google Shape;103;p14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2A4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" name="Google Shape;81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Staying Motivated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11700" y="1174125"/>
            <a:ext cx="85206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Maintaining motivation over time can be challenging. Nicholas should consider techniques like setting up milestones, celebrating progress, keeping a progress journal, and seeking support from friends or a fitness community. These strategies can keep motivation high, even through the ups and downs of a weight loss journey.</a:t>
            </a:r>
            <a:endParaRPr sz="16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83" name="Google Shape;83;p14"/>
          <p:cNvGrpSpPr/>
          <p:nvPr/>
        </p:nvGrpSpPr>
        <p:grpSpPr>
          <a:xfrm>
            <a:off x="-1287619" y="2969182"/>
            <a:ext cx="5071994" cy="2819642"/>
            <a:chOff x="-1287619" y="2969182"/>
            <a:chExt cx="5071994" cy="2819642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-1287619" y="2969182"/>
              <a:ext cx="5071994" cy="2819642"/>
              <a:chOff x="-1197394" y="2865057"/>
              <a:chExt cx="5071994" cy="2819642"/>
            </a:xfrm>
          </p:grpSpPr>
          <p:grpSp>
            <p:nvGrpSpPr>
              <p:cNvPr id="85" name="Google Shape;85;p14"/>
              <p:cNvGrpSpPr/>
              <p:nvPr/>
            </p:nvGrpSpPr>
            <p:grpSpPr>
              <a:xfrm>
                <a:off x="-1197394" y="2865057"/>
                <a:ext cx="4668711" cy="2330528"/>
                <a:chOff x="-1213994" y="3022407"/>
                <a:chExt cx="4668711" cy="2330528"/>
              </a:xfrm>
            </p:grpSpPr>
            <p:grpSp>
              <p:nvGrpSpPr>
                <p:cNvPr id="86" name="Google Shape;86;p14"/>
                <p:cNvGrpSpPr/>
                <p:nvPr/>
              </p:nvGrpSpPr>
              <p:grpSpPr>
                <a:xfrm>
                  <a:off x="-1213994" y="3022407"/>
                  <a:ext cx="4668711" cy="2330528"/>
                  <a:chOff x="3040650" y="2538025"/>
                  <a:chExt cx="3798480" cy="2092975"/>
                </a:xfrm>
              </p:grpSpPr>
              <p:sp>
                <p:nvSpPr>
                  <p:cNvPr id="87" name="Google Shape;87;p14"/>
                  <p:cNvSpPr/>
                  <p:nvPr/>
                </p:nvSpPr>
                <p:spPr>
                  <a:xfrm>
                    <a:off x="4514950" y="2538025"/>
                    <a:ext cx="1018800" cy="1259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" name="Google Shape;88;p14"/>
                  <p:cNvSpPr/>
                  <p:nvPr/>
                </p:nvSpPr>
                <p:spPr>
                  <a:xfrm>
                    <a:off x="5136125" y="2858625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" name="Google Shape;89;p14"/>
                  <p:cNvSpPr/>
                  <p:nvPr/>
                </p:nvSpPr>
                <p:spPr>
                  <a:xfrm>
                    <a:off x="4871130" y="3472415"/>
                    <a:ext cx="19680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14"/>
                  <p:cNvSpPr/>
                  <p:nvPr/>
                </p:nvSpPr>
                <p:spPr>
                  <a:xfrm>
                    <a:off x="3794275" y="2803350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14"/>
                  <p:cNvSpPr/>
                  <p:nvPr/>
                </p:nvSpPr>
                <p:spPr>
                  <a:xfrm>
                    <a:off x="3040650" y="3275300"/>
                    <a:ext cx="2194800" cy="13557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2" name="Google Shape;92;p14"/>
                <p:cNvSpPr/>
                <p:nvPr/>
              </p:nvSpPr>
              <p:spPr>
                <a:xfrm>
                  <a:off x="120250" y="4424425"/>
                  <a:ext cx="2181300" cy="928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9E95D6"/>
                </a:solidFill>
                <a:ln cap="flat" cmpd="sng" w="9525">
                  <a:solidFill>
                    <a:srgbClr val="9E95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3" name="Google Shape;93;p14"/>
              <p:cNvSpPr/>
              <p:nvPr/>
            </p:nvSpPr>
            <p:spPr>
              <a:xfrm rot="6687292">
                <a:off x="2088571" y="3794943"/>
                <a:ext cx="1363159" cy="1837912"/>
              </a:xfrm>
              <a:prstGeom prst="chord">
                <a:avLst>
                  <a:gd fmla="val 1986254" name="adj1"/>
                  <a:gd fmla="val 20439031" name="adj2"/>
                </a:avLst>
              </a:prstGeom>
              <a:solidFill>
                <a:srgbClr val="9E95D6"/>
              </a:solidFill>
              <a:ln cap="flat" cmpd="sng" w="9525">
                <a:solidFill>
                  <a:srgbClr val="9E95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" name="Google Shape;94;p14"/>
            <p:cNvSpPr/>
            <p:nvPr/>
          </p:nvSpPr>
          <p:spPr>
            <a:xfrm>
              <a:off x="178250" y="4150650"/>
              <a:ext cx="561300" cy="842100"/>
            </a:xfrm>
            <a:prstGeom prst="star4">
              <a:avLst>
                <a:gd fmla="val 1891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78250" y="3797126"/>
              <a:ext cx="245100" cy="397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4"/>
            <p:cNvGrpSpPr/>
            <p:nvPr/>
          </p:nvGrpSpPr>
          <p:grpSpPr>
            <a:xfrm>
              <a:off x="544526" y="3146750"/>
              <a:ext cx="1705488" cy="1698575"/>
              <a:chOff x="4823101" y="1018600"/>
              <a:chExt cx="1705488" cy="1698575"/>
            </a:xfrm>
          </p:grpSpPr>
          <p:sp>
            <p:nvSpPr>
              <p:cNvPr id="97" name="Google Shape;97;p14"/>
              <p:cNvSpPr/>
              <p:nvPr/>
            </p:nvSpPr>
            <p:spPr>
              <a:xfrm rot="3413443">
                <a:off x="5073211" y="1256032"/>
                <a:ext cx="1214856" cy="1232085"/>
              </a:xfrm>
              <a:prstGeom prst="ellipse">
                <a:avLst/>
              </a:prstGeom>
              <a:solidFill>
                <a:srgbClr val="554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 rot="3168635">
                <a:off x="5194886" y="1014633"/>
                <a:ext cx="602529" cy="1231935"/>
              </a:xfrm>
              <a:prstGeom prst="moon">
                <a:avLst>
                  <a:gd fmla="val 29626" name="adj"/>
                </a:avLst>
              </a:prstGeom>
              <a:solidFill>
                <a:srgbClr val="F7F4F4"/>
              </a:solidFill>
              <a:ln cap="flat" cmpd="sng" w="9525">
                <a:solidFill>
                  <a:srgbClr val="F7F4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" name="Google Shape;99;p14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100" name="Google Shape;100;p14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1" name="Google Shape;101;p14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2" name="Google Shape;102;p14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3" name="Google Shape;103;p14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2A4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0" name="Google Shape;310;p22"/>
          <p:cNvSpPr/>
          <p:nvPr/>
        </p:nvSpPr>
        <p:spPr>
          <a:xfrm rot="-1801464">
            <a:off x="4270706" y="482204"/>
            <a:ext cx="602556" cy="1231826"/>
          </a:xfrm>
          <a:prstGeom prst="moon">
            <a:avLst>
              <a:gd fmla="val 29626" name="adj"/>
            </a:avLst>
          </a:prstGeom>
          <a:solidFill>
            <a:srgbClr val="F7F4F4"/>
          </a:solidFill>
          <a:ln cap="flat" cmpd="sng" w="9525">
            <a:solidFill>
              <a:srgbClr val="F7F4F4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 txBox="1"/>
          <p:nvPr/>
        </p:nvSpPr>
        <p:spPr>
          <a:xfrm>
            <a:off x="1689075" y="2051975"/>
            <a:ext cx="55329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Start Your Transformation!</a:t>
            </a:r>
            <a:endParaRPr b="1" sz="96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312" name="Google Shape;312;p22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313" name="Google Shape;313;p22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14" name="Google Shape;314;p22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15" name="Google Shape;315;p22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16" name="Google Shape;316;p22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