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54" name="Google Shape;54;p13"/>
          <p:cNvSpPr txBox="1"/>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b="1" lang="en" sz="6000">
                <a:solidFill>
                  <a:srgbClr val="FFFFFF"/>
                </a:solidFill>
                <a:latin typeface="Della Respira"/>
                <a:ea typeface="Della Respira"/>
                <a:cs typeface="Della Respira"/>
                <a:sym typeface="Della Respira"/>
              </a:rPr>
              <a:t>Dolphins: The Graceful Dwellers of the Sea</a:t>
            </a:r>
            <a:endParaRPr b="1" sz="6000">
              <a:solidFill>
                <a:srgbClr val="FFFFFF"/>
              </a:solidFill>
              <a:latin typeface="Della Respira"/>
              <a:ea typeface="Della Respira"/>
              <a:cs typeface="Della Respira"/>
              <a:sym typeface="Della Respira"/>
            </a:endParaRPr>
          </a:p>
        </p:txBody>
      </p:sp>
      <p:sp>
        <p:nvSpPr>
          <p:cNvPr id="55" name="Google Shape;55;p13"/>
          <p:cNvSpPr txBox="1"/>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BDBDE6"/>
                </a:solidFill>
                <a:latin typeface="Della Respira"/>
                <a:ea typeface="Della Respira"/>
                <a:cs typeface="Della Respira"/>
                <a:sym typeface="Della Respira"/>
              </a:rPr>
              <a:t>An Introduction to Their Fascinating World</a:t>
            </a:r>
            <a:endParaRPr sz="2400">
              <a:solidFill>
                <a:srgbClr val="BDBDE6"/>
              </a:solidFill>
              <a:latin typeface="Della Respira"/>
              <a:ea typeface="Della Respira"/>
              <a:cs typeface="Della Respira"/>
              <a:sym typeface="Della Respira"/>
            </a:endParaRPr>
          </a:p>
        </p:txBody>
      </p:sp>
      <p:grpSp>
        <p:nvGrpSpPr>
          <p:cNvPr id="56" name="Google Shape;56;p13"/>
          <p:cNvGrpSpPr/>
          <p:nvPr/>
        </p:nvGrpSpPr>
        <p:grpSpPr>
          <a:xfrm>
            <a:off x="-1287619" y="2969182"/>
            <a:ext cx="5071994" cy="2819642"/>
            <a:chOff x="-1287619" y="2969182"/>
            <a:chExt cx="5071994" cy="2819642"/>
          </a:xfrm>
        </p:grpSpPr>
        <p:grpSp>
          <p:nvGrpSpPr>
            <p:cNvPr id="57" name="Google Shape;57;p13"/>
            <p:cNvGrpSpPr/>
            <p:nvPr/>
          </p:nvGrpSpPr>
          <p:grpSpPr>
            <a:xfrm>
              <a:off x="-1287619" y="2969182"/>
              <a:ext cx="5071994" cy="2819642"/>
              <a:chOff x="-1197394" y="2865057"/>
              <a:chExt cx="5071994" cy="2819642"/>
            </a:xfrm>
          </p:grpSpPr>
          <p:grpSp>
            <p:nvGrpSpPr>
              <p:cNvPr id="58" name="Google Shape;58;p13"/>
              <p:cNvGrpSpPr/>
              <p:nvPr/>
            </p:nvGrpSpPr>
            <p:grpSpPr>
              <a:xfrm>
                <a:off x="-1197394" y="2865057"/>
                <a:ext cx="4668711" cy="2330528"/>
                <a:chOff x="-1213994" y="3022407"/>
                <a:chExt cx="4668711" cy="2330528"/>
              </a:xfrm>
            </p:grpSpPr>
            <p:grpSp>
              <p:nvGrpSpPr>
                <p:cNvPr id="59" name="Google Shape;59;p13"/>
                <p:cNvGrpSpPr/>
                <p:nvPr/>
              </p:nvGrpSpPr>
              <p:grpSpPr>
                <a:xfrm>
                  <a:off x="-1213994" y="3022407"/>
                  <a:ext cx="4668711" cy="2330528"/>
                  <a:chOff x="3040650" y="2538025"/>
                  <a:chExt cx="3798480" cy="2092975"/>
                </a:xfrm>
              </p:grpSpPr>
              <p:sp>
                <p:nvSpPr>
                  <p:cNvPr id="60" name="Google Shape;60;p13"/>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13"/>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3"/>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3"/>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13"/>
            <p:cNvGrpSpPr/>
            <p:nvPr/>
          </p:nvGrpSpPr>
          <p:grpSpPr>
            <a:xfrm>
              <a:off x="544526" y="3146750"/>
              <a:ext cx="1705488" cy="1698575"/>
              <a:chOff x="4823101" y="1018600"/>
              <a:chExt cx="1705488" cy="1698575"/>
            </a:xfrm>
          </p:grpSpPr>
          <p:sp>
            <p:nvSpPr>
              <p:cNvPr id="70" name="Google Shape;70;p13"/>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 name="Google Shape;72;p13"/>
          <p:cNvGrpSpPr/>
          <p:nvPr/>
        </p:nvGrpSpPr>
        <p:grpSpPr>
          <a:xfrm>
            <a:off x="8089225" y="54150"/>
            <a:ext cx="996625" cy="1110900"/>
            <a:chOff x="8089225" y="54150"/>
            <a:chExt cx="996625" cy="1110900"/>
          </a:xfrm>
        </p:grpSpPr>
        <p:sp>
          <p:nvSpPr>
            <p:cNvPr id="73" name="Google Shape;73;p13"/>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74" name="Google Shape;74;p13"/>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5" name="Google Shape;75;p13"/>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6" name="Google Shape;76;p13"/>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Diverse Habitats and Species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The habitats of dolphins range from the warm tropical waters of the Pacific to the chilly depths of the Arctic. With around 40 species, each has adapted to its environment in unique ways. The Common Bottlenose Dolphin often resides in coastal areas, the Orcas, despite being classified as dolphins, roam the colder oceanic waters, and the Ganges River Dolphin has adapted to the freshwaters of the Ganges and Brahmaputra rivers. Each species brings different behaviors and adaptations to survive in their distinct ecosystems.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108" name="Google Shape;108;p15"/>
          <p:cNvSpPr txBox="1"/>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BDBDE6"/>
                </a:solidFill>
                <a:latin typeface="Della Respira"/>
                <a:ea typeface="Della Respira"/>
                <a:cs typeface="Della Respira"/>
                <a:sym typeface="Della Respira"/>
              </a:rPr>
              <a:t>Orcas, or Killer Whales, stand at the top of the food chain, thanks to their size, up to 32 feet, and sophisticated hunting techniques, including cooperative hunting and the use of complex echolocation. They reside mainly in cold waters and have a highly structured social system.</a:t>
            </a:r>
            <a:endParaRPr>
              <a:solidFill>
                <a:srgbClr val="BDBDE6"/>
              </a:solidFill>
              <a:latin typeface="Della Respira"/>
              <a:ea typeface="Della Respira"/>
              <a:cs typeface="Della Respira"/>
              <a:sym typeface="Della Respira"/>
            </a:endParaRPr>
          </a:p>
        </p:txBody>
      </p:sp>
      <p:sp>
        <p:nvSpPr>
          <p:cNvPr id="109" name="Google Shape;109;p15"/>
          <p:cNvSpPr txBox="1"/>
          <p:nvPr/>
        </p:nvSpPr>
        <p:spPr>
          <a:xfrm>
            <a:off x="4865550" y="11322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BDBDE6"/>
                </a:solidFill>
                <a:latin typeface="Della Respira"/>
                <a:ea typeface="Della Respira"/>
                <a:cs typeface="Della Respira"/>
                <a:sym typeface="Della Respira"/>
              </a:rPr>
              <a:t>Hector's Dolphins are one of the smallest marine dolphins, reaching lengths of up to 4.9 feet. They are known for their curved dorsal fin and restricted habitat range around New Zealand. Their small size and lesser-known behaviors offer a contrast to the might of larger dolphin species.</a:t>
            </a:r>
            <a:endParaRPr>
              <a:solidFill>
                <a:srgbClr val="BDBDE6"/>
              </a:solidFill>
              <a:latin typeface="Della Respira"/>
              <a:ea typeface="Della Respira"/>
              <a:cs typeface="Della Respira"/>
              <a:sym typeface="Della Respira"/>
            </a:endParaRPr>
          </a:p>
        </p:txBody>
      </p:sp>
      <p:grpSp>
        <p:nvGrpSpPr>
          <p:cNvPr id="110" name="Google Shape;110;p15"/>
          <p:cNvGrpSpPr/>
          <p:nvPr/>
        </p:nvGrpSpPr>
        <p:grpSpPr>
          <a:xfrm>
            <a:off x="72200" y="4588013"/>
            <a:ext cx="385800" cy="487688"/>
            <a:chOff x="120775" y="4629688"/>
            <a:chExt cx="385800" cy="487688"/>
          </a:xfrm>
        </p:grpSpPr>
        <p:sp>
          <p:nvSpPr>
            <p:cNvPr id="111" name="Google Shape;111;p15"/>
            <p:cNvSpPr/>
            <p:nvPr/>
          </p:nvSpPr>
          <p:spPr>
            <a:xfrm>
              <a:off x="120775" y="4629688"/>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365875" y="4835675"/>
              <a:ext cx="140700" cy="2817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5"/>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The Extremes: Size &amp; Adaptations</a:t>
            </a:r>
            <a:endParaRPr b="1" sz="3000">
              <a:solidFill>
                <a:srgbClr val="FFFFFF"/>
              </a:solidFill>
              <a:latin typeface="Della Respira"/>
              <a:ea typeface="Della Respira"/>
              <a:cs typeface="Della Respira"/>
              <a:sym typeface="Della Respira"/>
            </a:endParaRPr>
          </a:p>
        </p:txBody>
      </p:sp>
      <p:grpSp>
        <p:nvGrpSpPr>
          <p:cNvPr id="114" name="Google Shape;114;p15"/>
          <p:cNvGrpSpPr/>
          <p:nvPr/>
        </p:nvGrpSpPr>
        <p:grpSpPr>
          <a:xfrm>
            <a:off x="8089225" y="54150"/>
            <a:ext cx="996625" cy="1110900"/>
            <a:chOff x="8089225" y="54150"/>
            <a:chExt cx="996625" cy="1110900"/>
          </a:xfrm>
        </p:grpSpPr>
        <p:sp>
          <p:nvSpPr>
            <p:cNvPr id="115" name="Google Shape;115;p15"/>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16" name="Google Shape;116;p15"/>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17" name="Google Shape;117;p15"/>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18" name="Google Shape;118;p15"/>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Complex Social Structures &amp; Communication</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Dolphins are not solitary creatures; they thrive in social communities called pods that can consist of hundreds of individuals. These groups exhibit complex social hierarchies and can exhibit cooperative hunting, care for one another's young, and engage in play. Echolocation is not only vital for navigation and hunting but also serves as a way for dolphins to communicate and understand their environment by interpreting the echoes of sound waves.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Conservation: The Path Ahead</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Conservation efforts for dolphins are multifaceted and international. Legal protections like the Marine Mammal Protection Act, conservation programs, and sanctuaries play vital roles in protecting dolphin populations. Scientific research on dolphin behavior, health, and their environment is crucial in informing policy and public awareness campaigns to promote the well-being of these beloved marine mammals.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310" name="Google Shape;310;p22"/>
          <p:cNvSpPr/>
          <p:nvPr/>
        </p:nvSpPr>
        <p:spPr>
          <a:xfrm rot="-1801464">
            <a:off x="4270706" y="482204"/>
            <a:ext cx="602556" cy="1231826"/>
          </a:xfrm>
          <a:prstGeom prst="moon">
            <a:avLst>
              <a:gd fmla="val 29626" name="adj"/>
            </a:avLst>
          </a:prstGeom>
          <a:solidFill>
            <a:srgbClr val="F7F4F4"/>
          </a:solidFill>
          <a:ln cap="flat" cmpd="sng" w="9525">
            <a:solidFill>
              <a:srgbClr val="F7F4F4"/>
            </a:solidFill>
            <a:prstDash val="solid"/>
            <a:round/>
            <a:headEnd len="sm" w="sm" type="none"/>
            <a:tailEnd len="sm" w="sm" type="none"/>
          </a:ln>
          <a:effectLst>
            <a:outerShdw blurRad="171450" rotWithShape="0" algn="bl">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txBox="1"/>
          <p:nvPr/>
        </p:nvSpPr>
        <p:spPr>
          <a:xfrm>
            <a:off x="1689075" y="2051975"/>
            <a:ext cx="5532900" cy="1017600"/>
          </a:xfrm>
          <a:prstGeom prst="rect">
            <a:avLst/>
          </a:prstGeom>
          <a:noFill/>
          <a:ln>
            <a:noFill/>
          </a:ln>
        </p:spPr>
        <p:txBody>
          <a:bodyPr anchorCtr="0" anchor="ctr" bIns="91425" lIns="91425" spcFirstLastPara="1" rIns="91425" wrap="square" tIns="91425">
            <a:normAutofit fontScale="70000" lnSpcReduction="20000"/>
          </a:bodyPr>
          <a:lstStyle/>
          <a:p>
            <a:pPr indent="0" lvl="0" marL="0" marR="0" rtl="0" algn="ctr">
              <a:lnSpc>
                <a:spcPct val="100000"/>
              </a:lnSpc>
              <a:spcBef>
                <a:spcPts val="0"/>
              </a:spcBef>
              <a:spcAft>
                <a:spcPts val="0"/>
              </a:spcAft>
              <a:buNone/>
            </a:pPr>
            <a:r>
              <a:rPr b="1" lang="en" sz="9600">
                <a:solidFill>
                  <a:srgbClr val="FFFFFF"/>
                </a:solidFill>
                <a:latin typeface="Della Respira"/>
                <a:ea typeface="Della Respira"/>
                <a:cs typeface="Della Respira"/>
                <a:sym typeface="Della Respira"/>
              </a:rPr>
              <a:t>Gratitude for Your Attention</a:t>
            </a:r>
            <a:endParaRPr b="1" sz="9600">
              <a:solidFill>
                <a:srgbClr val="FFFFFF"/>
              </a:solidFill>
              <a:latin typeface="Della Respira"/>
              <a:ea typeface="Della Respira"/>
              <a:cs typeface="Della Respira"/>
              <a:sym typeface="Della Respira"/>
            </a:endParaRPr>
          </a:p>
        </p:txBody>
      </p:sp>
      <p:grpSp>
        <p:nvGrpSpPr>
          <p:cNvPr id="312" name="Google Shape;312;p22"/>
          <p:cNvGrpSpPr/>
          <p:nvPr/>
        </p:nvGrpSpPr>
        <p:grpSpPr>
          <a:xfrm>
            <a:off x="8089225" y="54150"/>
            <a:ext cx="996625" cy="1110900"/>
            <a:chOff x="8089225" y="54150"/>
            <a:chExt cx="996625" cy="1110900"/>
          </a:xfrm>
        </p:grpSpPr>
        <p:sp>
          <p:nvSpPr>
            <p:cNvPr id="313" name="Google Shape;313;p22"/>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314" name="Google Shape;314;p22"/>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315" name="Google Shape;315;p22"/>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316" name="Google Shape;316;p22"/>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Fascinating Dolphin Facts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Dolphins are known for their playfulness, intelligence, and friendly nature. They belong to the family Delphinidae and are closely related to whales and porpoises. Dolphins are mammals, which means they breathe air, give live birth, and produce milk for their young. With over 40 species, they can be found in every ocean around the world. Some species prefer the colder waters at the poles, while others thrive in the warmer tropical seas.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Species of Dolphins and Their Habitats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The diversity of dolphin species is vast, with adaptations to various marine environments. The most recognized species, the Bottlenose Dolphin, commonly inhabits warm and temperate seas. Other species, like the Orca or 'Killer Whale,' despite its name, is the largest member of the dolphin family and prefers colder waters. The rare river dolphins, such as the Amazon Pink Dolphin, have adapted to life in freshwater ecosystems.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108" name="Google Shape;108;p15"/>
          <p:cNvSpPr txBox="1"/>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BDBDE6"/>
                </a:solidFill>
                <a:latin typeface="Della Respira"/>
                <a:ea typeface="Della Respira"/>
                <a:cs typeface="Della Respira"/>
                <a:sym typeface="Della Respira"/>
              </a:rPr>
              <a:t>The Orca, or 'Killer Whale,' is the largest dolphin species, reaching lengths of up to 32 feet. They're known for their striking black and white color pattern, and they are apex predators, dominating marine ecosystems.</a:t>
            </a:r>
            <a:endParaRPr>
              <a:solidFill>
                <a:srgbClr val="BDBDE6"/>
              </a:solidFill>
              <a:latin typeface="Della Respira"/>
              <a:ea typeface="Della Respira"/>
              <a:cs typeface="Della Respira"/>
              <a:sym typeface="Della Respira"/>
            </a:endParaRPr>
          </a:p>
        </p:txBody>
      </p:sp>
      <p:sp>
        <p:nvSpPr>
          <p:cNvPr id="109" name="Google Shape;109;p15"/>
          <p:cNvSpPr txBox="1"/>
          <p:nvPr/>
        </p:nvSpPr>
        <p:spPr>
          <a:xfrm>
            <a:off x="4865550" y="11322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BDBDE6"/>
                </a:solidFill>
                <a:latin typeface="Della Respira"/>
                <a:ea typeface="Della Respira"/>
                <a:cs typeface="Della Respira"/>
                <a:sym typeface="Della Respira"/>
              </a:rPr>
              <a:t>On the opposite end of the spectrum is the Maui's Dolphin, the smallest. Found off the coast of New Zealand, they grow no larger than 5.6 feet long and are recognized by their distinctive grey, white, and black markings.</a:t>
            </a:r>
            <a:endParaRPr>
              <a:solidFill>
                <a:srgbClr val="BDBDE6"/>
              </a:solidFill>
              <a:latin typeface="Della Respira"/>
              <a:ea typeface="Della Respira"/>
              <a:cs typeface="Della Respira"/>
              <a:sym typeface="Della Respira"/>
            </a:endParaRPr>
          </a:p>
        </p:txBody>
      </p:sp>
      <p:grpSp>
        <p:nvGrpSpPr>
          <p:cNvPr id="110" name="Google Shape;110;p15"/>
          <p:cNvGrpSpPr/>
          <p:nvPr/>
        </p:nvGrpSpPr>
        <p:grpSpPr>
          <a:xfrm>
            <a:off x="72200" y="4588013"/>
            <a:ext cx="385800" cy="487688"/>
            <a:chOff x="120775" y="4629688"/>
            <a:chExt cx="385800" cy="487688"/>
          </a:xfrm>
        </p:grpSpPr>
        <p:sp>
          <p:nvSpPr>
            <p:cNvPr id="111" name="Google Shape;111;p15"/>
            <p:cNvSpPr/>
            <p:nvPr/>
          </p:nvSpPr>
          <p:spPr>
            <a:xfrm>
              <a:off x="120775" y="4629688"/>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365875" y="4835675"/>
              <a:ext cx="140700" cy="2817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5"/>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Largest vs. Smallest</a:t>
            </a:r>
            <a:endParaRPr b="1" sz="3000">
              <a:solidFill>
                <a:srgbClr val="FFFFFF"/>
              </a:solidFill>
              <a:latin typeface="Della Respira"/>
              <a:ea typeface="Della Respira"/>
              <a:cs typeface="Della Respira"/>
              <a:sym typeface="Della Respira"/>
            </a:endParaRPr>
          </a:p>
        </p:txBody>
      </p:sp>
      <p:grpSp>
        <p:nvGrpSpPr>
          <p:cNvPr id="114" name="Google Shape;114;p15"/>
          <p:cNvGrpSpPr/>
          <p:nvPr/>
        </p:nvGrpSpPr>
        <p:grpSpPr>
          <a:xfrm>
            <a:off x="8089225" y="54150"/>
            <a:ext cx="996625" cy="1110900"/>
            <a:chOff x="8089225" y="54150"/>
            <a:chExt cx="996625" cy="1110900"/>
          </a:xfrm>
        </p:grpSpPr>
        <p:sp>
          <p:nvSpPr>
            <p:cNvPr id="115" name="Google Shape;115;p15"/>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16" name="Google Shape;116;p15"/>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17" name="Google Shape;117;p15"/>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18" name="Google Shape;118;p15"/>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Dolphin Social Behavior and Communication</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Dolphins are highly social animals, often found in groups known as pods that can number in the dozens. Their complex social structures are marked by cooperation in hunting and caring for young. Dolphins communicate through a series of high-pitched whistles and clicks, each individual having its own unique signature whistle. This communication is crucial for navigating, hunting, and maintaining social bonds.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Conservation Efforts for Dolphins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Dolphins face several threats including habitat loss, fishing nets, pollution, and climate change. Efforts to conserve dolphin populations include protected areas, bycatch reduction measures, and public awareness campaigns. Organizations and researchers worldwide are working tirelessly to ensure that these intelligent creatures can thrive in the wild for generations to come.</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310" name="Google Shape;310;p22"/>
          <p:cNvSpPr/>
          <p:nvPr/>
        </p:nvSpPr>
        <p:spPr>
          <a:xfrm rot="-1801464">
            <a:off x="4270706" y="482204"/>
            <a:ext cx="602556" cy="1231826"/>
          </a:xfrm>
          <a:prstGeom prst="moon">
            <a:avLst>
              <a:gd fmla="val 29626" name="adj"/>
            </a:avLst>
          </a:prstGeom>
          <a:solidFill>
            <a:srgbClr val="F7F4F4"/>
          </a:solidFill>
          <a:ln cap="flat" cmpd="sng" w="9525">
            <a:solidFill>
              <a:srgbClr val="F7F4F4"/>
            </a:solidFill>
            <a:prstDash val="solid"/>
            <a:round/>
            <a:headEnd len="sm" w="sm" type="none"/>
            <a:tailEnd len="sm" w="sm" type="none"/>
          </a:ln>
          <a:effectLst>
            <a:outerShdw blurRad="171450" rotWithShape="0" algn="bl">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txBox="1"/>
          <p:nvPr/>
        </p:nvSpPr>
        <p:spPr>
          <a:xfrm>
            <a:off x="1689075" y="2051975"/>
            <a:ext cx="5532900" cy="1017600"/>
          </a:xfrm>
          <a:prstGeom prst="rect">
            <a:avLst/>
          </a:prstGeom>
          <a:noFill/>
          <a:ln>
            <a:noFill/>
          </a:ln>
        </p:spPr>
        <p:txBody>
          <a:bodyPr anchorCtr="0" anchor="ctr" bIns="91425" lIns="91425" spcFirstLastPara="1" rIns="91425" wrap="square" tIns="91425">
            <a:normAutofit fontScale="70000" lnSpcReduction="20000"/>
          </a:bodyPr>
          <a:lstStyle/>
          <a:p>
            <a:pPr indent="0" lvl="0" marL="0" marR="0" rtl="0" algn="ctr">
              <a:lnSpc>
                <a:spcPct val="100000"/>
              </a:lnSpc>
              <a:spcBef>
                <a:spcPts val="0"/>
              </a:spcBef>
              <a:spcAft>
                <a:spcPts val="0"/>
              </a:spcAft>
              <a:buNone/>
            </a:pPr>
            <a:r>
              <a:rPr b="1" lang="en" sz="9600">
                <a:solidFill>
                  <a:srgbClr val="FFFFFF"/>
                </a:solidFill>
                <a:latin typeface="Della Respira"/>
                <a:ea typeface="Della Respira"/>
                <a:cs typeface="Della Respira"/>
                <a:sym typeface="Della Respira"/>
              </a:rPr>
              <a:t>Thank You!</a:t>
            </a:r>
            <a:endParaRPr b="1" sz="9600">
              <a:solidFill>
                <a:srgbClr val="FFFFFF"/>
              </a:solidFill>
              <a:latin typeface="Della Respira"/>
              <a:ea typeface="Della Respira"/>
              <a:cs typeface="Della Respira"/>
              <a:sym typeface="Della Respira"/>
            </a:endParaRPr>
          </a:p>
        </p:txBody>
      </p:sp>
      <p:grpSp>
        <p:nvGrpSpPr>
          <p:cNvPr id="312" name="Google Shape;312;p22"/>
          <p:cNvGrpSpPr/>
          <p:nvPr/>
        </p:nvGrpSpPr>
        <p:grpSpPr>
          <a:xfrm>
            <a:off x="8089225" y="54150"/>
            <a:ext cx="996625" cy="1110900"/>
            <a:chOff x="8089225" y="54150"/>
            <a:chExt cx="996625" cy="1110900"/>
          </a:xfrm>
        </p:grpSpPr>
        <p:sp>
          <p:nvSpPr>
            <p:cNvPr id="313" name="Google Shape;313;p22"/>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314" name="Google Shape;314;p22"/>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315" name="Google Shape;315;p22"/>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316" name="Google Shape;316;p22"/>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54" name="Google Shape;54;p13"/>
          <p:cNvSpPr txBox="1"/>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b="1" lang="en" sz="6000">
                <a:solidFill>
                  <a:srgbClr val="FFFFFF"/>
                </a:solidFill>
                <a:latin typeface="Della Respira"/>
                <a:ea typeface="Della Respira"/>
                <a:cs typeface="Della Respira"/>
                <a:sym typeface="Della Respira"/>
              </a:rPr>
              <a:t>Dolphins: Majestic Creatures of the Oceans</a:t>
            </a:r>
            <a:endParaRPr b="1" sz="6000">
              <a:solidFill>
                <a:srgbClr val="FFFFFF"/>
              </a:solidFill>
              <a:latin typeface="Della Respira"/>
              <a:ea typeface="Della Respira"/>
              <a:cs typeface="Della Respira"/>
              <a:sym typeface="Della Respira"/>
            </a:endParaRPr>
          </a:p>
        </p:txBody>
      </p:sp>
      <p:sp>
        <p:nvSpPr>
          <p:cNvPr id="55" name="Google Shape;55;p13"/>
          <p:cNvSpPr txBox="1"/>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BDBDE6"/>
                </a:solidFill>
                <a:latin typeface="Della Respira"/>
                <a:ea typeface="Della Respira"/>
                <a:cs typeface="Della Respira"/>
                <a:sym typeface="Della Respira"/>
              </a:rPr>
              <a:t>An Insightful Journey into Their Sophisticated World</a:t>
            </a:r>
            <a:endParaRPr sz="2400">
              <a:solidFill>
                <a:srgbClr val="BDBDE6"/>
              </a:solidFill>
              <a:latin typeface="Della Respira"/>
              <a:ea typeface="Della Respira"/>
              <a:cs typeface="Della Respira"/>
              <a:sym typeface="Della Respira"/>
            </a:endParaRPr>
          </a:p>
        </p:txBody>
      </p:sp>
      <p:grpSp>
        <p:nvGrpSpPr>
          <p:cNvPr id="56" name="Google Shape;56;p13"/>
          <p:cNvGrpSpPr/>
          <p:nvPr/>
        </p:nvGrpSpPr>
        <p:grpSpPr>
          <a:xfrm>
            <a:off x="-1287619" y="2969182"/>
            <a:ext cx="5071994" cy="2819642"/>
            <a:chOff x="-1287619" y="2969182"/>
            <a:chExt cx="5071994" cy="2819642"/>
          </a:xfrm>
        </p:grpSpPr>
        <p:grpSp>
          <p:nvGrpSpPr>
            <p:cNvPr id="57" name="Google Shape;57;p13"/>
            <p:cNvGrpSpPr/>
            <p:nvPr/>
          </p:nvGrpSpPr>
          <p:grpSpPr>
            <a:xfrm>
              <a:off x="-1287619" y="2969182"/>
              <a:ext cx="5071994" cy="2819642"/>
              <a:chOff x="-1197394" y="2865057"/>
              <a:chExt cx="5071994" cy="2819642"/>
            </a:xfrm>
          </p:grpSpPr>
          <p:grpSp>
            <p:nvGrpSpPr>
              <p:cNvPr id="58" name="Google Shape;58;p13"/>
              <p:cNvGrpSpPr/>
              <p:nvPr/>
            </p:nvGrpSpPr>
            <p:grpSpPr>
              <a:xfrm>
                <a:off x="-1197394" y="2865057"/>
                <a:ext cx="4668711" cy="2330528"/>
                <a:chOff x="-1213994" y="3022407"/>
                <a:chExt cx="4668711" cy="2330528"/>
              </a:xfrm>
            </p:grpSpPr>
            <p:grpSp>
              <p:nvGrpSpPr>
                <p:cNvPr id="59" name="Google Shape;59;p13"/>
                <p:cNvGrpSpPr/>
                <p:nvPr/>
              </p:nvGrpSpPr>
              <p:grpSpPr>
                <a:xfrm>
                  <a:off x="-1213994" y="3022407"/>
                  <a:ext cx="4668711" cy="2330528"/>
                  <a:chOff x="3040650" y="2538025"/>
                  <a:chExt cx="3798480" cy="2092975"/>
                </a:xfrm>
              </p:grpSpPr>
              <p:sp>
                <p:nvSpPr>
                  <p:cNvPr id="60" name="Google Shape;60;p13"/>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13"/>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3"/>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3"/>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13"/>
            <p:cNvGrpSpPr/>
            <p:nvPr/>
          </p:nvGrpSpPr>
          <p:grpSpPr>
            <a:xfrm>
              <a:off x="544526" y="3146750"/>
              <a:ext cx="1705488" cy="1698575"/>
              <a:chOff x="4823101" y="1018600"/>
              <a:chExt cx="1705488" cy="1698575"/>
            </a:xfrm>
          </p:grpSpPr>
          <p:sp>
            <p:nvSpPr>
              <p:cNvPr id="70" name="Google Shape;70;p13"/>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 name="Google Shape;72;p13"/>
          <p:cNvGrpSpPr/>
          <p:nvPr/>
        </p:nvGrpSpPr>
        <p:grpSpPr>
          <a:xfrm>
            <a:off x="8089225" y="54150"/>
            <a:ext cx="996625" cy="1110900"/>
            <a:chOff x="8089225" y="54150"/>
            <a:chExt cx="996625" cy="1110900"/>
          </a:xfrm>
        </p:grpSpPr>
        <p:sp>
          <p:nvSpPr>
            <p:cNvPr id="73" name="Google Shape;73;p13"/>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74" name="Google Shape;74;p13"/>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5" name="Google Shape;75;p13"/>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6" name="Google Shape;76;p13"/>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The Intelligent Mammals of the Sea</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Dolphins demonstrate remarkable intelligence, reflected in their sophisticated social behaviors and ability to learn complex tasks. They possess one of the highest brain-to-body mass ratios among mammals, which contributes to their abilities in problem-solving and the usage of tools. Scientists have observed dolphins engaging in behaviors such as forming alliances, using sponges to protect their snouts while foraging, and communicating using a variety of vocalizations and body movements.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