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b="1" lang="en" sz="6000">
                <a:solidFill>
                  <a:srgbClr val="FFFFFF"/>
                </a:solidFill>
                <a:latin typeface="Della Respira"/>
                <a:ea typeface="Della Respira"/>
                <a:cs typeface="Della Respira"/>
                <a:sym typeface="Della Respira"/>
              </a:rPr>
              <a:t>The Marvelous World of Trees</a:t>
            </a:r>
            <a:endParaRPr b="1" sz="6000">
              <a:solidFill>
                <a:srgbClr val="FFFFFF"/>
              </a:solidFill>
              <a:latin typeface="Della Respira"/>
              <a:ea typeface="Della Respira"/>
              <a:cs typeface="Della Respira"/>
              <a:sym typeface="Della Respira"/>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BDBDE6"/>
                </a:solidFill>
                <a:latin typeface="Della Respira"/>
                <a:ea typeface="Della Respira"/>
                <a:cs typeface="Della Respira"/>
                <a:sym typeface="Della Respira"/>
              </a:rPr>
              <a:t>Exploring the Vital Lungs of Our Planet</a:t>
            </a:r>
            <a:endParaRPr sz="2400">
              <a:solidFill>
                <a:srgbClr val="BDBDE6"/>
              </a:solidFill>
              <a:latin typeface="Della Respira"/>
              <a:ea typeface="Della Respira"/>
              <a:cs typeface="Della Respira"/>
              <a:sym typeface="Della Respira"/>
            </a:endParaRPr>
          </a:p>
        </p:txBody>
      </p:sp>
      <p:grpSp>
        <p:nvGrpSpPr>
          <p:cNvPr id="56" name="Google Shape;56;p13"/>
          <p:cNvGrpSpPr/>
          <p:nvPr/>
        </p:nvGrpSpPr>
        <p:grpSpPr>
          <a:xfrm>
            <a:off x="-1287619" y="2969182"/>
            <a:ext cx="5071994" cy="2819642"/>
            <a:chOff x="-1287619" y="2969182"/>
            <a:chExt cx="5071994" cy="2819642"/>
          </a:xfrm>
        </p:grpSpPr>
        <p:grpSp>
          <p:nvGrpSpPr>
            <p:cNvPr id="57" name="Google Shape;57;p13"/>
            <p:cNvGrpSpPr/>
            <p:nvPr/>
          </p:nvGrpSpPr>
          <p:grpSpPr>
            <a:xfrm>
              <a:off x="-1287619" y="2969182"/>
              <a:ext cx="5071994" cy="2819642"/>
              <a:chOff x="-1197394" y="2865057"/>
              <a:chExt cx="5071994" cy="2819642"/>
            </a:xfrm>
          </p:grpSpPr>
          <p:grpSp>
            <p:nvGrpSpPr>
              <p:cNvPr id="58" name="Google Shape;58;p13"/>
              <p:cNvGrpSpPr/>
              <p:nvPr/>
            </p:nvGrpSpPr>
            <p:grpSpPr>
              <a:xfrm>
                <a:off x="-1197394" y="2865057"/>
                <a:ext cx="4668711" cy="2330528"/>
                <a:chOff x="-1213994" y="3022407"/>
                <a:chExt cx="4668711" cy="2330528"/>
              </a:xfrm>
            </p:grpSpPr>
            <p:grpSp>
              <p:nvGrpSpPr>
                <p:cNvPr id="59" name="Google Shape;59;p13"/>
                <p:cNvGrpSpPr/>
                <p:nvPr/>
              </p:nvGrpSpPr>
              <p:grpSpPr>
                <a:xfrm>
                  <a:off x="-1213994" y="3022407"/>
                  <a:ext cx="4668711" cy="2330528"/>
                  <a:chOff x="3040650" y="2538025"/>
                  <a:chExt cx="3798480" cy="2092975"/>
                </a:xfrm>
              </p:grpSpPr>
              <p:sp>
                <p:nvSpPr>
                  <p:cNvPr id="60" name="Google Shape;60;p13"/>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3"/>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3"/>
            <p:cNvGrpSpPr/>
            <p:nvPr/>
          </p:nvGrpSpPr>
          <p:grpSpPr>
            <a:xfrm>
              <a:off x="544526" y="3146750"/>
              <a:ext cx="1705488" cy="1698575"/>
              <a:chOff x="4823101" y="1018600"/>
              <a:chExt cx="1705488" cy="1698575"/>
            </a:xfrm>
          </p:grpSpPr>
          <p:sp>
            <p:nvSpPr>
              <p:cNvPr id="70" name="Google Shape;70;p13"/>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 name="Google Shape;72;p13"/>
          <p:cNvGrpSpPr/>
          <p:nvPr/>
        </p:nvGrpSpPr>
        <p:grpSpPr>
          <a:xfrm>
            <a:off x="8089225" y="54150"/>
            <a:ext cx="996625" cy="1110900"/>
            <a:chOff x="8089225" y="54150"/>
            <a:chExt cx="996625" cy="1110900"/>
          </a:xfrm>
        </p:grpSpPr>
        <p:sp>
          <p:nvSpPr>
            <p:cNvPr id="73" name="Google Shape;73;p13"/>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74" name="Google Shape;74;p13"/>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5" name="Google Shape;75;p13"/>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76" name="Google Shape;76;p13"/>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Ecosystem's Pillars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Trees play a vital role in maintaining ecological balance. They are often referred to as the 'lungs of the planet' because they absorb carbon dioxide and release oxygen during the process of photosynthesis. Besides contributing to the air quality, trees help conserve water, stabilize the soil, and provide habitats for countless wildlife species.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Photosynthesis: Nature's Solar Panels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Photosynthesis is the remarkable process by which trees and other green plants use sunlight to synthesize foods from carbon dioxide and water. It involves the green pigment chlorophyll and generates oxygen as a byproduct. This process not only fuels the tree's own growth but also supports life on Earth by replenishing the atmosphere with vital oxygen.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108" name="Google Shape;108;p15"/>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Deciduous trees are known for shedding their leaves annually. They typically grow in regions with temperate climates and their leaf-shedding habit allows them to conserve water during the colder, drier seasons.</a:t>
            </a:r>
            <a:endParaRPr>
              <a:solidFill>
                <a:srgbClr val="BDBDE6"/>
              </a:solidFill>
              <a:latin typeface="Della Respira"/>
              <a:ea typeface="Della Respira"/>
              <a:cs typeface="Della Respira"/>
              <a:sym typeface="Della Respira"/>
            </a:endParaRPr>
          </a:p>
        </p:txBody>
      </p:sp>
      <p:sp>
        <p:nvSpPr>
          <p:cNvPr id="109" name="Google Shape;109;p15"/>
          <p:cNvSpPr txBox="1"/>
          <p:nvPr/>
        </p:nvSpPr>
        <p:spPr>
          <a:xfrm>
            <a:off x="4865550" y="11322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BDBDE6"/>
                </a:solidFill>
                <a:latin typeface="Della Respira"/>
                <a:ea typeface="Della Respira"/>
                <a:cs typeface="Della Respira"/>
                <a:sym typeface="Della Respira"/>
              </a:rPr>
              <a:t>Evergreen trees, on the other hand, retain their leaves throughout the year. They are well-suited for diverse climates, including tropical, temperate, and polar regions, and they remain a vibrant symbol of life even in the coldest winters.</a:t>
            </a:r>
            <a:endParaRPr>
              <a:solidFill>
                <a:srgbClr val="BDBDE6"/>
              </a:solidFill>
              <a:latin typeface="Della Respira"/>
              <a:ea typeface="Della Respira"/>
              <a:cs typeface="Della Respira"/>
              <a:sym typeface="Della Respira"/>
            </a:endParaRPr>
          </a:p>
        </p:txBody>
      </p:sp>
      <p:grpSp>
        <p:nvGrpSpPr>
          <p:cNvPr id="110" name="Google Shape;110;p15"/>
          <p:cNvGrpSpPr/>
          <p:nvPr/>
        </p:nvGrpSpPr>
        <p:grpSpPr>
          <a:xfrm>
            <a:off x="72200" y="4588013"/>
            <a:ext cx="385800" cy="487688"/>
            <a:chOff x="120775" y="4629688"/>
            <a:chExt cx="385800" cy="487688"/>
          </a:xfrm>
        </p:grpSpPr>
        <p:sp>
          <p:nvSpPr>
            <p:cNvPr id="111" name="Google Shape;111;p15"/>
            <p:cNvSpPr/>
            <p:nvPr/>
          </p:nvSpPr>
          <p:spPr>
            <a:xfrm>
              <a:off x="120775" y="4629688"/>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365875" y="4835675"/>
              <a:ext cx="140700" cy="2817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Deciduous vs Evergreen</a:t>
            </a:r>
            <a:endParaRPr b="1" sz="3000">
              <a:solidFill>
                <a:srgbClr val="FFFFFF"/>
              </a:solidFill>
              <a:latin typeface="Della Respira"/>
              <a:ea typeface="Della Respira"/>
              <a:cs typeface="Della Respira"/>
              <a:sym typeface="Della Respira"/>
            </a:endParaRPr>
          </a:p>
        </p:txBody>
      </p:sp>
      <p:grpSp>
        <p:nvGrpSpPr>
          <p:cNvPr id="114" name="Google Shape;114;p15"/>
          <p:cNvGrpSpPr/>
          <p:nvPr/>
        </p:nvGrpSpPr>
        <p:grpSpPr>
          <a:xfrm>
            <a:off x="8089225" y="54150"/>
            <a:ext cx="996625" cy="1110900"/>
            <a:chOff x="8089225" y="54150"/>
            <a:chExt cx="996625" cy="1110900"/>
          </a:xfrm>
        </p:grpSpPr>
        <p:sp>
          <p:nvSpPr>
            <p:cNvPr id="115" name="Google Shape;115;p15"/>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16" name="Google Shape;116;p15"/>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7" name="Google Shape;117;p15"/>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18" name="Google Shape;118;p15"/>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Diversity Amongst the Giants</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The world is home to over 60,000 species of trees, each with their unique features and adaptations. From the towering sequoias of North America to the ancient baobabs of Africa, trees provide a testament to the diversity and resilience of life. Some species are known for their longevity, while others are prized for their hardy or medicinal properties.</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81" name="Google Shape;81;p14"/>
          <p:cNvSpPr txBox="1"/>
          <p:nvPr/>
        </p:nvSpPr>
        <p:spPr>
          <a:xfrm>
            <a:off x="311700" y="445025"/>
            <a:ext cx="8520600" cy="572700"/>
          </a:xfrm>
          <a:prstGeom prst="rect">
            <a:avLst/>
          </a:prstGeom>
          <a:noFill/>
          <a:ln>
            <a:noFill/>
          </a:ln>
        </p:spPr>
        <p:txBody>
          <a:bodyPr anchorCtr="0" anchor="ctr"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en" sz="3000">
                <a:solidFill>
                  <a:srgbClr val="FFFFFF"/>
                </a:solidFill>
                <a:latin typeface="Della Respira"/>
                <a:ea typeface="Della Respira"/>
                <a:cs typeface="Della Respira"/>
                <a:sym typeface="Della Respira"/>
              </a:rPr>
              <a:t>The Threat of Deforestation</a:t>
            </a:r>
            <a:endParaRPr b="1" sz="3000">
              <a:solidFill>
                <a:srgbClr val="FFFFFF"/>
              </a:solidFill>
              <a:latin typeface="Della Respira"/>
              <a:ea typeface="Della Respira"/>
              <a:cs typeface="Della Respira"/>
              <a:sym typeface="Della Respira"/>
            </a:endParaRPr>
          </a:p>
        </p:txBody>
      </p:sp>
      <p:sp>
        <p:nvSpPr>
          <p:cNvPr id="82" name="Google Shape;82;p14"/>
          <p:cNvSpPr txBox="1"/>
          <p:nvPr/>
        </p:nvSpPr>
        <p:spPr>
          <a:xfrm>
            <a:off x="311700" y="1174125"/>
            <a:ext cx="8520600" cy="16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BDBDE6"/>
                </a:solidFill>
                <a:latin typeface="Della Respira"/>
                <a:ea typeface="Della Respira"/>
                <a:cs typeface="Della Respira"/>
                <a:sym typeface="Della Respira"/>
              </a:rPr>
              <a:t>Deforestation poses a significant threat to global tree populations, impacting biodiversity, climate, and indigenous communities. It's essential for us to understand the repercussions of losing our forests and to engage in conservation efforts to protect these invaluable ecosystems. Reforestation and sustainable forestry practices are among the key strategies in the fight against deforestation.</a:t>
            </a:r>
            <a:endParaRPr sz="1600">
              <a:solidFill>
                <a:srgbClr val="BDBDE6"/>
              </a:solidFill>
              <a:latin typeface="Della Respira"/>
              <a:ea typeface="Della Respira"/>
              <a:cs typeface="Della Respira"/>
              <a:sym typeface="Della Respira"/>
            </a:endParaRPr>
          </a:p>
        </p:txBody>
      </p:sp>
      <p:grpSp>
        <p:nvGrpSpPr>
          <p:cNvPr id="83" name="Google Shape;83;p14"/>
          <p:cNvGrpSpPr/>
          <p:nvPr/>
        </p:nvGrpSpPr>
        <p:grpSpPr>
          <a:xfrm>
            <a:off x="-1287619" y="2969182"/>
            <a:ext cx="5071994" cy="2819642"/>
            <a:chOff x="-1287619" y="2969182"/>
            <a:chExt cx="5071994" cy="2819642"/>
          </a:xfrm>
        </p:grpSpPr>
        <p:grpSp>
          <p:nvGrpSpPr>
            <p:cNvPr id="84" name="Google Shape;84;p14"/>
            <p:cNvGrpSpPr/>
            <p:nvPr/>
          </p:nvGrpSpPr>
          <p:grpSpPr>
            <a:xfrm>
              <a:off x="-1287619" y="2969182"/>
              <a:ext cx="5071994" cy="2819642"/>
              <a:chOff x="-1197394" y="2865057"/>
              <a:chExt cx="5071994" cy="2819642"/>
            </a:xfrm>
          </p:grpSpPr>
          <p:grpSp>
            <p:nvGrpSpPr>
              <p:cNvPr id="85" name="Google Shape;85;p14"/>
              <p:cNvGrpSpPr/>
              <p:nvPr/>
            </p:nvGrpSpPr>
            <p:grpSpPr>
              <a:xfrm>
                <a:off x="-1197394" y="2865057"/>
                <a:ext cx="4668711" cy="2330528"/>
                <a:chOff x="-1213994" y="3022407"/>
                <a:chExt cx="4668711" cy="2330528"/>
              </a:xfrm>
            </p:grpSpPr>
            <p:grpSp>
              <p:nvGrpSpPr>
                <p:cNvPr id="86" name="Google Shape;86;p14"/>
                <p:cNvGrpSpPr/>
                <p:nvPr/>
              </p:nvGrpSpPr>
              <p:grpSpPr>
                <a:xfrm>
                  <a:off x="-1213994" y="3022407"/>
                  <a:ext cx="4668711" cy="2330528"/>
                  <a:chOff x="3040650" y="2538025"/>
                  <a:chExt cx="3798480" cy="2092975"/>
                </a:xfrm>
              </p:grpSpPr>
              <p:sp>
                <p:nvSpPr>
                  <p:cNvPr id="87" name="Google Shape;87;p14"/>
                  <p:cNvSpPr/>
                  <p:nvPr/>
                </p:nvSpPr>
                <p:spPr>
                  <a:xfrm>
                    <a:off x="4514950" y="2538025"/>
                    <a:ext cx="1018800" cy="1259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136125" y="2858625"/>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4871130" y="3472415"/>
                    <a:ext cx="19680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3794275" y="2803350"/>
                    <a:ext cx="1018800" cy="11181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3040650" y="3275300"/>
                    <a:ext cx="2194800" cy="1355700"/>
                  </a:xfrm>
                  <a:prstGeom prst="ellipse">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4"/>
                <p:cNvSpPr/>
                <p:nvPr/>
              </p:nvSpPr>
              <p:spPr>
                <a:xfrm>
                  <a:off x="120250" y="4424425"/>
                  <a:ext cx="2181300" cy="928500"/>
                </a:xfrm>
                <a:prstGeom prst="trapezoid">
                  <a:avLst>
                    <a:gd fmla="val 25000" name="adj"/>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rot="6687292">
                <a:off x="2088571" y="3794943"/>
                <a:ext cx="1363159" cy="1837912"/>
              </a:xfrm>
              <a:prstGeom prst="chord">
                <a:avLst>
                  <a:gd fmla="val 1986254" name="adj1"/>
                  <a:gd fmla="val 20439031" name="adj2"/>
                </a:avLst>
              </a:prstGeom>
              <a:solidFill>
                <a:srgbClr val="9E95D6"/>
              </a:solidFill>
              <a:ln cap="flat" cmpd="sng" w="9525">
                <a:solidFill>
                  <a:srgbClr val="9E95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p:nvPr/>
          </p:nvSpPr>
          <p:spPr>
            <a:xfrm>
              <a:off x="178250" y="4150650"/>
              <a:ext cx="561300" cy="842100"/>
            </a:xfrm>
            <a:prstGeom prst="star4">
              <a:avLst>
                <a:gd fmla="val 1891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78250" y="3797126"/>
              <a:ext cx="245100" cy="397800"/>
            </a:xfrm>
            <a:prstGeom prst="star4">
              <a:avLst>
                <a:gd fmla="val 125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4"/>
            <p:cNvGrpSpPr/>
            <p:nvPr/>
          </p:nvGrpSpPr>
          <p:grpSpPr>
            <a:xfrm>
              <a:off x="544526" y="3146750"/>
              <a:ext cx="1705488" cy="1698575"/>
              <a:chOff x="4823101" y="1018600"/>
              <a:chExt cx="1705488" cy="1698575"/>
            </a:xfrm>
          </p:grpSpPr>
          <p:sp>
            <p:nvSpPr>
              <p:cNvPr id="97" name="Google Shape;97;p14"/>
              <p:cNvSpPr/>
              <p:nvPr/>
            </p:nvSpPr>
            <p:spPr>
              <a:xfrm rot="3413443">
                <a:off x="5073211" y="1256032"/>
                <a:ext cx="1214856" cy="1232085"/>
              </a:xfrm>
              <a:prstGeom prst="ellipse">
                <a:avLst/>
              </a:prstGeom>
              <a:solidFill>
                <a:srgbClr val="5548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rot="3168635">
                <a:off x="5194886" y="1014633"/>
                <a:ext cx="602529" cy="1231935"/>
              </a:xfrm>
              <a:prstGeom prst="moon">
                <a:avLst>
                  <a:gd fmla="val 29626" name="adj"/>
                </a:avLst>
              </a:prstGeom>
              <a:solidFill>
                <a:srgbClr val="F7F4F4"/>
              </a:solidFill>
              <a:ln cap="flat" cmpd="sng" w="9525">
                <a:solidFill>
                  <a:srgbClr val="F7F4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 name="Google Shape;99;p14"/>
          <p:cNvGrpSpPr/>
          <p:nvPr/>
        </p:nvGrpSpPr>
        <p:grpSpPr>
          <a:xfrm>
            <a:off x="8089225" y="54150"/>
            <a:ext cx="996625" cy="1110900"/>
            <a:chOff x="8089225" y="54150"/>
            <a:chExt cx="996625" cy="1110900"/>
          </a:xfrm>
        </p:grpSpPr>
        <p:sp>
          <p:nvSpPr>
            <p:cNvPr id="100" name="Google Shape;100;p14"/>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101" name="Google Shape;101;p14"/>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2" name="Google Shape;102;p14"/>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103" name="Google Shape;103;p14"/>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92A4B"/>
        </a:solidFill>
        <a:effectLst/>
      </p:bgPr>
    </p:bg>
    <p:spTree>
      <p:nvGrpSpPr>
        <p:cNvPr id="1" name=""/>
        <p:cNvGrpSpPr/>
        <p:nvPr/>
      </p:nvGrpSpPr>
      <p:grpSpPr/>
      <p:sp>
        <p:nvSpPr>
          <p:cNvPr id="310" name="Google Shape;310;p22"/>
          <p:cNvSpPr/>
          <p:nvPr/>
        </p:nvSpPr>
        <p:spPr>
          <a:xfrm rot="-1801464">
            <a:off x="4270706" y="482204"/>
            <a:ext cx="602556" cy="1231826"/>
          </a:xfrm>
          <a:prstGeom prst="moon">
            <a:avLst>
              <a:gd fmla="val 29626" name="adj"/>
            </a:avLst>
          </a:prstGeom>
          <a:solidFill>
            <a:srgbClr val="F7F4F4"/>
          </a:solidFill>
          <a:ln cap="flat" cmpd="sng" w="9525">
            <a:solidFill>
              <a:srgbClr val="F7F4F4"/>
            </a:solidFill>
            <a:prstDash val="solid"/>
            <a:round/>
            <a:headEnd len="sm" w="sm" type="none"/>
            <a:tailEnd len="sm" w="sm" type="none"/>
          </a:ln>
          <a:effectLst>
            <a:outerShdw blurRad="171450" rotWithShape="0" algn="bl">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txBox="1"/>
          <p:nvPr/>
        </p:nvSpPr>
        <p:spPr>
          <a:xfrm>
            <a:off x="1689075" y="2051975"/>
            <a:ext cx="5532900" cy="1017600"/>
          </a:xfrm>
          <a:prstGeom prst="rect">
            <a:avLst/>
          </a:prstGeom>
          <a:noFill/>
          <a:ln>
            <a:noFill/>
          </a:ln>
        </p:spPr>
        <p:txBody>
          <a:bodyPr anchorCtr="0" anchor="ctr" bIns="91425" lIns="91425" spcFirstLastPara="1" rIns="91425" wrap="square" tIns="91425">
            <a:normAutofit fontScale="70000" lnSpcReduction="20000"/>
          </a:bodyPr>
          <a:lstStyle/>
          <a:p>
            <a:pPr indent="0" lvl="0" marL="0" marR="0" rtl="0" algn="ctr">
              <a:lnSpc>
                <a:spcPct val="100000"/>
              </a:lnSpc>
              <a:spcBef>
                <a:spcPts val="0"/>
              </a:spcBef>
              <a:spcAft>
                <a:spcPts val="0"/>
              </a:spcAft>
              <a:buNone/>
            </a:pPr>
            <a:r>
              <a:rPr b="1" lang="en" sz="9600">
                <a:solidFill>
                  <a:srgbClr val="FFFFFF"/>
                </a:solidFill>
                <a:latin typeface="Della Respira"/>
                <a:ea typeface="Della Respira"/>
                <a:cs typeface="Della Respira"/>
                <a:sym typeface="Della Respira"/>
              </a:rPr>
              <a:t>Thank You for Caring About Our Trees!</a:t>
            </a:r>
            <a:endParaRPr b="1" sz="9600">
              <a:solidFill>
                <a:srgbClr val="FFFFFF"/>
              </a:solidFill>
              <a:latin typeface="Della Respira"/>
              <a:ea typeface="Della Respira"/>
              <a:cs typeface="Della Respira"/>
              <a:sym typeface="Della Respira"/>
            </a:endParaRPr>
          </a:p>
        </p:txBody>
      </p:sp>
      <p:grpSp>
        <p:nvGrpSpPr>
          <p:cNvPr id="312" name="Google Shape;312;p22"/>
          <p:cNvGrpSpPr/>
          <p:nvPr/>
        </p:nvGrpSpPr>
        <p:grpSpPr>
          <a:xfrm>
            <a:off x="8089225" y="54150"/>
            <a:ext cx="996625" cy="1110900"/>
            <a:chOff x="8089225" y="54150"/>
            <a:chExt cx="996625" cy="1110900"/>
          </a:xfrm>
        </p:grpSpPr>
        <p:sp>
          <p:nvSpPr>
            <p:cNvPr id="313" name="Google Shape;313;p22"/>
            <p:cNvSpPr/>
            <p:nvPr/>
          </p:nvSpPr>
          <p:spPr>
            <a:xfrm>
              <a:off x="8514575" y="54150"/>
              <a:ext cx="571275" cy="860250"/>
            </a:xfrm>
            <a:custGeom>
              <a:rect b="b" l="l" r="r" t="t"/>
              <a:pathLst>
                <a:path extrusionOk="0" h="34410" w="22851">
                  <a:moveTo>
                    <a:pt x="11381" y="0"/>
                  </a:moveTo>
                  <a:lnTo>
                    <a:pt x="7998" y="12626"/>
                  </a:lnTo>
                  <a:lnTo>
                    <a:pt x="0" y="17244"/>
                  </a:lnTo>
                  <a:lnTo>
                    <a:pt x="8232" y="21997"/>
                  </a:lnTo>
                  <a:lnTo>
                    <a:pt x="11220" y="34410"/>
                  </a:lnTo>
                  <a:lnTo>
                    <a:pt x="14349" y="21897"/>
                  </a:lnTo>
                  <a:lnTo>
                    <a:pt x="22851" y="17245"/>
                  </a:lnTo>
                  <a:lnTo>
                    <a:pt x="14744" y="12564"/>
                  </a:lnTo>
                  <a:close/>
                </a:path>
              </a:pathLst>
            </a:custGeom>
            <a:solidFill>
              <a:srgbClr val="FFFFFF"/>
            </a:solidFill>
            <a:ln>
              <a:noFill/>
            </a:ln>
          </p:spPr>
        </p:sp>
        <p:sp>
          <p:nvSpPr>
            <p:cNvPr id="314" name="Google Shape;314;p22"/>
            <p:cNvSpPr/>
            <p:nvPr/>
          </p:nvSpPr>
          <p:spPr>
            <a:xfrm>
              <a:off x="8319825" y="758000"/>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5" name="Google Shape;315;p22"/>
            <p:cNvSpPr/>
            <p:nvPr/>
          </p:nvSpPr>
          <p:spPr>
            <a:xfrm>
              <a:off x="8089225" y="606664"/>
              <a:ext cx="258700" cy="407050"/>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sp>
          <p:nvSpPr>
            <p:cNvPr id="316" name="Google Shape;316;p22"/>
            <p:cNvSpPr/>
            <p:nvPr/>
          </p:nvSpPr>
          <p:spPr>
            <a:xfrm>
              <a:off x="8333875" y="166426"/>
              <a:ext cx="157341" cy="278585"/>
            </a:xfrm>
            <a:custGeom>
              <a:rect b="b" l="l" r="r" t="t"/>
              <a:pathLst>
                <a:path extrusionOk="0" h="16282" w="10348">
                  <a:moveTo>
                    <a:pt x="5214" y="16282"/>
                  </a:moveTo>
                  <a:lnTo>
                    <a:pt x="4011" y="9705"/>
                  </a:lnTo>
                  <a:lnTo>
                    <a:pt x="0" y="8261"/>
                  </a:lnTo>
                  <a:lnTo>
                    <a:pt x="4091" y="6737"/>
                  </a:lnTo>
                  <a:lnTo>
                    <a:pt x="5054" y="0"/>
                  </a:lnTo>
                  <a:lnTo>
                    <a:pt x="6096" y="6577"/>
                  </a:lnTo>
                  <a:lnTo>
                    <a:pt x="10348" y="8021"/>
                  </a:lnTo>
                  <a:lnTo>
                    <a:pt x="6096" y="9625"/>
                  </a:lnTo>
                  <a:close/>
                </a:path>
              </a:pathLst>
            </a:custGeom>
            <a:solidFill>
              <a:srgbClr val="FFFFFF"/>
            </a:solidFill>
            <a:ln>
              <a:noFill/>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