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B7B7B7"/>
        </a:solidFill>
        <a:effectLst/>
      </p:bgPr>
    </p:bg>
    <p:spTree>
      <p:nvGrpSpPr>
        <p:cNvPr id="1" name=""/>
        <p:cNvGrpSpPr/>
        <p:nvPr/>
      </p:nvGrpSpPr>
      <p:grpSpPr/>
      <p:sp>
        <p:nvSpPr>
          <p:cNvPr id="73" name="Google Shape;73;p15"/>
          <p:cNvSpPr/>
          <p:nvPr/>
        </p:nvSpPr>
        <p:spPr>
          <a:xfrm>
            <a:off x="991991" y="708796"/>
            <a:ext cx="7591525" cy="4092050"/>
          </a:xfrm>
          <a:custGeom>
            <a:rect b="b" l="l" r="r" t="t"/>
            <a:pathLst>
              <a:path extrusionOk="0" h="163682" w="303661">
                <a:moveTo>
                  <a:pt x="32852" y="1930"/>
                </a:moveTo>
                <a:cubicBezTo>
                  <a:pt x="52992" y="-6060"/>
                  <a:pt x="89113" y="13313"/>
                  <a:pt x="120856" y="13751"/>
                </a:cubicBezTo>
                <a:cubicBezTo>
                  <a:pt x="152599" y="14189"/>
                  <a:pt x="196163" y="2305"/>
                  <a:pt x="223310" y="4556"/>
                </a:cubicBezTo>
                <a:cubicBezTo>
                  <a:pt x="250457" y="6807"/>
                  <a:pt x="270973" y="7128"/>
                  <a:pt x="283736" y="27255"/>
                </a:cubicBezTo>
                <a:cubicBezTo>
                  <a:pt x="296499" y="47382"/>
                  <a:pt x="310560" y="103159"/>
                  <a:pt x="299887" y="125318"/>
                </a:cubicBezTo>
                <a:cubicBezTo>
                  <a:pt x="289214" y="147477"/>
                  <a:pt x="247840" y="154009"/>
                  <a:pt x="219698" y="160207"/>
                </a:cubicBezTo>
                <a:cubicBezTo>
                  <a:pt x="191556" y="166405"/>
                  <a:pt x="156266" y="162397"/>
                  <a:pt x="131036" y="162506"/>
                </a:cubicBezTo>
                <a:cubicBezTo>
                  <a:pt x="105806" y="162616"/>
                  <a:pt x="85283" y="165954"/>
                  <a:pt x="68317" y="160864"/>
                </a:cubicBezTo>
                <a:cubicBezTo>
                  <a:pt x="51351" y="155774"/>
                  <a:pt x="40624" y="148495"/>
                  <a:pt x="29240" y="131967"/>
                </a:cubicBezTo>
                <a:cubicBezTo>
                  <a:pt x="17856" y="115439"/>
                  <a:pt x="-588" y="83367"/>
                  <a:pt x="14" y="61694"/>
                </a:cubicBezTo>
                <a:cubicBezTo>
                  <a:pt x="616" y="40021"/>
                  <a:pt x="12712" y="9921"/>
                  <a:pt x="32852" y="1930"/>
                </a:cubicBezTo>
                <a:close/>
              </a:path>
            </a:pathLst>
          </a:custGeom>
          <a:solidFill>
            <a:srgbClr val="666666"/>
          </a:solidFill>
          <a:ln>
            <a:noFill/>
          </a:ln>
        </p:spPr>
        <p:txBody>
          <a:bodyPr/>
          <a:p/>
        </p:txBody>
      </p:sp>
      <p:sp>
        <p:nvSpPr>
          <p:cNvPr id="74" name="Google Shape;74;p15"/>
          <p:cNvSpPr/>
          <p:nvPr/>
        </p:nvSpPr>
        <p:spPr>
          <a:xfrm>
            <a:off x="1979355" y="1300437"/>
            <a:ext cx="5857625" cy="3312900"/>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a:effectLst>
            <a:outerShdw blurRad="1085850" rotWithShape="0" algn="bl">
              <a:srgbClr val="000000">
                <a:alpha val="49000"/>
              </a:srgbClr>
            </a:outerShdw>
          </a:effectLst>
        </p:spPr>
        <p:txBody>
          <a:bodyPr/>
          <a:p/>
        </p:txBody>
      </p:sp>
      <p:sp>
        <p:nvSpPr>
          <p:cNvPr id="75" name="Google Shape;75;p15"/>
          <p:cNvSpPr/>
          <p:nvPr/>
        </p:nvSpPr>
        <p:spPr>
          <a:xfrm>
            <a:off x="1424100" y="3171800"/>
            <a:ext cx="374000" cy="644150"/>
          </a:xfrm>
          <a:custGeom>
            <a:rect b="b" l="l" r="r" t="t"/>
            <a:pathLst>
              <a:path extrusionOk="0" h="25766" w="14960">
                <a:moveTo>
                  <a:pt x="0" y="14045"/>
                </a:moveTo>
                <a:lnTo>
                  <a:pt x="13806" y="0"/>
                </a:lnTo>
                <a:lnTo>
                  <a:pt x="14960" y="4230"/>
                </a:lnTo>
                <a:lnTo>
                  <a:pt x="11115" y="23458"/>
                </a:lnTo>
                <a:lnTo>
                  <a:pt x="6884" y="25766"/>
                </a:lnTo>
                <a:close/>
              </a:path>
            </a:pathLst>
          </a:custGeom>
          <a:solidFill>
            <a:srgbClr val="FF87C2"/>
          </a:solidFill>
          <a:ln>
            <a:noFill/>
          </a:ln>
          <a:effectLst>
            <a:outerShdw blurRad="214313" rotWithShape="0" algn="bl">
              <a:srgbClr val="F59FCD">
                <a:alpha val="50000"/>
              </a:srgbClr>
            </a:outerShdw>
          </a:effectLst>
        </p:spPr>
        <p:txBody>
          <a:bodyPr/>
          <a:p/>
        </p:txBody>
      </p:sp>
      <p:sp>
        <p:nvSpPr>
          <p:cNvPr id="76" name="Google Shape;76;p15"/>
          <p:cNvSpPr/>
          <p:nvPr/>
        </p:nvSpPr>
        <p:spPr>
          <a:xfrm>
            <a:off x="1556675" y="3594500"/>
            <a:ext cx="313600" cy="292525"/>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214313" rotWithShape="0" algn="bl">
              <a:srgbClr val="F59FCD">
                <a:alpha val="50000"/>
              </a:srgbClr>
            </a:outerShdw>
          </a:effectLst>
        </p:spPr>
        <p:txBody>
          <a:bodyPr/>
          <a:p/>
        </p:txBody>
      </p:sp>
      <p:grpSp>
        <p:nvGrpSpPr>
          <p:cNvPr id="77" name="Google Shape;77;p15"/>
          <p:cNvGrpSpPr/>
          <p:nvPr/>
        </p:nvGrpSpPr>
        <p:grpSpPr>
          <a:xfrm>
            <a:off x="1408425" y="968550"/>
            <a:ext cx="788025" cy="553525"/>
            <a:chOff x="1408425" y="968550"/>
            <a:chExt cx="788025" cy="553525"/>
          </a:xfrm>
        </p:grpSpPr>
        <p:sp>
          <p:nvSpPr>
            <p:cNvPr id="78" name="Google Shape;78;p15"/>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79" name="Google Shape;79;p15"/>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80" name="Google Shape;80;p15"/>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81" name="Google Shape;81;p15"/>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82" name="Google Shape;82;p15"/>
          <p:cNvGrpSpPr/>
          <p:nvPr/>
        </p:nvGrpSpPr>
        <p:grpSpPr>
          <a:xfrm>
            <a:off x="7538200" y="1630475"/>
            <a:ext cx="575450" cy="244150"/>
            <a:chOff x="7538200" y="1630475"/>
            <a:chExt cx="575450" cy="244150"/>
          </a:xfrm>
        </p:grpSpPr>
        <p:sp>
          <p:nvSpPr>
            <p:cNvPr id="83" name="Google Shape;83;p15"/>
            <p:cNvSpPr/>
            <p:nvPr/>
          </p:nvSpPr>
          <p:spPr>
            <a:xfrm>
              <a:off x="7538200" y="1634675"/>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84" name="Google Shape;84;p15"/>
            <p:cNvSpPr/>
            <p:nvPr/>
          </p:nvSpPr>
          <p:spPr>
            <a:xfrm>
              <a:off x="7548725" y="1630475"/>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sp>
        <p:nvSpPr>
          <p:cNvPr id="85" name="Google Shape;85;p15"/>
          <p:cNvSpPr/>
          <p:nvPr/>
        </p:nvSpPr>
        <p:spPr>
          <a:xfrm>
            <a:off x="1387000" y="3324250"/>
            <a:ext cx="205700" cy="208825"/>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214313" rotWithShape="0" algn="bl">
              <a:srgbClr val="F59FCD">
                <a:alpha val="50000"/>
              </a:srgbClr>
            </a:outerShdw>
          </a:effectLst>
        </p:spPr>
        <p:txBody>
          <a:bodyPr/>
          <a:p/>
        </p:txBody>
      </p:sp>
      <p:grpSp>
        <p:nvGrpSpPr>
          <p:cNvPr id="86" name="Google Shape;86;p15"/>
          <p:cNvGrpSpPr/>
          <p:nvPr/>
        </p:nvGrpSpPr>
        <p:grpSpPr>
          <a:xfrm rot="-6216162">
            <a:off x="7306288" y="2994968"/>
            <a:ext cx="352443" cy="444448"/>
            <a:chOff x="2181900" y="3178975"/>
            <a:chExt cx="352425" cy="444425"/>
          </a:xfrm>
        </p:grpSpPr>
        <p:sp>
          <p:nvSpPr>
            <p:cNvPr id="87" name="Google Shape;87;p15"/>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200025" rotWithShape="0" algn="bl">
                <a:srgbClr val="4A86E8">
                  <a:alpha val="73000"/>
                </a:srgbClr>
              </a:outerShdw>
            </a:effectLst>
          </p:spPr>
        </p:sp>
        <p:sp>
          <p:nvSpPr>
            <p:cNvPr id="88" name="Google Shape;88;p15"/>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200025" rotWithShape="0" algn="bl">
                <a:srgbClr val="4A86E8">
                  <a:alpha val="73000"/>
                </a:srgbClr>
              </a:outerShdw>
            </a:effectLst>
          </p:spPr>
        </p:sp>
        <p:sp>
          <p:nvSpPr>
            <p:cNvPr id="89" name="Google Shape;89;p15"/>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200025" rotWithShape="0" algn="bl">
                <a:srgbClr val="4A86E8">
                  <a:alpha val="73000"/>
                </a:srgbClr>
              </a:outerShdw>
            </a:effectLst>
          </p:spPr>
        </p:sp>
        <p:sp>
          <p:nvSpPr>
            <p:cNvPr id="90" name="Google Shape;90;p15"/>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200025" rotWithShape="0" algn="bl">
                <a:srgbClr val="4A86E8">
                  <a:alpha val="73000"/>
                </a:srgbClr>
              </a:outerShdw>
            </a:effectLst>
          </p:spPr>
        </p:sp>
      </p:grpSp>
      <p:sp>
        <p:nvSpPr>
          <p:cNvPr id="91" name="Google Shape;91;p15"/>
          <p:cNvSpPr/>
          <p:nvPr/>
        </p:nvSpPr>
        <p:spPr>
          <a:xfrm>
            <a:off x="-182675" y="-71150"/>
            <a:ext cx="7172107" cy="1365928"/>
          </a:xfrm>
          <a:custGeom>
            <a:rect b="b" l="l" r="r" t="t"/>
            <a:pathLst>
              <a:path extrusionOk="0" h="44609" w="265732">
                <a:moveTo>
                  <a:pt x="4615" y="30765"/>
                </a:moveTo>
                <a:lnTo>
                  <a:pt x="19998" y="35764"/>
                </a:lnTo>
                <a:lnTo>
                  <a:pt x="44609" y="31150"/>
                </a:lnTo>
                <a:lnTo>
                  <a:pt x="53454" y="34226"/>
                </a:lnTo>
                <a:lnTo>
                  <a:pt x="61530" y="34226"/>
                </a:lnTo>
                <a:lnTo>
                  <a:pt x="103063" y="33842"/>
                </a:lnTo>
                <a:lnTo>
                  <a:pt x="123829" y="27689"/>
                </a:lnTo>
                <a:lnTo>
                  <a:pt x="129597" y="29611"/>
                </a:lnTo>
                <a:lnTo>
                  <a:pt x="173053" y="41533"/>
                </a:lnTo>
                <a:lnTo>
                  <a:pt x="179975" y="36918"/>
                </a:lnTo>
                <a:lnTo>
                  <a:pt x="200741" y="36918"/>
                </a:lnTo>
                <a:lnTo>
                  <a:pt x="220738" y="44609"/>
                </a:lnTo>
                <a:lnTo>
                  <a:pt x="237274" y="37303"/>
                </a:lnTo>
                <a:lnTo>
                  <a:pt x="257271" y="31919"/>
                </a:lnTo>
                <a:lnTo>
                  <a:pt x="265732" y="16536"/>
                </a:lnTo>
                <a:lnTo>
                  <a:pt x="261502" y="0"/>
                </a:lnTo>
                <a:lnTo>
                  <a:pt x="0" y="385"/>
                </a:lnTo>
                <a:close/>
              </a:path>
            </a:pathLst>
          </a:custGeom>
          <a:solidFill>
            <a:srgbClr val="6AA84F"/>
          </a:solidFill>
          <a:ln>
            <a:noFill/>
          </a:ln>
        </p:spPr>
        <p:txBody>
          <a:bodyPr/>
          <a:p/>
        </p:txBody>
      </p:sp>
      <p:sp>
        <p:nvSpPr>
          <p:cNvPr id="92" name="Google Shape;92;p15"/>
          <p:cNvSpPr/>
          <p:nvPr/>
        </p:nvSpPr>
        <p:spPr>
          <a:xfrm>
            <a:off x="-141150" y="34825"/>
            <a:ext cx="7026775" cy="1259950"/>
          </a:xfrm>
          <a:custGeom>
            <a:rect b="b" l="l" r="r" t="t"/>
            <a:pathLst>
              <a:path extrusionOk="0" h="50398" w="281071">
                <a:moveTo>
                  <a:pt x="0" y="0"/>
                </a:moveTo>
                <a:lnTo>
                  <a:pt x="7473" y="29674"/>
                </a:lnTo>
                <a:lnTo>
                  <a:pt x="18267" y="33442"/>
                </a:lnTo>
                <a:lnTo>
                  <a:pt x="36950" y="24964"/>
                </a:lnTo>
                <a:lnTo>
                  <a:pt x="56048" y="29203"/>
                </a:lnTo>
                <a:lnTo>
                  <a:pt x="65182" y="24492"/>
                </a:lnTo>
                <a:lnTo>
                  <a:pt x="71410" y="29203"/>
                </a:lnTo>
                <a:lnTo>
                  <a:pt x="85525" y="29203"/>
                </a:lnTo>
                <a:lnTo>
                  <a:pt x="102940" y="23450"/>
                </a:lnTo>
                <a:lnTo>
                  <a:pt x="113708" y="29603"/>
                </a:lnTo>
                <a:lnTo>
                  <a:pt x="125244" y="22296"/>
                </a:lnTo>
                <a:lnTo>
                  <a:pt x="149047" y="31558"/>
                </a:lnTo>
                <a:lnTo>
                  <a:pt x="166899" y="27790"/>
                </a:lnTo>
                <a:lnTo>
                  <a:pt x="167729" y="33442"/>
                </a:lnTo>
                <a:lnTo>
                  <a:pt x="174372" y="34855"/>
                </a:lnTo>
                <a:lnTo>
                  <a:pt x="184337" y="27790"/>
                </a:lnTo>
                <a:lnTo>
                  <a:pt x="205095" y="31558"/>
                </a:lnTo>
                <a:lnTo>
                  <a:pt x="225854" y="36739"/>
                </a:lnTo>
                <a:lnTo>
                  <a:pt x="237478" y="31558"/>
                </a:lnTo>
                <a:lnTo>
                  <a:pt x="249519" y="35326"/>
                </a:lnTo>
                <a:lnTo>
                  <a:pt x="275674" y="24022"/>
                </a:lnTo>
                <a:lnTo>
                  <a:pt x="281071" y="24964"/>
                </a:lnTo>
                <a:lnTo>
                  <a:pt x="275674" y="35797"/>
                </a:lnTo>
                <a:lnTo>
                  <a:pt x="257863" y="39791"/>
                </a:lnTo>
                <a:lnTo>
                  <a:pt x="236233" y="50398"/>
                </a:lnTo>
                <a:lnTo>
                  <a:pt x="215056" y="40831"/>
                </a:lnTo>
                <a:lnTo>
                  <a:pt x="192224" y="41450"/>
                </a:lnTo>
                <a:lnTo>
                  <a:pt x="185997" y="46631"/>
                </a:lnTo>
                <a:lnTo>
                  <a:pt x="132855" y="30145"/>
                </a:lnTo>
                <a:lnTo>
                  <a:pt x="112096" y="37211"/>
                </a:lnTo>
                <a:lnTo>
                  <a:pt x="55633" y="37681"/>
                </a:lnTo>
                <a:lnTo>
                  <a:pt x="46499" y="33914"/>
                </a:lnTo>
                <a:lnTo>
                  <a:pt x="20343" y="40508"/>
                </a:lnTo>
                <a:lnTo>
                  <a:pt x="2907" y="33442"/>
                </a:lnTo>
                <a:close/>
              </a:path>
            </a:pathLst>
          </a:custGeom>
          <a:solidFill>
            <a:srgbClr val="539038"/>
          </a:solidFill>
          <a:ln>
            <a:noFill/>
          </a:ln>
          <a:effectLst>
            <a:outerShdw blurRad="57150" rotWithShape="0" algn="bl" dir="5400000" dist="76200">
              <a:srgbClr val="000000">
                <a:alpha val="50000"/>
              </a:srgbClr>
            </a:outerShdw>
          </a:effectLst>
        </p:spPr>
        <p:txBody>
          <a:bodyPr/>
          <a:p/>
        </p:txBody>
      </p:sp>
      <p:sp>
        <p:nvSpPr>
          <p:cNvPr id="93" name="Google Shape;93;p15"/>
          <p:cNvSpPr/>
          <p:nvPr/>
        </p:nvSpPr>
        <p:spPr>
          <a:xfrm>
            <a:off x="-221125" y="4543575"/>
            <a:ext cx="9575575" cy="701825"/>
          </a:xfrm>
          <a:custGeom>
            <a:rect b="b" l="l" r="r" t="t"/>
            <a:pathLst>
              <a:path extrusionOk="0" h="28073" w="383023">
                <a:moveTo>
                  <a:pt x="7691" y="15383"/>
                </a:moveTo>
                <a:lnTo>
                  <a:pt x="39225" y="4615"/>
                </a:lnTo>
                <a:lnTo>
                  <a:pt x="109215" y="11922"/>
                </a:lnTo>
                <a:lnTo>
                  <a:pt x="136904" y="1539"/>
                </a:lnTo>
                <a:lnTo>
                  <a:pt x="182282" y="0"/>
                </a:lnTo>
                <a:lnTo>
                  <a:pt x="251887" y="2692"/>
                </a:lnTo>
                <a:lnTo>
                  <a:pt x="296112" y="7692"/>
                </a:lnTo>
                <a:lnTo>
                  <a:pt x="358411" y="13845"/>
                </a:lnTo>
                <a:lnTo>
                  <a:pt x="383023" y="24997"/>
                </a:lnTo>
                <a:lnTo>
                  <a:pt x="289574" y="28073"/>
                </a:lnTo>
                <a:lnTo>
                  <a:pt x="0" y="28073"/>
                </a:lnTo>
                <a:close/>
              </a:path>
            </a:pathLst>
          </a:custGeom>
          <a:solidFill>
            <a:srgbClr val="6AA84F"/>
          </a:solidFill>
          <a:ln>
            <a:noFill/>
          </a:ln>
          <a:effectLst>
            <a:outerShdw blurRad="200025" rotWithShape="0" algn="bl" dir="17400000" dist="57150">
              <a:srgbClr val="000000">
                <a:alpha val="52999"/>
              </a:srgbClr>
            </a:outerShdw>
          </a:effectLst>
        </p:spPr>
        <p:txBody>
          <a:bodyPr/>
          <a:p/>
        </p:txBody>
      </p:sp>
      <p:sp>
        <p:nvSpPr>
          <p:cNvPr id="94" name="Google Shape;94;p15"/>
          <p:cNvSpPr/>
          <p:nvPr/>
        </p:nvSpPr>
        <p:spPr>
          <a:xfrm>
            <a:off x="-182675" y="4582050"/>
            <a:ext cx="9325600" cy="682575"/>
          </a:xfrm>
          <a:custGeom>
            <a:rect b="b" l="l" r="r" t="t"/>
            <a:pathLst>
              <a:path extrusionOk="0" h="27303" w="373024">
                <a:moveTo>
                  <a:pt x="0" y="27303"/>
                </a:moveTo>
                <a:lnTo>
                  <a:pt x="10383" y="16920"/>
                </a:lnTo>
                <a:lnTo>
                  <a:pt x="45379" y="7691"/>
                </a:lnTo>
                <a:lnTo>
                  <a:pt x="76528" y="13844"/>
                </a:lnTo>
                <a:lnTo>
                  <a:pt x="89218" y="10767"/>
                </a:lnTo>
                <a:lnTo>
                  <a:pt x="108831" y="14228"/>
                </a:lnTo>
                <a:lnTo>
                  <a:pt x="132289" y="7691"/>
                </a:lnTo>
                <a:lnTo>
                  <a:pt x="174975" y="6153"/>
                </a:lnTo>
                <a:lnTo>
                  <a:pt x="196895" y="3076"/>
                </a:lnTo>
                <a:lnTo>
                  <a:pt x="218046" y="10767"/>
                </a:lnTo>
                <a:lnTo>
                  <a:pt x="238428" y="6153"/>
                </a:lnTo>
                <a:lnTo>
                  <a:pt x="270731" y="7691"/>
                </a:lnTo>
                <a:lnTo>
                  <a:pt x="289190" y="14228"/>
                </a:lnTo>
                <a:lnTo>
                  <a:pt x="308034" y="11152"/>
                </a:lnTo>
                <a:lnTo>
                  <a:pt x="349182" y="16151"/>
                </a:lnTo>
                <a:lnTo>
                  <a:pt x="356104" y="20766"/>
                </a:lnTo>
                <a:lnTo>
                  <a:pt x="373024" y="19997"/>
                </a:lnTo>
                <a:lnTo>
                  <a:pt x="356873" y="13075"/>
                </a:lnTo>
                <a:lnTo>
                  <a:pt x="251888" y="1538"/>
                </a:lnTo>
                <a:lnTo>
                  <a:pt x="134981" y="0"/>
                </a:lnTo>
                <a:lnTo>
                  <a:pt x="107677" y="10767"/>
                </a:lnTo>
                <a:lnTo>
                  <a:pt x="36918" y="3461"/>
                </a:lnTo>
                <a:lnTo>
                  <a:pt x="6153" y="14228"/>
                </a:lnTo>
                <a:close/>
              </a:path>
            </a:pathLst>
          </a:custGeom>
          <a:solidFill>
            <a:srgbClr val="539038"/>
          </a:solidFill>
          <a:ln>
            <a:noFill/>
          </a:ln>
        </p:spPr>
        <p:txBody>
          <a:bodyPr/>
          <a:p/>
        </p:txBody>
      </p:sp>
      <p:sp>
        <p:nvSpPr>
          <p:cNvPr id="95" name="Google Shape;95;p15"/>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FFFFFF"/>
                </a:solidFill>
                <a:latin typeface="Dosis"/>
                <a:ea typeface="Dosis"/>
                <a:cs typeface="Dosis"/>
                <a:sym typeface="Dosis"/>
              </a:rPr>
              <a:t>Why Geometry Dash Sucks</a:t>
            </a:r>
            <a:endParaRPr b="1" sz="2800">
              <a:solidFill>
                <a:srgbClr val="FFFFFF"/>
              </a:solidFill>
              <a:latin typeface="Dosis"/>
              <a:ea typeface="Dosis"/>
              <a:cs typeface="Dosis"/>
              <a:sym typeface="Dosis"/>
            </a:endParaRPr>
          </a:p>
        </p:txBody>
      </p:sp>
      <p:sp>
        <p:nvSpPr>
          <p:cNvPr id="96" name="Google Shape;96;p15"/>
          <p:cNvSpPr txBox="1"/>
          <p:nvPr/>
        </p:nvSpPr>
        <p:spPr>
          <a:xfrm>
            <a:off x="2391150" y="1554725"/>
            <a:ext cx="4494600" cy="26109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rgbClr val="FFFFFF"/>
                </a:solidFill>
                <a:latin typeface="Dosis Light"/>
                <a:ea typeface="Dosis Light"/>
                <a:cs typeface="Dosis Light"/>
                <a:sym typeface="Dosis Light"/>
              </a:rPr>
              <a:t>An Exploration of its Drawbacks</a:t>
            </a:r>
            <a:endParaRPr sz="3200">
              <a:solidFill>
                <a:srgbClr val="FFFFFF"/>
              </a:solidFill>
              <a:latin typeface="Dosis Light"/>
              <a:ea typeface="Dosis Light"/>
              <a:cs typeface="Dosis Light"/>
              <a:sym typeface="Dosis Light"/>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The difficulty curve in Geometry Dash can be steep and unforgiving, potentially deterring new players. Many have found that progressing through levels is immensely challenging, sometimes feeling more punishing than rewarding.</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Challenging Difficulty Curve</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Critics of Geometry Dash often point out the monotonous nature of gameplay. With repetitive patterns and a lack of variety, some players find the game becomes tedious and loses its appeal over time.</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Monotonous Gameplay</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The community surrounding Geometry Dash has its own issues, including allegations of toxicity and gatekeeping. This can create an unwelcoming atmosphere for newcomers and even for long-time members of the community.</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Community Response</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While some appreciate the game's aesthetic, others view the graphics and audio as outdated or overly simplistic. These elements may not satisfy those who are looking for a more visually or sonically enriching gaming experience.</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Underwhelming Graphics and Audio</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A significant concern is the infrequency of updates or support from the developers. This has led to a stagnation in content, leaving players desiring more attention to the game's development and evolution.</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Lack of Updates/Support</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39" name="Google Shape;239;p24"/>
          <p:cNvSpPr/>
          <p:nvPr/>
        </p:nvSpPr>
        <p:spPr>
          <a:xfrm>
            <a:off x="-245150" y="3843875"/>
            <a:ext cx="9623625" cy="2268925"/>
          </a:xfrm>
          <a:custGeom>
            <a:rect b="b" l="l" r="r" t="t"/>
            <a:pathLst>
              <a:path extrusionOk="0" h="90757" w="384945">
                <a:moveTo>
                  <a:pt x="2307" y="26535"/>
                </a:moveTo>
                <a:lnTo>
                  <a:pt x="57684" y="0"/>
                </a:lnTo>
                <a:lnTo>
                  <a:pt x="130751" y="6153"/>
                </a:lnTo>
                <a:lnTo>
                  <a:pt x="178436" y="0"/>
                </a:lnTo>
                <a:lnTo>
                  <a:pt x="227660" y="5769"/>
                </a:lnTo>
                <a:lnTo>
                  <a:pt x="282268" y="18459"/>
                </a:lnTo>
                <a:lnTo>
                  <a:pt x="368409" y="12691"/>
                </a:lnTo>
                <a:lnTo>
                  <a:pt x="384945" y="16152"/>
                </a:lnTo>
                <a:lnTo>
                  <a:pt x="378792" y="88449"/>
                </a:lnTo>
                <a:lnTo>
                  <a:pt x="0" y="90757"/>
                </a:lnTo>
                <a:close/>
              </a:path>
            </a:pathLst>
          </a:custGeom>
          <a:solidFill>
            <a:srgbClr val="999999"/>
          </a:solidFill>
          <a:ln>
            <a:noFill/>
          </a:ln>
        </p:spPr>
        <p:txBody>
          <a:bodyPr/>
          <a:p/>
        </p:txBody>
      </p:sp>
      <p:sp>
        <p:nvSpPr>
          <p:cNvPr id="240" name="Google Shape;240;p24"/>
          <p:cNvSpPr/>
          <p:nvPr/>
        </p:nvSpPr>
        <p:spPr>
          <a:xfrm>
            <a:off x="-221125" y="4543575"/>
            <a:ext cx="9575575" cy="701825"/>
          </a:xfrm>
          <a:custGeom>
            <a:rect b="b" l="l" r="r" t="t"/>
            <a:pathLst>
              <a:path extrusionOk="0" h="28073" w="383023">
                <a:moveTo>
                  <a:pt x="7691" y="15383"/>
                </a:moveTo>
                <a:lnTo>
                  <a:pt x="39225" y="4615"/>
                </a:lnTo>
                <a:lnTo>
                  <a:pt x="109215" y="11922"/>
                </a:lnTo>
                <a:lnTo>
                  <a:pt x="136904" y="1539"/>
                </a:lnTo>
                <a:lnTo>
                  <a:pt x="182282" y="0"/>
                </a:lnTo>
                <a:lnTo>
                  <a:pt x="251887" y="2692"/>
                </a:lnTo>
                <a:lnTo>
                  <a:pt x="296112" y="7692"/>
                </a:lnTo>
                <a:lnTo>
                  <a:pt x="358411" y="13845"/>
                </a:lnTo>
                <a:lnTo>
                  <a:pt x="383023" y="24997"/>
                </a:lnTo>
                <a:lnTo>
                  <a:pt x="289574" y="28073"/>
                </a:lnTo>
                <a:lnTo>
                  <a:pt x="0" y="28073"/>
                </a:lnTo>
                <a:close/>
              </a:path>
            </a:pathLst>
          </a:custGeom>
          <a:solidFill>
            <a:srgbClr val="6AA84F"/>
          </a:solidFill>
          <a:ln>
            <a:noFill/>
          </a:ln>
          <a:effectLst>
            <a:outerShdw blurRad="200025" rotWithShape="0" algn="bl" dir="17400000" dist="57150">
              <a:srgbClr val="000000">
                <a:alpha val="52999"/>
              </a:srgbClr>
            </a:outerShdw>
          </a:effectLst>
        </p:spPr>
        <p:txBody>
          <a:bodyPr/>
          <a:p/>
        </p:txBody>
      </p:sp>
      <p:sp>
        <p:nvSpPr>
          <p:cNvPr id="241" name="Google Shape;241;p24"/>
          <p:cNvSpPr/>
          <p:nvPr/>
        </p:nvSpPr>
        <p:spPr>
          <a:xfrm>
            <a:off x="-182675" y="4582050"/>
            <a:ext cx="9325600" cy="682575"/>
          </a:xfrm>
          <a:custGeom>
            <a:rect b="b" l="l" r="r" t="t"/>
            <a:pathLst>
              <a:path extrusionOk="0" h="27303" w="373024">
                <a:moveTo>
                  <a:pt x="0" y="27303"/>
                </a:moveTo>
                <a:lnTo>
                  <a:pt x="10383" y="16920"/>
                </a:lnTo>
                <a:lnTo>
                  <a:pt x="45379" y="7691"/>
                </a:lnTo>
                <a:lnTo>
                  <a:pt x="76528" y="13844"/>
                </a:lnTo>
                <a:lnTo>
                  <a:pt x="89218" y="10767"/>
                </a:lnTo>
                <a:lnTo>
                  <a:pt x="108831" y="14228"/>
                </a:lnTo>
                <a:lnTo>
                  <a:pt x="132289" y="7691"/>
                </a:lnTo>
                <a:lnTo>
                  <a:pt x="174975" y="6153"/>
                </a:lnTo>
                <a:lnTo>
                  <a:pt x="196895" y="3076"/>
                </a:lnTo>
                <a:lnTo>
                  <a:pt x="218046" y="10767"/>
                </a:lnTo>
                <a:lnTo>
                  <a:pt x="238428" y="6153"/>
                </a:lnTo>
                <a:lnTo>
                  <a:pt x="270731" y="7691"/>
                </a:lnTo>
                <a:lnTo>
                  <a:pt x="289190" y="14228"/>
                </a:lnTo>
                <a:lnTo>
                  <a:pt x="308034" y="11152"/>
                </a:lnTo>
                <a:lnTo>
                  <a:pt x="349182" y="16151"/>
                </a:lnTo>
                <a:lnTo>
                  <a:pt x="356104" y="20766"/>
                </a:lnTo>
                <a:lnTo>
                  <a:pt x="373024" y="19997"/>
                </a:lnTo>
                <a:lnTo>
                  <a:pt x="356873" y="13075"/>
                </a:lnTo>
                <a:lnTo>
                  <a:pt x="251888" y="1538"/>
                </a:lnTo>
                <a:lnTo>
                  <a:pt x="134981" y="0"/>
                </a:lnTo>
                <a:lnTo>
                  <a:pt x="107677" y="10767"/>
                </a:lnTo>
                <a:lnTo>
                  <a:pt x="36918" y="3461"/>
                </a:lnTo>
                <a:lnTo>
                  <a:pt x="6153" y="14228"/>
                </a:lnTo>
                <a:close/>
              </a:path>
            </a:pathLst>
          </a:custGeom>
          <a:solidFill>
            <a:srgbClr val="539038"/>
          </a:solidFill>
          <a:ln>
            <a:noFill/>
          </a:ln>
        </p:spPr>
        <p:txBody>
          <a:bodyPr/>
          <a:p/>
        </p:txBody>
      </p:sp>
      <p:sp>
        <p:nvSpPr>
          <p:cNvPr id="242" name="Google Shape;242;p24"/>
          <p:cNvSpPr/>
          <p:nvPr/>
        </p:nvSpPr>
        <p:spPr>
          <a:xfrm>
            <a:off x="538375" y="3841750"/>
            <a:ext cx="1153700" cy="557625"/>
          </a:xfrm>
          <a:custGeom>
            <a:rect b="b" l="l" r="r" t="t"/>
            <a:pathLst>
              <a:path extrusionOk="0" h="22305" w="46148">
                <a:moveTo>
                  <a:pt x="0" y="13845"/>
                </a:moveTo>
                <a:lnTo>
                  <a:pt x="13075" y="22305"/>
                </a:lnTo>
                <a:lnTo>
                  <a:pt x="29612" y="13460"/>
                </a:lnTo>
                <a:lnTo>
                  <a:pt x="46148" y="13845"/>
                </a:lnTo>
                <a:lnTo>
                  <a:pt x="27689" y="0"/>
                </a:lnTo>
                <a:close/>
              </a:path>
            </a:pathLst>
          </a:custGeom>
          <a:solidFill>
            <a:srgbClr val="D9D9D9"/>
          </a:solidFill>
          <a:ln>
            <a:noFill/>
          </a:ln>
        </p:spPr>
        <p:txBody>
          <a:bodyPr/>
          <a:p/>
        </p:txBody>
      </p:sp>
      <p:sp>
        <p:nvSpPr>
          <p:cNvPr id="243" name="Google Shape;243;p24"/>
          <p:cNvSpPr/>
          <p:nvPr/>
        </p:nvSpPr>
        <p:spPr>
          <a:xfrm>
            <a:off x="3355300" y="3841750"/>
            <a:ext cx="1334925" cy="346125"/>
          </a:xfrm>
          <a:custGeom>
            <a:rect b="b" l="l" r="r" t="t"/>
            <a:pathLst>
              <a:path extrusionOk="0" h="13845" w="53397">
                <a:moveTo>
                  <a:pt x="0" y="5000"/>
                </a:moveTo>
                <a:lnTo>
                  <a:pt x="8460" y="9614"/>
                </a:lnTo>
                <a:lnTo>
                  <a:pt x="34226" y="6153"/>
                </a:lnTo>
                <a:lnTo>
                  <a:pt x="53397" y="13845"/>
                </a:lnTo>
                <a:lnTo>
                  <a:pt x="34938" y="0"/>
                </a:lnTo>
                <a:close/>
              </a:path>
            </a:pathLst>
          </a:custGeom>
          <a:solidFill>
            <a:srgbClr val="D9D9D9"/>
          </a:solidFill>
          <a:ln>
            <a:noFill/>
          </a:ln>
        </p:spPr>
        <p:txBody>
          <a:bodyPr/>
          <a:p/>
        </p:txBody>
      </p:sp>
      <p:sp>
        <p:nvSpPr>
          <p:cNvPr id="244" name="Google Shape;244;p24"/>
          <p:cNvSpPr/>
          <p:nvPr/>
        </p:nvSpPr>
        <p:spPr>
          <a:xfrm>
            <a:off x="8122425" y="4187875"/>
            <a:ext cx="1334925" cy="346125"/>
          </a:xfrm>
          <a:custGeom>
            <a:rect b="b" l="l" r="r" t="t"/>
            <a:pathLst>
              <a:path extrusionOk="0" h="13845" w="53397">
                <a:moveTo>
                  <a:pt x="0" y="5000"/>
                </a:moveTo>
                <a:lnTo>
                  <a:pt x="8460" y="9614"/>
                </a:lnTo>
                <a:lnTo>
                  <a:pt x="34226" y="6153"/>
                </a:lnTo>
                <a:lnTo>
                  <a:pt x="53397" y="13845"/>
                </a:lnTo>
                <a:lnTo>
                  <a:pt x="34938" y="0"/>
                </a:lnTo>
                <a:close/>
              </a:path>
            </a:pathLst>
          </a:custGeom>
          <a:solidFill>
            <a:srgbClr val="D9D9D9"/>
          </a:solidFill>
          <a:ln>
            <a:noFill/>
          </a:ln>
        </p:spPr>
        <p:txBody>
          <a:bodyPr/>
          <a:p/>
        </p:txBody>
      </p:sp>
      <p:sp>
        <p:nvSpPr>
          <p:cNvPr id="245" name="Google Shape;245;p24"/>
          <p:cNvSpPr/>
          <p:nvPr/>
        </p:nvSpPr>
        <p:spPr>
          <a:xfrm rot="10800000">
            <a:off x="8246150" y="467825"/>
            <a:ext cx="649800" cy="1323300"/>
          </a:xfrm>
          <a:prstGeom prst="moon">
            <a:avLst>
              <a:gd fmla="val 50000" name="adj"/>
            </a:avLst>
          </a:prstGeom>
          <a:solidFill>
            <a:srgbClr val="F9CB9C"/>
          </a:solidFill>
          <a:ln cap="flat" cmpd="sng" w="38100">
            <a:solidFill>
              <a:srgbClr val="FFE599"/>
            </a:solidFill>
            <a:prstDash val="solid"/>
            <a:round/>
            <a:headEnd len="sm" w="sm" type="none"/>
            <a:tailEnd len="sm" w="sm" type="none"/>
          </a:ln>
          <a:effectLst>
            <a:outerShdw blurRad="328613" rotWithShape="0" algn="bl">
              <a:srgbClr val="FFE5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23625" y="3837650"/>
            <a:ext cx="9401550" cy="573675"/>
          </a:xfrm>
          <a:custGeom>
            <a:rect b="b" l="l" r="r" t="t"/>
            <a:pathLst>
              <a:path extrusionOk="0" h="22947" w="376062">
                <a:moveTo>
                  <a:pt x="0" y="22947"/>
                </a:moveTo>
                <a:lnTo>
                  <a:pt x="46684" y="192"/>
                </a:lnTo>
                <a:lnTo>
                  <a:pt x="119954" y="6220"/>
                </a:lnTo>
                <a:lnTo>
                  <a:pt x="167774" y="0"/>
                </a:lnTo>
                <a:lnTo>
                  <a:pt x="216934" y="6124"/>
                </a:lnTo>
                <a:lnTo>
                  <a:pt x="275029" y="19167"/>
                </a:lnTo>
                <a:lnTo>
                  <a:pt x="358213" y="13108"/>
                </a:lnTo>
                <a:lnTo>
                  <a:pt x="376062" y="16804"/>
                </a:lnTo>
              </a:path>
            </a:pathLst>
          </a:custGeom>
          <a:noFill/>
          <a:ln cap="flat" cmpd="sng" w="9525">
            <a:solidFill>
              <a:srgbClr val="999999"/>
            </a:solidFill>
            <a:prstDash val="solid"/>
            <a:round/>
            <a:headEnd len="med" w="med" type="none"/>
            <a:tailEnd len="med" w="med" type="none"/>
          </a:ln>
          <a:effectLst>
            <a:outerShdw blurRad="114300" rotWithShape="0" algn="bl" dir="5400000" dist="85725">
              <a:srgbClr val="E69138"/>
            </a:outerShdw>
          </a:effectLst>
        </p:spPr>
        <p:txBody>
          <a:bodyPr/>
          <a:p/>
        </p:txBody>
      </p:sp>
      <p:sp>
        <p:nvSpPr>
          <p:cNvPr id="247" name="Google Shape;247;p24"/>
          <p:cNvSpPr txBox="1"/>
          <p:nvPr/>
        </p:nvSpPr>
        <p:spPr>
          <a:xfrm>
            <a:off x="1729425" y="1295375"/>
            <a:ext cx="5501400" cy="1920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SzPts val="1018"/>
              <a:buNone/>
            </a:pPr>
            <a:r>
              <a:rPr lang="en" sz="7880">
                <a:solidFill>
                  <a:srgbClr val="FFFFFF"/>
                </a:solidFill>
                <a:latin typeface="Dosis"/>
                <a:ea typeface="Dosis"/>
                <a:cs typeface="Dosis"/>
                <a:sym typeface="Dosis"/>
              </a:rPr>
              <a:t>Thank You For Watching</a:t>
            </a:r>
            <a:endParaRPr sz="7880">
              <a:solidFill>
                <a:srgbClr val="FFFFFF"/>
              </a:solidFill>
              <a:latin typeface="Dosis"/>
              <a:ea typeface="Dosis"/>
              <a:cs typeface="Dosis"/>
              <a:sym typeface="Dosi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