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Lst>
  <p:sldSz cx="9144000" cy="51435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54" name="Google Shape;54;p13"/>
          <p:cNvSpPr txBox="1"/>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spcBef>
                <a:spcPts val="0"/>
              </a:spcBef>
              <a:spcAft>
                <a:spcPts val="0"/>
              </a:spcAft>
              <a:buNone/>
            </a:pPr>
            <a:r>
              <a:rPr b="1" lang="en" sz="6000">
                <a:solidFill>
                  <a:srgbClr val="FFFFFF"/>
                </a:solidFill>
                <a:latin typeface="Della Respira"/>
                <a:ea typeface="Della Respira"/>
                <a:cs typeface="Della Respira"/>
                <a:sym typeface="Della Respira"/>
              </a:rPr>
              <a:t>Introducing the Elegant World of Cats</a:t>
            </a:r>
            <a:endParaRPr b="1" sz="6000">
              <a:solidFill>
                <a:srgbClr val="FFFFFF"/>
              </a:solidFill>
              <a:latin typeface="Della Respira"/>
              <a:ea typeface="Della Respira"/>
              <a:cs typeface="Della Respira"/>
              <a:sym typeface="Della Respira"/>
            </a:endParaRPr>
          </a:p>
        </p:txBody>
      </p:sp>
      <p:sp>
        <p:nvSpPr>
          <p:cNvPr id="55" name="Google Shape;55;p13"/>
          <p:cNvSpPr txBox="1"/>
          <p:nvPr/>
        </p:nvSpPr>
        <p:spPr>
          <a:xfrm>
            <a:off x="311700" y="2834125"/>
            <a:ext cx="8520600" cy="79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BDBDE6"/>
                </a:solidFill>
                <a:latin typeface="Della Respira"/>
                <a:ea typeface="Della Respira"/>
                <a:cs typeface="Della Respira"/>
                <a:sym typeface="Della Respira"/>
              </a:rPr>
              <a:t>An Insight into Our Feline Friends</a:t>
            </a:r>
            <a:endParaRPr sz="2400">
              <a:solidFill>
                <a:srgbClr val="BDBDE6"/>
              </a:solidFill>
              <a:latin typeface="Della Respira"/>
              <a:ea typeface="Della Respira"/>
              <a:cs typeface="Della Respira"/>
              <a:sym typeface="Della Respira"/>
            </a:endParaRPr>
          </a:p>
        </p:txBody>
      </p:sp>
      <p:grpSp>
        <p:nvGrpSpPr>
          <p:cNvPr id="56" name="Google Shape;56;p13"/>
          <p:cNvGrpSpPr/>
          <p:nvPr/>
        </p:nvGrpSpPr>
        <p:grpSpPr>
          <a:xfrm>
            <a:off x="-1287619" y="2969182"/>
            <a:ext cx="5071994" cy="2819642"/>
            <a:chOff x="-1287619" y="2969182"/>
            <a:chExt cx="5071994" cy="2819642"/>
          </a:xfrm>
        </p:grpSpPr>
        <p:grpSp>
          <p:nvGrpSpPr>
            <p:cNvPr id="57" name="Google Shape;57;p13"/>
            <p:cNvGrpSpPr/>
            <p:nvPr/>
          </p:nvGrpSpPr>
          <p:grpSpPr>
            <a:xfrm>
              <a:off x="-1287619" y="2969182"/>
              <a:ext cx="5071994" cy="2819642"/>
              <a:chOff x="-1197394" y="2865057"/>
              <a:chExt cx="5071994" cy="2819642"/>
            </a:xfrm>
          </p:grpSpPr>
          <p:grpSp>
            <p:nvGrpSpPr>
              <p:cNvPr id="58" name="Google Shape;58;p13"/>
              <p:cNvGrpSpPr/>
              <p:nvPr/>
            </p:nvGrpSpPr>
            <p:grpSpPr>
              <a:xfrm>
                <a:off x="-1197394" y="2865057"/>
                <a:ext cx="4668711" cy="2330528"/>
                <a:chOff x="-1213994" y="3022407"/>
                <a:chExt cx="4668711" cy="2330528"/>
              </a:xfrm>
            </p:grpSpPr>
            <p:grpSp>
              <p:nvGrpSpPr>
                <p:cNvPr id="59" name="Google Shape;59;p13"/>
                <p:cNvGrpSpPr/>
                <p:nvPr/>
              </p:nvGrpSpPr>
              <p:grpSpPr>
                <a:xfrm>
                  <a:off x="-1213994" y="3022407"/>
                  <a:ext cx="4668711" cy="2330528"/>
                  <a:chOff x="3040650" y="2538025"/>
                  <a:chExt cx="3798480" cy="2092975"/>
                </a:xfrm>
              </p:grpSpPr>
              <p:sp>
                <p:nvSpPr>
                  <p:cNvPr id="60" name="Google Shape;60;p13"/>
                  <p:cNvSpPr/>
                  <p:nvPr/>
                </p:nvSpPr>
                <p:spPr>
                  <a:xfrm>
                    <a:off x="4514950" y="2538025"/>
                    <a:ext cx="1018800" cy="1259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p:nvPr/>
                </p:nvSpPr>
                <p:spPr>
                  <a:xfrm>
                    <a:off x="5136125" y="2858625"/>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3"/>
                  <p:cNvSpPr/>
                  <p:nvPr/>
                </p:nvSpPr>
                <p:spPr>
                  <a:xfrm>
                    <a:off x="4871130" y="3472415"/>
                    <a:ext cx="19680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p:nvPr/>
                </p:nvSpPr>
                <p:spPr>
                  <a:xfrm>
                    <a:off x="3794275" y="2803350"/>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p:nvPr/>
                </p:nvSpPr>
                <p:spPr>
                  <a:xfrm>
                    <a:off x="3040650" y="3275300"/>
                    <a:ext cx="2194800" cy="13557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 name="Google Shape;65;p13"/>
                <p:cNvSpPr/>
                <p:nvPr/>
              </p:nvSpPr>
              <p:spPr>
                <a:xfrm>
                  <a:off x="120250" y="4424425"/>
                  <a:ext cx="2181300" cy="928500"/>
                </a:xfrm>
                <a:prstGeom prst="trapezoid">
                  <a:avLst>
                    <a:gd fmla="val 25000" name="adj"/>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13"/>
              <p:cNvSpPr/>
              <p:nvPr/>
            </p:nvSpPr>
            <p:spPr>
              <a:xfrm rot="6687292">
                <a:off x="2088571" y="3794943"/>
                <a:ext cx="1363159" cy="1837912"/>
              </a:xfrm>
              <a:prstGeom prst="chord">
                <a:avLst>
                  <a:gd fmla="val 1986254" name="adj1"/>
                  <a:gd fmla="val 20439031" name="adj2"/>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 name="Google Shape;67;p13"/>
            <p:cNvSpPr/>
            <p:nvPr/>
          </p:nvSpPr>
          <p:spPr>
            <a:xfrm>
              <a:off x="178250" y="4150650"/>
              <a:ext cx="561300" cy="842100"/>
            </a:xfrm>
            <a:prstGeom prst="star4">
              <a:avLst>
                <a:gd fmla="val 1891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3"/>
            <p:cNvSpPr/>
            <p:nvPr/>
          </p:nvSpPr>
          <p:spPr>
            <a:xfrm>
              <a:off x="178250" y="3797126"/>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 name="Google Shape;69;p13"/>
            <p:cNvGrpSpPr/>
            <p:nvPr/>
          </p:nvGrpSpPr>
          <p:grpSpPr>
            <a:xfrm>
              <a:off x="544526" y="3146750"/>
              <a:ext cx="1705488" cy="1698575"/>
              <a:chOff x="4823101" y="1018600"/>
              <a:chExt cx="1705488" cy="1698575"/>
            </a:xfrm>
          </p:grpSpPr>
          <p:sp>
            <p:nvSpPr>
              <p:cNvPr id="70" name="Google Shape;70;p13"/>
              <p:cNvSpPr/>
              <p:nvPr/>
            </p:nvSpPr>
            <p:spPr>
              <a:xfrm rot="3413443">
                <a:off x="5073211" y="1256032"/>
                <a:ext cx="1214856" cy="1232085"/>
              </a:xfrm>
              <a:prstGeom prst="ellipse">
                <a:avLst/>
              </a:prstGeom>
              <a:solidFill>
                <a:srgbClr val="5548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3"/>
              <p:cNvSpPr/>
              <p:nvPr/>
            </p:nvSpPr>
            <p:spPr>
              <a:xfrm rot="3168635">
                <a:off x="5194886" y="1014633"/>
                <a:ext cx="602529" cy="1231935"/>
              </a:xfrm>
              <a:prstGeom prst="moon">
                <a:avLst>
                  <a:gd fmla="val 29626" name="adj"/>
                </a:avLst>
              </a:prstGeom>
              <a:solidFill>
                <a:srgbClr val="F7F4F4"/>
              </a:solidFill>
              <a:ln cap="flat" cmpd="sng" w="9525">
                <a:solidFill>
                  <a:srgbClr val="F7F4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2" name="Google Shape;72;p13"/>
          <p:cNvGrpSpPr/>
          <p:nvPr/>
        </p:nvGrpSpPr>
        <p:grpSpPr>
          <a:xfrm>
            <a:off x="8089225" y="54150"/>
            <a:ext cx="996625" cy="1110900"/>
            <a:chOff x="8089225" y="54150"/>
            <a:chExt cx="996625" cy="1110900"/>
          </a:xfrm>
        </p:grpSpPr>
        <p:sp>
          <p:nvSpPr>
            <p:cNvPr id="73" name="Google Shape;73;p13"/>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74" name="Google Shape;74;p13"/>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75" name="Google Shape;75;p13"/>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76" name="Google Shape;76;p13"/>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81" name="Google Shape;81;p14"/>
          <p:cNvSpPr txBox="1"/>
          <p:nvPr/>
        </p:nvSpPr>
        <p:spPr>
          <a:xfrm>
            <a:off x="311700" y="445025"/>
            <a:ext cx="8520600" cy="572700"/>
          </a:xfrm>
          <a:prstGeom prst="rect">
            <a:avLst/>
          </a:prstGeom>
          <a:noFill/>
          <a:ln>
            <a:noFill/>
          </a:ln>
        </p:spPr>
        <p:txBody>
          <a:bodyPr anchorCtr="0" anchor="ctr" bIns="91425" lIns="91425" spcFirstLastPara="1" rIns="91425" wrap="square" tIns="91425">
            <a:normAutofit lnSpcReduction="20000"/>
          </a:bodyPr>
          <a:lstStyle/>
          <a:p>
            <a:pPr indent="0" lvl="0" marL="0" marR="0" rtl="0" algn="l">
              <a:lnSpc>
                <a:spcPct val="100000"/>
              </a:lnSpc>
              <a:spcBef>
                <a:spcPts val="0"/>
              </a:spcBef>
              <a:spcAft>
                <a:spcPts val="0"/>
              </a:spcAft>
              <a:buNone/>
            </a:pPr>
            <a:r>
              <a:rPr b="1" lang="en" sz="3000">
                <a:solidFill>
                  <a:srgbClr val="FFFFFF"/>
                </a:solidFill>
                <a:latin typeface="Della Respira"/>
                <a:ea typeface="Della Respira"/>
                <a:cs typeface="Della Respira"/>
                <a:sym typeface="Della Respira"/>
              </a:rPr>
              <a:t>The History of Cats</a:t>
            </a:r>
            <a:endParaRPr b="1" sz="3000">
              <a:solidFill>
                <a:srgbClr val="FFFFFF"/>
              </a:solidFill>
              <a:latin typeface="Della Respira"/>
              <a:ea typeface="Della Respira"/>
              <a:cs typeface="Della Respira"/>
              <a:sym typeface="Della Respira"/>
            </a:endParaRPr>
          </a:p>
        </p:txBody>
      </p:sp>
      <p:sp>
        <p:nvSpPr>
          <p:cNvPr id="82" name="Google Shape;82;p14"/>
          <p:cNvSpPr txBox="1"/>
          <p:nvPr/>
        </p:nvSpPr>
        <p:spPr>
          <a:xfrm>
            <a:off x="311700" y="1174125"/>
            <a:ext cx="8520600" cy="165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600">
                <a:solidFill>
                  <a:srgbClr val="BDBDE6"/>
                </a:solidFill>
                <a:latin typeface="Della Respira"/>
                <a:ea typeface="Della Respira"/>
                <a:cs typeface="Della Respira"/>
                <a:sym typeface="Della Respira"/>
              </a:rPr>
              <a:t>Dive into the intriguing history of how cats evolved from wild felines to beloved household pets. Learn about their domestication, roles in different cultures, and how they spread across the world to become one of the most popular companion animals.</a:t>
            </a:r>
            <a:endParaRPr sz="1600">
              <a:solidFill>
                <a:srgbClr val="BDBDE6"/>
              </a:solidFill>
              <a:latin typeface="Della Respira"/>
              <a:ea typeface="Della Respira"/>
              <a:cs typeface="Della Respira"/>
              <a:sym typeface="Della Respira"/>
            </a:endParaRPr>
          </a:p>
        </p:txBody>
      </p:sp>
      <p:grpSp>
        <p:nvGrpSpPr>
          <p:cNvPr id="83" name="Google Shape;83;p14"/>
          <p:cNvGrpSpPr/>
          <p:nvPr/>
        </p:nvGrpSpPr>
        <p:grpSpPr>
          <a:xfrm>
            <a:off x="-1287619" y="2969182"/>
            <a:ext cx="5071994" cy="2819642"/>
            <a:chOff x="-1287619" y="2969182"/>
            <a:chExt cx="5071994" cy="2819642"/>
          </a:xfrm>
        </p:grpSpPr>
        <p:grpSp>
          <p:nvGrpSpPr>
            <p:cNvPr id="84" name="Google Shape;84;p14"/>
            <p:cNvGrpSpPr/>
            <p:nvPr/>
          </p:nvGrpSpPr>
          <p:grpSpPr>
            <a:xfrm>
              <a:off x="-1287619" y="2969182"/>
              <a:ext cx="5071994" cy="2819642"/>
              <a:chOff x="-1197394" y="2865057"/>
              <a:chExt cx="5071994" cy="2819642"/>
            </a:xfrm>
          </p:grpSpPr>
          <p:grpSp>
            <p:nvGrpSpPr>
              <p:cNvPr id="85" name="Google Shape;85;p14"/>
              <p:cNvGrpSpPr/>
              <p:nvPr/>
            </p:nvGrpSpPr>
            <p:grpSpPr>
              <a:xfrm>
                <a:off x="-1197394" y="2865057"/>
                <a:ext cx="4668711" cy="2330528"/>
                <a:chOff x="-1213994" y="3022407"/>
                <a:chExt cx="4668711" cy="2330528"/>
              </a:xfrm>
            </p:grpSpPr>
            <p:grpSp>
              <p:nvGrpSpPr>
                <p:cNvPr id="86" name="Google Shape;86;p14"/>
                <p:cNvGrpSpPr/>
                <p:nvPr/>
              </p:nvGrpSpPr>
              <p:grpSpPr>
                <a:xfrm>
                  <a:off x="-1213994" y="3022407"/>
                  <a:ext cx="4668711" cy="2330528"/>
                  <a:chOff x="3040650" y="2538025"/>
                  <a:chExt cx="3798480" cy="2092975"/>
                </a:xfrm>
              </p:grpSpPr>
              <p:sp>
                <p:nvSpPr>
                  <p:cNvPr id="87" name="Google Shape;87;p14"/>
                  <p:cNvSpPr/>
                  <p:nvPr/>
                </p:nvSpPr>
                <p:spPr>
                  <a:xfrm>
                    <a:off x="4514950" y="2538025"/>
                    <a:ext cx="1018800" cy="1259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a:off x="5136125" y="2858625"/>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4871130" y="3472415"/>
                    <a:ext cx="19680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a:off x="3794275" y="2803350"/>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a:off x="3040650" y="3275300"/>
                    <a:ext cx="2194800" cy="13557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4"/>
                <p:cNvSpPr/>
                <p:nvPr/>
              </p:nvSpPr>
              <p:spPr>
                <a:xfrm>
                  <a:off x="120250" y="4424425"/>
                  <a:ext cx="2181300" cy="928500"/>
                </a:xfrm>
                <a:prstGeom prst="trapezoid">
                  <a:avLst>
                    <a:gd fmla="val 25000" name="adj"/>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14"/>
              <p:cNvSpPr/>
              <p:nvPr/>
            </p:nvSpPr>
            <p:spPr>
              <a:xfrm rot="6687292">
                <a:off x="2088571" y="3794943"/>
                <a:ext cx="1363159" cy="1837912"/>
              </a:xfrm>
              <a:prstGeom prst="chord">
                <a:avLst>
                  <a:gd fmla="val 1986254" name="adj1"/>
                  <a:gd fmla="val 20439031" name="adj2"/>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14"/>
            <p:cNvSpPr/>
            <p:nvPr/>
          </p:nvSpPr>
          <p:spPr>
            <a:xfrm>
              <a:off x="178250" y="4150650"/>
              <a:ext cx="561300" cy="842100"/>
            </a:xfrm>
            <a:prstGeom prst="star4">
              <a:avLst>
                <a:gd fmla="val 1891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178250" y="3797126"/>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 name="Google Shape;96;p14"/>
            <p:cNvGrpSpPr/>
            <p:nvPr/>
          </p:nvGrpSpPr>
          <p:grpSpPr>
            <a:xfrm>
              <a:off x="544526" y="3146750"/>
              <a:ext cx="1705488" cy="1698575"/>
              <a:chOff x="4823101" y="1018600"/>
              <a:chExt cx="1705488" cy="1698575"/>
            </a:xfrm>
          </p:grpSpPr>
          <p:sp>
            <p:nvSpPr>
              <p:cNvPr id="97" name="Google Shape;97;p14"/>
              <p:cNvSpPr/>
              <p:nvPr/>
            </p:nvSpPr>
            <p:spPr>
              <a:xfrm rot="3413443">
                <a:off x="5073211" y="1256032"/>
                <a:ext cx="1214856" cy="1232085"/>
              </a:xfrm>
              <a:prstGeom prst="ellipse">
                <a:avLst/>
              </a:prstGeom>
              <a:solidFill>
                <a:srgbClr val="5548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rot="3168635">
                <a:off x="5194886" y="1014633"/>
                <a:ext cx="602529" cy="1231935"/>
              </a:xfrm>
              <a:prstGeom prst="moon">
                <a:avLst>
                  <a:gd fmla="val 29626" name="adj"/>
                </a:avLst>
              </a:prstGeom>
              <a:solidFill>
                <a:srgbClr val="F7F4F4"/>
              </a:solidFill>
              <a:ln cap="flat" cmpd="sng" w="9525">
                <a:solidFill>
                  <a:srgbClr val="F7F4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9" name="Google Shape;99;p14"/>
          <p:cNvGrpSpPr/>
          <p:nvPr/>
        </p:nvGrpSpPr>
        <p:grpSpPr>
          <a:xfrm>
            <a:off x="8089225" y="54150"/>
            <a:ext cx="996625" cy="1110900"/>
            <a:chOff x="8089225" y="54150"/>
            <a:chExt cx="996625" cy="1110900"/>
          </a:xfrm>
        </p:grpSpPr>
        <p:sp>
          <p:nvSpPr>
            <p:cNvPr id="100" name="Google Shape;100;p14"/>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101" name="Google Shape;101;p14"/>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2" name="Google Shape;102;p14"/>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3" name="Google Shape;103;p14"/>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81" name="Google Shape;81;p14"/>
          <p:cNvSpPr txBox="1"/>
          <p:nvPr/>
        </p:nvSpPr>
        <p:spPr>
          <a:xfrm>
            <a:off x="311700" y="445025"/>
            <a:ext cx="8520600" cy="572700"/>
          </a:xfrm>
          <a:prstGeom prst="rect">
            <a:avLst/>
          </a:prstGeom>
          <a:noFill/>
          <a:ln>
            <a:noFill/>
          </a:ln>
        </p:spPr>
        <p:txBody>
          <a:bodyPr anchorCtr="0" anchor="ctr" bIns="91425" lIns="91425" spcFirstLastPara="1" rIns="91425" wrap="square" tIns="91425">
            <a:normAutofit lnSpcReduction="20000"/>
          </a:bodyPr>
          <a:lstStyle/>
          <a:p>
            <a:pPr indent="0" lvl="0" marL="0" marR="0" rtl="0" algn="l">
              <a:lnSpc>
                <a:spcPct val="100000"/>
              </a:lnSpc>
              <a:spcBef>
                <a:spcPts val="0"/>
              </a:spcBef>
              <a:spcAft>
                <a:spcPts val="0"/>
              </a:spcAft>
              <a:buNone/>
            </a:pPr>
            <a:r>
              <a:rPr b="1" lang="en" sz="3000">
                <a:solidFill>
                  <a:srgbClr val="FFFFFF"/>
                </a:solidFill>
                <a:latin typeface="Della Respira"/>
                <a:ea typeface="Della Respira"/>
                <a:cs typeface="Della Respira"/>
                <a:sym typeface="Della Respira"/>
              </a:rPr>
              <a:t>Breeds of Cats</a:t>
            </a:r>
            <a:endParaRPr b="1" sz="3000">
              <a:solidFill>
                <a:srgbClr val="FFFFFF"/>
              </a:solidFill>
              <a:latin typeface="Della Respira"/>
              <a:ea typeface="Della Respira"/>
              <a:cs typeface="Della Respira"/>
              <a:sym typeface="Della Respira"/>
            </a:endParaRPr>
          </a:p>
        </p:txBody>
      </p:sp>
      <p:sp>
        <p:nvSpPr>
          <p:cNvPr id="82" name="Google Shape;82;p14"/>
          <p:cNvSpPr txBox="1"/>
          <p:nvPr/>
        </p:nvSpPr>
        <p:spPr>
          <a:xfrm>
            <a:off x="311700" y="1174125"/>
            <a:ext cx="8520600" cy="165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600">
                <a:solidFill>
                  <a:srgbClr val="BDBDE6"/>
                </a:solidFill>
                <a:latin typeface="Della Respira"/>
                <a:ea typeface="Della Respira"/>
                <a:cs typeface="Della Respira"/>
                <a:sym typeface="Della Respira"/>
              </a:rPr>
              <a:t>Explore the vast array of cat breeds, each with unique characteristics and personalities. From the sleek Siamese to the fluffy Persian, get to know the different breeds and what makes each of them special in the world of felines.</a:t>
            </a:r>
            <a:endParaRPr sz="1600">
              <a:solidFill>
                <a:srgbClr val="BDBDE6"/>
              </a:solidFill>
              <a:latin typeface="Della Respira"/>
              <a:ea typeface="Della Respira"/>
              <a:cs typeface="Della Respira"/>
              <a:sym typeface="Della Respira"/>
            </a:endParaRPr>
          </a:p>
        </p:txBody>
      </p:sp>
      <p:grpSp>
        <p:nvGrpSpPr>
          <p:cNvPr id="83" name="Google Shape;83;p14"/>
          <p:cNvGrpSpPr/>
          <p:nvPr/>
        </p:nvGrpSpPr>
        <p:grpSpPr>
          <a:xfrm>
            <a:off x="-1287619" y="2969182"/>
            <a:ext cx="5071994" cy="2819642"/>
            <a:chOff x="-1287619" y="2969182"/>
            <a:chExt cx="5071994" cy="2819642"/>
          </a:xfrm>
        </p:grpSpPr>
        <p:grpSp>
          <p:nvGrpSpPr>
            <p:cNvPr id="84" name="Google Shape;84;p14"/>
            <p:cNvGrpSpPr/>
            <p:nvPr/>
          </p:nvGrpSpPr>
          <p:grpSpPr>
            <a:xfrm>
              <a:off x="-1287619" y="2969182"/>
              <a:ext cx="5071994" cy="2819642"/>
              <a:chOff x="-1197394" y="2865057"/>
              <a:chExt cx="5071994" cy="2819642"/>
            </a:xfrm>
          </p:grpSpPr>
          <p:grpSp>
            <p:nvGrpSpPr>
              <p:cNvPr id="85" name="Google Shape;85;p14"/>
              <p:cNvGrpSpPr/>
              <p:nvPr/>
            </p:nvGrpSpPr>
            <p:grpSpPr>
              <a:xfrm>
                <a:off x="-1197394" y="2865057"/>
                <a:ext cx="4668711" cy="2330528"/>
                <a:chOff x="-1213994" y="3022407"/>
                <a:chExt cx="4668711" cy="2330528"/>
              </a:xfrm>
            </p:grpSpPr>
            <p:grpSp>
              <p:nvGrpSpPr>
                <p:cNvPr id="86" name="Google Shape;86;p14"/>
                <p:cNvGrpSpPr/>
                <p:nvPr/>
              </p:nvGrpSpPr>
              <p:grpSpPr>
                <a:xfrm>
                  <a:off x="-1213994" y="3022407"/>
                  <a:ext cx="4668711" cy="2330528"/>
                  <a:chOff x="3040650" y="2538025"/>
                  <a:chExt cx="3798480" cy="2092975"/>
                </a:xfrm>
              </p:grpSpPr>
              <p:sp>
                <p:nvSpPr>
                  <p:cNvPr id="87" name="Google Shape;87;p14"/>
                  <p:cNvSpPr/>
                  <p:nvPr/>
                </p:nvSpPr>
                <p:spPr>
                  <a:xfrm>
                    <a:off x="4514950" y="2538025"/>
                    <a:ext cx="1018800" cy="1259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a:off x="5136125" y="2858625"/>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4871130" y="3472415"/>
                    <a:ext cx="19680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a:off x="3794275" y="2803350"/>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a:off x="3040650" y="3275300"/>
                    <a:ext cx="2194800" cy="13557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4"/>
                <p:cNvSpPr/>
                <p:nvPr/>
              </p:nvSpPr>
              <p:spPr>
                <a:xfrm>
                  <a:off x="120250" y="4424425"/>
                  <a:ext cx="2181300" cy="928500"/>
                </a:xfrm>
                <a:prstGeom prst="trapezoid">
                  <a:avLst>
                    <a:gd fmla="val 25000" name="adj"/>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14"/>
              <p:cNvSpPr/>
              <p:nvPr/>
            </p:nvSpPr>
            <p:spPr>
              <a:xfrm rot="6687292">
                <a:off x="2088571" y="3794943"/>
                <a:ext cx="1363159" cy="1837912"/>
              </a:xfrm>
              <a:prstGeom prst="chord">
                <a:avLst>
                  <a:gd fmla="val 1986254" name="adj1"/>
                  <a:gd fmla="val 20439031" name="adj2"/>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14"/>
            <p:cNvSpPr/>
            <p:nvPr/>
          </p:nvSpPr>
          <p:spPr>
            <a:xfrm>
              <a:off x="178250" y="4150650"/>
              <a:ext cx="561300" cy="842100"/>
            </a:xfrm>
            <a:prstGeom prst="star4">
              <a:avLst>
                <a:gd fmla="val 1891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178250" y="3797126"/>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 name="Google Shape;96;p14"/>
            <p:cNvGrpSpPr/>
            <p:nvPr/>
          </p:nvGrpSpPr>
          <p:grpSpPr>
            <a:xfrm>
              <a:off x="544526" y="3146750"/>
              <a:ext cx="1705488" cy="1698575"/>
              <a:chOff x="4823101" y="1018600"/>
              <a:chExt cx="1705488" cy="1698575"/>
            </a:xfrm>
          </p:grpSpPr>
          <p:sp>
            <p:nvSpPr>
              <p:cNvPr id="97" name="Google Shape;97;p14"/>
              <p:cNvSpPr/>
              <p:nvPr/>
            </p:nvSpPr>
            <p:spPr>
              <a:xfrm rot="3413443">
                <a:off x="5073211" y="1256032"/>
                <a:ext cx="1214856" cy="1232085"/>
              </a:xfrm>
              <a:prstGeom prst="ellipse">
                <a:avLst/>
              </a:prstGeom>
              <a:solidFill>
                <a:srgbClr val="5548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rot="3168635">
                <a:off x="5194886" y="1014633"/>
                <a:ext cx="602529" cy="1231935"/>
              </a:xfrm>
              <a:prstGeom prst="moon">
                <a:avLst>
                  <a:gd fmla="val 29626" name="adj"/>
                </a:avLst>
              </a:prstGeom>
              <a:solidFill>
                <a:srgbClr val="F7F4F4"/>
              </a:solidFill>
              <a:ln cap="flat" cmpd="sng" w="9525">
                <a:solidFill>
                  <a:srgbClr val="F7F4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9" name="Google Shape;99;p14"/>
          <p:cNvGrpSpPr/>
          <p:nvPr/>
        </p:nvGrpSpPr>
        <p:grpSpPr>
          <a:xfrm>
            <a:off x="8089225" y="54150"/>
            <a:ext cx="996625" cy="1110900"/>
            <a:chOff x="8089225" y="54150"/>
            <a:chExt cx="996625" cy="1110900"/>
          </a:xfrm>
        </p:grpSpPr>
        <p:sp>
          <p:nvSpPr>
            <p:cNvPr id="100" name="Google Shape;100;p14"/>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101" name="Google Shape;101;p14"/>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2" name="Google Shape;102;p14"/>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3" name="Google Shape;103;p14"/>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81" name="Google Shape;81;p14"/>
          <p:cNvSpPr txBox="1"/>
          <p:nvPr/>
        </p:nvSpPr>
        <p:spPr>
          <a:xfrm>
            <a:off x="311700" y="445025"/>
            <a:ext cx="8520600" cy="572700"/>
          </a:xfrm>
          <a:prstGeom prst="rect">
            <a:avLst/>
          </a:prstGeom>
          <a:noFill/>
          <a:ln>
            <a:noFill/>
          </a:ln>
        </p:spPr>
        <p:txBody>
          <a:bodyPr anchorCtr="0" anchor="ctr" bIns="91425" lIns="91425" spcFirstLastPara="1" rIns="91425" wrap="square" tIns="91425">
            <a:normAutofit lnSpcReduction="20000"/>
          </a:bodyPr>
          <a:lstStyle/>
          <a:p>
            <a:pPr indent="0" lvl="0" marL="0" marR="0" rtl="0" algn="l">
              <a:lnSpc>
                <a:spcPct val="100000"/>
              </a:lnSpc>
              <a:spcBef>
                <a:spcPts val="0"/>
              </a:spcBef>
              <a:spcAft>
                <a:spcPts val="0"/>
              </a:spcAft>
              <a:buNone/>
            </a:pPr>
            <a:r>
              <a:rPr b="1" lang="en" sz="3000">
                <a:solidFill>
                  <a:srgbClr val="FFFFFF"/>
                </a:solidFill>
                <a:latin typeface="Della Respira"/>
                <a:ea typeface="Della Respira"/>
                <a:cs typeface="Della Respira"/>
                <a:sym typeface="Della Respira"/>
              </a:rPr>
              <a:t>Understanding Cat Behavior</a:t>
            </a:r>
            <a:endParaRPr b="1" sz="3000">
              <a:solidFill>
                <a:srgbClr val="FFFFFF"/>
              </a:solidFill>
              <a:latin typeface="Della Respira"/>
              <a:ea typeface="Della Respira"/>
              <a:cs typeface="Della Respira"/>
              <a:sym typeface="Della Respira"/>
            </a:endParaRPr>
          </a:p>
        </p:txBody>
      </p:sp>
      <p:sp>
        <p:nvSpPr>
          <p:cNvPr id="82" name="Google Shape;82;p14"/>
          <p:cNvSpPr txBox="1"/>
          <p:nvPr/>
        </p:nvSpPr>
        <p:spPr>
          <a:xfrm>
            <a:off x="311700" y="1174125"/>
            <a:ext cx="8520600" cy="165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600">
                <a:solidFill>
                  <a:srgbClr val="BDBDE6"/>
                </a:solidFill>
                <a:latin typeface="Della Respira"/>
                <a:ea typeface="Della Respira"/>
                <a:cs typeface="Della Respira"/>
                <a:sym typeface="Della Respira"/>
              </a:rPr>
              <a:t>Cats exhibit a variety of behaviors that can sometimes be puzzling. We'll decode common behaviors such as purring, kneading, and scratching, and discuss what these actions signify and how they contribute to the wellbeing of your cat.</a:t>
            </a:r>
            <a:endParaRPr sz="1600">
              <a:solidFill>
                <a:srgbClr val="BDBDE6"/>
              </a:solidFill>
              <a:latin typeface="Della Respira"/>
              <a:ea typeface="Della Respira"/>
              <a:cs typeface="Della Respira"/>
              <a:sym typeface="Della Respira"/>
            </a:endParaRPr>
          </a:p>
        </p:txBody>
      </p:sp>
      <p:grpSp>
        <p:nvGrpSpPr>
          <p:cNvPr id="83" name="Google Shape;83;p14"/>
          <p:cNvGrpSpPr/>
          <p:nvPr/>
        </p:nvGrpSpPr>
        <p:grpSpPr>
          <a:xfrm>
            <a:off x="-1287619" y="2969182"/>
            <a:ext cx="5071994" cy="2819642"/>
            <a:chOff x="-1287619" y="2969182"/>
            <a:chExt cx="5071994" cy="2819642"/>
          </a:xfrm>
        </p:grpSpPr>
        <p:grpSp>
          <p:nvGrpSpPr>
            <p:cNvPr id="84" name="Google Shape;84;p14"/>
            <p:cNvGrpSpPr/>
            <p:nvPr/>
          </p:nvGrpSpPr>
          <p:grpSpPr>
            <a:xfrm>
              <a:off x="-1287619" y="2969182"/>
              <a:ext cx="5071994" cy="2819642"/>
              <a:chOff x="-1197394" y="2865057"/>
              <a:chExt cx="5071994" cy="2819642"/>
            </a:xfrm>
          </p:grpSpPr>
          <p:grpSp>
            <p:nvGrpSpPr>
              <p:cNvPr id="85" name="Google Shape;85;p14"/>
              <p:cNvGrpSpPr/>
              <p:nvPr/>
            </p:nvGrpSpPr>
            <p:grpSpPr>
              <a:xfrm>
                <a:off x="-1197394" y="2865057"/>
                <a:ext cx="4668711" cy="2330528"/>
                <a:chOff x="-1213994" y="3022407"/>
                <a:chExt cx="4668711" cy="2330528"/>
              </a:xfrm>
            </p:grpSpPr>
            <p:grpSp>
              <p:nvGrpSpPr>
                <p:cNvPr id="86" name="Google Shape;86;p14"/>
                <p:cNvGrpSpPr/>
                <p:nvPr/>
              </p:nvGrpSpPr>
              <p:grpSpPr>
                <a:xfrm>
                  <a:off x="-1213994" y="3022407"/>
                  <a:ext cx="4668711" cy="2330528"/>
                  <a:chOff x="3040650" y="2538025"/>
                  <a:chExt cx="3798480" cy="2092975"/>
                </a:xfrm>
              </p:grpSpPr>
              <p:sp>
                <p:nvSpPr>
                  <p:cNvPr id="87" name="Google Shape;87;p14"/>
                  <p:cNvSpPr/>
                  <p:nvPr/>
                </p:nvSpPr>
                <p:spPr>
                  <a:xfrm>
                    <a:off x="4514950" y="2538025"/>
                    <a:ext cx="1018800" cy="1259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a:off x="5136125" y="2858625"/>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4871130" y="3472415"/>
                    <a:ext cx="19680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a:off x="3794275" y="2803350"/>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a:off x="3040650" y="3275300"/>
                    <a:ext cx="2194800" cy="13557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4"/>
                <p:cNvSpPr/>
                <p:nvPr/>
              </p:nvSpPr>
              <p:spPr>
                <a:xfrm>
                  <a:off x="120250" y="4424425"/>
                  <a:ext cx="2181300" cy="928500"/>
                </a:xfrm>
                <a:prstGeom prst="trapezoid">
                  <a:avLst>
                    <a:gd fmla="val 25000" name="adj"/>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14"/>
              <p:cNvSpPr/>
              <p:nvPr/>
            </p:nvSpPr>
            <p:spPr>
              <a:xfrm rot="6687292">
                <a:off x="2088571" y="3794943"/>
                <a:ext cx="1363159" cy="1837912"/>
              </a:xfrm>
              <a:prstGeom prst="chord">
                <a:avLst>
                  <a:gd fmla="val 1986254" name="adj1"/>
                  <a:gd fmla="val 20439031" name="adj2"/>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14"/>
            <p:cNvSpPr/>
            <p:nvPr/>
          </p:nvSpPr>
          <p:spPr>
            <a:xfrm>
              <a:off x="178250" y="4150650"/>
              <a:ext cx="561300" cy="842100"/>
            </a:xfrm>
            <a:prstGeom prst="star4">
              <a:avLst>
                <a:gd fmla="val 1891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178250" y="3797126"/>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 name="Google Shape;96;p14"/>
            <p:cNvGrpSpPr/>
            <p:nvPr/>
          </p:nvGrpSpPr>
          <p:grpSpPr>
            <a:xfrm>
              <a:off x="544526" y="3146750"/>
              <a:ext cx="1705488" cy="1698575"/>
              <a:chOff x="4823101" y="1018600"/>
              <a:chExt cx="1705488" cy="1698575"/>
            </a:xfrm>
          </p:grpSpPr>
          <p:sp>
            <p:nvSpPr>
              <p:cNvPr id="97" name="Google Shape;97;p14"/>
              <p:cNvSpPr/>
              <p:nvPr/>
            </p:nvSpPr>
            <p:spPr>
              <a:xfrm rot="3413443">
                <a:off x="5073211" y="1256032"/>
                <a:ext cx="1214856" cy="1232085"/>
              </a:xfrm>
              <a:prstGeom prst="ellipse">
                <a:avLst/>
              </a:prstGeom>
              <a:solidFill>
                <a:srgbClr val="5548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rot="3168635">
                <a:off x="5194886" y="1014633"/>
                <a:ext cx="602529" cy="1231935"/>
              </a:xfrm>
              <a:prstGeom prst="moon">
                <a:avLst>
                  <a:gd fmla="val 29626" name="adj"/>
                </a:avLst>
              </a:prstGeom>
              <a:solidFill>
                <a:srgbClr val="F7F4F4"/>
              </a:solidFill>
              <a:ln cap="flat" cmpd="sng" w="9525">
                <a:solidFill>
                  <a:srgbClr val="F7F4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9" name="Google Shape;99;p14"/>
          <p:cNvGrpSpPr/>
          <p:nvPr/>
        </p:nvGrpSpPr>
        <p:grpSpPr>
          <a:xfrm>
            <a:off x="8089225" y="54150"/>
            <a:ext cx="996625" cy="1110900"/>
            <a:chOff x="8089225" y="54150"/>
            <a:chExt cx="996625" cy="1110900"/>
          </a:xfrm>
        </p:grpSpPr>
        <p:sp>
          <p:nvSpPr>
            <p:cNvPr id="100" name="Google Shape;100;p14"/>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101" name="Google Shape;101;p14"/>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2" name="Google Shape;102;p14"/>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3" name="Google Shape;103;p14"/>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108" name="Google Shape;108;p15"/>
          <p:cNvSpPr txBox="1"/>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a:solidFill>
                  <a:srgbClr val="BDBDE6"/>
                </a:solidFill>
                <a:latin typeface="Della Respira"/>
                <a:ea typeface="Della Respira"/>
                <a:cs typeface="Della Respira"/>
                <a:sym typeface="Della Respira"/>
              </a:rPr>
              <a:t>Wild cats live independently and are adapted to a challenging environment where they hunt for food. They possess a robust survival instinct and are more territorial.</a:t>
            </a:r>
            <a:endParaRPr>
              <a:solidFill>
                <a:srgbClr val="BDBDE6"/>
              </a:solidFill>
              <a:latin typeface="Della Respira"/>
              <a:ea typeface="Della Respira"/>
              <a:cs typeface="Della Respira"/>
              <a:sym typeface="Della Respira"/>
            </a:endParaRPr>
          </a:p>
        </p:txBody>
      </p:sp>
      <p:sp>
        <p:nvSpPr>
          <p:cNvPr id="109" name="Google Shape;109;p15"/>
          <p:cNvSpPr txBox="1"/>
          <p:nvPr/>
        </p:nvSpPr>
        <p:spPr>
          <a:xfrm>
            <a:off x="4865550" y="1132275"/>
            <a:ext cx="39999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a:solidFill>
                  <a:srgbClr val="BDBDE6"/>
                </a:solidFill>
                <a:latin typeface="Della Respira"/>
                <a:ea typeface="Della Respira"/>
                <a:cs typeface="Della Respira"/>
                <a:sym typeface="Della Respira"/>
              </a:rPr>
              <a:t>Domestic cats enjoy the comfort and care of a home. They often hunt for play rather than survival and exhibit social behaviors that differ significantly from their wild counterparts.</a:t>
            </a:r>
            <a:endParaRPr>
              <a:solidFill>
                <a:srgbClr val="BDBDE6"/>
              </a:solidFill>
              <a:latin typeface="Della Respira"/>
              <a:ea typeface="Della Respira"/>
              <a:cs typeface="Della Respira"/>
              <a:sym typeface="Della Respira"/>
            </a:endParaRPr>
          </a:p>
        </p:txBody>
      </p:sp>
      <p:grpSp>
        <p:nvGrpSpPr>
          <p:cNvPr id="110" name="Google Shape;110;p15"/>
          <p:cNvGrpSpPr/>
          <p:nvPr/>
        </p:nvGrpSpPr>
        <p:grpSpPr>
          <a:xfrm>
            <a:off x="72200" y="4588013"/>
            <a:ext cx="385800" cy="487688"/>
            <a:chOff x="120775" y="4629688"/>
            <a:chExt cx="385800" cy="487688"/>
          </a:xfrm>
        </p:grpSpPr>
        <p:sp>
          <p:nvSpPr>
            <p:cNvPr id="111" name="Google Shape;111;p15"/>
            <p:cNvSpPr/>
            <p:nvPr/>
          </p:nvSpPr>
          <p:spPr>
            <a:xfrm>
              <a:off x="120775" y="4629688"/>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5"/>
            <p:cNvSpPr/>
            <p:nvPr/>
          </p:nvSpPr>
          <p:spPr>
            <a:xfrm>
              <a:off x="365875" y="4835675"/>
              <a:ext cx="140700" cy="2817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15"/>
          <p:cNvSpPr txBox="1"/>
          <p:nvPr/>
        </p:nvSpPr>
        <p:spPr>
          <a:xfrm>
            <a:off x="311700" y="445025"/>
            <a:ext cx="8520600" cy="572700"/>
          </a:xfrm>
          <a:prstGeom prst="rect">
            <a:avLst/>
          </a:prstGeom>
          <a:noFill/>
          <a:ln>
            <a:noFill/>
          </a:ln>
        </p:spPr>
        <p:txBody>
          <a:bodyPr anchorCtr="0" anchor="ctr" bIns="91425" lIns="91425" spcFirstLastPara="1" rIns="91425" wrap="square" tIns="91425">
            <a:normAutofit lnSpcReduction="20000"/>
          </a:bodyPr>
          <a:lstStyle/>
          <a:p>
            <a:pPr indent="0" lvl="0" marL="0" marR="0" rtl="0" algn="l">
              <a:lnSpc>
                <a:spcPct val="100000"/>
              </a:lnSpc>
              <a:spcBef>
                <a:spcPts val="0"/>
              </a:spcBef>
              <a:spcAft>
                <a:spcPts val="0"/>
              </a:spcAft>
              <a:buNone/>
            </a:pPr>
            <a:r>
              <a:rPr b="1" lang="en" sz="3000">
                <a:solidFill>
                  <a:srgbClr val="FFFFFF"/>
                </a:solidFill>
                <a:latin typeface="Della Respira"/>
                <a:ea typeface="Della Respira"/>
                <a:cs typeface="Della Respira"/>
                <a:sym typeface="Della Respira"/>
              </a:rPr>
              <a:t>Wild vs Domestic Cats</a:t>
            </a:r>
            <a:endParaRPr b="1" sz="3000">
              <a:solidFill>
                <a:srgbClr val="FFFFFF"/>
              </a:solidFill>
              <a:latin typeface="Della Respira"/>
              <a:ea typeface="Della Respira"/>
              <a:cs typeface="Della Respira"/>
              <a:sym typeface="Della Respira"/>
            </a:endParaRPr>
          </a:p>
        </p:txBody>
      </p:sp>
      <p:grpSp>
        <p:nvGrpSpPr>
          <p:cNvPr id="114" name="Google Shape;114;p15"/>
          <p:cNvGrpSpPr/>
          <p:nvPr/>
        </p:nvGrpSpPr>
        <p:grpSpPr>
          <a:xfrm>
            <a:off x="8089225" y="54150"/>
            <a:ext cx="996625" cy="1110900"/>
            <a:chOff x="8089225" y="54150"/>
            <a:chExt cx="996625" cy="1110900"/>
          </a:xfrm>
        </p:grpSpPr>
        <p:sp>
          <p:nvSpPr>
            <p:cNvPr id="115" name="Google Shape;115;p15"/>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116" name="Google Shape;116;p15"/>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17" name="Google Shape;117;p15"/>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18" name="Google Shape;118;p15"/>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81" name="Google Shape;81;p14"/>
          <p:cNvSpPr txBox="1"/>
          <p:nvPr/>
        </p:nvSpPr>
        <p:spPr>
          <a:xfrm>
            <a:off x="311700" y="445025"/>
            <a:ext cx="8520600" cy="572700"/>
          </a:xfrm>
          <a:prstGeom prst="rect">
            <a:avLst/>
          </a:prstGeom>
          <a:noFill/>
          <a:ln>
            <a:noFill/>
          </a:ln>
        </p:spPr>
        <p:txBody>
          <a:bodyPr anchorCtr="0" anchor="ctr" bIns="91425" lIns="91425" spcFirstLastPara="1" rIns="91425" wrap="square" tIns="91425">
            <a:normAutofit lnSpcReduction="20000"/>
          </a:bodyPr>
          <a:lstStyle/>
          <a:p>
            <a:pPr indent="0" lvl="0" marL="0" marR="0" rtl="0" algn="l">
              <a:lnSpc>
                <a:spcPct val="100000"/>
              </a:lnSpc>
              <a:spcBef>
                <a:spcPts val="0"/>
              </a:spcBef>
              <a:spcAft>
                <a:spcPts val="0"/>
              </a:spcAft>
              <a:buNone/>
            </a:pPr>
            <a:r>
              <a:rPr b="1" lang="en" sz="3000">
                <a:solidFill>
                  <a:srgbClr val="FFFFFF"/>
                </a:solidFill>
                <a:latin typeface="Della Respira"/>
                <a:ea typeface="Della Respira"/>
                <a:cs typeface="Della Respira"/>
                <a:sym typeface="Della Respira"/>
              </a:rPr>
              <a:t>Caring for Your Cat</a:t>
            </a:r>
            <a:endParaRPr b="1" sz="3000">
              <a:solidFill>
                <a:srgbClr val="FFFFFF"/>
              </a:solidFill>
              <a:latin typeface="Della Respira"/>
              <a:ea typeface="Della Respira"/>
              <a:cs typeface="Della Respira"/>
              <a:sym typeface="Della Respira"/>
            </a:endParaRPr>
          </a:p>
        </p:txBody>
      </p:sp>
      <p:sp>
        <p:nvSpPr>
          <p:cNvPr id="82" name="Google Shape;82;p14"/>
          <p:cNvSpPr txBox="1"/>
          <p:nvPr/>
        </p:nvSpPr>
        <p:spPr>
          <a:xfrm>
            <a:off x="311700" y="1174125"/>
            <a:ext cx="8520600" cy="165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600">
                <a:solidFill>
                  <a:srgbClr val="BDBDE6"/>
                </a:solidFill>
                <a:latin typeface="Della Respira"/>
                <a:ea typeface="Della Respira"/>
                <a:cs typeface="Della Respira"/>
                <a:sym typeface="Della Respira"/>
              </a:rPr>
              <a:t>Caring for a cat involves more than just providing love. This slide will cover the essentials of feline nutrition, the importance of regular health check-ups, grooming necessities, and ways to ensure your cat is happy and healthy in your home.</a:t>
            </a:r>
            <a:endParaRPr sz="1600">
              <a:solidFill>
                <a:srgbClr val="BDBDE6"/>
              </a:solidFill>
              <a:latin typeface="Della Respira"/>
              <a:ea typeface="Della Respira"/>
              <a:cs typeface="Della Respira"/>
              <a:sym typeface="Della Respira"/>
            </a:endParaRPr>
          </a:p>
        </p:txBody>
      </p:sp>
      <p:grpSp>
        <p:nvGrpSpPr>
          <p:cNvPr id="83" name="Google Shape;83;p14"/>
          <p:cNvGrpSpPr/>
          <p:nvPr/>
        </p:nvGrpSpPr>
        <p:grpSpPr>
          <a:xfrm>
            <a:off x="-1287619" y="2969182"/>
            <a:ext cx="5071994" cy="2819642"/>
            <a:chOff x="-1287619" y="2969182"/>
            <a:chExt cx="5071994" cy="2819642"/>
          </a:xfrm>
        </p:grpSpPr>
        <p:grpSp>
          <p:nvGrpSpPr>
            <p:cNvPr id="84" name="Google Shape;84;p14"/>
            <p:cNvGrpSpPr/>
            <p:nvPr/>
          </p:nvGrpSpPr>
          <p:grpSpPr>
            <a:xfrm>
              <a:off x="-1287619" y="2969182"/>
              <a:ext cx="5071994" cy="2819642"/>
              <a:chOff x="-1197394" y="2865057"/>
              <a:chExt cx="5071994" cy="2819642"/>
            </a:xfrm>
          </p:grpSpPr>
          <p:grpSp>
            <p:nvGrpSpPr>
              <p:cNvPr id="85" name="Google Shape;85;p14"/>
              <p:cNvGrpSpPr/>
              <p:nvPr/>
            </p:nvGrpSpPr>
            <p:grpSpPr>
              <a:xfrm>
                <a:off x="-1197394" y="2865057"/>
                <a:ext cx="4668711" cy="2330528"/>
                <a:chOff x="-1213994" y="3022407"/>
                <a:chExt cx="4668711" cy="2330528"/>
              </a:xfrm>
            </p:grpSpPr>
            <p:grpSp>
              <p:nvGrpSpPr>
                <p:cNvPr id="86" name="Google Shape;86;p14"/>
                <p:cNvGrpSpPr/>
                <p:nvPr/>
              </p:nvGrpSpPr>
              <p:grpSpPr>
                <a:xfrm>
                  <a:off x="-1213994" y="3022407"/>
                  <a:ext cx="4668711" cy="2330528"/>
                  <a:chOff x="3040650" y="2538025"/>
                  <a:chExt cx="3798480" cy="2092975"/>
                </a:xfrm>
              </p:grpSpPr>
              <p:sp>
                <p:nvSpPr>
                  <p:cNvPr id="87" name="Google Shape;87;p14"/>
                  <p:cNvSpPr/>
                  <p:nvPr/>
                </p:nvSpPr>
                <p:spPr>
                  <a:xfrm>
                    <a:off x="4514950" y="2538025"/>
                    <a:ext cx="1018800" cy="1259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a:off x="5136125" y="2858625"/>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4871130" y="3472415"/>
                    <a:ext cx="19680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a:off x="3794275" y="2803350"/>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a:off x="3040650" y="3275300"/>
                    <a:ext cx="2194800" cy="13557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4"/>
                <p:cNvSpPr/>
                <p:nvPr/>
              </p:nvSpPr>
              <p:spPr>
                <a:xfrm>
                  <a:off x="120250" y="4424425"/>
                  <a:ext cx="2181300" cy="928500"/>
                </a:xfrm>
                <a:prstGeom prst="trapezoid">
                  <a:avLst>
                    <a:gd fmla="val 25000" name="adj"/>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14"/>
              <p:cNvSpPr/>
              <p:nvPr/>
            </p:nvSpPr>
            <p:spPr>
              <a:xfrm rot="6687292">
                <a:off x="2088571" y="3794943"/>
                <a:ext cx="1363159" cy="1837912"/>
              </a:xfrm>
              <a:prstGeom prst="chord">
                <a:avLst>
                  <a:gd fmla="val 1986254" name="adj1"/>
                  <a:gd fmla="val 20439031" name="adj2"/>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14"/>
            <p:cNvSpPr/>
            <p:nvPr/>
          </p:nvSpPr>
          <p:spPr>
            <a:xfrm>
              <a:off x="178250" y="4150650"/>
              <a:ext cx="561300" cy="842100"/>
            </a:xfrm>
            <a:prstGeom prst="star4">
              <a:avLst>
                <a:gd fmla="val 1891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178250" y="3797126"/>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 name="Google Shape;96;p14"/>
            <p:cNvGrpSpPr/>
            <p:nvPr/>
          </p:nvGrpSpPr>
          <p:grpSpPr>
            <a:xfrm>
              <a:off x="544526" y="3146750"/>
              <a:ext cx="1705488" cy="1698575"/>
              <a:chOff x="4823101" y="1018600"/>
              <a:chExt cx="1705488" cy="1698575"/>
            </a:xfrm>
          </p:grpSpPr>
          <p:sp>
            <p:nvSpPr>
              <p:cNvPr id="97" name="Google Shape;97;p14"/>
              <p:cNvSpPr/>
              <p:nvPr/>
            </p:nvSpPr>
            <p:spPr>
              <a:xfrm rot="3413443">
                <a:off x="5073211" y="1256032"/>
                <a:ext cx="1214856" cy="1232085"/>
              </a:xfrm>
              <a:prstGeom prst="ellipse">
                <a:avLst/>
              </a:prstGeom>
              <a:solidFill>
                <a:srgbClr val="5548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rot="3168635">
                <a:off x="5194886" y="1014633"/>
                <a:ext cx="602529" cy="1231935"/>
              </a:xfrm>
              <a:prstGeom prst="moon">
                <a:avLst>
                  <a:gd fmla="val 29626" name="adj"/>
                </a:avLst>
              </a:prstGeom>
              <a:solidFill>
                <a:srgbClr val="F7F4F4"/>
              </a:solidFill>
              <a:ln cap="flat" cmpd="sng" w="9525">
                <a:solidFill>
                  <a:srgbClr val="F7F4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9" name="Google Shape;99;p14"/>
          <p:cNvGrpSpPr/>
          <p:nvPr/>
        </p:nvGrpSpPr>
        <p:grpSpPr>
          <a:xfrm>
            <a:off x="8089225" y="54150"/>
            <a:ext cx="996625" cy="1110900"/>
            <a:chOff x="8089225" y="54150"/>
            <a:chExt cx="996625" cy="1110900"/>
          </a:xfrm>
        </p:grpSpPr>
        <p:sp>
          <p:nvSpPr>
            <p:cNvPr id="100" name="Google Shape;100;p14"/>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101" name="Google Shape;101;p14"/>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2" name="Google Shape;102;p14"/>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3" name="Google Shape;103;p14"/>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81" name="Google Shape;81;p14"/>
          <p:cNvSpPr txBox="1"/>
          <p:nvPr/>
        </p:nvSpPr>
        <p:spPr>
          <a:xfrm>
            <a:off x="311700" y="445025"/>
            <a:ext cx="8520600" cy="572700"/>
          </a:xfrm>
          <a:prstGeom prst="rect">
            <a:avLst/>
          </a:prstGeom>
          <a:noFill/>
          <a:ln>
            <a:noFill/>
          </a:ln>
        </p:spPr>
        <p:txBody>
          <a:bodyPr anchorCtr="0" anchor="ctr" bIns="91425" lIns="91425" spcFirstLastPara="1" rIns="91425" wrap="square" tIns="91425">
            <a:normAutofit lnSpcReduction="20000"/>
          </a:bodyPr>
          <a:lstStyle/>
          <a:p>
            <a:pPr indent="0" lvl="0" marL="0" marR="0" rtl="0" algn="l">
              <a:lnSpc>
                <a:spcPct val="100000"/>
              </a:lnSpc>
              <a:spcBef>
                <a:spcPts val="0"/>
              </a:spcBef>
              <a:spcAft>
                <a:spcPts val="0"/>
              </a:spcAft>
              <a:buNone/>
            </a:pPr>
            <a:r>
              <a:rPr b="1" lang="en" sz="3000">
                <a:solidFill>
                  <a:srgbClr val="FFFFFF"/>
                </a:solidFill>
                <a:latin typeface="Della Respira"/>
                <a:ea typeface="Della Respira"/>
                <a:cs typeface="Della Respira"/>
                <a:sym typeface="Della Respira"/>
              </a:rPr>
              <a:t>Fun Facts about Cats</a:t>
            </a:r>
            <a:endParaRPr b="1" sz="3000">
              <a:solidFill>
                <a:srgbClr val="FFFFFF"/>
              </a:solidFill>
              <a:latin typeface="Della Respira"/>
              <a:ea typeface="Della Respira"/>
              <a:cs typeface="Della Respira"/>
              <a:sym typeface="Della Respira"/>
            </a:endParaRPr>
          </a:p>
        </p:txBody>
      </p:sp>
      <p:sp>
        <p:nvSpPr>
          <p:cNvPr id="82" name="Google Shape;82;p14"/>
          <p:cNvSpPr txBox="1"/>
          <p:nvPr/>
        </p:nvSpPr>
        <p:spPr>
          <a:xfrm>
            <a:off x="311700" y="1174125"/>
            <a:ext cx="8520600" cy="165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600">
                <a:solidFill>
                  <a:srgbClr val="BDBDE6"/>
                </a:solidFill>
                <a:latin typeface="Della Respira"/>
                <a:ea typeface="Della Respira"/>
                <a:cs typeface="Della Respira"/>
                <a:sym typeface="Della Respira"/>
              </a:rPr>
              <a:t>Discover some amazing and lesser-known facts about our feline friends. Did you know that cats can make over 100 different sounds or that they spend approximately 70% of their lives sleeping? This slide is sure to delight and surprise the audience.</a:t>
            </a:r>
            <a:endParaRPr sz="1600">
              <a:solidFill>
                <a:srgbClr val="BDBDE6"/>
              </a:solidFill>
              <a:latin typeface="Della Respira"/>
              <a:ea typeface="Della Respira"/>
              <a:cs typeface="Della Respira"/>
              <a:sym typeface="Della Respira"/>
            </a:endParaRPr>
          </a:p>
        </p:txBody>
      </p:sp>
      <p:grpSp>
        <p:nvGrpSpPr>
          <p:cNvPr id="83" name="Google Shape;83;p14"/>
          <p:cNvGrpSpPr/>
          <p:nvPr/>
        </p:nvGrpSpPr>
        <p:grpSpPr>
          <a:xfrm>
            <a:off x="-1287619" y="2969182"/>
            <a:ext cx="5071994" cy="2819642"/>
            <a:chOff x="-1287619" y="2969182"/>
            <a:chExt cx="5071994" cy="2819642"/>
          </a:xfrm>
        </p:grpSpPr>
        <p:grpSp>
          <p:nvGrpSpPr>
            <p:cNvPr id="84" name="Google Shape;84;p14"/>
            <p:cNvGrpSpPr/>
            <p:nvPr/>
          </p:nvGrpSpPr>
          <p:grpSpPr>
            <a:xfrm>
              <a:off x="-1287619" y="2969182"/>
              <a:ext cx="5071994" cy="2819642"/>
              <a:chOff x="-1197394" y="2865057"/>
              <a:chExt cx="5071994" cy="2819642"/>
            </a:xfrm>
          </p:grpSpPr>
          <p:grpSp>
            <p:nvGrpSpPr>
              <p:cNvPr id="85" name="Google Shape;85;p14"/>
              <p:cNvGrpSpPr/>
              <p:nvPr/>
            </p:nvGrpSpPr>
            <p:grpSpPr>
              <a:xfrm>
                <a:off x="-1197394" y="2865057"/>
                <a:ext cx="4668711" cy="2330528"/>
                <a:chOff x="-1213994" y="3022407"/>
                <a:chExt cx="4668711" cy="2330528"/>
              </a:xfrm>
            </p:grpSpPr>
            <p:grpSp>
              <p:nvGrpSpPr>
                <p:cNvPr id="86" name="Google Shape;86;p14"/>
                <p:cNvGrpSpPr/>
                <p:nvPr/>
              </p:nvGrpSpPr>
              <p:grpSpPr>
                <a:xfrm>
                  <a:off x="-1213994" y="3022407"/>
                  <a:ext cx="4668711" cy="2330528"/>
                  <a:chOff x="3040650" y="2538025"/>
                  <a:chExt cx="3798480" cy="2092975"/>
                </a:xfrm>
              </p:grpSpPr>
              <p:sp>
                <p:nvSpPr>
                  <p:cNvPr id="87" name="Google Shape;87;p14"/>
                  <p:cNvSpPr/>
                  <p:nvPr/>
                </p:nvSpPr>
                <p:spPr>
                  <a:xfrm>
                    <a:off x="4514950" y="2538025"/>
                    <a:ext cx="1018800" cy="1259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a:off x="5136125" y="2858625"/>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4871130" y="3472415"/>
                    <a:ext cx="19680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a:off x="3794275" y="2803350"/>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a:off x="3040650" y="3275300"/>
                    <a:ext cx="2194800" cy="13557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4"/>
                <p:cNvSpPr/>
                <p:nvPr/>
              </p:nvSpPr>
              <p:spPr>
                <a:xfrm>
                  <a:off x="120250" y="4424425"/>
                  <a:ext cx="2181300" cy="928500"/>
                </a:xfrm>
                <a:prstGeom prst="trapezoid">
                  <a:avLst>
                    <a:gd fmla="val 25000" name="adj"/>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14"/>
              <p:cNvSpPr/>
              <p:nvPr/>
            </p:nvSpPr>
            <p:spPr>
              <a:xfrm rot="6687292">
                <a:off x="2088571" y="3794943"/>
                <a:ext cx="1363159" cy="1837912"/>
              </a:xfrm>
              <a:prstGeom prst="chord">
                <a:avLst>
                  <a:gd fmla="val 1986254" name="adj1"/>
                  <a:gd fmla="val 20439031" name="adj2"/>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14"/>
            <p:cNvSpPr/>
            <p:nvPr/>
          </p:nvSpPr>
          <p:spPr>
            <a:xfrm>
              <a:off x="178250" y="4150650"/>
              <a:ext cx="561300" cy="842100"/>
            </a:xfrm>
            <a:prstGeom prst="star4">
              <a:avLst>
                <a:gd fmla="val 1891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178250" y="3797126"/>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 name="Google Shape;96;p14"/>
            <p:cNvGrpSpPr/>
            <p:nvPr/>
          </p:nvGrpSpPr>
          <p:grpSpPr>
            <a:xfrm>
              <a:off x="544526" y="3146750"/>
              <a:ext cx="1705488" cy="1698575"/>
              <a:chOff x="4823101" y="1018600"/>
              <a:chExt cx="1705488" cy="1698575"/>
            </a:xfrm>
          </p:grpSpPr>
          <p:sp>
            <p:nvSpPr>
              <p:cNvPr id="97" name="Google Shape;97;p14"/>
              <p:cNvSpPr/>
              <p:nvPr/>
            </p:nvSpPr>
            <p:spPr>
              <a:xfrm rot="3413443">
                <a:off x="5073211" y="1256032"/>
                <a:ext cx="1214856" cy="1232085"/>
              </a:xfrm>
              <a:prstGeom prst="ellipse">
                <a:avLst/>
              </a:prstGeom>
              <a:solidFill>
                <a:srgbClr val="5548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rot="3168635">
                <a:off x="5194886" y="1014633"/>
                <a:ext cx="602529" cy="1231935"/>
              </a:xfrm>
              <a:prstGeom prst="moon">
                <a:avLst>
                  <a:gd fmla="val 29626" name="adj"/>
                </a:avLst>
              </a:prstGeom>
              <a:solidFill>
                <a:srgbClr val="F7F4F4"/>
              </a:solidFill>
              <a:ln cap="flat" cmpd="sng" w="9525">
                <a:solidFill>
                  <a:srgbClr val="F7F4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9" name="Google Shape;99;p14"/>
          <p:cNvGrpSpPr/>
          <p:nvPr/>
        </p:nvGrpSpPr>
        <p:grpSpPr>
          <a:xfrm>
            <a:off x="8089225" y="54150"/>
            <a:ext cx="996625" cy="1110900"/>
            <a:chOff x="8089225" y="54150"/>
            <a:chExt cx="996625" cy="1110900"/>
          </a:xfrm>
        </p:grpSpPr>
        <p:sp>
          <p:nvSpPr>
            <p:cNvPr id="100" name="Google Shape;100;p14"/>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101" name="Google Shape;101;p14"/>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2" name="Google Shape;102;p14"/>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3" name="Google Shape;103;p14"/>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310" name="Google Shape;310;p22"/>
          <p:cNvSpPr/>
          <p:nvPr/>
        </p:nvSpPr>
        <p:spPr>
          <a:xfrm rot="-1801464">
            <a:off x="4270706" y="482204"/>
            <a:ext cx="602556" cy="1231826"/>
          </a:xfrm>
          <a:prstGeom prst="moon">
            <a:avLst>
              <a:gd fmla="val 29626" name="adj"/>
            </a:avLst>
          </a:prstGeom>
          <a:solidFill>
            <a:srgbClr val="F7F4F4"/>
          </a:solidFill>
          <a:ln cap="flat" cmpd="sng" w="9525">
            <a:solidFill>
              <a:srgbClr val="F7F4F4"/>
            </a:solidFill>
            <a:prstDash val="solid"/>
            <a:round/>
            <a:headEnd len="sm" w="sm" type="none"/>
            <a:tailEnd len="sm" w="sm" type="none"/>
          </a:ln>
          <a:effectLst>
            <a:outerShdw blurRad="171450" rotWithShape="0" algn="bl">
              <a:srgbClr val="FFFF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2"/>
          <p:cNvSpPr txBox="1"/>
          <p:nvPr/>
        </p:nvSpPr>
        <p:spPr>
          <a:xfrm>
            <a:off x="1689075" y="2051975"/>
            <a:ext cx="5532900" cy="1017600"/>
          </a:xfrm>
          <a:prstGeom prst="rect">
            <a:avLst/>
          </a:prstGeom>
          <a:noFill/>
          <a:ln>
            <a:noFill/>
          </a:ln>
        </p:spPr>
        <p:txBody>
          <a:bodyPr anchorCtr="0" anchor="ctr" bIns="91425" lIns="91425" spcFirstLastPara="1" rIns="91425" wrap="square" tIns="91425">
            <a:normAutofit fontScale="70000" lnSpcReduction="20000"/>
          </a:bodyPr>
          <a:lstStyle/>
          <a:p>
            <a:pPr indent="0" lvl="0" marL="0" marR="0" rtl="0" algn="ctr">
              <a:lnSpc>
                <a:spcPct val="100000"/>
              </a:lnSpc>
              <a:spcBef>
                <a:spcPts val="0"/>
              </a:spcBef>
              <a:spcAft>
                <a:spcPts val="0"/>
              </a:spcAft>
              <a:buNone/>
            </a:pPr>
            <a:r>
              <a:rPr b="1" lang="en" sz="9600">
                <a:solidFill>
                  <a:srgbClr val="FFFFFF"/>
                </a:solidFill>
                <a:latin typeface="Della Respira"/>
                <a:ea typeface="Della Respira"/>
                <a:cs typeface="Della Respira"/>
                <a:sym typeface="Della Respira"/>
              </a:rPr>
              <a:t>Thank You for Watching!</a:t>
            </a:r>
            <a:endParaRPr b="1" sz="9600">
              <a:solidFill>
                <a:srgbClr val="FFFFFF"/>
              </a:solidFill>
              <a:latin typeface="Della Respira"/>
              <a:ea typeface="Della Respira"/>
              <a:cs typeface="Della Respira"/>
              <a:sym typeface="Della Respira"/>
            </a:endParaRPr>
          </a:p>
        </p:txBody>
      </p:sp>
      <p:grpSp>
        <p:nvGrpSpPr>
          <p:cNvPr id="312" name="Google Shape;312;p22"/>
          <p:cNvGrpSpPr/>
          <p:nvPr/>
        </p:nvGrpSpPr>
        <p:grpSpPr>
          <a:xfrm>
            <a:off x="8089225" y="54150"/>
            <a:ext cx="996625" cy="1110900"/>
            <a:chOff x="8089225" y="54150"/>
            <a:chExt cx="996625" cy="1110900"/>
          </a:xfrm>
        </p:grpSpPr>
        <p:sp>
          <p:nvSpPr>
            <p:cNvPr id="313" name="Google Shape;313;p22"/>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314" name="Google Shape;314;p22"/>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315" name="Google Shape;315;p22"/>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316" name="Google Shape;316;p22"/>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