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Welcome to Academy High School</a:t>
            </a:r>
            <a:endParaRPr b="1" sz="6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Excellence in Education</a:t>
            </a:r>
            <a:endParaRPr sz="24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58" name="Google Shape;58;p13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59" name="Google Shape;59;p13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60" name="Google Shape;60;p13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" name="Google Shape;61;p13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" name="Google Shape;62;p13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" name="Google Shape;63;p13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" name="Google Shape;64;p13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5" name="Google Shape;65;p13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" name="Google Shape;66;p13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" name="Google Shape;67;p13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13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70" name="Google Shape;70;p13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" name="Google Shape;72;p13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73" name="Google Shape;73;p13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4" name="Google Shape;74;p13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5" name="Google Shape;75;p13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6" name="Google Shape;76;p13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" name="Google Shape;8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Our History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1700" y="1174125"/>
            <a:ext cx="8520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Academy High School has a rich tradition of excellence, founded in 1965 with the mission to provide top-tier education. Over the decades, it has grown into a prestigious institution renowned for its academic rigor and diverse range of programs that cater to the varied interests and talents of its student body.</a:t>
            </a:r>
            <a:endParaRPr sz="16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86" name="Google Shape;86;p14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87" name="Google Shape;87;p14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14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14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2" name="Google Shape;92;p14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4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4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97" name="Google Shape;97;p14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4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00" name="Google Shape;100;p14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" name="Google Shape;8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Academic Programs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1700" y="1174125"/>
            <a:ext cx="8520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Offering a broad curriculum, Academy High School empowers students to pursue their passions. Specialized tracks in STEM, humanities, and the arts ensure that each student can design a personalized educational pathway. Advanced Placement courses and dual enrollment options provide a head start on college prerequisites.</a:t>
            </a:r>
            <a:endParaRPr sz="16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86" name="Google Shape;86;p14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87" name="Google Shape;87;p14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14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14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2" name="Google Shape;92;p14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4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4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97" name="Google Shape;97;p14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4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00" name="Google Shape;100;p14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" name="Google Shape;8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Extracurricular Activities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1700" y="1174125"/>
            <a:ext cx="8520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Beyond academics, Academy High School provides a wealth of extracurricular options. Students can engage in competitive sports teams, various interest-based clubs, and leadership development programs. These activities foster a sense of community and allow students to develop skills outside the classroom.</a:t>
            </a:r>
            <a:endParaRPr sz="16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86" name="Google Shape;86;p14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87" name="Google Shape;87;p14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14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14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2" name="Google Shape;92;p14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4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4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97" name="Google Shape;97;p14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4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00" name="Google Shape;100;p14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" name="Google Shape;8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Our Esteemed Faculty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1700" y="1174125"/>
            <a:ext cx="8520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At the heart of Academy High School is a dedicated team of educators. Our teachers bring a wealth of knowledge and experience, along with a passion for teaching and a commitment to helping each student achieve their best. Faculty collaboration is a cornerstone, making our learning environment dynamic and innovative.</a:t>
            </a:r>
            <a:endParaRPr sz="16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86" name="Google Shape;86;p14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87" name="Google Shape;87;p14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14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14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2" name="Google Shape;92;p14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4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4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97" name="Google Shape;97;p14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4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00" name="Google Shape;100;p14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" name="Google Shape;8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Student Life at Academy High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1700" y="1174125"/>
            <a:ext cx="8520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Life at Academy High School is vibrant and inclusive, offering a supportive environment where students can thrive. From engaging classroom experiences to spirited school events, students enjoy a rich social life that complements their academic journey, fostering lifelong friendships and memories.</a:t>
            </a:r>
            <a:endParaRPr sz="1600"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-1287619" y="2969182"/>
            <a:ext cx="5071994" cy="2819642"/>
            <a:chOff x="-1287619" y="2969182"/>
            <a:chExt cx="5071994" cy="2819642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-1287619" y="2969182"/>
              <a:ext cx="5071994" cy="2819642"/>
              <a:chOff x="-1197394" y="2865057"/>
              <a:chExt cx="5071994" cy="2819642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-1197394" y="2865057"/>
                <a:ext cx="4668711" cy="2330528"/>
                <a:chOff x="-1213994" y="3022407"/>
                <a:chExt cx="4668711" cy="2330528"/>
              </a:xfrm>
            </p:grpSpPr>
            <p:grpSp>
              <p:nvGrpSpPr>
                <p:cNvPr id="86" name="Google Shape;86;p14"/>
                <p:cNvGrpSpPr/>
                <p:nvPr/>
              </p:nvGrpSpPr>
              <p:grpSpPr>
                <a:xfrm>
                  <a:off x="-1213994" y="3022407"/>
                  <a:ext cx="4668711" cy="2330528"/>
                  <a:chOff x="3040650" y="2538025"/>
                  <a:chExt cx="3798480" cy="2092975"/>
                </a:xfrm>
              </p:grpSpPr>
              <p:sp>
                <p:nvSpPr>
                  <p:cNvPr id="87" name="Google Shape;87;p14"/>
                  <p:cNvSpPr/>
                  <p:nvPr/>
                </p:nvSpPr>
                <p:spPr>
                  <a:xfrm>
                    <a:off x="4514950" y="2538025"/>
                    <a:ext cx="1018800" cy="1259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14"/>
                  <p:cNvSpPr/>
                  <p:nvPr/>
                </p:nvSpPr>
                <p:spPr>
                  <a:xfrm>
                    <a:off x="5136125" y="2858625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14"/>
                  <p:cNvSpPr/>
                  <p:nvPr/>
                </p:nvSpPr>
                <p:spPr>
                  <a:xfrm>
                    <a:off x="4871130" y="3472415"/>
                    <a:ext cx="19680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3794275" y="2803350"/>
                    <a:ext cx="1018800" cy="11181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3040650" y="3275300"/>
                    <a:ext cx="2194800" cy="1355700"/>
                  </a:xfrm>
                  <a:prstGeom prst="ellipse">
                    <a:avLst/>
                  </a:prstGeom>
                  <a:solidFill>
                    <a:srgbClr val="9E95D6"/>
                  </a:solidFill>
                  <a:ln cap="flat" cmpd="sng" w="9525">
                    <a:solidFill>
                      <a:srgbClr val="9E95D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2" name="Google Shape;92;p14"/>
                <p:cNvSpPr/>
                <p:nvPr/>
              </p:nvSpPr>
              <p:spPr>
                <a:xfrm>
                  <a:off x="120250" y="4424425"/>
                  <a:ext cx="2181300" cy="928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9E95D6"/>
                </a:solidFill>
                <a:ln cap="flat" cmpd="sng" w="9525">
                  <a:solidFill>
                    <a:srgbClr val="9E95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4"/>
              <p:cNvSpPr/>
              <p:nvPr/>
            </p:nvSpPr>
            <p:spPr>
              <a:xfrm rot="6687292">
                <a:off x="2088571" y="3794943"/>
                <a:ext cx="1363159" cy="1837912"/>
              </a:xfrm>
              <a:prstGeom prst="chord">
                <a:avLst>
                  <a:gd fmla="val 1986254" name="adj1"/>
                  <a:gd fmla="val 20439031" name="adj2"/>
                </a:avLst>
              </a:prstGeom>
              <a:solidFill>
                <a:srgbClr val="9E95D6"/>
              </a:solidFill>
              <a:ln cap="flat" cmpd="sng" w="9525">
                <a:solidFill>
                  <a:srgbClr val="9E95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178250" y="4150650"/>
              <a:ext cx="561300" cy="842100"/>
            </a:xfrm>
            <a:prstGeom prst="star4">
              <a:avLst>
                <a:gd fmla="val 1891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78250" y="3797126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4"/>
            <p:cNvGrpSpPr/>
            <p:nvPr/>
          </p:nvGrpSpPr>
          <p:grpSpPr>
            <a:xfrm>
              <a:off x="544526" y="3146750"/>
              <a:ext cx="1705488" cy="1698575"/>
              <a:chOff x="4823101" y="1018600"/>
              <a:chExt cx="1705488" cy="1698575"/>
            </a:xfrm>
          </p:grpSpPr>
          <p:sp>
            <p:nvSpPr>
              <p:cNvPr id="97" name="Google Shape;97;p14"/>
              <p:cNvSpPr/>
              <p:nvPr/>
            </p:nvSpPr>
            <p:spPr>
              <a:xfrm rot="3413443">
                <a:off x="5073211" y="1256032"/>
                <a:ext cx="1214856" cy="1232085"/>
              </a:xfrm>
              <a:prstGeom prst="ellipse">
                <a:avLst/>
              </a:prstGeom>
              <a:solidFill>
                <a:srgbClr val="554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rot="3168635">
                <a:off x="5194886" y="1014633"/>
                <a:ext cx="602529" cy="1231935"/>
              </a:xfrm>
              <a:prstGeom prst="moon">
                <a:avLst>
                  <a:gd fmla="val 29626" name="adj"/>
                </a:avLst>
              </a:prstGeom>
              <a:solidFill>
                <a:srgbClr val="F7F4F4"/>
              </a:solidFill>
              <a:ln cap="flat" cmpd="sng" w="9525">
                <a:solidFill>
                  <a:srgbClr val="F7F4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4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00" name="Google Shape;100;p14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" name="Google Shape;108;p15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Academy High
- Personalized education plans
- Wide range of AP courses
- Strong focus on extracurriculars
- Mentorship programs</a:t>
            </a:r>
            <a:endParaRPr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865550" y="11322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DBDE6"/>
                </a:solidFill>
                <a:latin typeface="Della Respira"/>
                <a:ea typeface="Della Respira"/>
                <a:cs typeface="Della Respira"/>
                <a:sym typeface="Della Respira"/>
              </a:rPr>
              <a:t>Other High Schools
- Standardized education tracks
- Limited AP course selection
- Less emphasis on clubs/sports
- Traditional teaching approaches</a:t>
            </a:r>
            <a:endParaRPr>
              <a:solidFill>
                <a:srgbClr val="BDBDE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72200" y="4588013"/>
            <a:ext cx="385800" cy="487688"/>
            <a:chOff x="120775" y="4629688"/>
            <a:chExt cx="385800" cy="487688"/>
          </a:xfrm>
        </p:grpSpPr>
        <p:sp>
          <p:nvSpPr>
            <p:cNvPr id="111" name="Google Shape;111;p15"/>
            <p:cNvSpPr/>
            <p:nvPr/>
          </p:nvSpPr>
          <p:spPr>
            <a:xfrm>
              <a:off x="120775" y="4629688"/>
              <a:ext cx="245100" cy="397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65875" y="4835675"/>
              <a:ext cx="140700" cy="2817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Academy High vs. Other High Schools</a:t>
            </a:r>
            <a:endParaRPr b="1" sz="30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115" name="Google Shape;115;p15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6" name="Google Shape;116;p15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7" name="Google Shape;117;p15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8" name="Google Shape;118;p15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2A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0" name="Google Shape;310;p22"/>
          <p:cNvSpPr/>
          <p:nvPr/>
        </p:nvSpPr>
        <p:spPr>
          <a:xfrm rot="-1801464">
            <a:off x="4270706" y="482204"/>
            <a:ext cx="602556" cy="1231826"/>
          </a:xfrm>
          <a:prstGeom prst="moon">
            <a:avLst>
              <a:gd fmla="val 29626" name="adj"/>
            </a:avLst>
          </a:prstGeom>
          <a:solidFill>
            <a:srgbClr val="F7F4F4"/>
          </a:solidFill>
          <a:ln cap="flat" cmpd="sng" w="9525">
            <a:solidFill>
              <a:srgbClr val="F7F4F4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1689075" y="2051975"/>
            <a:ext cx="55329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Della Respira"/>
                <a:ea typeface="Della Respira"/>
                <a:cs typeface="Della Respira"/>
                <a:sym typeface="Della Respira"/>
              </a:rPr>
              <a:t>Thank You for Visiting</a:t>
            </a:r>
            <a:endParaRPr b="1" sz="9600">
              <a:solidFill>
                <a:srgbClr val="FFFFFF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grpSp>
        <p:nvGrpSpPr>
          <p:cNvPr id="312" name="Google Shape;312;p22"/>
          <p:cNvGrpSpPr/>
          <p:nvPr/>
        </p:nvGrpSpPr>
        <p:grpSpPr>
          <a:xfrm>
            <a:off x="8089225" y="54150"/>
            <a:ext cx="996625" cy="1110900"/>
            <a:chOff x="8089225" y="54150"/>
            <a:chExt cx="996625" cy="1110900"/>
          </a:xfrm>
        </p:grpSpPr>
        <p:sp>
          <p:nvSpPr>
            <p:cNvPr id="313" name="Google Shape;313;p22"/>
            <p:cNvSpPr/>
            <p:nvPr/>
          </p:nvSpPr>
          <p:spPr>
            <a:xfrm>
              <a:off x="8514575" y="54150"/>
              <a:ext cx="571275" cy="860250"/>
            </a:xfrm>
            <a:custGeom>
              <a:rect b="b" l="l" r="r" t="t"/>
              <a:pathLst>
                <a:path extrusionOk="0" h="34410" w="22851">
                  <a:moveTo>
                    <a:pt x="11381" y="0"/>
                  </a:moveTo>
                  <a:lnTo>
                    <a:pt x="7998" y="12626"/>
                  </a:lnTo>
                  <a:lnTo>
                    <a:pt x="0" y="17244"/>
                  </a:lnTo>
                  <a:lnTo>
                    <a:pt x="8232" y="21997"/>
                  </a:lnTo>
                  <a:lnTo>
                    <a:pt x="11220" y="34410"/>
                  </a:lnTo>
                  <a:lnTo>
                    <a:pt x="14349" y="21897"/>
                  </a:lnTo>
                  <a:lnTo>
                    <a:pt x="22851" y="17245"/>
                  </a:lnTo>
                  <a:lnTo>
                    <a:pt x="14744" y="12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4" name="Google Shape;314;p22"/>
            <p:cNvSpPr/>
            <p:nvPr/>
          </p:nvSpPr>
          <p:spPr>
            <a:xfrm>
              <a:off x="8319825" y="758000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5" name="Google Shape;315;p22"/>
            <p:cNvSpPr/>
            <p:nvPr/>
          </p:nvSpPr>
          <p:spPr>
            <a:xfrm>
              <a:off x="8089225" y="606664"/>
              <a:ext cx="258700" cy="407050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6" name="Google Shape;316;p22"/>
            <p:cNvSpPr/>
            <p:nvPr/>
          </p:nvSpPr>
          <p:spPr>
            <a:xfrm>
              <a:off x="8333875" y="166426"/>
              <a:ext cx="157341" cy="278585"/>
            </a:xfrm>
            <a:custGeom>
              <a:rect b="b" l="l" r="r" t="t"/>
              <a:pathLst>
                <a:path extrusionOk="0" h="16282" w="10348">
                  <a:moveTo>
                    <a:pt x="5214" y="16282"/>
                  </a:moveTo>
                  <a:lnTo>
                    <a:pt x="4011" y="9705"/>
                  </a:lnTo>
                  <a:lnTo>
                    <a:pt x="0" y="8261"/>
                  </a:lnTo>
                  <a:lnTo>
                    <a:pt x="4091" y="6737"/>
                  </a:lnTo>
                  <a:lnTo>
                    <a:pt x="5054" y="0"/>
                  </a:lnTo>
                  <a:lnTo>
                    <a:pt x="6096" y="6577"/>
                  </a:lnTo>
                  <a:lnTo>
                    <a:pt x="10348" y="8021"/>
                  </a:lnTo>
                  <a:lnTo>
                    <a:pt x="6096" y="9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