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4" name="Google Shape;54;p13"/>
          <p:cNvSpPr/>
          <p:nvPr/>
        </p:nvSpPr>
        <p:spPr>
          <a:xfrm rot="-5400000">
            <a:off x="1983975" y="-2011225"/>
            <a:ext cx="5175900" cy="91713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a:off x="125" y="0"/>
            <a:ext cx="9144000" cy="5143500"/>
          </a:xfrm>
          <a:prstGeom prst="diagStripe">
            <a:avLst>
              <a:gd name="adj" fmla="val 50000"/>
            </a:avLst>
          </a:prstGeom>
          <a:solidFill>
            <a:srgbClr val="FFC971"/>
          </a:solidFill>
          <a:ln w="9525" cap="flat" cmpd="sng">
            <a:solidFill>
              <a:srgbClr val="FFC97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txBox="1"/>
          <p:nvPr/>
        </p:nvSpPr>
        <p:spPr>
          <a:xfrm>
            <a:off x="1625008" y="973175"/>
            <a:ext cx="7283400" cy="20526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 sz="5200">
                <a:latin typeface="Bungee"/>
                <a:ea typeface="Bungee"/>
                <a:cs typeface="Bungee"/>
                <a:sym typeface="Bungee"/>
              </a:rPr>
              <a:t>Planting the Best Vegetable Garden</a:t>
            </a:r>
            <a:endParaRPr sz="5200">
              <a:solidFill>
                <a:srgbClr val="000000"/>
              </a:solidFill>
              <a:latin typeface="Bungee"/>
              <a:ea typeface="Bungee"/>
              <a:cs typeface="Bungee"/>
              <a:sym typeface="Bungee"/>
            </a:endParaRPr>
          </a:p>
        </p:txBody>
      </p:sp>
      <p:sp>
        <p:nvSpPr>
          <p:cNvPr id="57" name="Google Shape;57;p13"/>
          <p:cNvSpPr txBox="1"/>
          <p:nvPr/>
        </p:nvSpPr>
        <p:spPr>
          <a:xfrm>
            <a:off x="1625001" y="3062725"/>
            <a:ext cx="7283400" cy="7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rgbClr val="595959"/>
                </a:solidFill>
                <a:latin typeface="Oswald"/>
                <a:ea typeface="Oswald"/>
                <a:cs typeface="Oswald"/>
                <a:sym typeface="Oswald"/>
              </a:rPr>
              <a:t>Your Step-by-Step Guide</a:t>
            </a:r>
            <a:endParaRPr sz="2800">
              <a:solidFill>
                <a:srgbClr val="595959"/>
              </a:solidFill>
              <a:latin typeface="Oswald"/>
              <a:ea typeface="Oswald"/>
              <a:cs typeface="Oswald"/>
              <a:sym typeface="Oswald"/>
            </a:endParaRPr>
          </a:p>
        </p:txBody>
      </p:sp>
      <p:sp>
        <p:nvSpPr>
          <p:cNvPr id="58" name="Google Shape;58;p13"/>
          <p:cNvSpPr/>
          <p:nvPr/>
        </p:nvSpPr>
        <p:spPr>
          <a:xfrm>
            <a:off x="-928600" y="-961100"/>
            <a:ext cx="2553600" cy="2553600"/>
          </a:xfrm>
          <a:prstGeom prst="donut">
            <a:avLst>
              <a:gd name="adj" fmla="val 25000"/>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latin typeface="Bungee"/>
                <a:ea typeface="Bungee"/>
                <a:cs typeface="Bungee"/>
                <a:sym typeface="Bungee"/>
              </a:rPr>
              <a:t>Choosing the Right Location</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76985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a:solidFill>
                  <a:srgbClr val="595959"/>
                </a:solidFill>
                <a:latin typeface="Oswald"/>
                <a:ea typeface="Oswald"/>
                <a:cs typeface="Oswald"/>
                <a:sym typeface="Oswald"/>
              </a:rPr>
              <a:t>Selecting the ideal location is crucial for a thriving vegetable garden. Look for a spot that receives at least six hours of sunlight daily, is shielded from strong winds, and is easily accessible for maintenance. Ensure the area has good drainage and is not in competition with tree roots, which can take away nutrients and water meant for your vegetables.</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8421250" y="-1345525"/>
            <a:ext cx="346800" cy="7043400"/>
          </a:xfrm>
          <a:prstGeom prst="rect">
            <a:avLst/>
          </a:prstGeom>
          <a:solidFill>
            <a:srgbClr val="FF9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latin typeface="Bungee"/>
                <a:ea typeface="Bungee"/>
                <a:cs typeface="Bungee"/>
                <a:sym typeface="Bungee"/>
              </a:rPr>
              <a:t>Understanding Your Soil</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76985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a:solidFill>
                  <a:srgbClr val="595959"/>
                </a:solidFill>
                <a:latin typeface="Oswald"/>
                <a:ea typeface="Oswald"/>
                <a:cs typeface="Oswald"/>
                <a:sym typeface="Oswald"/>
              </a:rPr>
              <a:t>Soil health is foundational for a productive garden. Different soil types affect drainage and nutrient availability. Test your soil to determine its pH level and nutrient content. Amend your soil with compost, manure, or other organic materials to enhance fertility and structure, ensuring your plants get the nutrients they need for optimal growth.</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8421250" y="-1345525"/>
            <a:ext cx="346800" cy="7043400"/>
          </a:xfrm>
          <a:prstGeom prst="rect">
            <a:avLst/>
          </a:prstGeom>
          <a:solidFill>
            <a:srgbClr val="FF9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latin typeface="Bungee"/>
                <a:ea typeface="Bungee"/>
                <a:cs typeface="Bungee"/>
                <a:sym typeface="Bungee"/>
              </a:rPr>
              <a:t>Selecting Your Vegetables</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76985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a:solidFill>
                  <a:srgbClr val="595959"/>
                </a:solidFill>
                <a:latin typeface="Oswald"/>
                <a:ea typeface="Oswald"/>
                <a:cs typeface="Oswald"/>
                <a:sym typeface="Oswald"/>
              </a:rPr>
              <a:t>Choose vegetables that will thrive in your climate and fulfill your dietary preferences. Consider planting varieties that are known to perform well in your region. Practice companion planting to benefit from natural pest control and to enhance growth by placing compatible plants next to each other.</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8421250" y="-1345525"/>
            <a:ext cx="346800" cy="7043400"/>
          </a:xfrm>
          <a:prstGeom prst="rect">
            <a:avLst/>
          </a:prstGeom>
          <a:solidFill>
            <a:srgbClr val="FF9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3" name="Google Shape;73;p15"/>
          <p:cNvSpPr/>
          <p:nvPr/>
        </p:nvSpPr>
        <p:spPr>
          <a:xfrm>
            <a:off x="-54925" y="-1345525"/>
            <a:ext cx="8816400" cy="7043400"/>
          </a:xfrm>
          <a:prstGeom prst="rect">
            <a:avLst/>
          </a:prstGeom>
          <a:solidFill>
            <a:srgbClr val="FFC9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rot="-5400000">
            <a:off x="1434900" y="-1489525"/>
            <a:ext cx="5162400" cy="81414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8074450" y="-1345525"/>
            <a:ext cx="346800" cy="7043400"/>
          </a:xfrm>
          <a:prstGeom prst="rect">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8421250" y="-1345525"/>
            <a:ext cx="346800" cy="7043400"/>
          </a:xfrm>
          <a:prstGeom prst="rect">
            <a:avLst/>
          </a:prstGeom>
          <a:solidFill>
            <a:srgbClr val="FF9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latin typeface="Bungee"/>
                <a:ea typeface="Bungee"/>
                <a:cs typeface="Bungee"/>
                <a:sym typeface="Bungee"/>
              </a:rPr>
              <a:t>Planting Strategies</a:t>
            </a:r>
            <a:endParaRPr sz="2800">
              <a:solidFill>
                <a:srgbClr val="000000"/>
              </a:solidFill>
              <a:latin typeface="Bungee"/>
              <a:ea typeface="Bungee"/>
              <a:cs typeface="Bungee"/>
              <a:sym typeface="Bungee"/>
            </a:endParaRPr>
          </a:p>
        </p:txBody>
      </p:sp>
      <p:sp>
        <p:nvSpPr>
          <p:cNvPr id="78" name="Google Shape;78;p15"/>
          <p:cNvSpPr txBo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a:solidFill>
                  <a:srgbClr val="595959"/>
                </a:solidFill>
                <a:latin typeface="Oswald"/>
                <a:ea typeface="Oswald"/>
                <a:cs typeface="Oswald"/>
                <a:sym typeface="Oswald"/>
              </a:rPr>
              <a:t>Raised beds offer excellent drainage, better pest control, and ease of access. They can be especially beneficial for gardeners with limited mobility. In-ground planting is traditional and cost-effective, suitable for larger vegetable gardens.</a:t>
            </a:r>
            <a:endParaRPr>
              <a:solidFill>
                <a:srgbClr val="595959"/>
              </a:solidFill>
              <a:latin typeface="Oswald"/>
              <a:ea typeface="Oswald"/>
              <a:cs typeface="Oswald"/>
              <a:sym typeface="Oswald"/>
            </a:endParaRPr>
          </a:p>
        </p:txBody>
      </p:sp>
      <p:sp>
        <p:nvSpPr>
          <p:cNvPr id="79" name="Google Shape;79;p15"/>
          <p:cNvSpPr txBox="1"/>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a:solidFill>
                  <a:schemeClr val="dk2"/>
                </a:solidFill>
                <a:latin typeface="Oswald"/>
                <a:ea typeface="Oswald"/>
                <a:cs typeface="Oswald"/>
                <a:sym typeface="Oswald"/>
              </a:rPr>
              <a:t>Vertical gardening is ideal for small spaces, allowing you to grow vegetables like tomatoes, beans, and cucumbers upwards. Utilizing trellises, wall planters, or tower gardens can save space and contribute to a unique aesthetic.</a:t>
            </a:r>
            <a:endParaRPr>
              <a:solidFill>
                <a:srgbClr val="595959"/>
              </a:solidFill>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latin typeface="Bungee"/>
                <a:ea typeface="Bungee"/>
                <a:cs typeface="Bungee"/>
                <a:sym typeface="Bungee"/>
              </a:rPr>
              <a:t>Proper Plant Care</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76985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a:solidFill>
                  <a:srgbClr val="595959"/>
                </a:solidFill>
                <a:latin typeface="Oswald"/>
                <a:ea typeface="Oswald"/>
                <a:cs typeface="Oswald"/>
                <a:sym typeface="Oswald"/>
              </a:rPr>
              <a:t>Consistent care is key to a bountiful harvest. Water your plants early in the morning to reduce evaporation and disease risk. Mulch conserves moisture and suppresses weeds. Fertilize plants accordingly and remember to prune and weed regularly to promote healthy growth and maximize yields.</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8421250" y="-1345525"/>
            <a:ext cx="346800" cy="7043400"/>
          </a:xfrm>
          <a:prstGeom prst="rect">
            <a:avLst/>
          </a:prstGeom>
          <a:solidFill>
            <a:srgbClr val="FF9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latin typeface="Bungee"/>
                <a:ea typeface="Bungee"/>
                <a:cs typeface="Bungee"/>
                <a:sym typeface="Bungee"/>
              </a:rPr>
              <a:t>Pest and Disease Management</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76985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a:solidFill>
                  <a:srgbClr val="595959"/>
                </a:solidFill>
                <a:latin typeface="Oswald"/>
                <a:ea typeface="Oswald"/>
                <a:cs typeface="Oswald"/>
                <a:sym typeface="Oswald"/>
              </a:rPr>
              <a:t>Managing pests and diseases organically can be achieved through preventative measures like crop rotation, proper spacing, and choosing disease-resistant varieties. Introduce beneficial insects, use row covers, or apply organic pesticides as necessary to protect your garden without harmful chemicals.</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8421250" y="-1345525"/>
            <a:ext cx="346800" cy="7043400"/>
          </a:xfrm>
          <a:prstGeom prst="rect">
            <a:avLst/>
          </a:prstGeom>
          <a:solidFill>
            <a:srgbClr val="FF9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latin typeface="Bungee"/>
                <a:ea typeface="Bungee"/>
                <a:cs typeface="Bungee"/>
                <a:sym typeface="Bungee"/>
              </a:rPr>
              <a:t>Harvesting Your Vegetables</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76985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a:solidFill>
                  <a:srgbClr val="595959"/>
                </a:solidFill>
                <a:latin typeface="Oswald"/>
                <a:ea typeface="Oswald"/>
                <a:cs typeface="Oswald"/>
                <a:sym typeface="Oswald"/>
              </a:rPr>
              <a:t>Knowing when to harvest is just as important as how you grow your vegetables. Look for signs of maturity such as fruit size and color. Pick regularly to encourage new growth, and use the proper techniques to avoid damaging the plant and its future produce.</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8421250" y="-1345525"/>
            <a:ext cx="346800" cy="7043400"/>
          </a:xfrm>
          <a:prstGeom prst="rect">
            <a:avLst/>
          </a:prstGeom>
          <a:solidFill>
            <a:srgbClr val="FF9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60" name="Google Shape;160;p22"/>
          <p:cNvSpPr/>
          <p:nvPr/>
        </p:nvSpPr>
        <p:spPr>
          <a:xfrm>
            <a:off x="6235050" y="2348275"/>
            <a:ext cx="5023500" cy="5023500"/>
          </a:xfrm>
          <a:prstGeom prst="donut">
            <a:avLst>
              <a:gd name="adj" fmla="val 25000"/>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0" y="0"/>
            <a:ext cx="7221900" cy="3912900"/>
          </a:xfrm>
          <a:prstGeom prst="diagStripe">
            <a:avLst>
              <a:gd name="adj" fmla="val 50000"/>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0" y="0"/>
            <a:ext cx="7949400" cy="4452900"/>
          </a:xfrm>
          <a:prstGeom prst="diagStripe">
            <a:avLst>
              <a:gd name="adj" fmla="val 50000"/>
            </a:avLst>
          </a:prstGeom>
          <a:solidFill>
            <a:srgbClr val="FFC9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0" y="0"/>
            <a:ext cx="8718300" cy="5023500"/>
          </a:xfrm>
          <a:prstGeom prst="diagStripe">
            <a:avLst>
              <a:gd name="adj" fmla="val 50000"/>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txBox="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 sz="4800">
                <a:latin typeface="Bungee"/>
                <a:ea typeface="Bungee"/>
                <a:cs typeface="Bungee"/>
                <a:sym typeface="Bungee"/>
              </a:rPr>
              <a:t>Happy Planting!</a:t>
            </a:r>
            <a:endParaRPr sz="4800">
              <a:solidFill>
                <a:srgbClr val="000000"/>
              </a:solidFill>
              <a:latin typeface="Bungee"/>
              <a:ea typeface="Bungee"/>
              <a:cs typeface="Bungee"/>
              <a:sym typeface="Bungee"/>
            </a:endParaRPr>
          </a:p>
        </p:txBody>
      </p:sp>
      <p:sp>
        <p:nvSpPr>
          <p:cNvPr id="165" name="Google Shape;165;p22"/>
          <p:cNvSpPr txBox="1"/>
          <p:nvPr/>
        </p:nvSpPr>
        <p:spPr>
          <a:xfrm>
            <a:off x="849075" y="4638775"/>
            <a:ext cx="5340300" cy="442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endParaRPr>
              <a:solidFill>
                <a:srgbClr val="595959"/>
              </a:solidFill>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