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B7B7B7"/>
        </a:solidFill>
        <a:effectLst/>
      </p:bgPr>
    </p:bg>
    <p:spTree>
      <p:nvGrpSpPr>
        <p:cNvPr id="1" name=""/>
        <p:cNvGrpSpPr/>
        <p:nvPr/>
      </p:nvGrpSpPr>
      <p:grpSpPr/>
      <p:sp>
        <p:nvSpPr>
          <p:cNvPr id="73" name="Google Shape;73;p15"/>
          <p:cNvSpPr/>
          <p:nvPr/>
        </p:nvSpPr>
        <p:spPr>
          <a:xfrm>
            <a:off x="991991" y="708796"/>
            <a:ext cx="7591525" cy="4092050"/>
          </a:xfrm>
          <a:custGeom>
            <a:rect b="b" l="l" r="r" t="t"/>
            <a:pathLst>
              <a:path extrusionOk="0" h="163682" w="303661">
                <a:moveTo>
                  <a:pt x="32852" y="1930"/>
                </a:moveTo>
                <a:cubicBezTo>
                  <a:pt x="52992" y="-6060"/>
                  <a:pt x="89113" y="13313"/>
                  <a:pt x="120856" y="13751"/>
                </a:cubicBezTo>
                <a:cubicBezTo>
                  <a:pt x="152599" y="14189"/>
                  <a:pt x="196163" y="2305"/>
                  <a:pt x="223310" y="4556"/>
                </a:cubicBezTo>
                <a:cubicBezTo>
                  <a:pt x="250457" y="6807"/>
                  <a:pt x="270973" y="7128"/>
                  <a:pt x="283736" y="27255"/>
                </a:cubicBezTo>
                <a:cubicBezTo>
                  <a:pt x="296499" y="47382"/>
                  <a:pt x="310560" y="103159"/>
                  <a:pt x="299887" y="125318"/>
                </a:cubicBezTo>
                <a:cubicBezTo>
                  <a:pt x="289214" y="147477"/>
                  <a:pt x="247840" y="154009"/>
                  <a:pt x="219698" y="160207"/>
                </a:cubicBezTo>
                <a:cubicBezTo>
                  <a:pt x="191556" y="166405"/>
                  <a:pt x="156266" y="162397"/>
                  <a:pt x="131036" y="162506"/>
                </a:cubicBezTo>
                <a:cubicBezTo>
                  <a:pt x="105806" y="162616"/>
                  <a:pt x="85283" y="165954"/>
                  <a:pt x="68317" y="160864"/>
                </a:cubicBezTo>
                <a:cubicBezTo>
                  <a:pt x="51351" y="155774"/>
                  <a:pt x="40624" y="148495"/>
                  <a:pt x="29240" y="131967"/>
                </a:cubicBezTo>
                <a:cubicBezTo>
                  <a:pt x="17856" y="115439"/>
                  <a:pt x="-588" y="83367"/>
                  <a:pt x="14" y="61694"/>
                </a:cubicBezTo>
                <a:cubicBezTo>
                  <a:pt x="616" y="40021"/>
                  <a:pt x="12712" y="9921"/>
                  <a:pt x="32852" y="1930"/>
                </a:cubicBezTo>
                <a:close/>
              </a:path>
            </a:pathLst>
          </a:custGeom>
          <a:solidFill>
            <a:srgbClr val="666666"/>
          </a:solidFill>
          <a:ln>
            <a:noFill/>
          </a:ln>
        </p:spPr>
        <p:txBody>
          <a:bodyPr/>
          <a:p/>
        </p:txBody>
      </p:sp>
      <p:sp>
        <p:nvSpPr>
          <p:cNvPr id="74" name="Google Shape;74;p15"/>
          <p:cNvSpPr/>
          <p:nvPr/>
        </p:nvSpPr>
        <p:spPr>
          <a:xfrm>
            <a:off x="1979355" y="1300437"/>
            <a:ext cx="5857625" cy="3312900"/>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a:effectLst>
            <a:outerShdw blurRad="1085850" rotWithShape="0" algn="bl">
              <a:srgbClr val="000000">
                <a:alpha val="49000"/>
              </a:srgbClr>
            </a:outerShdw>
          </a:effectLst>
        </p:spPr>
        <p:txBody>
          <a:bodyPr/>
          <a:p/>
        </p:txBody>
      </p:sp>
      <p:sp>
        <p:nvSpPr>
          <p:cNvPr id="75" name="Google Shape;75;p15"/>
          <p:cNvSpPr/>
          <p:nvPr/>
        </p:nvSpPr>
        <p:spPr>
          <a:xfrm>
            <a:off x="1424100" y="3171800"/>
            <a:ext cx="374000" cy="644150"/>
          </a:xfrm>
          <a:custGeom>
            <a:rect b="b" l="l" r="r" t="t"/>
            <a:pathLst>
              <a:path extrusionOk="0" h="25766" w="14960">
                <a:moveTo>
                  <a:pt x="0" y="14045"/>
                </a:moveTo>
                <a:lnTo>
                  <a:pt x="13806" y="0"/>
                </a:lnTo>
                <a:lnTo>
                  <a:pt x="14960" y="4230"/>
                </a:lnTo>
                <a:lnTo>
                  <a:pt x="11115" y="23458"/>
                </a:lnTo>
                <a:lnTo>
                  <a:pt x="6884" y="25766"/>
                </a:lnTo>
                <a:close/>
              </a:path>
            </a:pathLst>
          </a:custGeom>
          <a:solidFill>
            <a:srgbClr val="FF87C2"/>
          </a:solidFill>
          <a:ln>
            <a:noFill/>
          </a:ln>
          <a:effectLst>
            <a:outerShdw blurRad="214313" rotWithShape="0" algn="bl">
              <a:srgbClr val="F59FCD">
                <a:alpha val="50000"/>
              </a:srgbClr>
            </a:outerShdw>
          </a:effectLst>
        </p:spPr>
        <p:txBody>
          <a:bodyPr/>
          <a:p/>
        </p:txBody>
      </p:sp>
      <p:sp>
        <p:nvSpPr>
          <p:cNvPr id="76" name="Google Shape;76;p15"/>
          <p:cNvSpPr/>
          <p:nvPr/>
        </p:nvSpPr>
        <p:spPr>
          <a:xfrm>
            <a:off x="1556675" y="3594500"/>
            <a:ext cx="313600" cy="292525"/>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214313" rotWithShape="0" algn="bl">
              <a:srgbClr val="F59FCD">
                <a:alpha val="50000"/>
              </a:srgbClr>
            </a:outerShdw>
          </a:effectLst>
        </p:spPr>
        <p:txBody>
          <a:bodyPr/>
          <a:p/>
        </p:txBody>
      </p:sp>
      <p:grpSp>
        <p:nvGrpSpPr>
          <p:cNvPr id="77" name="Google Shape;77;p15"/>
          <p:cNvGrpSpPr/>
          <p:nvPr/>
        </p:nvGrpSpPr>
        <p:grpSpPr>
          <a:xfrm>
            <a:off x="1408425" y="968550"/>
            <a:ext cx="788025" cy="553525"/>
            <a:chOff x="1408425" y="968550"/>
            <a:chExt cx="788025" cy="553525"/>
          </a:xfrm>
        </p:grpSpPr>
        <p:sp>
          <p:nvSpPr>
            <p:cNvPr id="78" name="Google Shape;78;p15"/>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79" name="Google Shape;79;p15"/>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80" name="Google Shape;80;p15"/>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81" name="Google Shape;81;p15"/>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82" name="Google Shape;82;p15"/>
          <p:cNvGrpSpPr/>
          <p:nvPr/>
        </p:nvGrpSpPr>
        <p:grpSpPr>
          <a:xfrm>
            <a:off x="7538200" y="1630475"/>
            <a:ext cx="575450" cy="244150"/>
            <a:chOff x="7538200" y="1630475"/>
            <a:chExt cx="575450" cy="244150"/>
          </a:xfrm>
        </p:grpSpPr>
        <p:sp>
          <p:nvSpPr>
            <p:cNvPr id="83" name="Google Shape;83;p15"/>
            <p:cNvSpPr/>
            <p:nvPr/>
          </p:nvSpPr>
          <p:spPr>
            <a:xfrm>
              <a:off x="7538200" y="1634675"/>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84" name="Google Shape;84;p15"/>
            <p:cNvSpPr/>
            <p:nvPr/>
          </p:nvSpPr>
          <p:spPr>
            <a:xfrm>
              <a:off x="7548725" y="1630475"/>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sp>
        <p:nvSpPr>
          <p:cNvPr id="85" name="Google Shape;85;p15"/>
          <p:cNvSpPr/>
          <p:nvPr/>
        </p:nvSpPr>
        <p:spPr>
          <a:xfrm>
            <a:off x="1387000" y="3324250"/>
            <a:ext cx="205700" cy="208825"/>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214313" rotWithShape="0" algn="bl">
              <a:srgbClr val="F59FCD">
                <a:alpha val="50000"/>
              </a:srgbClr>
            </a:outerShdw>
          </a:effectLst>
        </p:spPr>
        <p:txBody>
          <a:bodyPr/>
          <a:p/>
        </p:txBody>
      </p:sp>
      <p:grpSp>
        <p:nvGrpSpPr>
          <p:cNvPr id="86" name="Google Shape;86;p15"/>
          <p:cNvGrpSpPr/>
          <p:nvPr/>
        </p:nvGrpSpPr>
        <p:grpSpPr>
          <a:xfrm rot="-6216162">
            <a:off x="7306288" y="2994968"/>
            <a:ext cx="352443" cy="444448"/>
            <a:chOff x="2181900" y="3178975"/>
            <a:chExt cx="352425" cy="444425"/>
          </a:xfrm>
        </p:grpSpPr>
        <p:sp>
          <p:nvSpPr>
            <p:cNvPr id="87" name="Google Shape;87;p15"/>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200025" rotWithShape="0" algn="bl">
                <a:srgbClr val="4A86E8">
                  <a:alpha val="73000"/>
                </a:srgbClr>
              </a:outerShdw>
            </a:effectLst>
          </p:spPr>
        </p:sp>
        <p:sp>
          <p:nvSpPr>
            <p:cNvPr id="88" name="Google Shape;88;p15"/>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200025" rotWithShape="0" algn="bl">
                <a:srgbClr val="4A86E8">
                  <a:alpha val="73000"/>
                </a:srgbClr>
              </a:outerShdw>
            </a:effectLst>
          </p:spPr>
        </p:sp>
        <p:sp>
          <p:nvSpPr>
            <p:cNvPr id="89" name="Google Shape;89;p15"/>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200025" rotWithShape="0" algn="bl">
                <a:srgbClr val="4A86E8">
                  <a:alpha val="73000"/>
                </a:srgbClr>
              </a:outerShdw>
            </a:effectLst>
          </p:spPr>
        </p:sp>
        <p:sp>
          <p:nvSpPr>
            <p:cNvPr id="90" name="Google Shape;90;p15"/>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200025" rotWithShape="0" algn="bl">
                <a:srgbClr val="4A86E8">
                  <a:alpha val="73000"/>
                </a:srgbClr>
              </a:outerShdw>
            </a:effectLst>
          </p:spPr>
        </p:sp>
      </p:grpSp>
      <p:sp>
        <p:nvSpPr>
          <p:cNvPr id="91" name="Google Shape;91;p15"/>
          <p:cNvSpPr/>
          <p:nvPr/>
        </p:nvSpPr>
        <p:spPr>
          <a:xfrm>
            <a:off x="-182675" y="-71150"/>
            <a:ext cx="7172107" cy="1365928"/>
          </a:xfrm>
          <a:custGeom>
            <a:rect b="b" l="l" r="r" t="t"/>
            <a:pathLst>
              <a:path extrusionOk="0" h="44609" w="265732">
                <a:moveTo>
                  <a:pt x="4615" y="30765"/>
                </a:moveTo>
                <a:lnTo>
                  <a:pt x="19998" y="35764"/>
                </a:lnTo>
                <a:lnTo>
                  <a:pt x="44609" y="31150"/>
                </a:lnTo>
                <a:lnTo>
                  <a:pt x="53454" y="34226"/>
                </a:lnTo>
                <a:lnTo>
                  <a:pt x="61530" y="34226"/>
                </a:lnTo>
                <a:lnTo>
                  <a:pt x="103063" y="33842"/>
                </a:lnTo>
                <a:lnTo>
                  <a:pt x="123829" y="27689"/>
                </a:lnTo>
                <a:lnTo>
                  <a:pt x="129597" y="29611"/>
                </a:lnTo>
                <a:lnTo>
                  <a:pt x="173053" y="41533"/>
                </a:lnTo>
                <a:lnTo>
                  <a:pt x="179975" y="36918"/>
                </a:lnTo>
                <a:lnTo>
                  <a:pt x="200741" y="36918"/>
                </a:lnTo>
                <a:lnTo>
                  <a:pt x="220738" y="44609"/>
                </a:lnTo>
                <a:lnTo>
                  <a:pt x="237274" y="37303"/>
                </a:lnTo>
                <a:lnTo>
                  <a:pt x="257271" y="31919"/>
                </a:lnTo>
                <a:lnTo>
                  <a:pt x="265732" y="16536"/>
                </a:lnTo>
                <a:lnTo>
                  <a:pt x="261502" y="0"/>
                </a:lnTo>
                <a:lnTo>
                  <a:pt x="0" y="385"/>
                </a:lnTo>
                <a:close/>
              </a:path>
            </a:pathLst>
          </a:custGeom>
          <a:solidFill>
            <a:srgbClr val="6AA84F"/>
          </a:solidFill>
          <a:ln>
            <a:noFill/>
          </a:ln>
        </p:spPr>
        <p:txBody>
          <a:bodyPr/>
          <a:p/>
        </p:txBody>
      </p:sp>
      <p:sp>
        <p:nvSpPr>
          <p:cNvPr id="92" name="Google Shape;92;p15"/>
          <p:cNvSpPr/>
          <p:nvPr/>
        </p:nvSpPr>
        <p:spPr>
          <a:xfrm>
            <a:off x="-141150" y="34825"/>
            <a:ext cx="7026775" cy="1259950"/>
          </a:xfrm>
          <a:custGeom>
            <a:rect b="b" l="l" r="r" t="t"/>
            <a:pathLst>
              <a:path extrusionOk="0" h="50398" w="281071">
                <a:moveTo>
                  <a:pt x="0" y="0"/>
                </a:moveTo>
                <a:lnTo>
                  <a:pt x="7473" y="29674"/>
                </a:lnTo>
                <a:lnTo>
                  <a:pt x="18267" y="33442"/>
                </a:lnTo>
                <a:lnTo>
                  <a:pt x="36950" y="24964"/>
                </a:lnTo>
                <a:lnTo>
                  <a:pt x="56048" y="29203"/>
                </a:lnTo>
                <a:lnTo>
                  <a:pt x="65182" y="24492"/>
                </a:lnTo>
                <a:lnTo>
                  <a:pt x="71410" y="29203"/>
                </a:lnTo>
                <a:lnTo>
                  <a:pt x="85525" y="29203"/>
                </a:lnTo>
                <a:lnTo>
                  <a:pt x="102940" y="23450"/>
                </a:lnTo>
                <a:lnTo>
                  <a:pt x="113708" y="29603"/>
                </a:lnTo>
                <a:lnTo>
                  <a:pt x="125244" y="22296"/>
                </a:lnTo>
                <a:lnTo>
                  <a:pt x="149047" y="31558"/>
                </a:lnTo>
                <a:lnTo>
                  <a:pt x="166899" y="27790"/>
                </a:lnTo>
                <a:lnTo>
                  <a:pt x="167729" y="33442"/>
                </a:lnTo>
                <a:lnTo>
                  <a:pt x="174372" y="34855"/>
                </a:lnTo>
                <a:lnTo>
                  <a:pt x="184337" y="27790"/>
                </a:lnTo>
                <a:lnTo>
                  <a:pt x="205095" y="31558"/>
                </a:lnTo>
                <a:lnTo>
                  <a:pt x="225854" y="36739"/>
                </a:lnTo>
                <a:lnTo>
                  <a:pt x="237478" y="31558"/>
                </a:lnTo>
                <a:lnTo>
                  <a:pt x="249519" y="35326"/>
                </a:lnTo>
                <a:lnTo>
                  <a:pt x="275674" y="24022"/>
                </a:lnTo>
                <a:lnTo>
                  <a:pt x="281071" y="24964"/>
                </a:lnTo>
                <a:lnTo>
                  <a:pt x="275674" y="35797"/>
                </a:lnTo>
                <a:lnTo>
                  <a:pt x="257863" y="39791"/>
                </a:lnTo>
                <a:lnTo>
                  <a:pt x="236233" y="50398"/>
                </a:lnTo>
                <a:lnTo>
                  <a:pt x="215056" y="40831"/>
                </a:lnTo>
                <a:lnTo>
                  <a:pt x="192224" y="41450"/>
                </a:lnTo>
                <a:lnTo>
                  <a:pt x="185997" y="46631"/>
                </a:lnTo>
                <a:lnTo>
                  <a:pt x="132855" y="30145"/>
                </a:lnTo>
                <a:lnTo>
                  <a:pt x="112096" y="37211"/>
                </a:lnTo>
                <a:lnTo>
                  <a:pt x="55633" y="37681"/>
                </a:lnTo>
                <a:lnTo>
                  <a:pt x="46499" y="33914"/>
                </a:lnTo>
                <a:lnTo>
                  <a:pt x="20343" y="40508"/>
                </a:lnTo>
                <a:lnTo>
                  <a:pt x="2907" y="33442"/>
                </a:lnTo>
                <a:close/>
              </a:path>
            </a:pathLst>
          </a:custGeom>
          <a:solidFill>
            <a:srgbClr val="539038"/>
          </a:solidFill>
          <a:ln>
            <a:noFill/>
          </a:ln>
          <a:effectLst>
            <a:outerShdw blurRad="57150" rotWithShape="0" algn="bl" dir="5400000" dist="76200">
              <a:srgbClr val="000000">
                <a:alpha val="50000"/>
              </a:srgbClr>
            </a:outerShdw>
          </a:effectLst>
        </p:spPr>
        <p:txBody>
          <a:bodyPr/>
          <a:p/>
        </p:txBody>
      </p:sp>
      <p:sp>
        <p:nvSpPr>
          <p:cNvPr id="93" name="Google Shape;93;p15"/>
          <p:cNvSpPr/>
          <p:nvPr/>
        </p:nvSpPr>
        <p:spPr>
          <a:xfrm>
            <a:off x="-221125" y="4543575"/>
            <a:ext cx="9575575" cy="701825"/>
          </a:xfrm>
          <a:custGeom>
            <a:rect b="b" l="l" r="r" t="t"/>
            <a:pathLst>
              <a:path extrusionOk="0" h="28073" w="383023">
                <a:moveTo>
                  <a:pt x="7691" y="15383"/>
                </a:moveTo>
                <a:lnTo>
                  <a:pt x="39225" y="4615"/>
                </a:lnTo>
                <a:lnTo>
                  <a:pt x="109215" y="11922"/>
                </a:lnTo>
                <a:lnTo>
                  <a:pt x="136904" y="1539"/>
                </a:lnTo>
                <a:lnTo>
                  <a:pt x="182282" y="0"/>
                </a:lnTo>
                <a:lnTo>
                  <a:pt x="251887" y="2692"/>
                </a:lnTo>
                <a:lnTo>
                  <a:pt x="296112" y="7692"/>
                </a:lnTo>
                <a:lnTo>
                  <a:pt x="358411" y="13845"/>
                </a:lnTo>
                <a:lnTo>
                  <a:pt x="383023" y="24997"/>
                </a:lnTo>
                <a:lnTo>
                  <a:pt x="289574" y="28073"/>
                </a:lnTo>
                <a:lnTo>
                  <a:pt x="0" y="28073"/>
                </a:lnTo>
                <a:close/>
              </a:path>
            </a:pathLst>
          </a:custGeom>
          <a:solidFill>
            <a:srgbClr val="6AA84F"/>
          </a:solidFill>
          <a:ln>
            <a:noFill/>
          </a:ln>
          <a:effectLst>
            <a:outerShdw blurRad="200025" rotWithShape="0" algn="bl" dir="17400000" dist="57150">
              <a:srgbClr val="000000">
                <a:alpha val="52999"/>
              </a:srgbClr>
            </a:outerShdw>
          </a:effectLst>
        </p:spPr>
        <p:txBody>
          <a:bodyPr/>
          <a:p/>
        </p:txBody>
      </p:sp>
      <p:sp>
        <p:nvSpPr>
          <p:cNvPr id="94" name="Google Shape;94;p15"/>
          <p:cNvSpPr/>
          <p:nvPr/>
        </p:nvSpPr>
        <p:spPr>
          <a:xfrm>
            <a:off x="-182675" y="4582050"/>
            <a:ext cx="9325600" cy="682575"/>
          </a:xfrm>
          <a:custGeom>
            <a:rect b="b" l="l" r="r" t="t"/>
            <a:pathLst>
              <a:path extrusionOk="0" h="27303" w="373024">
                <a:moveTo>
                  <a:pt x="0" y="27303"/>
                </a:moveTo>
                <a:lnTo>
                  <a:pt x="10383" y="16920"/>
                </a:lnTo>
                <a:lnTo>
                  <a:pt x="45379" y="7691"/>
                </a:lnTo>
                <a:lnTo>
                  <a:pt x="76528" y="13844"/>
                </a:lnTo>
                <a:lnTo>
                  <a:pt x="89218" y="10767"/>
                </a:lnTo>
                <a:lnTo>
                  <a:pt x="108831" y="14228"/>
                </a:lnTo>
                <a:lnTo>
                  <a:pt x="132289" y="7691"/>
                </a:lnTo>
                <a:lnTo>
                  <a:pt x="174975" y="6153"/>
                </a:lnTo>
                <a:lnTo>
                  <a:pt x="196895" y="3076"/>
                </a:lnTo>
                <a:lnTo>
                  <a:pt x="218046" y="10767"/>
                </a:lnTo>
                <a:lnTo>
                  <a:pt x="238428" y="6153"/>
                </a:lnTo>
                <a:lnTo>
                  <a:pt x="270731" y="7691"/>
                </a:lnTo>
                <a:lnTo>
                  <a:pt x="289190" y="14228"/>
                </a:lnTo>
                <a:lnTo>
                  <a:pt x="308034" y="11152"/>
                </a:lnTo>
                <a:lnTo>
                  <a:pt x="349182" y="16151"/>
                </a:lnTo>
                <a:lnTo>
                  <a:pt x="356104" y="20766"/>
                </a:lnTo>
                <a:lnTo>
                  <a:pt x="373024" y="19997"/>
                </a:lnTo>
                <a:lnTo>
                  <a:pt x="356873" y="13075"/>
                </a:lnTo>
                <a:lnTo>
                  <a:pt x="251888" y="1538"/>
                </a:lnTo>
                <a:lnTo>
                  <a:pt x="134981" y="0"/>
                </a:lnTo>
                <a:lnTo>
                  <a:pt x="107677" y="10767"/>
                </a:lnTo>
                <a:lnTo>
                  <a:pt x="36918" y="3461"/>
                </a:lnTo>
                <a:lnTo>
                  <a:pt x="6153" y="14228"/>
                </a:lnTo>
                <a:close/>
              </a:path>
            </a:pathLst>
          </a:custGeom>
          <a:solidFill>
            <a:srgbClr val="539038"/>
          </a:solidFill>
          <a:ln>
            <a:noFill/>
          </a:ln>
        </p:spPr>
        <p:txBody>
          <a:bodyPr/>
          <a:p/>
        </p:txBody>
      </p:sp>
      <p:sp>
        <p:nvSpPr>
          <p:cNvPr id="95" name="Google Shape;95;p15"/>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 sz="2800">
                <a:solidFill>
                  <a:srgbClr val="FFFFFF"/>
                </a:solidFill>
                <a:latin typeface="Dosis"/>
                <a:ea typeface="Dosis"/>
                <a:cs typeface="Dosis"/>
                <a:sym typeface="Dosis"/>
              </a:rPr>
              <a:t>Lurking in Counter-Strike</a:t>
            </a:r>
            <a:endParaRPr b="1" sz="2800">
              <a:solidFill>
                <a:srgbClr val="FFFFFF"/>
              </a:solidFill>
              <a:latin typeface="Dosis"/>
              <a:ea typeface="Dosis"/>
              <a:cs typeface="Dosis"/>
              <a:sym typeface="Dosis"/>
            </a:endParaRPr>
          </a:p>
        </p:txBody>
      </p:sp>
      <p:sp>
        <p:nvSpPr>
          <p:cNvPr id="96" name="Google Shape;96;p15"/>
          <p:cNvSpPr txBox="1"/>
          <p:nvPr/>
        </p:nvSpPr>
        <p:spPr>
          <a:xfrm>
            <a:off x="2391150" y="1554725"/>
            <a:ext cx="4494600" cy="26109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rgbClr val="FFFFFF"/>
                </a:solidFill>
                <a:latin typeface="Dosis Light"/>
                <a:ea typeface="Dosis Light"/>
                <a:cs typeface="Dosis Light"/>
                <a:sym typeface="Dosis Light"/>
              </a:rPr>
              <a:t>Impact on Team Morale &amp; Tactics on de_nuke</a:t>
            </a:r>
            <a:endParaRPr sz="3200">
              <a:solidFill>
                <a:srgbClr val="FFFFFF"/>
              </a:solidFill>
              <a:latin typeface="Dosis Light"/>
              <a:ea typeface="Dosis Light"/>
              <a:cs typeface="Dosis Light"/>
              <a:sym typeface="Dosis Light"/>
            </a:endParaR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39" name="Google Shape;239;p24"/>
          <p:cNvSpPr/>
          <p:nvPr/>
        </p:nvSpPr>
        <p:spPr>
          <a:xfrm>
            <a:off x="-245150" y="3843875"/>
            <a:ext cx="9623625" cy="2268925"/>
          </a:xfrm>
          <a:custGeom>
            <a:rect b="b" l="l" r="r" t="t"/>
            <a:pathLst>
              <a:path extrusionOk="0" h="90757" w="384945">
                <a:moveTo>
                  <a:pt x="2307" y="26535"/>
                </a:moveTo>
                <a:lnTo>
                  <a:pt x="57684" y="0"/>
                </a:lnTo>
                <a:lnTo>
                  <a:pt x="130751" y="6153"/>
                </a:lnTo>
                <a:lnTo>
                  <a:pt x="178436" y="0"/>
                </a:lnTo>
                <a:lnTo>
                  <a:pt x="227660" y="5769"/>
                </a:lnTo>
                <a:lnTo>
                  <a:pt x="282268" y="18459"/>
                </a:lnTo>
                <a:lnTo>
                  <a:pt x="368409" y="12691"/>
                </a:lnTo>
                <a:lnTo>
                  <a:pt x="384945" y="16152"/>
                </a:lnTo>
                <a:lnTo>
                  <a:pt x="378792" y="88449"/>
                </a:lnTo>
                <a:lnTo>
                  <a:pt x="0" y="90757"/>
                </a:lnTo>
                <a:close/>
              </a:path>
            </a:pathLst>
          </a:custGeom>
          <a:solidFill>
            <a:srgbClr val="999999"/>
          </a:solidFill>
          <a:ln>
            <a:noFill/>
          </a:ln>
        </p:spPr>
        <p:txBody>
          <a:bodyPr/>
          <a:p/>
        </p:txBody>
      </p:sp>
      <p:sp>
        <p:nvSpPr>
          <p:cNvPr id="240" name="Google Shape;240;p24"/>
          <p:cNvSpPr/>
          <p:nvPr/>
        </p:nvSpPr>
        <p:spPr>
          <a:xfrm>
            <a:off x="-221125" y="4543575"/>
            <a:ext cx="9575575" cy="701825"/>
          </a:xfrm>
          <a:custGeom>
            <a:rect b="b" l="l" r="r" t="t"/>
            <a:pathLst>
              <a:path extrusionOk="0" h="28073" w="383023">
                <a:moveTo>
                  <a:pt x="7691" y="15383"/>
                </a:moveTo>
                <a:lnTo>
                  <a:pt x="39225" y="4615"/>
                </a:lnTo>
                <a:lnTo>
                  <a:pt x="109215" y="11922"/>
                </a:lnTo>
                <a:lnTo>
                  <a:pt x="136904" y="1539"/>
                </a:lnTo>
                <a:lnTo>
                  <a:pt x="182282" y="0"/>
                </a:lnTo>
                <a:lnTo>
                  <a:pt x="251887" y="2692"/>
                </a:lnTo>
                <a:lnTo>
                  <a:pt x="296112" y="7692"/>
                </a:lnTo>
                <a:lnTo>
                  <a:pt x="358411" y="13845"/>
                </a:lnTo>
                <a:lnTo>
                  <a:pt x="383023" y="24997"/>
                </a:lnTo>
                <a:lnTo>
                  <a:pt x="289574" y="28073"/>
                </a:lnTo>
                <a:lnTo>
                  <a:pt x="0" y="28073"/>
                </a:lnTo>
                <a:close/>
              </a:path>
            </a:pathLst>
          </a:custGeom>
          <a:solidFill>
            <a:srgbClr val="6AA84F"/>
          </a:solidFill>
          <a:ln>
            <a:noFill/>
          </a:ln>
          <a:effectLst>
            <a:outerShdw blurRad="200025" rotWithShape="0" algn="bl" dir="17400000" dist="57150">
              <a:srgbClr val="000000">
                <a:alpha val="52999"/>
              </a:srgbClr>
            </a:outerShdw>
          </a:effectLst>
        </p:spPr>
        <p:txBody>
          <a:bodyPr/>
          <a:p/>
        </p:txBody>
      </p:sp>
      <p:sp>
        <p:nvSpPr>
          <p:cNvPr id="241" name="Google Shape;241;p24"/>
          <p:cNvSpPr/>
          <p:nvPr/>
        </p:nvSpPr>
        <p:spPr>
          <a:xfrm>
            <a:off x="-182675" y="4582050"/>
            <a:ext cx="9325600" cy="682575"/>
          </a:xfrm>
          <a:custGeom>
            <a:rect b="b" l="l" r="r" t="t"/>
            <a:pathLst>
              <a:path extrusionOk="0" h="27303" w="373024">
                <a:moveTo>
                  <a:pt x="0" y="27303"/>
                </a:moveTo>
                <a:lnTo>
                  <a:pt x="10383" y="16920"/>
                </a:lnTo>
                <a:lnTo>
                  <a:pt x="45379" y="7691"/>
                </a:lnTo>
                <a:lnTo>
                  <a:pt x="76528" y="13844"/>
                </a:lnTo>
                <a:lnTo>
                  <a:pt x="89218" y="10767"/>
                </a:lnTo>
                <a:lnTo>
                  <a:pt x="108831" y="14228"/>
                </a:lnTo>
                <a:lnTo>
                  <a:pt x="132289" y="7691"/>
                </a:lnTo>
                <a:lnTo>
                  <a:pt x="174975" y="6153"/>
                </a:lnTo>
                <a:lnTo>
                  <a:pt x="196895" y="3076"/>
                </a:lnTo>
                <a:lnTo>
                  <a:pt x="218046" y="10767"/>
                </a:lnTo>
                <a:lnTo>
                  <a:pt x="238428" y="6153"/>
                </a:lnTo>
                <a:lnTo>
                  <a:pt x="270731" y="7691"/>
                </a:lnTo>
                <a:lnTo>
                  <a:pt x="289190" y="14228"/>
                </a:lnTo>
                <a:lnTo>
                  <a:pt x="308034" y="11152"/>
                </a:lnTo>
                <a:lnTo>
                  <a:pt x="349182" y="16151"/>
                </a:lnTo>
                <a:lnTo>
                  <a:pt x="356104" y="20766"/>
                </a:lnTo>
                <a:lnTo>
                  <a:pt x="373024" y="19997"/>
                </a:lnTo>
                <a:lnTo>
                  <a:pt x="356873" y="13075"/>
                </a:lnTo>
                <a:lnTo>
                  <a:pt x="251888" y="1538"/>
                </a:lnTo>
                <a:lnTo>
                  <a:pt x="134981" y="0"/>
                </a:lnTo>
                <a:lnTo>
                  <a:pt x="107677" y="10767"/>
                </a:lnTo>
                <a:lnTo>
                  <a:pt x="36918" y="3461"/>
                </a:lnTo>
                <a:lnTo>
                  <a:pt x="6153" y="14228"/>
                </a:lnTo>
                <a:close/>
              </a:path>
            </a:pathLst>
          </a:custGeom>
          <a:solidFill>
            <a:srgbClr val="539038"/>
          </a:solidFill>
          <a:ln>
            <a:noFill/>
          </a:ln>
        </p:spPr>
        <p:txBody>
          <a:bodyPr/>
          <a:p/>
        </p:txBody>
      </p:sp>
      <p:sp>
        <p:nvSpPr>
          <p:cNvPr id="242" name="Google Shape;242;p24"/>
          <p:cNvSpPr/>
          <p:nvPr/>
        </p:nvSpPr>
        <p:spPr>
          <a:xfrm>
            <a:off x="538375" y="3841750"/>
            <a:ext cx="1153700" cy="557625"/>
          </a:xfrm>
          <a:custGeom>
            <a:rect b="b" l="l" r="r" t="t"/>
            <a:pathLst>
              <a:path extrusionOk="0" h="22305" w="46148">
                <a:moveTo>
                  <a:pt x="0" y="13845"/>
                </a:moveTo>
                <a:lnTo>
                  <a:pt x="13075" y="22305"/>
                </a:lnTo>
                <a:lnTo>
                  <a:pt x="29612" y="13460"/>
                </a:lnTo>
                <a:lnTo>
                  <a:pt x="46148" y="13845"/>
                </a:lnTo>
                <a:lnTo>
                  <a:pt x="27689" y="0"/>
                </a:lnTo>
                <a:close/>
              </a:path>
            </a:pathLst>
          </a:custGeom>
          <a:solidFill>
            <a:srgbClr val="D9D9D9"/>
          </a:solidFill>
          <a:ln>
            <a:noFill/>
          </a:ln>
        </p:spPr>
        <p:txBody>
          <a:bodyPr/>
          <a:p/>
        </p:txBody>
      </p:sp>
      <p:sp>
        <p:nvSpPr>
          <p:cNvPr id="243" name="Google Shape;243;p24"/>
          <p:cNvSpPr/>
          <p:nvPr/>
        </p:nvSpPr>
        <p:spPr>
          <a:xfrm>
            <a:off x="3355300" y="3841750"/>
            <a:ext cx="1334925" cy="346125"/>
          </a:xfrm>
          <a:custGeom>
            <a:rect b="b" l="l" r="r" t="t"/>
            <a:pathLst>
              <a:path extrusionOk="0" h="13845" w="53397">
                <a:moveTo>
                  <a:pt x="0" y="5000"/>
                </a:moveTo>
                <a:lnTo>
                  <a:pt x="8460" y="9614"/>
                </a:lnTo>
                <a:lnTo>
                  <a:pt x="34226" y="6153"/>
                </a:lnTo>
                <a:lnTo>
                  <a:pt x="53397" y="13845"/>
                </a:lnTo>
                <a:lnTo>
                  <a:pt x="34938" y="0"/>
                </a:lnTo>
                <a:close/>
              </a:path>
            </a:pathLst>
          </a:custGeom>
          <a:solidFill>
            <a:srgbClr val="D9D9D9"/>
          </a:solidFill>
          <a:ln>
            <a:noFill/>
          </a:ln>
        </p:spPr>
        <p:txBody>
          <a:bodyPr/>
          <a:p/>
        </p:txBody>
      </p:sp>
      <p:sp>
        <p:nvSpPr>
          <p:cNvPr id="244" name="Google Shape;244;p24"/>
          <p:cNvSpPr/>
          <p:nvPr/>
        </p:nvSpPr>
        <p:spPr>
          <a:xfrm>
            <a:off x="8122425" y="4187875"/>
            <a:ext cx="1334925" cy="346125"/>
          </a:xfrm>
          <a:custGeom>
            <a:rect b="b" l="l" r="r" t="t"/>
            <a:pathLst>
              <a:path extrusionOk="0" h="13845" w="53397">
                <a:moveTo>
                  <a:pt x="0" y="5000"/>
                </a:moveTo>
                <a:lnTo>
                  <a:pt x="8460" y="9614"/>
                </a:lnTo>
                <a:lnTo>
                  <a:pt x="34226" y="6153"/>
                </a:lnTo>
                <a:lnTo>
                  <a:pt x="53397" y="13845"/>
                </a:lnTo>
                <a:lnTo>
                  <a:pt x="34938" y="0"/>
                </a:lnTo>
                <a:close/>
              </a:path>
            </a:pathLst>
          </a:custGeom>
          <a:solidFill>
            <a:srgbClr val="D9D9D9"/>
          </a:solidFill>
          <a:ln>
            <a:noFill/>
          </a:ln>
        </p:spPr>
        <p:txBody>
          <a:bodyPr/>
          <a:p/>
        </p:txBody>
      </p:sp>
      <p:sp>
        <p:nvSpPr>
          <p:cNvPr id="245" name="Google Shape;245;p24"/>
          <p:cNvSpPr/>
          <p:nvPr/>
        </p:nvSpPr>
        <p:spPr>
          <a:xfrm rot="10800000">
            <a:off x="8246150" y="467825"/>
            <a:ext cx="649800" cy="1323300"/>
          </a:xfrm>
          <a:prstGeom prst="moon">
            <a:avLst>
              <a:gd fmla="val 50000" name="adj"/>
            </a:avLst>
          </a:prstGeom>
          <a:solidFill>
            <a:srgbClr val="F9CB9C"/>
          </a:solidFill>
          <a:ln cap="flat" cmpd="sng" w="38100">
            <a:solidFill>
              <a:srgbClr val="FFE599"/>
            </a:solidFill>
            <a:prstDash val="solid"/>
            <a:round/>
            <a:headEnd len="sm" w="sm" type="none"/>
            <a:tailEnd len="sm" w="sm" type="none"/>
          </a:ln>
          <a:effectLst>
            <a:outerShdw blurRad="328613" rotWithShape="0" algn="bl">
              <a:srgbClr val="FFE599">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23625" y="3837650"/>
            <a:ext cx="9401550" cy="573675"/>
          </a:xfrm>
          <a:custGeom>
            <a:rect b="b" l="l" r="r" t="t"/>
            <a:pathLst>
              <a:path extrusionOk="0" h="22947" w="376062">
                <a:moveTo>
                  <a:pt x="0" y="22947"/>
                </a:moveTo>
                <a:lnTo>
                  <a:pt x="46684" y="192"/>
                </a:lnTo>
                <a:lnTo>
                  <a:pt x="119954" y="6220"/>
                </a:lnTo>
                <a:lnTo>
                  <a:pt x="167774" y="0"/>
                </a:lnTo>
                <a:lnTo>
                  <a:pt x="216934" y="6124"/>
                </a:lnTo>
                <a:lnTo>
                  <a:pt x="275029" y="19167"/>
                </a:lnTo>
                <a:lnTo>
                  <a:pt x="358213" y="13108"/>
                </a:lnTo>
                <a:lnTo>
                  <a:pt x="376062" y="16804"/>
                </a:lnTo>
              </a:path>
            </a:pathLst>
          </a:custGeom>
          <a:noFill/>
          <a:ln cap="flat" cmpd="sng" w="9525">
            <a:solidFill>
              <a:srgbClr val="999999"/>
            </a:solidFill>
            <a:prstDash val="solid"/>
            <a:round/>
            <a:headEnd len="med" w="med" type="none"/>
            <a:tailEnd len="med" w="med" type="none"/>
          </a:ln>
          <a:effectLst>
            <a:outerShdw blurRad="114300" rotWithShape="0" algn="bl" dir="5400000" dist="85725">
              <a:srgbClr val="E69138"/>
            </a:outerShdw>
          </a:effectLst>
        </p:spPr>
        <p:txBody>
          <a:bodyPr/>
          <a:p/>
        </p:txBody>
      </p:sp>
      <p:sp>
        <p:nvSpPr>
          <p:cNvPr id="247" name="Google Shape;247;p24"/>
          <p:cNvSpPr txBox="1"/>
          <p:nvPr/>
        </p:nvSpPr>
        <p:spPr>
          <a:xfrm>
            <a:off x="1729425" y="1295375"/>
            <a:ext cx="5501400" cy="1920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SzPts val="1018"/>
              <a:buNone/>
            </a:pPr>
            <a:r>
              <a:rPr lang="en" sz="7880">
                <a:solidFill>
                  <a:srgbClr val="FFFFFF"/>
                </a:solidFill>
                <a:latin typeface="Dosis"/>
                <a:ea typeface="Dosis"/>
                <a:cs typeface="Dosis"/>
                <a:sym typeface="Dosis"/>
              </a:rPr>
              <a:t>Thank You for Watching</a:t>
            </a:r>
            <a:endParaRPr sz="7880">
              <a:solidFill>
                <a:srgbClr val="FFFFFF"/>
              </a:solidFill>
              <a:latin typeface="Dosis"/>
              <a:ea typeface="Dosis"/>
              <a:cs typeface="Dosis"/>
              <a:sym typeface="Dosis"/>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Lurking is a tactical approach in Counter-Strike where a player stealthily separates from their group to execute maneuvers such as backstabs, creating distractions, or gaining positional advantage. This surreptitious strategy requires skill and timing, but when misunderstood or misapplied, it may be misconstrued as non-cooperation, leading to tension within the team.</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Understanding Lurking</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Lurking can be incredibly advantageous, offering opportunities for crucial kills, map control, and intelligence gathering. A skilled lurker can single-handedly sway the round by eliminating key opponents or pincering rival team members during pivotal moments, ultimately contributing to their team's victory.</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Strategic Advantages of Lurking</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27" name="Google Shape;127;p17"/>
          <p:cNvSpPr/>
          <p:nvPr/>
        </p:nvSpPr>
        <p:spPr>
          <a:xfrm>
            <a:off x="4826832" y="957812"/>
            <a:ext cx="4229600" cy="3797275"/>
          </a:xfrm>
          <a:custGeom>
            <a:rect b="b" l="l" r="r" t="t"/>
            <a:pathLst>
              <a:path extrusionOk="0" h="151891" w="169184">
                <a:moveTo>
                  <a:pt x="157652" y="22443"/>
                </a:moveTo>
                <a:cubicBezTo>
                  <a:pt x="169517" y="40598"/>
                  <a:pt x="172855" y="102057"/>
                  <a:pt x="164709" y="123396"/>
                </a:cubicBezTo>
                <a:cubicBezTo>
                  <a:pt x="156564" y="144735"/>
                  <a:pt x="130309" y="147562"/>
                  <a:pt x="108779" y="150477"/>
                </a:cubicBezTo>
                <a:cubicBezTo>
                  <a:pt x="87249" y="153392"/>
                  <a:pt x="53620" y="152528"/>
                  <a:pt x="35527" y="140886"/>
                </a:cubicBezTo>
                <a:cubicBezTo>
                  <a:pt x="17435" y="129245"/>
                  <a:pt x="2116" y="103539"/>
                  <a:pt x="224" y="80628"/>
                </a:cubicBezTo>
                <a:cubicBezTo>
                  <a:pt x="-1668" y="57717"/>
                  <a:pt x="8625" y="14446"/>
                  <a:pt x="24174" y="3419"/>
                </a:cubicBezTo>
                <a:cubicBezTo>
                  <a:pt x="39724" y="-7608"/>
                  <a:pt x="71275" y="11294"/>
                  <a:pt x="93521" y="14465"/>
                </a:cubicBezTo>
                <a:cubicBezTo>
                  <a:pt x="115767" y="17636"/>
                  <a:pt x="145787" y="4288"/>
                  <a:pt x="157652" y="22443"/>
                </a:cubicBezTo>
                <a:close/>
              </a:path>
            </a:pathLst>
          </a:custGeom>
          <a:solidFill>
            <a:srgbClr val="434343"/>
          </a:solidFill>
          <a:ln cap="flat" cmpd="sng" w="9525">
            <a:solidFill>
              <a:srgbClr val="595959"/>
            </a:solidFill>
            <a:prstDash val="solid"/>
            <a:round/>
            <a:headEnd len="med" w="med" type="none"/>
            <a:tailEnd len="med" w="med" type="none"/>
          </a:ln>
          <a:effectLst>
            <a:outerShdw blurRad="628650" rotWithShape="0" algn="bl">
              <a:srgbClr val="000000">
                <a:alpha val="50000"/>
              </a:srgbClr>
            </a:outerShdw>
          </a:effectLst>
        </p:spPr>
        <p:txBody>
          <a:bodyPr/>
          <a:p/>
        </p:txBody>
      </p:sp>
      <p:sp>
        <p:nvSpPr>
          <p:cNvPr id="128" name="Google Shape;128;p17"/>
          <p:cNvSpPr txBox="1"/>
          <p:nvPr/>
        </p:nvSpPr>
        <p:spPr>
          <a:xfrm>
            <a:off x="5188271" y="1533128"/>
            <a:ext cx="3506700" cy="264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chemeClr val="lt1"/>
                </a:solidFill>
                <a:latin typeface="Dosis Light"/>
                <a:ea typeface="Dosis Light"/>
                <a:cs typeface="Dosis Light"/>
                <a:sym typeface="Dosis Light"/>
              </a:rPr>
              <a:t>However, unsuccessful lurking can breed mistrust and frustration within a team, especially if it consistently fails to contribute to the team's objectives. It can be misinterpreted as rogue behavior, leading to discord and reduced team efficacy.</a:t>
            </a:r>
            <a:endParaRPr sz="1800">
              <a:solidFill>
                <a:srgbClr val="FFFFFF"/>
              </a:solidFill>
              <a:latin typeface="Dosis Light"/>
              <a:ea typeface="Dosis Light"/>
              <a:cs typeface="Dosis Light"/>
              <a:sym typeface="Dosis Light"/>
            </a:endParaRPr>
          </a:p>
        </p:txBody>
      </p:sp>
      <p:sp>
        <p:nvSpPr>
          <p:cNvPr id="129" name="Google Shape;129;p17"/>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30" name="Google Shape;130;p17"/>
          <p:cNvSpPr/>
          <p:nvPr/>
        </p:nvSpPr>
        <p:spPr>
          <a:xfrm>
            <a:off x="250875" y="833100"/>
            <a:ext cx="4138412"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a:effectLst>
            <a:outerShdw blurRad="628650" rotWithShape="0" algn="bl">
              <a:srgbClr val="000000">
                <a:alpha val="50000"/>
              </a:srgbClr>
            </a:outerShdw>
          </a:effectLst>
        </p:spPr>
        <p:txBody>
          <a:bodyPr/>
          <a:p/>
        </p:txBody>
      </p:sp>
      <p:grpSp>
        <p:nvGrpSpPr>
          <p:cNvPr id="131" name="Google Shape;131;p17"/>
          <p:cNvGrpSpPr/>
          <p:nvPr/>
        </p:nvGrpSpPr>
        <p:grpSpPr>
          <a:xfrm rot="9427501">
            <a:off x="8282135" y="1223642"/>
            <a:ext cx="509614" cy="642730"/>
            <a:chOff x="2181900" y="3178975"/>
            <a:chExt cx="352425" cy="444425"/>
          </a:xfrm>
        </p:grpSpPr>
        <p:sp>
          <p:nvSpPr>
            <p:cNvPr id="132" name="Google Shape;132;p17"/>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33" name="Google Shape;133;p17"/>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34" name="Google Shape;134;p17"/>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35" name="Google Shape;135;p17"/>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36" name="Google Shape;136;p17"/>
          <p:cNvGrpSpPr/>
          <p:nvPr/>
        </p:nvGrpSpPr>
        <p:grpSpPr>
          <a:xfrm rot="484526">
            <a:off x="554546" y="3234914"/>
            <a:ext cx="596017" cy="810177"/>
            <a:chOff x="-555250" y="2993650"/>
            <a:chExt cx="2365157" cy="3215004"/>
          </a:xfrm>
        </p:grpSpPr>
        <p:sp>
          <p:nvSpPr>
            <p:cNvPr id="137" name="Google Shape;137;p17"/>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38" name="Google Shape;138;p17"/>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39" name="Google Shape;139;p17"/>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40" name="Google Shape;140;p17"/>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41" name="Google Shape;141;p17"/>
          <p:cNvSpPr txBox="1"/>
          <p:nvPr/>
        </p:nvSpPr>
        <p:spPr>
          <a:xfrm>
            <a:off x="554643" y="1334551"/>
            <a:ext cx="34779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When lurking leads to unexpected wins or critical takeouts, it is celebrated and can immensely boost the team's spirit. These high-risk, high-reward plays often galvanize teams to perform better and trust in unconventional strategies.</a:t>
            </a:r>
            <a:endParaRPr sz="1800">
              <a:solidFill>
                <a:srgbClr val="FFFFFF"/>
              </a:solidFill>
              <a:latin typeface="Dosis Light"/>
              <a:ea typeface="Dosis Light"/>
              <a:cs typeface="Dosis Light"/>
              <a:sym typeface="Dosis Light"/>
            </a:endParaRPr>
          </a:p>
        </p:txBody>
      </p:sp>
      <p:sp>
        <p:nvSpPr>
          <p:cNvPr id="142" name="Google Shape;142;p17"/>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Morale Dynamics with a Lurker</a:t>
            </a:r>
            <a:endParaRPr sz="2800">
              <a:solidFill>
                <a:srgbClr val="434343"/>
              </a:solidFill>
              <a:latin typeface="Dosis Medium"/>
              <a:ea typeface="Dosis Medium"/>
              <a:cs typeface="Dosis Medium"/>
              <a:sym typeface="Dosis Medium"/>
            </a:endParaRPr>
          </a:p>
        </p:txBody>
      </p:sp>
      <p:grpSp>
        <p:nvGrpSpPr>
          <p:cNvPr id="143" name="Google Shape;143;p17"/>
          <p:cNvGrpSpPr/>
          <p:nvPr/>
        </p:nvGrpSpPr>
        <p:grpSpPr>
          <a:xfrm>
            <a:off x="7298467" y="158846"/>
            <a:ext cx="1328610" cy="836210"/>
            <a:chOff x="1408425" y="968550"/>
            <a:chExt cx="788025" cy="553525"/>
          </a:xfrm>
        </p:grpSpPr>
        <p:sp>
          <p:nvSpPr>
            <p:cNvPr id="144" name="Google Shape;144;p17"/>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45" name="Google Shape;145;p17"/>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46" name="Google Shape;146;p17"/>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47" name="Google Shape;147;p17"/>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Effective lurking demands excellent communication. Clear intention sharing and regular updates can mitigate risks of misunderstandings and promote synergy. A lurker that keeps their team informed can align their individual plays with the team's overarching plan, thereby maintaining a cohesive battle strategy.</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Communication and Lurking</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Lurking should not overshadow the importance of teamwork. A lurker must always prioritize the team's success and adapt their play style accordingly. This balance is essential for maintaining healthy team dynamics and maximizing the chances of victory in both individual and team perspectives.</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Balancing Individual Plays and Team Strategy</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de_nuke is known for its verticality and intricate layout, making it an ideal playground for lurking. Smart positioning and map awareness allow lurkers to exploit the map's intricacies, securing vital frags or providing crucial information that guides the team's overall approach.</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The Role of Lurking on de_nuke</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On de_nuke, a lurker can use spots like Secret Stairs to control rotations, T-Red to gather info or catch off-angles, and Hut/Lobby to backstab unsuspecting enemies. These key positions can give a team the edge by sowing confusion and splits in enemy ranks.</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Effective Lurking Spots on de_nuke</a:t>
            </a:r>
            <a:endParaRPr sz="2800">
              <a:solidFill>
                <a:srgbClr val="434343"/>
              </a:solidFill>
              <a:latin typeface="Dosis Medium"/>
              <a:ea typeface="Dosis Medium"/>
              <a:cs typeface="Dosis Medium"/>
              <a:sym typeface="Dosis Medium"/>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666666"/>
        </a:solidFill>
        <a:effectLst/>
      </p:bgPr>
    </p:bg>
    <p:spTree>
      <p:nvGrpSpPr>
        <p:cNvPr id="1" name=""/>
        <p:cNvGrpSpPr/>
        <p:nvPr/>
      </p:nvGrpSpPr>
      <p:grpSpPr/>
      <p:sp>
        <p:nvSpPr>
          <p:cNvPr id="101" name="Google Shape;101;p16"/>
          <p:cNvSpPr/>
          <p:nvPr/>
        </p:nvSpPr>
        <p:spPr>
          <a:xfrm>
            <a:off x="-137050" y="-111050"/>
            <a:ext cx="5573825" cy="874225"/>
          </a:xfrm>
          <a:custGeom>
            <a:rect b="b" l="l" r="r" t="t"/>
            <a:pathLst>
              <a:path extrusionOk="0" h="34969" w="222953">
                <a:moveTo>
                  <a:pt x="5198" y="34969"/>
                </a:moveTo>
                <a:lnTo>
                  <a:pt x="211706" y="33079"/>
                </a:lnTo>
                <a:lnTo>
                  <a:pt x="222953" y="18902"/>
                </a:lnTo>
                <a:lnTo>
                  <a:pt x="217755" y="2835"/>
                </a:lnTo>
                <a:lnTo>
                  <a:pt x="0" y="0"/>
                </a:lnTo>
                <a:lnTo>
                  <a:pt x="473" y="34024"/>
                </a:lnTo>
                <a:close/>
              </a:path>
            </a:pathLst>
          </a:custGeom>
          <a:solidFill>
            <a:srgbClr val="CCCCCC"/>
          </a:solidFill>
          <a:ln>
            <a:noFill/>
          </a:ln>
        </p:spPr>
        <p:txBody>
          <a:bodyPr/>
          <a:p/>
        </p:txBody>
      </p:sp>
      <p:sp>
        <p:nvSpPr>
          <p:cNvPr id="102" name="Google Shape;102;p16"/>
          <p:cNvSpPr/>
          <p:nvPr/>
        </p:nvSpPr>
        <p:spPr>
          <a:xfrm>
            <a:off x="1809899" y="845873"/>
            <a:ext cx="6728654" cy="3897296"/>
          </a:xfrm>
          <a:custGeom>
            <a:rect b="b" l="l" r="r" t="t"/>
            <a:pathLst>
              <a:path extrusionOk="0" h="132516" w="234305">
                <a:moveTo>
                  <a:pt x="195018" y="14358"/>
                </a:moveTo>
                <a:cubicBezTo>
                  <a:pt x="216233" y="25062"/>
                  <a:pt x="239985" y="47092"/>
                  <a:pt x="233089" y="66274"/>
                </a:cubicBezTo>
                <a:cubicBezTo>
                  <a:pt x="226193" y="85456"/>
                  <a:pt x="184866" y="121052"/>
                  <a:pt x="153642" y="129449"/>
                </a:cubicBezTo>
                <a:cubicBezTo>
                  <a:pt x="122418" y="137847"/>
                  <a:pt x="71140" y="127481"/>
                  <a:pt x="45744" y="116659"/>
                </a:cubicBezTo>
                <a:cubicBezTo>
                  <a:pt x="20348" y="105837"/>
                  <a:pt x="5448" y="82839"/>
                  <a:pt x="1264" y="64515"/>
                </a:cubicBezTo>
                <a:cubicBezTo>
                  <a:pt x="-2920" y="46191"/>
                  <a:pt x="3219" y="17124"/>
                  <a:pt x="20642" y="6713"/>
                </a:cubicBezTo>
                <a:cubicBezTo>
                  <a:pt x="38065" y="-3697"/>
                  <a:pt x="76737" y="778"/>
                  <a:pt x="105800" y="2052"/>
                </a:cubicBezTo>
                <a:cubicBezTo>
                  <a:pt x="134863" y="3326"/>
                  <a:pt x="173803" y="3654"/>
                  <a:pt x="195018" y="14358"/>
                </a:cubicBezTo>
                <a:close/>
              </a:path>
            </a:pathLst>
          </a:custGeom>
          <a:solidFill>
            <a:srgbClr val="434343"/>
          </a:solidFill>
          <a:ln cap="flat" cmpd="sng" w="9525">
            <a:solidFill>
              <a:srgbClr val="595959"/>
            </a:solidFill>
            <a:prstDash val="solid"/>
            <a:round/>
            <a:headEnd len="med" w="med" type="none"/>
            <a:tailEnd len="med" w="med" type="none"/>
          </a:ln>
        </p:spPr>
        <p:txBody>
          <a:bodyPr/>
          <a:p/>
        </p:txBody>
      </p:sp>
      <p:grpSp>
        <p:nvGrpSpPr>
          <p:cNvPr id="103" name="Google Shape;103;p16"/>
          <p:cNvGrpSpPr/>
          <p:nvPr/>
        </p:nvGrpSpPr>
        <p:grpSpPr>
          <a:xfrm>
            <a:off x="471167" y="1846496"/>
            <a:ext cx="1328610" cy="836210"/>
            <a:chOff x="1408425" y="968550"/>
            <a:chExt cx="788025" cy="553525"/>
          </a:xfrm>
        </p:grpSpPr>
        <p:sp>
          <p:nvSpPr>
            <p:cNvPr id="104" name="Google Shape;104;p16"/>
            <p:cNvSpPr/>
            <p:nvPr/>
          </p:nvSpPr>
          <p:spPr>
            <a:xfrm>
              <a:off x="1410525" y="1212700"/>
              <a:ext cx="637725" cy="305175"/>
            </a:xfrm>
            <a:custGeom>
              <a:rect b="b" l="l" r="r" t="t"/>
              <a:pathLst>
                <a:path extrusionOk="0" h="12207" w="25509">
                  <a:moveTo>
                    <a:pt x="2610" y="11702"/>
                  </a:moveTo>
                  <a:lnTo>
                    <a:pt x="6988" y="12207"/>
                  </a:lnTo>
                  <a:lnTo>
                    <a:pt x="13386" y="12207"/>
                  </a:lnTo>
                  <a:lnTo>
                    <a:pt x="23151" y="8082"/>
                  </a:lnTo>
                  <a:lnTo>
                    <a:pt x="25509" y="5472"/>
                  </a:lnTo>
                  <a:lnTo>
                    <a:pt x="20963" y="5304"/>
                  </a:lnTo>
                  <a:lnTo>
                    <a:pt x="14985" y="4714"/>
                  </a:lnTo>
                  <a:lnTo>
                    <a:pt x="13049" y="0"/>
                  </a:lnTo>
                  <a:lnTo>
                    <a:pt x="5978" y="758"/>
                  </a:lnTo>
                  <a:lnTo>
                    <a:pt x="3115" y="3788"/>
                  </a:lnTo>
                  <a:lnTo>
                    <a:pt x="0" y="6398"/>
                  </a:lnTo>
                  <a:close/>
                </a:path>
              </a:pathLst>
            </a:custGeom>
            <a:solidFill>
              <a:srgbClr val="434343"/>
            </a:solidFill>
            <a:ln>
              <a:noFill/>
            </a:ln>
            <a:effectLst>
              <a:outerShdw blurRad="57150" rotWithShape="0" algn="bl" dir="5400000" dist="19050">
                <a:srgbClr val="000000">
                  <a:alpha val="50000"/>
                </a:srgbClr>
              </a:outerShdw>
            </a:effectLst>
          </p:spPr>
        </p:sp>
        <p:sp>
          <p:nvSpPr>
            <p:cNvPr id="105" name="Google Shape;105;p16"/>
            <p:cNvSpPr/>
            <p:nvPr/>
          </p:nvSpPr>
          <p:spPr>
            <a:xfrm>
              <a:off x="1408425" y="1294775"/>
              <a:ext cx="620875" cy="227300"/>
            </a:xfrm>
            <a:custGeom>
              <a:rect b="b" l="l" r="r" t="t"/>
              <a:pathLst>
                <a:path extrusionOk="0" h="9092" w="24835">
                  <a:moveTo>
                    <a:pt x="3704" y="0"/>
                  </a:moveTo>
                  <a:lnTo>
                    <a:pt x="1852" y="3536"/>
                  </a:lnTo>
                  <a:lnTo>
                    <a:pt x="3536" y="6735"/>
                  </a:lnTo>
                  <a:lnTo>
                    <a:pt x="9682" y="7072"/>
                  </a:lnTo>
                  <a:lnTo>
                    <a:pt x="17174" y="3704"/>
                  </a:lnTo>
                  <a:lnTo>
                    <a:pt x="21047" y="3957"/>
                  </a:lnTo>
                  <a:lnTo>
                    <a:pt x="24835" y="2896"/>
                  </a:lnTo>
                  <a:lnTo>
                    <a:pt x="23067" y="4748"/>
                  </a:lnTo>
                  <a:lnTo>
                    <a:pt x="13386" y="9008"/>
                  </a:lnTo>
                  <a:lnTo>
                    <a:pt x="7324" y="9092"/>
                  </a:lnTo>
                  <a:lnTo>
                    <a:pt x="2778" y="8335"/>
                  </a:lnTo>
                  <a:lnTo>
                    <a:pt x="0" y="2862"/>
                  </a:lnTo>
                  <a:close/>
                </a:path>
              </a:pathLst>
            </a:custGeom>
            <a:solidFill>
              <a:srgbClr val="2E2C36"/>
            </a:solidFill>
            <a:ln>
              <a:noFill/>
            </a:ln>
            <a:effectLst>
              <a:outerShdw blurRad="57150" rotWithShape="0" algn="bl" dir="5400000" dist="19050">
                <a:srgbClr val="000000">
                  <a:alpha val="50000"/>
                </a:srgbClr>
              </a:outerShdw>
            </a:effectLst>
          </p:spPr>
        </p:sp>
        <p:sp>
          <p:nvSpPr>
            <p:cNvPr id="106" name="Google Shape;106;p16"/>
            <p:cNvSpPr/>
            <p:nvPr/>
          </p:nvSpPr>
          <p:spPr>
            <a:xfrm>
              <a:off x="1621000" y="972750"/>
              <a:ext cx="573350" cy="239950"/>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434343"/>
            </a:solidFill>
            <a:ln>
              <a:noFill/>
            </a:ln>
            <a:effectLst>
              <a:outerShdw blurRad="57150" rotWithShape="0" algn="bl" dir="5400000" dist="19050">
                <a:srgbClr val="000000">
                  <a:alpha val="50000"/>
                </a:srgbClr>
              </a:outerShdw>
            </a:effectLst>
          </p:spPr>
        </p:sp>
        <p:sp>
          <p:nvSpPr>
            <p:cNvPr id="107" name="Google Shape;107;p16"/>
            <p:cNvSpPr/>
            <p:nvPr/>
          </p:nvSpPr>
          <p:spPr>
            <a:xfrm>
              <a:off x="1631525" y="968550"/>
              <a:ext cx="564925" cy="18102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2E2C36"/>
            </a:solidFill>
            <a:ln>
              <a:noFill/>
            </a:ln>
            <a:effectLst>
              <a:outerShdw blurRad="57150" rotWithShape="0" algn="bl" dir="5400000" dist="19050">
                <a:srgbClr val="000000">
                  <a:alpha val="50000"/>
                </a:srgbClr>
              </a:outerShdw>
            </a:effectLst>
          </p:spPr>
        </p:sp>
      </p:grpSp>
      <p:grpSp>
        <p:nvGrpSpPr>
          <p:cNvPr id="108" name="Google Shape;108;p16"/>
          <p:cNvGrpSpPr/>
          <p:nvPr/>
        </p:nvGrpSpPr>
        <p:grpSpPr>
          <a:xfrm>
            <a:off x="7739950" y="485250"/>
            <a:ext cx="1353344" cy="574192"/>
            <a:chOff x="7739950" y="485250"/>
            <a:chExt cx="1353344" cy="574192"/>
          </a:xfrm>
        </p:grpSpPr>
        <p:sp>
          <p:nvSpPr>
            <p:cNvPr id="109" name="Google Shape;109;p16"/>
            <p:cNvSpPr/>
            <p:nvPr/>
          </p:nvSpPr>
          <p:spPr>
            <a:xfrm>
              <a:off x="7739950" y="495128"/>
              <a:ext cx="1348405" cy="564314"/>
            </a:xfrm>
            <a:custGeom>
              <a:rect b="b" l="l" r="r" t="t"/>
              <a:pathLst>
                <a:path extrusionOk="0" h="9598" w="22934">
                  <a:moveTo>
                    <a:pt x="21299" y="842"/>
                  </a:moveTo>
                  <a:lnTo>
                    <a:pt x="16753" y="0"/>
                  </a:lnTo>
                  <a:lnTo>
                    <a:pt x="11365" y="1431"/>
                  </a:lnTo>
                  <a:lnTo>
                    <a:pt x="5893" y="1179"/>
                  </a:lnTo>
                  <a:lnTo>
                    <a:pt x="0" y="4210"/>
                  </a:lnTo>
                  <a:lnTo>
                    <a:pt x="1971" y="5052"/>
                  </a:lnTo>
                  <a:lnTo>
                    <a:pt x="7949" y="5642"/>
                  </a:lnTo>
                  <a:lnTo>
                    <a:pt x="10860" y="8790"/>
                  </a:lnTo>
                  <a:lnTo>
                    <a:pt x="16956" y="9598"/>
                  </a:lnTo>
                  <a:lnTo>
                    <a:pt x="19819" y="6568"/>
                  </a:lnTo>
                  <a:lnTo>
                    <a:pt x="22934" y="3958"/>
                  </a:lnTo>
                  <a:close/>
                </a:path>
              </a:pathLst>
            </a:custGeom>
            <a:solidFill>
              <a:srgbClr val="ECCA9C"/>
            </a:solidFill>
            <a:ln>
              <a:noFill/>
            </a:ln>
            <a:effectLst>
              <a:outerShdw blurRad="57150" rotWithShape="0" algn="bl" dir="5400000" dist="19050">
                <a:srgbClr val="000000">
                  <a:alpha val="50000"/>
                </a:srgbClr>
              </a:outerShdw>
            </a:effectLst>
          </p:spPr>
        </p:sp>
        <p:sp>
          <p:nvSpPr>
            <p:cNvPr id="110" name="Google Shape;110;p16"/>
            <p:cNvSpPr/>
            <p:nvPr/>
          </p:nvSpPr>
          <p:spPr>
            <a:xfrm>
              <a:off x="7764703" y="485250"/>
              <a:ext cx="1328591" cy="425735"/>
            </a:xfrm>
            <a:custGeom>
              <a:rect b="b" l="l" r="r" t="t"/>
              <a:pathLst>
                <a:path extrusionOk="0" h="7241" w="22597">
                  <a:moveTo>
                    <a:pt x="18893" y="7241"/>
                  </a:moveTo>
                  <a:lnTo>
                    <a:pt x="19026" y="2862"/>
                  </a:lnTo>
                  <a:lnTo>
                    <a:pt x="17847" y="3031"/>
                  </a:lnTo>
                  <a:lnTo>
                    <a:pt x="11870" y="2694"/>
                  </a:lnTo>
                  <a:lnTo>
                    <a:pt x="6566" y="2357"/>
                  </a:lnTo>
                  <a:lnTo>
                    <a:pt x="4462" y="3115"/>
                  </a:lnTo>
                  <a:lnTo>
                    <a:pt x="0" y="4630"/>
                  </a:lnTo>
                  <a:lnTo>
                    <a:pt x="5556" y="1347"/>
                  </a:lnTo>
                  <a:lnTo>
                    <a:pt x="11281" y="1684"/>
                  </a:lnTo>
                  <a:lnTo>
                    <a:pt x="16584" y="0"/>
                  </a:lnTo>
                  <a:lnTo>
                    <a:pt x="20710" y="758"/>
                  </a:lnTo>
                  <a:lnTo>
                    <a:pt x="22597" y="4379"/>
                  </a:lnTo>
                  <a:close/>
                </a:path>
              </a:pathLst>
            </a:custGeom>
            <a:solidFill>
              <a:srgbClr val="D9A560"/>
            </a:solidFill>
            <a:ln>
              <a:noFill/>
            </a:ln>
            <a:effectLst>
              <a:outerShdw blurRad="57150" rotWithShape="0" algn="bl" dir="5400000" dist="19050">
                <a:srgbClr val="000000">
                  <a:alpha val="50000"/>
                </a:srgbClr>
              </a:outerShdw>
            </a:effectLst>
          </p:spPr>
        </p:sp>
      </p:grpSp>
      <p:grpSp>
        <p:nvGrpSpPr>
          <p:cNvPr id="111" name="Google Shape;111;p16"/>
          <p:cNvGrpSpPr/>
          <p:nvPr/>
        </p:nvGrpSpPr>
        <p:grpSpPr>
          <a:xfrm rot="-6216170">
            <a:off x="7661870" y="2995548"/>
            <a:ext cx="509629" cy="642710"/>
            <a:chOff x="2181900" y="3178975"/>
            <a:chExt cx="352425" cy="444425"/>
          </a:xfrm>
        </p:grpSpPr>
        <p:sp>
          <p:nvSpPr>
            <p:cNvPr id="112" name="Google Shape;112;p16"/>
            <p:cNvSpPr/>
            <p:nvPr/>
          </p:nvSpPr>
          <p:spPr>
            <a:xfrm>
              <a:off x="2220225" y="3178975"/>
              <a:ext cx="314100" cy="424775"/>
            </a:xfrm>
            <a:custGeom>
              <a:rect b="b" l="l" r="r" t="t"/>
              <a:pathLst>
                <a:path extrusionOk="0" h="16991" w="12564">
                  <a:moveTo>
                    <a:pt x="0" y="9638"/>
                  </a:moveTo>
                  <a:lnTo>
                    <a:pt x="8495" y="1000"/>
                  </a:lnTo>
                  <a:lnTo>
                    <a:pt x="12564" y="0"/>
                  </a:lnTo>
                  <a:lnTo>
                    <a:pt x="10922" y="6497"/>
                  </a:lnTo>
                  <a:lnTo>
                    <a:pt x="5140" y="16991"/>
                  </a:lnTo>
                  <a:close/>
                </a:path>
              </a:pathLst>
            </a:custGeom>
            <a:solidFill>
              <a:srgbClr val="6D9EEB"/>
            </a:solidFill>
            <a:ln>
              <a:noFill/>
            </a:ln>
            <a:effectLst>
              <a:outerShdw blurRad="442913" rotWithShape="0" algn="bl">
                <a:srgbClr val="4A86E8">
                  <a:alpha val="50000"/>
                </a:srgbClr>
              </a:outerShdw>
            </a:effectLst>
          </p:spPr>
        </p:sp>
        <p:sp>
          <p:nvSpPr>
            <p:cNvPr id="113" name="Google Shape;113;p16"/>
            <p:cNvSpPr/>
            <p:nvPr/>
          </p:nvSpPr>
          <p:spPr>
            <a:xfrm>
              <a:off x="2302325" y="3475275"/>
              <a:ext cx="232000" cy="148125"/>
            </a:xfrm>
            <a:custGeom>
              <a:rect b="b" l="l" r="r" t="t"/>
              <a:pathLst>
                <a:path extrusionOk="0" h="5925" w="9280">
                  <a:moveTo>
                    <a:pt x="4212" y="642"/>
                  </a:moveTo>
                  <a:lnTo>
                    <a:pt x="9280" y="0"/>
                  </a:lnTo>
                  <a:lnTo>
                    <a:pt x="5782" y="2213"/>
                  </a:lnTo>
                  <a:lnTo>
                    <a:pt x="2355" y="5925"/>
                  </a:lnTo>
                  <a:lnTo>
                    <a:pt x="0" y="2855"/>
                  </a:lnTo>
                  <a:close/>
                </a:path>
              </a:pathLst>
            </a:custGeom>
            <a:solidFill>
              <a:srgbClr val="C9DAF8"/>
            </a:solidFill>
            <a:ln>
              <a:noFill/>
            </a:ln>
            <a:effectLst>
              <a:outerShdw blurRad="442913" rotWithShape="0" algn="bl">
                <a:srgbClr val="4A86E8">
                  <a:alpha val="50000"/>
                </a:srgbClr>
              </a:outerShdw>
            </a:effectLst>
          </p:spPr>
        </p:sp>
        <p:sp>
          <p:nvSpPr>
            <p:cNvPr id="114" name="Google Shape;114;p16"/>
            <p:cNvSpPr/>
            <p:nvPr/>
          </p:nvSpPr>
          <p:spPr>
            <a:xfrm>
              <a:off x="2181900" y="3214675"/>
              <a:ext cx="165025" cy="213800"/>
            </a:xfrm>
            <a:custGeom>
              <a:rect b="b" l="l" r="r" t="t"/>
              <a:pathLst>
                <a:path extrusionOk="0" h="8552" w="6601">
                  <a:moveTo>
                    <a:pt x="3460" y="3712"/>
                  </a:moveTo>
                  <a:lnTo>
                    <a:pt x="6601" y="0"/>
                  </a:lnTo>
                  <a:lnTo>
                    <a:pt x="4174" y="5711"/>
                  </a:lnTo>
                  <a:lnTo>
                    <a:pt x="1660" y="8552"/>
                  </a:lnTo>
                  <a:lnTo>
                    <a:pt x="0" y="5739"/>
                  </a:lnTo>
                  <a:close/>
                </a:path>
              </a:pathLst>
            </a:custGeom>
            <a:solidFill>
              <a:srgbClr val="C9DAF8"/>
            </a:solidFill>
            <a:ln>
              <a:noFill/>
            </a:ln>
            <a:effectLst>
              <a:outerShdw blurRad="442913" rotWithShape="0" algn="bl">
                <a:srgbClr val="4A86E8">
                  <a:alpha val="50000"/>
                </a:srgbClr>
              </a:outerShdw>
            </a:effectLst>
          </p:spPr>
        </p:sp>
        <p:sp>
          <p:nvSpPr>
            <p:cNvPr id="115" name="Google Shape;115;p16"/>
            <p:cNvSpPr/>
            <p:nvPr/>
          </p:nvSpPr>
          <p:spPr>
            <a:xfrm>
              <a:off x="2468300" y="3191475"/>
              <a:ext cx="57100" cy="183825"/>
            </a:xfrm>
            <a:custGeom>
              <a:rect b="b" l="l" r="r" t="t"/>
              <a:pathLst>
                <a:path extrusionOk="0" h="7353" w="2284">
                  <a:moveTo>
                    <a:pt x="571" y="2141"/>
                  </a:moveTo>
                  <a:lnTo>
                    <a:pt x="2284" y="0"/>
                  </a:lnTo>
                  <a:lnTo>
                    <a:pt x="785" y="5425"/>
                  </a:lnTo>
                  <a:lnTo>
                    <a:pt x="0" y="7353"/>
                  </a:lnTo>
                  <a:lnTo>
                    <a:pt x="214" y="4926"/>
                  </a:lnTo>
                  <a:close/>
                </a:path>
              </a:pathLst>
            </a:custGeom>
            <a:solidFill>
              <a:srgbClr val="FFFFFF"/>
            </a:solidFill>
            <a:ln>
              <a:noFill/>
            </a:ln>
            <a:effectLst>
              <a:outerShdw blurRad="442913" rotWithShape="0" algn="bl">
                <a:srgbClr val="4A86E8">
                  <a:alpha val="50000"/>
                </a:srgbClr>
              </a:outerShdw>
            </a:effectLst>
          </p:spPr>
        </p:sp>
      </p:grpSp>
      <p:grpSp>
        <p:nvGrpSpPr>
          <p:cNvPr id="116" name="Google Shape;116;p16"/>
          <p:cNvGrpSpPr/>
          <p:nvPr/>
        </p:nvGrpSpPr>
        <p:grpSpPr>
          <a:xfrm>
            <a:off x="-555250" y="2993650"/>
            <a:ext cx="2365157" cy="3215004"/>
            <a:chOff x="-555250" y="2993650"/>
            <a:chExt cx="2365157" cy="3215004"/>
          </a:xfrm>
        </p:grpSpPr>
        <p:sp>
          <p:nvSpPr>
            <p:cNvPr id="117" name="Google Shape;117;p16"/>
            <p:cNvSpPr/>
            <p:nvPr/>
          </p:nvSpPr>
          <p:spPr>
            <a:xfrm>
              <a:off x="-555250" y="2993650"/>
              <a:ext cx="2017050" cy="2895525"/>
            </a:xfrm>
            <a:custGeom>
              <a:rect b="b" l="l" r="r" t="t"/>
              <a:pathLst>
                <a:path extrusionOk="0" h="115821" w="80682">
                  <a:moveTo>
                    <a:pt x="0" y="71829"/>
                  </a:moveTo>
                  <a:lnTo>
                    <a:pt x="75117" y="0"/>
                  </a:lnTo>
                  <a:lnTo>
                    <a:pt x="80682" y="19014"/>
                  </a:lnTo>
                  <a:lnTo>
                    <a:pt x="62138" y="105446"/>
                  </a:lnTo>
                  <a:lnTo>
                    <a:pt x="41732" y="115821"/>
                  </a:lnTo>
                  <a:close/>
                </a:path>
              </a:pathLst>
            </a:custGeom>
            <a:solidFill>
              <a:srgbClr val="FF87C2"/>
            </a:solidFill>
            <a:ln>
              <a:noFill/>
            </a:ln>
            <a:effectLst>
              <a:outerShdw blurRad="471488" rotWithShape="0" algn="bl" dir="5400000" dist="19050">
                <a:srgbClr val="F59FCD">
                  <a:alpha val="50000"/>
                </a:srgbClr>
              </a:outerShdw>
            </a:effectLst>
          </p:spPr>
        </p:sp>
        <p:sp>
          <p:nvSpPr>
            <p:cNvPr id="118" name="Google Shape;118;p16"/>
            <p:cNvSpPr/>
            <p:nvPr/>
          </p:nvSpPr>
          <p:spPr>
            <a:xfrm>
              <a:off x="297414" y="4893725"/>
              <a:ext cx="1512493" cy="1314929"/>
            </a:xfrm>
            <a:custGeom>
              <a:rect b="b" l="l" r="r" t="t"/>
              <a:pathLst>
                <a:path extrusionOk="0" h="11701" w="12544">
                  <a:moveTo>
                    <a:pt x="5220" y="2188"/>
                  </a:moveTo>
                  <a:lnTo>
                    <a:pt x="12544" y="0"/>
                  </a:lnTo>
                  <a:lnTo>
                    <a:pt x="7577" y="3956"/>
                  </a:lnTo>
                  <a:lnTo>
                    <a:pt x="3368" y="11701"/>
                  </a:lnTo>
                  <a:lnTo>
                    <a:pt x="0" y="6145"/>
                  </a:lnTo>
                  <a:close/>
                </a:path>
              </a:pathLst>
            </a:custGeom>
            <a:solidFill>
              <a:srgbClr val="FFB4D9"/>
            </a:solidFill>
            <a:ln>
              <a:noFill/>
            </a:ln>
            <a:effectLst>
              <a:outerShdw blurRad="471488" rotWithShape="0" algn="bl" dir="5400000" dist="19050">
                <a:srgbClr val="F59FCD">
                  <a:alpha val="50000"/>
                </a:srgbClr>
              </a:outerShdw>
            </a:effectLst>
          </p:spPr>
        </p:sp>
        <p:sp>
          <p:nvSpPr>
            <p:cNvPr id="119" name="Google Shape;119;p16"/>
            <p:cNvSpPr/>
            <p:nvPr/>
          </p:nvSpPr>
          <p:spPr>
            <a:xfrm>
              <a:off x="-520925" y="3678927"/>
              <a:ext cx="992091" cy="938689"/>
            </a:xfrm>
            <a:custGeom>
              <a:rect b="b" l="l" r="r" t="t"/>
              <a:pathLst>
                <a:path extrusionOk="0" h="8353" w="8228">
                  <a:moveTo>
                    <a:pt x="2374" y="4855"/>
                  </a:moveTo>
                  <a:lnTo>
                    <a:pt x="8228" y="0"/>
                  </a:lnTo>
                  <a:lnTo>
                    <a:pt x="5944" y="4498"/>
                  </a:lnTo>
                  <a:lnTo>
                    <a:pt x="1660" y="8353"/>
                  </a:lnTo>
                  <a:lnTo>
                    <a:pt x="0" y="5540"/>
                  </a:lnTo>
                  <a:close/>
                </a:path>
              </a:pathLst>
            </a:custGeom>
            <a:solidFill>
              <a:srgbClr val="FFB4D9"/>
            </a:solidFill>
            <a:ln>
              <a:noFill/>
            </a:ln>
            <a:effectLst>
              <a:outerShdw blurRad="471488" rotWithShape="0" algn="bl" dir="5400000" dist="19050">
                <a:srgbClr val="F59FCD">
                  <a:alpha val="50000"/>
                </a:srgbClr>
              </a:outerShdw>
            </a:effectLst>
          </p:spPr>
        </p:sp>
        <p:sp>
          <p:nvSpPr>
            <p:cNvPr id="120" name="Google Shape;120;p16"/>
            <p:cNvSpPr/>
            <p:nvPr/>
          </p:nvSpPr>
          <p:spPr>
            <a:xfrm>
              <a:off x="992375" y="3111800"/>
              <a:ext cx="413475" cy="1547625"/>
            </a:xfrm>
            <a:custGeom>
              <a:rect b="b" l="l" r="r" t="t"/>
              <a:pathLst>
                <a:path extrusionOk="0" h="61905" w="16539">
                  <a:moveTo>
                    <a:pt x="8978" y="20320"/>
                  </a:moveTo>
                  <a:lnTo>
                    <a:pt x="12286" y="0"/>
                  </a:lnTo>
                  <a:lnTo>
                    <a:pt x="16539" y="15122"/>
                  </a:lnTo>
                  <a:lnTo>
                    <a:pt x="7088" y="51981"/>
                  </a:lnTo>
                  <a:lnTo>
                    <a:pt x="0" y="61905"/>
                  </a:lnTo>
                  <a:close/>
                </a:path>
              </a:pathLst>
            </a:custGeom>
            <a:solidFill>
              <a:srgbClr val="FFE3F1"/>
            </a:solidFill>
            <a:ln>
              <a:noFill/>
            </a:ln>
            <a:effectLst>
              <a:outerShdw blurRad="471488" rotWithShape="0" algn="bl" dir="5400000" dist="19050">
                <a:srgbClr val="F59FCD">
                  <a:alpha val="50000"/>
                </a:srgbClr>
              </a:outerShdw>
            </a:effectLst>
          </p:spPr>
        </p:sp>
      </p:grpSp>
      <p:sp>
        <p:nvSpPr>
          <p:cNvPr id="121" name="Google Shape;121;p16"/>
          <p:cNvSpPr txBox="1"/>
          <p:nvPr/>
        </p:nvSpPr>
        <p:spPr>
          <a:xfrm>
            <a:off x="2294275" y="1300125"/>
            <a:ext cx="5250000" cy="289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FFFFFF"/>
                </a:solidFill>
                <a:latin typeface="Dosis Light"/>
                <a:ea typeface="Dosis Light"/>
                <a:cs typeface="Dosis Light"/>
                <a:sym typeface="Dosis Light"/>
              </a:rPr>
              <a:t>The high stakes of de_nuke require lurkers to be especially attuned to their team's mood. Success hinges on the lurker's ability to integrate into the team's strategy while also leveraging the unique aspects of the map to influence the team's morale positively.</a:t>
            </a:r>
            <a:endParaRPr sz="1800">
              <a:solidFill>
                <a:srgbClr val="FFFFFF"/>
              </a:solidFill>
              <a:latin typeface="Dosis Light"/>
              <a:ea typeface="Dosis Light"/>
              <a:cs typeface="Dosis Light"/>
              <a:sym typeface="Dosis Light"/>
            </a:endParaRPr>
          </a:p>
        </p:txBody>
      </p:sp>
      <p:sp>
        <p:nvSpPr>
          <p:cNvPr id="122" name="Google Shape;122;p16"/>
          <p:cNvSpPr txBox="1"/>
          <p:nvPr/>
        </p:nvSpPr>
        <p:spPr>
          <a:xfrm>
            <a:off x="188675" y="0"/>
            <a:ext cx="6096000" cy="64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2800">
                <a:solidFill>
                  <a:srgbClr val="434343"/>
                </a:solidFill>
                <a:latin typeface="Dosis Medium"/>
                <a:ea typeface="Dosis Medium"/>
                <a:cs typeface="Dosis Medium"/>
                <a:sym typeface="Dosis Medium"/>
              </a:rPr>
              <a:t>Lurking and Team Dynamics on de_nuke</a:t>
            </a:r>
            <a:endParaRPr sz="2800">
              <a:solidFill>
                <a:srgbClr val="434343"/>
              </a:solidFill>
              <a:latin typeface="Dosis Medium"/>
              <a:ea typeface="Dosis Medium"/>
              <a:cs typeface="Dosis Medium"/>
              <a:sym typeface="Dosis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