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66" r:id="rId5"/>
    <p:sldId id="267" r:id="rId6"/>
    <p:sldId id="268" r:id="rId7"/>
    <p:sldId id="269" r:id="rId8"/>
    <p:sldId id="270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 2: Project Cash Flow on Each Path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38200" y="1515745"/>
            <a:ext cx="10516235" cy="463232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spcBef>
                <a:spcPct val="0"/>
              </a:spcBef>
              <a:spcAft>
                <a:spcPts val="700"/>
              </a:spcAft>
            </a:pPr>
            <a:r>
              <a:rPr lang="en-US" altLang="zh-CN" sz="1600" b="1" i="0">
                <a:solidFill>
                  <a:srgbClr val="2C5282"/>
                </a:solidFill>
                <a:latin typeface="Segoe UI" panose="020B0502040204020203"/>
                <a:ea typeface="Segoe UI" panose="020B0502040204020203"/>
              </a:rPr>
              <a:t>Components</a:t>
            </a:r>
            <a:endParaRPr lang="en-US" altLang="zh-CN" sz="1600" b="1" i="0">
              <a:solidFill>
                <a:srgbClr val="2C5282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Monthly cash flow = Scheduled Principal + Net Interest - Prepayments</a:t>
            </a: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ts val="700"/>
              </a:spcAft>
            </a:pPr>
            <a:r>
              <a:rPr lang="en-US" altLang="zh-CN" sz="1600" b="1" i="0">
                <a:solidFill>
                  <a:srgbClr val="2C5282"/>
                </a:solidFill>
                <a:latin typeface="Segoe UI" panose="020B0502040204020203"/>
                <a:ea typeface="Segoe UI" panose="020B0502040204020203"/>
              </a:rPr>
              <a:t>Scheduled Principal</a:t>
            </a:r>
            <a:endParaRPr lang="en-US" altLang="zh-CN" sz="1600" b="1" i="0">
              <a:solidFill>
                <a:srgbClr val="2C5282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Straightforward calculation based on the previous month's balance.</a:t>
            </a: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ts val="700"/>
              </a:spcAft>
            </a:pPr>
            <a:r>
              <a:rPr lang="en-US" altLang="zh-CN" sz="1600" b="1" i="0">
                <a:solidFill>
                  <a:srgbClr val="2C5282"/>
                </a:solidFill>
                <a:latin typeface="Segoe UI" panose="020B0502040204020203"/>
                <a:ea typeface="Segoe UI" panose="020B0502040204020203"/>
              </a:rPr>
              <a:t>Net Interest</a:t>
            </a:r>
            <a:endParaRPr lang="en-US" altLang="zh-CN" sz="1600" b="1" i="0">
              <a:solidFill>
                <a:srgbClr val="2C5282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Calculated based on the outstanding balance and the relevant interest rate (from the simulated path).</a:t>
            </a: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ts val="700"/>
              </a:spcAft>
            </a:pPr>
            <a:r>
              <a:rPr lang="en-US" altLang="zh-CN" sz="1600" b="1" i="0">
                <a:solidFill>
                  <a:srgbClr val="2C5282"/>
                </a:solidFill>
                <a:latin typeface="Segoe UI" panose="020B0502040204020203"/>
                <a:ea typeface="Segoe UI" panose="020B0502040204020203"/>
              </a:rPr>
              <a:t>Prepayments</a:t>
            </a:r>
            <a:endParaRPr lang="en-US" altLang="zh-CN" sz="1600" b="1" i="0">
              <a:solidFill>
                <a:srgbClr val="2C5282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Determined by a prepayment model using the simulated refinancing rate for that month relative to the original mortgage rates.</a:t>
            </a: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ts val="700"/>
              </a:spcAft>
            </a:pPr>
            <a:r>
              <a:rPr lang="en-US" altLang="zh-CN" sz="1600" b="1" i="0">
                <a:solidFill>
                  <a:srgbClr val="C53030"/>
                </a:solidFill>
                <a:latin typeface="Segoe UI" panose="020B0502040204020203"/>
                <a:ea typeface="Segoe UI" panose="020B0502040204020203"/>
              </a:rPr>
              <a:t>Complexity</a:t>
            </a:r>
            <a:endParaRPr lang="en-US" altLang="zh-CN" sz="1600" b="1" i="0">
              <a:solidFill>
                <a:srgbClr val="C53030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For CMOs, requires applying the deal's specific payment rules to the collateral cash flows.</a:t>
            </a: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Step 3: Determine Present Value of Cash Flows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37565" y="1411605"/>
            <a:ext cx="10516235" cy="516636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spcBef>
                <a:spcPct val="0"/>
              </a:spcBef>
              <a:spcAft>
                <a:spcPts val="700"/>
              </a:spcAft>
            </a:pPr>
            <a:r>
              <a:rPr lang="en-US" altLang="zh-CN" sz="1600" b="1" i="0">
                <a:solidFill>
                  <a:srgbClr val="2C5282"/>
                </a:solidFill>
                <a:latin typeface="Segoe UI" panose="020B0502040204020203"/>
                <a:ea typeface="Segoe UI" panose="020B0502040204020203"/>
              </a:rPr>
              <a:t>Discounting</a:t>
            </a:r>
            <a:endParaRPr lang="en-US" altLang="zh-CN" sz="1600" b="1" i="0">
              <a:solidFill>
                <a:srgbClr val="2C5282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Calculate the present value of each month's cash flow on a given path.</a:t>
            </a: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ts val="700"/>
              </a:spcAft>
            </a:pPr>
            <a:r>
              <a:rPr lang="en-US" altLang="zh-CN" sz="1600" b="1" i="0">
                <a:solidFill>
                  <a:srgbClr val="2C7A7B"/>
                </a:solidFill>
                <a:latin typeface="Segoe UI" panose="020B0502040204020203"/>
                <a:ea typeface="Segoe UI" panose="020B0502040204020203"/>
              </a:rPr>
              <a:t>Discount Rate</a:t>
            </a:r>
            <a:endParaRPr lang="en-US" altLang="zh-CN" sz="1600" b="1" i="0">
              <a:solidFill>
                <a:srgbClr val="2C7A7B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Use the simulated spot rate for that month on the path, plus a spread (K).</a:t>
            </a: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ts val="700"/>
              </a:spcAft>
            </a:pPr>
            <a:r>
              <a:rPr lang="en-US" altLang="zh-CN" sz="1600" b="1" i="0">
                <a:solidFill>
                  <a:srgbClr val="2C5282"/>
                </a:solidFill>
                <a:latin typeface="Segoe UI" panose="020B0502040204020203"/>
                <a:ea typeface="Segoe UI" panose="020B0502040204020203"/>
              </a:rPr>
              <a:t>Spot Rate Calculation</a:t>
            </a:r>
            <a:endParaRPr lang="en-US" altLang="zh-CN" sz="1600" b="1" i="0">
              <a:solidFill>
                <a:srgbClr val="2C5282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Convert the series of simulated one-month forward rates (fj(n)) into a spot rate (zT(n)) for month T:</a:t>
            </a: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ts val="700"/>
              </a:spcAft>
            </a:pPr>
            <a:endParaRPr lang="en-US" altLang="zh-CN" sz="1600" b="1" i="0">
              <a:solidFill>
                <a:srgbClr val="B7791F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ts val="700"/>
              </a:spcAft>
            </a:pPr>
            <a:r>
              <a:rPr lang="en-US" altLang="zh-CN" sz="1600" b="1" i="0">
                <a:solidFill>
                  <a:srgbClr val="B7791F"/>
                </a:solidFill>
                <a:latin typeface="Segoe UI" panose="020B0502040204020203"/>
                <a:ea typeface="Segoe UI" panose="020B0502040204020203"/>
              </a:rPr>
              <a:t>Present Value Formula</a:t>
            </a:r>
            <a:endParaRPr lang="en-US" altLang="zh-CN" sz="1600" b="1" i="0">
              <a:solidFill>
                <a:srgbClr val="B7791F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ts val="700"/>
              </a:spcAft>
            </a:pPr>
            <a:endParaRPr lang="en-US" altLang="zh-CN" sz="1600" b="1" i="0">
              <a:solidFill>
                <a:srgbClr val="6B46C1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ts val="700"/>
              </a:spcAft>
            </a:pPr>
            <a:endParaRPr lang="en-US" altLang="zh-CN" sz="1600" b="1" i="0">
              <a:solidFill>
                <a:srgbClr val="6B46C1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ts val="700"/>
              </a:spcAft>
            </a:pPr>
            <a:r>
              <a:rPr lang="en-US" altLang="zh-CN" sz="1600" b="1" i="0">
                <a:solidFill>
                  <a:srgbClr val="6B46C1"/>
                </a:solidFill>
                <a:latin typeface="Segoe UI" panose="020B0502040204020203"/>
                <a:ea typeface="Segoe UI" panose="020B0502040204020203"/>
              </a:rPr>
              <a:t>Path Value</a:t>
            </a:r>
            <a:endParaRPr lang="en-US" altLang="zh-CN" sz="1600" b="1" i="0">
              <a:solidFill>
                <a:srgbClr val="6B46C1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Sum the PVs for all months on the path:</a:t>
            </a: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ts val="1100"/>
              </a:spcBef>
              <a:spcAft>
                <a:spcPts val="1100"/>
              </a:spcAft>
            </a:pP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99510"/>
            <a:ext cx="7600950" cy="590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65" y="4548505"/>
            <a:ext cx="7348855" cy="7346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868035"/>
            <a:ext cx="7467600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Step 4: Compute Theoretical Value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38200" y="1753235"/>
            <a:ext cx="10403840" cy="482473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spcBef>
                <a:spcPct val="0"/>
              </a:spcBef>
              <a:spcAft>
                <a:spcPts val="700"/>
              </a:spcAft>
            </a:pPr>
            <a:r>
              <a:rPr lang="en-US" altLang="zh-CN" sz="1600" b="1" i="0">
                <a:solidFill>
                  <a:srgbClr val="2C5282"/>
                </a:solidFill>
                <a:latin typeface="Segoe UI" panose="020B0502040204020203"/>
                <a:ea typeface="Segoe UI" panose="020B0502040204020203"/>
              </a:rPr>
              <a:t>Theoretical Value</a:t>
            </a:r>
            <a:endParaRPr lang="en-US" altLang="zh-CN" sz="1600" b="1" i="0">
              <a:solidFill>
                <a:srgbClr val="2C5282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The average present value across all N simulated interest rate paths.</a:t>
            </a: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ts val="700"/>
              </a:spcAft>
            </a:pPr>
            <a:endParaRPr lang="en-US" altLang="zh-CN" sz="1600" b="1" i="0">
              <a:solidFill>
                <a:srgbClr val="2C7A7B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ts val="700"/>
              </a:spcAft>
            </a:pPr>
            <a:endParaRPr lang="en-US" altLang="zh-CN" sz="1600" b="1" i="0">
              <a:solidFill>
                <a:srgbClr val="2C7A7B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ts val="700"/>
              </a:spcAft>
            </a:pPr>
            <a:endParaRPr lang="en-US" altLang="zh-CN" sz="1600" b="1" i="0">
              <a:solidFill>
                <a:srgbClr val="2C7A7B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ts val="700"/>
              </a:spcAft>
            </a:pPr>
            <a:r>
              <a:rPr lang="en-US" altLang="zh-CN" sz="1600" b="1" i="0">
                <a:solidFill>
                  <a:srgbClr val="2C7A7B"/>
                </a:solidFill>
                <a:latin typeface="Segoe UI" panose="020B0502040204020203"/>
                <a:ea typeface="Segoe UI" panose="020B0502040204020203"/>
              </a:rPr>
              <a:t>Interpretation</a:t>
            </a:r>
            <a:endParaRPr lang="en-US" altLang="zh-CN" sz="1600" b="1" i="0">
              <a:solidFill>
                <a:srgbClr val="2C7A7B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Represents the average value of the MBS if all simulated scenarios were equally likely.</a:t>
            </a: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ts val="700"/>
              </a:spcAft>
            </a:pPr>
            <a:endParaRPr lang="en-US" altLang="zh-CN" sz="1600" b="1" i="0">
              <a:solidFill>
                <a:srgbClr val="B7791F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ts val="700"/>
              </a:spcAft>
            </a:pPr>
            <a:r>
              <a:rPr lang="en-US" altLang="zh-CN" sz="1600" b="1" i="0">
                <a:solidFill>
                  <a:srgbClr val="B7791F"/>
                </a:solidFill>
                <a:latin typeface="Segoe UI" panose="020B0502040204020203"/>
                <a:ea typeface="Segoe UI" panose="020B0502040204020203"/>
              </a:rPr>
              <a:t>Distribution Information</a:t>
            </a:r>
            <a:endParaRPr lang="en-US" altLang="zh-CN" sz="1600" b="1" i="0">
              <a:solidFill>
                <a:srgbClr val="B7791F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The individual path PVs form a distribution. This information (mean, standard deviation) is valuable but often ignored in basic applications.</a:t>
            </a: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4085" y="2460625"/>
            <a:ext cx="7362825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Option-Adjusted Spread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38200" y="1449705"/>
            <a:ext cx="10515600" cy="101219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ts val="700"/>
              </a:spcAft>
            </a:pPr>
            <a:r>
              <a:rPr lang="en-US" altLang="zh-CN" sz="1600" b="1" i="0">
                <a:solidFill>
                  <a:srgbClr val="2C5282"/>
                </a:solidFill>
                <a:latin typeface="Segoe UI" panose="020B0502040204020203"/>
                <a:ea typeface="Segoe UI" panose="020B0502040204020203"/>
              </a:rPr>
              <a:t>Definition</a:t>
            </a:r>
            <a:endParaRPr lang="en-US" altLang="zh-CN" sz="1600" b="1" i="0">
              <a:solidFill>
                <a:srgbClr val="2C5282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9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The spread (K) that, when added to the spot rates on all simulated interest rate paths, makes the average present value of the MBS equal to its observed market price.</a:t>
            </a:r>
            <a:endParaRPr lang="en-US" altLang="zh-CN" sz="19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2736850"/>
            <a:ext cx="10431780" cy="19583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ts val="700"/>
              </a:spcAft>
            </a:pPr>
            <a:r>
              <a:rPr lang="en-US" altLang="zh-CN" sz="1600" b="1" i="0">
                <a:solidFill>
                  <a:srgbClr val="2C5282"/>
                </a:solidFill>
                <a:latin typeface="Segoe UI" panose="020B0502040204020203"/>
                <a:ea typeface="Segoe UI" panose="020B0502040204020203"/>
              </a:rPr>
              <a:t>Mathematical Condition</a:t>
            </a:r>
            <a:endParaRPr lang="en-US" altLang="zh-CN" sz="1600" b="1" i="0">
              <a:solidFill>
                <a:srgbClr val="2C5282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ts val="1100"/>
              </a:spcBef>
              <a:spcAft>
                <a:spcPts val="1100"/>
              </a:spcAft>
            </a:pPr>
            <a:endParaRPr lang="en-US" altLang="zh-CN" sz="19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ts val="1100"/>
              </a:spcBef>
              <a:spcAft>
                <a:spcPts val="1100"/>
              </a:spcAft>
            </a:pPr>
            <a:endParaRPr lang="en-US" altLang="zh-CN" sz="19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ts val="700"/>
              </a:spcBef>
              <a:spcAft>
                <a:spcPct val="0"/>
              </a:spcAft>
            </a:pPr>
            <a:r>
              <a:rPr lang="en-US" altLang="zh-CN" sz="19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where PV[Path(n)] is calculated using spread K.</a:t>
            </a:r>
            <a:endParaRPr lang="en-US" altLang="zh-CN" sz="19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020" y="3262630"/>
            <a:ext cx="7419975" cy="685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70145"/>
            <a:ext cx="10008870" cy="13182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Interpreting OAS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38200" y="1691005"/>
            <a:ext cx="10514965" cy="36512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ts val="700"/>
              </a:spcAft>
            </a:pPr>
            <a:r>
              <a:rPr lang="en-US" altLang="zh-CN" sz="1600" b="1" i="0">
                <a:solidFill>
                  <a:srgbClr val="2C5282"/>
                </a:solidFill>
                <a:latin typeface="Segoe UI" panose="020B0502040204020203"/>
                <a:ea typeface="Segoe UI" panose="020B0502040204020203"/>
              </a:rPr>
              <a:t>Investor Use</a:t>
            </a:r>
            <a:endParaRPr lang="en-US" altLang="zh-CN" sz="1600" b="1" i="0">
              <a:solidFill>
                <a:srgbClr val="2C5282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Compare the OAS of similar MBS to judge relative value. Buy securities with higher OAS (or lower price for the same OAS) compared to benchmarks or similar securities.</a:t>
            </a: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ts val="700"/>
              </a:spcAft>
            </a:pPr>
            <a:r>
              <a:rPr lang="en-US" altLang="zh-CN" sz="1600" b="1" i="0">
                <a:solidFill>
                  <a:srgbClr val="2C7A7B"/>
                </a:solidFill>
                <a:latin typeface="Segoe UI" panose="020B0502040204020203"/>
                <a:ea typeface="Segoe UI" panose="020B0502040204020203"/>
              </a:rPr>
              <a:t>Benchmarking</a:t>
            </a:r>
            <a:endParaRPr lang="en-US" altLang="zh-CN" sz="1600" b="1" i="0">
              <a:solidFill>
                <a:srgbClr val="2C7A7B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Can be used to assess if a bond offers adequate compensation relative to funding costs (e.g., LIBOR OAS).</a:t>
            </a: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ts val="700"/>
              </a:spcAft>
            </a:pPr>
            <a:r>
              <a:rPr lang="en-US" altLang="zh-CN" sz="1600" b="1" i="0">
                <a:solidFill>
                  <a:srgbClr val="B7791F"/>
                </a:solidFill>
                <a:latin typeface="Segoe UI" panose="020B0502040204020203"/>
                <a:ea typeface="Segoe UI" panose="020B0502040204020203"/>
              </a:rPr>
              <a:t>Nature of Spread</a:t>
            </a:r>
            <a:endParaRPr lang="en-US" altLang="zh-CN" sz="1600" b="1" i="0">
              <a:solidFill>
                <a:srgbClr val="B7791F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It's an average spread over the forward rate curve (or LIBOR curve), reflecting the average compensation required across all simulated scenarios.</a:t>
            </a: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ts val="700"/>
              </a:spcAft>
            </a:pPr>
            <a:r>
              <a:rPr lang="en-US" altLang="zh-CN" sz="1600" b="1" i="0">
                <a:solidFill>
                  <a:srgbClr val="6B46C1"/>
                </a:solidFill>
                <a:latin typeface="Segoe UI" panose="020B0502040204020203"/>
                <a:ea typeface="Segoe UI" panose="020B0502040204020203"/>
              </a:rPr>
              <a:t>Superiority</a:t>
            </a:r>
            <a:endParaRPr lang="en-US" altLang="zh-CN" sz="1600" b="1" i="0">
              <a:solidFill>
                <a:srgbClr val="6B46C1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Better than nominal and Z-spread because it implicitly values the prepayment option.</a:t>
            </a: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Option Cost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38200" y="1539240"/>
            <a:ext cx="10516235" cy="15017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ts val="700"/>
              </a:spcAft>
            </a:pPr>
            <a:r>
              <a:rPr lang="en-US" altLang="zh-CN" sz="1600" b="1" i="0">
                <a:solidFill>
                  <a:srgbClr val="2C5282"/>
                </a:solidFill>
                <a:latin typeface="Segoe UI" panose="020B0502040204020203"/>
                <a:ea typeface="Segoe UI" panose="020B0502040204020203"/>
              </a:rPr>
              <a:t>Definition</a:t>
            </a:r>
            <a:endParaRPr lang="en-US" altLang="zh-CN" sz="1600" b="1" i="0">
              <a:solidFill>
                <a:srgbClr val="2C5282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The difference between the Zero-Volatility OAS (Z-Vol OAS) and the standard OAS.</a:t>
            </a: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ts val="700"/>
              </a:spcAft>
            </a:pPr>
            <a:r>
              <a:rPr lang="en-US" altLang="zh-CN" sz="1600" b="1" i="0">
                <a:solidFill>
                  <a:srgbClr val="2C7A7B"/>
                </a:solidFill>
                <a:latin typeface="Segoe UI" panose="020B0502040204020203"/>
                <a:ea typeface="Segoe UI" panose="020B0502040204020203"/>
              </a:rPr>
              <a:t>Zero-Volatility OAS</a:t>
            </a:r>
            <a:endParaRPr lang="en-US" altLang="zh-CN" sz="1600" b="1" i="0">
              <a:solidFill>
                <a:srgbClr val="2C7A7B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Calculated using only the base-case interest rate path (assuming no volatility).</a:t>
            </a: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755" y="3194050"/>
            <a:ext cx="10612120" cy="12014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Techniques for Valuing MBS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38200" y="1528445"/>
            <a:ext cx="10515600" cy="4407535"/>
          </a:xfrm>
          <a:prstGeom prst="rect">
            <a:avLst/>
          </a:prstGeom>
        </p:spPr>
        <p:txBody>
          <a:bodyPr wrap="square">
            <a:spAutoFit/>
          </a:bodyPr>
          <a:p>
            <a:pPr marL="0" algn="l">
              <a:spcAft>
                <a:spcPts val="1100"/>
              </a:spcAft>
              <a:buClrTx/>
              <a:buSzTx/>
              <a:buFontTx/>
            </a:pPr>
            <a:r>
              <a:rPr lang="en-US" altLang="zh-CN" sz="2100" b="1" i="0">
                <a:solidFill>
                  <a:srgbClr val="2C5282"/>
                </a:solidFill>
                <a:latin typeface="Segoe UI" panose="020B0502040204020203"/>
                <a:ea typeface="Segoe UI" panose="020B0502040204020203"/>
              </a:rPr>
              <a:t>Techniques for Valuing Mortgage-Backed Securities (MBS)</a:t>
            </a:r>
            <a:endParaRPr lang="en-US" altLang="zh-CN" sz="2100" b="1" i="0">
              <a:solidFill>
                <a:srgbClr val="2C5282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2100" b="1" i="0">
                <a:solidFill>
                  <a:srgbClr val="1A365D"/>
                </a:solidFill>
                <a:latin typeface="Segoe UI" panose="020B0502040204020203"/>
                <a:ea typeface="Segoe UI" panose="020B0502040204020203"/>
              </a:rPr>
              <a:t>Objective:</a:t>
            </a:r>
            <a:r>
              <a:rPr lang="en-US" altLang="zh-CN" sz="21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 Measure and quantify potential returns and risks.</a:t>
            </a:r>
            <a:endParaRPr lang="en-US" altLang="zh-CN" sz="21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2100" b="0" i="0">
                <a:solidFill>
                  <a:srgbClr val="1A365D"/>
                </a:solidFill>
                <a:latin typeface="Segoe UI" panose="020B0502040204020203"/>
                <a:ea typeface="Segoe UI" panose="020B0502040204020203"/>
              </a:rPr>
              <a:t>Focus:</a:t>
            </a:r>
            <a:r>
              <a:rPr lang="en-US" altLang="zh-CN" sz="21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 Valuation methods as a prerequisite for risk analysis (e.g., interest rate risk).</a:t>
            </a:r>
            <a:endParaRPr lang="en-US" altLang="zh-CN" sz="21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ts val="1100"/>
              </a:spcAft>
            </a:pPr>
            <a:endParaRPr lang="en-US" altLang="zh-CN" sz="2100" b="1" i="0">
              <a:solidFill>
                <a:srgbClr val="2C5282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ts val="1100"/>
              </a:spcAft>
            </a:pPr>
            <a:r>
              <a:rPr lang="en-US" altLang="zh-CN" sz="2100" b="1" i="0">
                <a:solidFill>
                  <a:srgbClr val="2C5282"/>
                </a:solidFill>
                <a:latin typeface="Segoe UI" panose="020B0502040204020203"/>
                <a:ea typeface="Segoe UI" panose="020B0502040204020203"/>
              </a:rPr>
              <a:t>Key Techniques:</a:t>
            </a:r>
            <a:endParaRPr lang="en-US" altLang="zh-CN" sz="2100" b="1" i="0">
              <a:solidFill>
                <a:srgbClr val="2C5282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i="0">
                <a:solidFill>
                  <a:srgbClr val="FFFFFF"/>
                </a:solidFill>
                <a:latin typeface="Segoe UI" panose="020B0502040204020203"/>
                <a:ea typeface="Segoe UI" panose="020B0502040204020203"/>
              </a:rPr>
              <a:t>1</a:t>
            </a:r>
            <a:endParaRPr lang="en-US" altLang="zh-CN" sz="1600" b="1" i="0">
              <a:solidFill>
                <a:srgbClr val="FFFFFF"/>
              </a:solidFill>
              <a:latin typeface="Segoe UI" panose="020B0502040204020203"/>
              <a:ea typeface="Segoe UI" panose="020B0502040204020203"/>
            </a:endParaRPr>
          </a:p>
          <a:p>
            <a:pPr marL="457200" indent="-45720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21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Static Cash Flow Yield Analysis</a:t>
            </a:r>
            <a:endParaRPr lang="en-US" altLang="zh-CN" sz="21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600" b="1" i="0">
                <a:solidFill>
                  <a:srgbClr val="FFFFFF"/>
                </a:solidFill>
                <a:latin typeface="Segoe UI" panose="020B0502040204020203"/>
                <a:ea typeface="Segoe UI" panose="020B0502040204020203"/>
              </a:rPr>
              <a:t>2</a:t>
            </a:r>
            <a:endParaRPr lang="en-US" altLang="zh-CN" sz="1600" b="1" i="0">
              <a:solidFill>
                <a:srgbClr val="FFFFFF"/>
              </a:solidFill>
              <a:latin typeface="Segoe UI" panose="020B0502040204020203"/>
              <a:ea typeface="Segoe UI" panose="020B0502040204020203"/>
            </a:endParaRPr>
          </a:p>
          <a:p>
            <a:pPr marL="457200" indent="-45720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21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Z-Spread</a:t>
            </a:r>
            <a:endParaRPr lang="en-US" altLang="zh-CN" sz="21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600" b="1" i="0">
                <a:solidFill>
                  <a:srgbClr val="FFFFFF"/>
                </a:solidFill>
                <a:latin typeface="Segoe UI" panose="020B0502040204020203"/>
                <a:ea typeface="Segoe UI" panose="020B0502040204020203"/>
              </a:rPr>
              <a:t>3</a:t>
            </a:r>
            <a:endParaRPr lang="en-US" altLang="zh-CN" sz="1600" b="1" i="0">
              <a:solidFill>
                <a:srgbClr val="FFFFFF"/>
              </a:solidFill>
              <a:latin typeface="Segoe UI" panose="020B0502040204020203"/>
              <a:ea typeface="Segoe UI" panose="020B0502040204020203"/>
            </a:endParaRPr>
          </a:p>
          <a:p>
            <a:pPr marL="457200" indent="-45720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21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Monte Carlo Simulation &amp; Option-Adjusted Spread (OAS)</a:t>
            </a:r>
            <a:endParaRPr lang="en-US" altLang="zh-CN" sz="21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600" b="1" i="0">
                <a:solidFill>
                  <a:srgbClr val="FFFFFF"/>
                </a:solidFill>
                <a:latin typeface="Segoe UI" panose="020B0502040204020203"/>
                <a:ea typeface="Segoe UI" panose="020B0502040204020203"/>
              </a:rPr>
              <a:t>4</a:t>
            </a:r>
            <a:endParaRPr lang="en-US" altLang="zh-CN" sz="1600" b="1" i="0">
              <a:solidFill>
                <a:srgbClr val="FFFFFF"/>
              </a:solidFill>
              <a:latin typeface="Segoe UI" panose="020B0502040204020203"/>
              <a:ea typeface="Segoe UI" panose="020B0502040204020203"/>
            </a:endParaRPr>
          </a:p>
          <a:p>
            <a:pPr marL="457200" indent="-45720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21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Total Return Analysis</a:t>
            </a:r>
            <a:endParaRPr lang="en-US" altLang="zh-CN" sz="21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Static Cash Flow Yield Analysis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37565" y="1726565"/>
            <a:ext cx="10516235" cy="33381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ts val="700"/>
              </a:spcAft>
            </a:pPr>
            <a:r>
              <a:rPr lang="en-US" altLang="zh-CN" sz="1600" b="1" i="0">
                <a:solidFill>
                  <a:srgbClr val="2C5282"/>
                </a:solidFill>
                <a:latin typeface="Segoe UI" panose="020B0502040204020203"/>
                <a:ea typeface="Segoe UI" panose="020B0502040204020203"/>
              </a:rPr>
              <a:t>Definition</a:t>
            </a:r>
            <a:endParaRPr lang="en-US" altLang="zh-CN" sz="1600" b="1" i="0">
              <a:solidFill>
                <a:srgbClr val="2C5282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The internal interest rate that equates the present value of projected monthly cash flows to the market price.</a:t>
            </a: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ts val="700"/>
              </a:spcAft>
            </a:pPr>
            <a:r>
              <a:rPr lang="en-US" altLang="zh-CN" sz="1600" b="1" i="0">
                <a:solidFill>
                  <a:srgbClr val="C53030"/>
                </a:solidFill>
                <a:latin typeface="Segoe UI" panose="020B0502040204020203"/>
                <a:ea typeface="Segoe UI" panose="020B0502040204020203"/>
              </a:rPr>
              <a:t>Challenge</a:t>
            </a:r>
            <a:endParaRPr lang="en-US" altLang="zh-CN" sz="1600" b="1" i="0">
              <a:solidFill>
                <a:srgbClr val="C53030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MBS cash flows are uncertain due to prepayments.</a:t>
            </a: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ts val="700"/>
              </a:spcAft>
            </a:pPr>
            <a:endParaRPr lang="en-US" altLang="zh-CN" sz="1600" b="1" i="0">
              <a:solidFill>
                <a:srgbClr val="DD6B20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ts val="700"/>
              </a:spcAft>
            </a:pPr>
            <a:r>
              <a:rPr lang="en-US" altLang="zh-CN" sz="1600" b="1" i="0">
                <a:solidFill>
                  <a:srgbClr val="DD6B20"/>
                </a:solidFill>
                <a:latin typeface="Segoe UI" panose="020B0502040204020203"/>
                <a:ea typeface="Segoe UI" panose="020B0502040204020203"/>
              </a:rPr>
              <a:t>Assumption</a:t>
            </a:r>
            <a:endParaRPr lang="en-US" altLang="zh-CN" sz="1600" b="1" i="0">
              <a:solidFill>
                <a:srgbClr val="DD6B20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Requires an assumption about the prepayment rate (e.g., constant CPR, PSA ramp, custom path).</a:t>
            </a: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ts val="700"/>
              </a:spcAft>
            </a:pPr>
            <a:endParaRPr lang="en-US" altLang="zh-CN" sz="1600" b="1" i="0">
              <a:solidFill>
                <a:srgbClr val="2F855A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ts val="700"/>
              </a:spcAft>
            </a:pPr>
            <a:r>
              <a:rPr lang="en-US" altLang="zh-CN" sz="1600" b="1" i="0">
                <a:solidFill>
                  <a:srgbClr val="2F855A"/>
                </a:solidFill>
                <a:latin typeface="Segoe UI" panose="020B0502040204020203"/>
                <a:ea typeface="Segoe UI" panose="020B0502040204020203"/>
              </a:rPr>
              <a:t>Calculation</a:t>
            </a:r>
            <a:endParaRPr lang="en-US" altLang="zh-CN" sz="1600" b="1" i="0">
              <a:solidFill>
                <a:srgbClr val="2F855A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Involves projecting monthly cash flows based on the assumed prepayment speed.</a:t>
            </a: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Bond Equivalent Yield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38200" y="1691005"/>
            <a:ext cx="10515600" cy="7194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ts val="700"/>
              </a:spcAft>
            </a:pPr>
            <a:r>
              <a:rPr lang="en-US" altLang="zh-CN" sz="1600" b="1" i="0">
                <a:solidFill>
                  <a:srgbClr val="2C5282"/>
                </a:solidFill>
                <a:latin typeface="Segoe UI" panose="020B0502040204020203"/>
                <a:ea typeface="Segoe UI" panose="020B0502040204020203"/>
              </a:rPr>
              <a:t>Purpose</a:t>
            </a:r>
            <a:endParaRPr lang="en-US" altLang="zh-CN" sz="1600" b="1" i="0">
              <a:solidFill>
                <a:srgbClr val="2C5282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9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To make the yield of an MBS comparable to a Treasury bond yield (which is typically semiannual).</a:t>
            </a:r>
            <a:endParaRPr lang="en-US" altLang="zh-CN" sz="19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765" y="3068955"/>
            <a:ext cx="10514965" cy="18586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Nominal Spread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37565" y="1603375"/>
            <a:ext cx="10516235" cy="34048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ts val="700"/>
              </a:spcAft>
            </a:pPr>
            <a:r>
              <a:rPr lang="en-US" altLang="zh-CN" sz="1600" b="1" i="0">
                <a:solidFill>
                  <a:srgbClr val="2C5282"/>
                </a:solidFill>
                <a:latin typeface="Segoe UI" panose="020B0502040204020203"/>
                <a:ea typeface="Segoe UI" panose="020B0502040204020203"/>
              </a:rPr>
              <a:t>Definition</a:t>
            </a:r>
            <a:endParaRPr lang="en-US" altLang="zh-CN" sz="1600" b="1" i="0">
              <a:solidFill>
                <a:srgbClr val="2C5282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The difference between the MBS's cash flow yield and the yield of a comparable Treasury security.</a:t>
            </a: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ts val="700"/>
              </a:spcAft>
            </a:pPr>
            <a:r>
              <a:rPr lang="en-US" altLang="zh-CN" sz="1600" b="1" i="0">
                <a:solidFill>
                  <a:srgbClr val="2C7A7B"/>
                </a:solidFill>
                <a:latin typeface="Segoe UI" panose="020B0502040204020203"/>
                <a:ea typeface="Segoe UI" panose="020B0502040204020203"/>
              </a:rPr>
              <a:t>Comparable Treasury</a:t>
            </a:r>
            <a:endParaRPr lang="en-US" altLang="zh-CN" sz="1600" b="1" i="0">
              <a:solidFill>
                <a:srgbClr val="2C7A7B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Often defined by matching the average life of the MBS (using interpolated yields).</a:t>
            </a: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ts val="700"/>
              </a:spcAft>
            </a:pPr>
            <a:r>
              <a:rPr lang="en-US" altLang="zh-CN" sz="1600" b="1" i="0">
                <a:solidFill>
                  <a:srgbClr val="B7791F"/>
                </a:solidFill>
                <a:latin typeface="Segoe UI" panose="020B0502040204020203"/>
                <a:ea typeface="Segoe UI" panose="020B0502040204020203"/>
              </a:rPr>
              <a:t>Interpretation</a:t>
            </a:r>
            <a:endParaRPr lang="en-US" altLang="zh-CN" sz="1600" b="1" i="0">
              <a:solidFill>
                <a:srgbClr val="B7791F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Commonly quoted measure of incremental return over Treasuries.</a:t>
            </a: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ts val="700"/>
              </a:spcAft>
            </a:pPr>
            <a:r>
              <a:rPr lang="en-US" altLang="zh-CN" sz="1600" b="1" i="0">
                <a:solidFill>
                  <a:srgbClr val="C53030"/>
                </a:solidFill>
                <a:latin typeface="Segoe UI" panose="020B0502040204020203"/>
                <a:ea typeface="Segoe UI" panose="020B0502040204020203"/>
              </a:rPr>
              <a:t>Limitation</a:t>
            </a:r>
            <a:endParaRPr lang="en-US" altLang="zh-CN" sz="1600" b="1" i="0">
              <a:solidFill>
                <a:srgbClr val="C53030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Does not account for prepayment risk. A large nominal spread might simply compensate for high prepayment risk (e.g., support tranches in CMOs).</a:t>
            </a: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Z-Spread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37565" y="1771650"/>
            <a:ext cx="10516235" cy="30689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ts val="700"/>
              </a:spcAft>
            </a:pPr>
            <a:r>
              <a:rPr lang="en-US" altLang="zh-CN" sz="1600" b="1" i="0">
                <a:solidFill>
                  <a:srgbClr val="2C5282"/>
                </a:solidFill>
                <a:latin typeface="Segoe UI" panose="020B0502040204020203"/>
                <a:ea typeface="Segoe UI" panose="020B0502040204020203"/>
              </a:rPr>
              <a:t>Definition</a:t>
            </a:r>
            <a:endParaRPr lang="en-US" altLang="zh-CN" sz="1600" b="1" i="0">
              <a:solidFill>
                <a:srgbClr val="2C5282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A spread added to the entire Treasury spot rate curve such that the present value of the MBS's cash flows equals its market price.</a:t>
            </a: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ts val="700"/>
              </a:spcAft>
            </a:pPr>
            <a:r>
              <a:rPr lang="en-US" altLang="zh-CN" sz="1600" b="1" i="0">
                <a:solidFill>
                  <a:srgbClr val="2C7A7B"/>
                </a:solidFill>
                <a:latin typeface="Segoe UI" panose="020B0502040204020203"/>
                <a:ea typeface="Segoe UI" panose="020B0502040204020203"/>
              </a:rPr>
              <a:t>Advantage</a:t>
            </a:r>
            <a:endParaRPr lang="en-US" altLang="zh-CN" sz="1600" b="1" i="0">
              <a:solidFill>
                <a:srgbClr val="2C7A7B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Compares the MBS's cash flow pattern to a portfolio of Treasuries with the same cash flow timing (more realistic than nominal spread).</a:t>
            </a: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ts val="700"/>
              </a:spcAft>
            </a:pPr>
            <a:r>
              <a:rPr lang="en-US" altLang="zh-CN" sz="1600" b="1" i="0">
                <a:solidFill>
                  <a:srgbClr val="C53030"/>
                </a:solidFill>
                <a:latin typeface="Segoe UI" panose="020B0502040204020203"/>
                <a:ea typeface="Segoe UI" panose="020B0502040204020203"/>
              </a:rPr>
              <a:t>Limitation</a:t>
            </a:r>
            <a:endParaRPr lang="en-US" altLang="zh-CN" sz="1600" b="1" i="0">
              <a:solidFill>
                <a:srgbClr val="C53030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Still uses a single prepayment path/vector. It doesn't explicitly model how changing interest rates affect prepayment behavior and thus the cash flow patterns.</a:t>
            </a: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Limitations of Z-Spread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38200" y="1691005"/>
            <a:ext cx="10516235" cy="406463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0">
                <a:solidFill>
                  <a:srgbClr val="FF0000"/>
                </a:solidFill>
                <a:latin typeface="Segoe UI" panose="020B0502040204020203"/>
                <a:ea typeface="Segoe UI" panose="020B0502040204020203"/>
              </a:rPr>
              <a:t>Single Prepayment Path</a:t>
            </a:r>
            <a:endParaRPr lang="en-US" altLang="zh-CN" sz="2000" b="1" i="0">
              <a:solidFill>
                <a:srgbClr val="FF0000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Like nominal spread, it assumes one specific prepayment scenario holds throughout the entire simulation period.</a:t>
            </a:r>
            <a:endParaRPr lang="en-US" altLang="zh-CN" sz="20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altLang="zh-CN" sz="24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algn="l">
              <a:buClrTx/>
              <a:buSzTx/>
              <a:buFontTx/>
            </a:pPr>
            <a:r>
              <a:rPr lang="en-US" altLang="zh-CN" sz="2000" b="1" i="0">
                <a:solidFill>
                  <a:srgbClr val="FF0000"/>
                </a:solidFill>
                <a:latin typeface="Segoe UI" panose="020B0502040204020203"/>
                <a:ea typeface="Segoe UI" panose="020B0502040204020203"/>
              </a:rPr>
              <a:t>No Interest Rate Path Dependency</a:t>
            </a:r>
            <a:endParaRPr lang="en-US" altLang="zh-CN" sz="2000" b="1" i="0">
              <a:solidFill>
                <a:srgbClr val="FF0000"/>
              </a:solidFill>
              <a:latin typeface="Segoe UI" panose="020B0502040204020203"/>
              <a:ea typeface="Segoe UI" panose="020B0502040204020203"/>
            </a:endParaRPr>
          </a:p>
          <a:p>
            <a:pPr marL="0" algn="l">
              <a:buClrTx/>
              <a:buSzTx/>
              <a:buFontTx/>
            </a:pPr>
            <a:r>
              <a:rPr lang="en-US" altLang="zh-CN" sz="20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It doesn't capture how the history of interest rates affects future prepayments (e.g., prepayment burnout).</a:t>
            </a:r>
            <a:endParaRPr lang="en-US" altLang="zh-CN" sz="20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altLang="zh-CN" sz="24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algn="l">
              <a:buClrTx/>
              <a:buSzTx/>
              <a:buFontTx/>
            </a:pPr>
            <a:r>
              <a:rPr lang="en-US" altLang="zh-CN" sz="2000" b="1" i="0">
                <a:solidFill>
                  <a:srgbClr val="FF0000"/>
                </a:solidFill>
                <a:latin typeface="Segoe UI" panose="020B0502040204020203"/>
                <a:ea typeface="Segoe UI" panose="020B0502040204020203"/>
              </a:rPr>
              <a:t>Not Ideal for Structured Products</a:t>
            </a:r>
            <a:endParaRPr lang="en-US" altLang="zh-CN" sz="2000" b="1" i="0">
              <a:solidFill>
                <a:srgbClr val="FF0000"/>
              </a:solidFill>
              <a:latin typeface="Segoe UI" panose="020B0502040204020203"/>
              <a:ea typeface="Segoe UI" panose="020B0502040204020203"/>
            </a:endParaRPr>
          </a:p>
          <a:p>
            <a:pPr marL="0" algn="l">
              <a:buClrTx/>
              <a:buSzTx/>
              <a:buFontTx/>
            </a:pPr>
            <a:r>
              <a:rPr lang="en-US" altLang="zh-CN" sz="20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For CMOs, the cash flow allocation depends on the history of prepayments across different tranches.</a:t>
            </a:r>
            <a:endParaRPr lang="en-US" altLang="zh-CN" sz="20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Steps in Monte Carlo Methodology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37565" y="1691005"/>
            <a:ext cx="9903460" cy="465963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i="0">
                <a:solidFill>
                  <a:srgbClr val="FFFFFF"/>
                </a:solidFill>
                <a:latin typeface="Segoe UI" panose="020B0502040204020203"/>
                <a:ea typeface="Segoe UI" panose="020B0502040204020203"/>
              </a:rPr>
              <a:t>1</a:t>
            </a:r>
            <a:endParaRPr lang="en-US" altLang="zh-CN" sz="1600" b="1" i="0">
              <a:solidFill>
                <a:srgbClr val="FFFFFF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ts val="300"/>
              </a:spcAft>
            </a:pPr>
            <a:r>
              <a:rPr lang="en-US" altLang="zh-CN" sz="1600" b="1" i="0">
                <a:solidFill>
                  <a:srgbClr val="2C5282"/>
                </a:solidFill>
                <a:latin typeface="Segoe UI" panose="020B0502040204020203"/>
                <a:ea typeface="Segoe UI" panose="020B0502040204020203"/>
              </a:rPr>
              <a:t>Simulate Interest Rate Paths</a:t>
            </a:r>
            <a:endParaRPr lang="en-US" altLang="zh-CN" sz="1600" b="1" i="0">
              <a:solidFill>
                <a:srgbClr val="2C5282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Generate multiple potential future paths for short-term rates (and refinancing rates).</a:t>
            </a: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i="0">
                <a:solidFill>
                  <a:srgbClr val="FFFFFF"/>
                </a:solidFill>
                <a:latin typeface="Segoe UI" panose="020B0502040204020203"/>
                <a:ea typeface="Segoe UI" panose="020B0502040204020203"/>
              </a:rPr>
              <a:t>2</a:t>
            </a:r>
            <a:endParaRPr lang="en-US" altLang="zh-CN" sz="1600" b="1" i="0">
              <a:solidFill>
                <a:srgbClr val="FFFFFF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ts val="300"/>
              </a:spcAft>
            </a:pPr>
            <a:r>
              <a:rPr lang="en-US" altLang="zh-CN" sz="1600" b="1" i="0">
                <a:solidFill>
                  <a:srgbClr val="2C5282"/>
                </a:solidFill>
                <a:latin typeface="Segoe UI" panose="020B0502040204020203"/>
                <a:ea typeface="Segoe UI" panose="020B0502040204020203"/>
              </a:rPr>
              <a:t>Project Cash Flows</a:t>
            </a:r>
            <a:endParaRPr lang="en-US" altLang="zh-CN" sz="1600" b="1" i="0">
              <a:solidFill>
                <a:srgbClr val="2C5282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For each interest rate path, project the monthly cash flows (principal, interest, prepayments) using a prepayment model.</a:t>
            </a: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i="0">
                <a:solidFill>
                  <a:srgbClr val="FFFFFF"/>
                </a:solidFill>
                <a:latin typeface="Segoe UI" panose="020B0502040204020203"/>
                <a:ea typeface="Segoe UI" panose="020B0502040204020203"/>
              </a:rPr>
              <a:t>3</a:t>
            </a:r>
            <a:endParaRPr lang="en-US" altLang="zh-CN" sz="1600" b="1" i="0">
              <a:solidFill>
                <a:srgbClr val="FFFFFF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ts val="300"/>
              </a:spcAft>
            </a:pPr>
            <a:r>
              <a:rPr lang="en-US" altLang="zh-CN" sz="1600" b="1" i="0">
                <a:solidFill>
                  <a:srgbClr val="2C5282"/>
                </a:solidFill>
                <a:latin typeface="Segoe UI" panose="020B0502040204020203"/>
                <a:ea typeface="Segoe UI" panose="020B0502040204020203"/>
              </a:rPr>
              <a:t>Determine Present Value</a:t>
            </a:r>
            <a:endParaRPr lang="en-US" altLang="zh-CN" sz="1600" b="1" i="0">
              <a:solidFill>
                <a:srgbClr val="2C5282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Discount the projected cash flows for each path using the simulated spot rates plus a spread (initially unknown).</a:t>
            </a: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i="0">
                <a:solidFill>
                  <a:srgbClr val="FFFFFF"/>
                </a:solidFill>
                <a:latin typeface="Segoe UI" panose="020B0502040204020203"/>
                <a:ea typeface="Segoe UI" panose="020B0502040204020203"/>
              </a:rPr>
              <a:t>4</a:t>
            </a:r>
            <a:endParaRPr lang="en-US" altLang="zh-CN" sz="1600" b="1" i="0">
              <a:solidFill>
                <a:srgbClr val="FFFFFF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ts val="300"/>
              </a:spcAft>
            </a:pPr>
            <a:r>
              <a:rPr lang="en-US" altLang="zh-CN" sz="1600" b="1" i="0">
                <a:solidFill>
                  <a:srgbClr val="2C5282"/>
                </a:solidFill>
                <a:latin typeface="Segoe UI" panose="020B0502040204020203"/>
                <a:ea typeface="Segoe UI" panose="020B0502040204020203"/>
              </a:rPr>
              <a:t>Compute Theoretical Value</a:t>
            </a:r>
            <a:endParaRPr lang="en-US" altLang="zh-CN" sz="1600" b="1" i="0">
              <a:solidFill>
                <a:srgbClr val="2C5282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Average the present values across all simulated paths.</a:t>
            </a: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 1: Simulate Interest Rate Paths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37565" y="1894840"/>
            <a:ext cx="10516235" cy="443420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spcBef>
                <a:spcPct val="0"/>
              </a:spcBef>
              <a:spcAft>
                <a:spcPts val="700"/>
              </a:spcAft>
            </a:pPr>
            <a:r>
              <a:rPr lang="en-US" altLang="zh-CN" sz="1600" b="1" i="0">
                <a:solidFill>
                  <a:srgbClr val="2C5282"/>
                </a:solidFill>
                <a:latin typeface="Segoe UI" panose="020B0502040204020203"/>
                <a:ea typeface="Segoe UI" panose="020B0502040204020203"/>
              </a:rPr>
              <a:t>Input</a:t>
            </a:r>
            <a:endParaRPr lang="en-US" altLang="zh-CN" sz="1600" b="1" i="0">
              <a:solidFill>
                <a:srgbClr val="2C5282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Current term structure of interest rates (e.g., Treasury spot curve), volatility assumptions.</a:t>
            </a: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i="0">
                <a:solidFill>
                  <a:srgbClr val="2C7A7B"/>
                </a:solidFill>
                <a:latin typeface="Segoe UI" panose="020B0502040204020203"/>
                <a:ea typeface="Segoe UI" panose="020B0502040204020203"/>
              </a:rPr>
              <a:t>Process</a:t>
            </a:r>
            <a:endParaRPr lang="en-US" altLang="zh-CN" sz="1600" b="1" i="0">
              <a:solidFill>
                <a:srgbClr val="2C7A7B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Use a stochastic model (often arbitrage-free) to generate N random paths of future short-term rates over the security's life (T months).</a:t>
            </a: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i="0">
                <a:solidFill>
                  <a:srgbClr val="B7791F"/>
                </a:solidFill>
                <a:latin typeface="Segoe UI" panose="020B0502040204020203"/>
                <a:ea typeface="Segoe UI" panose="020B0502040204020203"/>
              </a:rPr>
              <a:t>Calibration</a:t>
            </a:r>
            <a:endParaRPr lang="en-US" altLang="zh-CN" sz="1600" b="1" i="0">
              <a:solidFill>
                <a:srgbClr val="B7791F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33333"/>
                </a:solidFill>
                <a:latin typeface="Segoe UI" panose="020B0502040204020203"/>
                <a:ea typeface="Segoe UI" panose="020B0502040204020203"/>
              </a:rPr>
              <a:t>Ensure the average simulated price of zero-coupon Treasuries matches today's market price.</a:t>
            </a: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i="0">
                <a:solidFill>
                  <a:srgbClr val="6B46C1"/>
                </a:solidFill>
                <a:latin typeface="Segoe UI" panose="020B0502040204020203"/>
                <a:ea typeface="Segoe UI" panose="020B0502040204020203"/>
              </a:rPr>
              <a:t>Refinancing Rate</a:t>
            </a:r>
            <a:endParaRPr lang="en-US" altLang="zh-CN" sz="1600" b="1" i="0">
              <a:solidFill>
                <a:srgbClr val="6B46C1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333333"/>
                </a:solidFill>
                <a:latin typeface="Segoe UI" panose="020B0502040204020203"/>
                <a:ea typeface="Segoe UI" panose="020B0502040204020203"/>
                <a:sym typeface="+mn-ea"/>
              </a:rPr>
              <a:t>An assumption links the simulated short-term rate to the actual refinancing rate faced by borrowers.</a:t>
            </a: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altLang="zh-CN" sz="1600" b="0" i="0">
              <a:solidFill>
                <a:srgbClr val="333333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ct val="0"/>
              </a:spcBef>
              <a:spcAft>
                <a:spcPts val="700"/>
              </a:spcAft>
            </a:pPr>
            <a:endParaRPr lang="en-US" altLang="zh-CN" sz="1600" b="1" i="0">
              <a:solidFill>
                <a:srgbClr val="6B46C1"/>
              </a:solidFill>
              <a:latin typeface="Segoe UI" panose="020B0502040204020203"/>
              <a:ea typeface="Segoe UI" panose="020B0502040204020203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5595</Words>
  <Application>WPS 演示</Application>
  <PresentationFormat>宽屏</PresentationFormat>
  <Paragraphs>186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Arial Unicode MS</vt:lpstr>
      <vt:lpstr>Calibri</vt:lpstr>
      <vt:lpstr>微软雅黑</vt:lpstr>
      <vt:lpstr>Segoe UI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杨立斌</cp:lastModifiedBy>
  <cp:revision>15</cp:revision>
  <dcterms:created xsi:type="dcterms:W3CDTF">2023-08-09T12:44:00Z</dcterms:created>
  <dcterms:modified xsi:type="dcterms:W3CDTF">2025-05-22T01:43:09Z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2052-12.1.0.21171</vt:lpwstr>
  </property>
</Properties>
</file>