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1" r:id="rId3"/>
    <p:sldId id="258" r:id="rId4"/>
    <p:sldId id="259" r:id="rId5"/>
    <p:sldId id="260" r:id="rId6"/>
    <p:sldId id="261" r:id="rId7"/>
    <p:sldId id="262" r:id="rId8"/>
    <p:sldId id="264" r:id="rId10"/>
    <p:sldId id="269" r:id="rId11"/>
    <p:sldId id="270" r:id="rId12"/>
    <p:sldId id="295" r:id="rId13"/>
    <p:sldId id="273" r:id="rId14"/>
    <p:sldId id="284" r:id="rId15"/>
    <p:sldId id="285" r:id="rId16"/>
    <p:sldId id="289" r:id="rId17"/>
    <p:sldId id="290" r:id="rId18"/>
    <p:sldId id="291" r:id="rId19"/>
    <p:sldId id="268" r:id="rId20"/>
    <p:sldId id="263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Clean Code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Yang, Libin Jeremy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4205" y="624205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017520" y="716280"/>
            <a:ext cx="3047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/>
              <a:t>关于架构风格</a:t>
            </a:r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4425" y="1348740"/>
            <a:ext cx="5519420" cy="51282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205" y="1662430"/>
            <a:ext cx="4868545" cy="1241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DDD</a:t>
            </a:r>
            <a:r>
              <a:rPr lang="zh-CN" altLang="en-US"/>
              <a:t>并不绑定任何架构风格</a:t>
            </a:r>
            <a:endParaRPr lang="zh-CN" altLang="en-US"/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DDD和六边形架构是天然契合的，是DDD的首选架构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4798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案例（龙与魔法的</a:t>
            </a:r>
            <a:r>
              <a:rPr lang="zh-CN" altLang="en-US">
                <a:sym typeface="+mn-ea"/>
              </a:rPr>
              <a:t>世界</a:t>
            </a:r>
            <a:r>
              <a:rPr lang="zh-CN" altLang="en-US"/>
              <a:t>游戏的领域层设计）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4205" y="1532255"/>
            <a:ext cx="107372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玩家（Player）可以是战士（Fighter）、法师（Mage）、龙骑（Dragoon）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怪物（Monster）可以是兽人（Orc）、精灵（Elf）、龙（Dragon），怪物有血量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武器（Weapon）可以是剑（Sword）、法杖（Staff），武器有攻击力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205" y="3402965"/>
            <a:ext cx="97834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玩家可以装备一个武器，武器攻击可以是物理类型（0），火（1），冰（2）等，武器类型决定伤害类型。攻击规则如下：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4205" y="4430395"/>
            <a:ext cx="97231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兽人对物理攻击伤害减半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精灵对魔法攻击伤害减半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龙对物理和魔法攻击免疫，除非玩家是龙骑，则伤害加倍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案例（初始设计）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306195"/>
            <a:ext cx="4562475" cy="3800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45" y="724535"/>
            <a:ext cx="6572250" cy="5962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205" y="5297805"/>
            <a:ext cx="456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/>
              <a:t>如何实现以下需求？</a:t>
            </a:r>
            <a:endParaRPr lang="zh-CN" altLang="en-US" sz="16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战士只能装备剑；法师只能装备法杖</a:t>
            </a:r>
            <a:endParaRPr lang="zh-CN" altLang="en-US" sz="160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战士和法师都能装备匕首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</a:t>
            </a:r>
            <a:r>
              <a:rPr lang="en-US" altLang="zh-CN"/>
              <a:t>Domain Object</a:t>
            </a:r>
            <a:r>
              <a:rPr lang="zh-CN" altLang="en-US"/>
              <a:t>设计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514475"/>
            <a:ext cx="4705350" cy="3829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8985" y="1514475"/>
            <a:ext cx="54298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Entity</a:t>
            </a:r>
            <a:r>
              <a:rPr lang="zh-CN" altLang="en-US" sz="1600"/>
              <a:t>包含</a:t>
            </a:r>
            <a:r>
              <a:rPr lang="en-US" altLang="zh-CN" sz="1600"/>
              <a:t>Id</a:t>
            </a:r>
            <a:r>
              <a:rPr lang="zh-CN" altLang="en-US" sz="1600"/>
              <a:t>属性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通过枚举代替继承关系（</a:t>
            </a:r>
            <a:r>
              <a:rPr lang="en-US" altLang="zh-CN" sz="1600"/>
              <a:t>Player</a:t>
            </a:r>
            <a:r>
              <a:rPr lang="zh-CN" altLang="en-US" sz="1600"/>
              <a:t>、</a:t>
            </a:r>
            <a:r>
              <a:rPr lang="en-US" altLang="zh-CN" sz="1600"/>
              <a:t>Monster</a:t>
            </a:r>
            <a:r>
              <a:rPr lang="zh-CN" altLang="en-US" sz="1600"/>
              <a:t>、</a:t>
            </a:r>
            <a:r>
              <a:rPr lang="en-US" altLang="zh-CN" sz="1600"/>
              <a:t>Weapon</a:t>
            </a:r>
            <a:r>
              <a:rPr lang="zh-CN" altLang="en-US" sz="1600"/>
              <a:t>）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跨</a:t>
            </a:r>
            <a:r>
              <a:rPr lang="en-US" altLang="zh-CN" sz="1600"/>
              <a:t>Aggraget</a:t>
            </a:r>
            <a:r>
              <a:rPr lang="zh-CN" altLang="en-US" sz="1600"/>
              <a:t>通过</a:t>
            </a:r>
            <a:r>
              <a:rPr lang="en-US" altLang="zh-CN" sz="1600"/>
              <a:t>Id</a:t>
            </a:r>
            <a:r>
              <a:rPr lang="zh-CN" altLang="en-US" sz="1600"/>
              <a:t>引用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引入</a:t>
            </a:r>
            <a:r>
              <a:rPr lang="en-US" altLang="zh-CN" sz="1600"/>
              <a:t>Value Objects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668780"/>
            <a:ext cx="4514850" cy="752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599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</a:t>
            </a:r>
            <a:r>
              <a:rPr lang="en-US" altLang="zh-CN"/>
              <a:t>Equipment Domain Service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2496820"/>
            <a:ext cx="5497830" cy="1865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4944110"/>
            <a:ext cx="5010150" cy="160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46355"/>
            <a:ext cx="5497830" cy="6765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4205" y="4361815"/>
            <a:ext cx="27038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引入策略模式来管理装备</a:t>
            </a:r>
            <a:endParaRPr 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624205" y="1150620"/>
            <a:ext cx="29070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引入领域服务处理装备逻辑</a:t>
            </a:r>
            <a:endParaRPr 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</a:t>
            </a:r>
            <a:r>
              <a:rPr lang="en-US"/>
              <a:t>Combat Domain Service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278890"/>
            <a:ext cx="5915025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314325"/>
            <a:ext cx="5895975" cy="6229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4205" y="5024120"/>
            <a:ext cx="33134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引入领域服务处理战斗逻辑</a:t>
            </a:r>
            <a:endParaRPr lang="zh-CN" altLang="en-US" sz="16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600"/>
              <a:t>引入策略模式管理各类伤害计算</a:t>
            </a:r>
            <a:endParaRPr lang="zh-CN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432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案例（引入</a:t>
            </a:r>
            <a:r>
              <a:rPr lang="en-US" altLang="zh-CN"/>
              <a:t>Domain Event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205" y="1293495"/>
            <a:ext cx="482790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如何实现？</a:t>
            </a:r>
            <a:endParaRPr lang="zh-CN" altLang="en-US" sz="1600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当Monster的生命值降为0后，给Player奖励经验值</a:t>
            </a:r>
            <a:endParaRPr lang="zh-CN" altLang="en-US" sz="1600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ym typeface="+mn-ea"/>
              </a:rPr>
              <a:t>当Player的exp达到100时，升一级</a:t>
            </a:r>
            <a:endParaRPr lang="zh-CN" altLang="en-US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2670810"/>
            <a:ext cx="4724400" cy="2324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640" y="5330190"/>
            <a:ext cx="4724400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1600"/>
              <a:t>“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副作用</a:t>
            </a:r>
            <a:r>
              <a:rPr lang="en-US" altLang="zh-CN" sz="1600"/>
              <a:t>”</a:t>
            </a:r>
            <a:r>
              <a:rPr lang="zh-CN" altLang="en-US" sz="1600"/>
              <a:t>是</a:t>
            </a:r>
            <a:r>
              <a:rPr lang="zh-CN" altLang="en-US" sz="1600"/>
              <a:t>发生在核心领域模型状态变更后，同步或者异步对另一个对象的影响或行为。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0" y="1899920"/>
            <a:ext cx="4295775" cy="47434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50330" y="1092835"/>
            <a:ext cx="5039360" cy="681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在DDD</a:t>
            </a:r>
            <a:r>
              <a:rPr lang="zh-CN" altLang="en-US" sz="1600">
                <a:sym typeface="+mn-ea"/>
              </a:rPr>
              <a:t>中</a:t>
            </a:r>
            <a:r>
              <a:rPr lang="en-US" altLang="zh-CN" sz="1600">
                <a:sym typeface="+mn-ea"/>
              </a:rPr>
              <a:t>，比较推荐使用</a:t>
            </a:r>
            <a:r>
              <a:rPr lang="en-US" altLang="zh-CN" sz="1600">
                <a:sym typeface="+mn-ea"/>
              </a:rPr>
              <a:t>“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领域事件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的跨实体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“副作用”传播机制（</a:t>
            </a:r>
            <a:r>
              <a:rPr lang="zh-CN" altLang="en-US" sz="1600">
                <a:sym typeface="+mn-ea"/>
              </a:rPr>
              <a:t>从</a:t>
            </a:r>
            <a:r>
              <a:rPr lang="zh-CN" altLang="en-US" sz="1600">
                <a:sym typeface="+mn-ea"/>
              </a:rPr>
              <a:t>而</a:t>
            </a:r>
            <a:r>
              <a:rPr lang="en-US" altLang="zh-CN" sz="1600">
                <a:sym typeface="+mn-ea"/>
              </a:rPr>
              <a:t>将事件触发和事件处理解耦）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4205" y="1134110"/>
            <a:ext cx="9518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时刻具有</a:t>
            </a:r>
            <a:r>
              <a:rPr lang="zh-CN" altLang="en-US">
                <a:solidFill>
                  <a:srgbClr val="FF0000"/>
                </a:solidFill>
              </a:rPr>
              <a:t>持续重构</a:t>
            </a:r>
            <a:r>
              <a:rPr lang="zh-CN" altLang="en-US"/>
              <a:t>意识，才能避免开发初期就过度设计，避免代码维护的过程中质量的下降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关于重构</a:t>
            </a:r>
            <a:endParaRPr lang="zh-CN" altLang="en-US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205" y="2524760"/>
            <a:ext cx="5888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TDD的最终目标是整洁可用的代码 </a:t>
            </a:r>
            <a:r>
              <a:rPr lang="en-US" altLang="zh-CN"/>
              <a:t>( </a:t>
            </a:r>
            <a:r>
              <a:rPr lang="zh-CN" altLang="en-US"/>
              <a:t>clean code that works 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4205" y="202311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ym typeface="+mn-ea"/>
              </a:rPr>
              <a:t>关于TDD</a:t>
            </a:r>
            <a:endParaRPr lang="zh-CN" altLang="en-US" sz="24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999105"/>
            <a:ext cx="722439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2475" y="1165225"/>
            <a:ext cx="901954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意图导向编程：把处理某件事的流程和具体做事的实现方式分开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将查询与修改分离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以函数对象取代函数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引入参数对象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引入解释性变量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使用卫语句替代嵌套条件判断</a:t>
            </a:r>
            <a:r>
              <a:rPr lang="en-US" altLang="zh-CN"/>
              <a:t>/</a:t>
            </a:r>
            <a:r>
              <a:rPr lang="zh-CN" altLang="en-US"/>
              <a:t>引入断言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优先考虑泛型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分离对象的创建与使用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可访问性最小化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8490" y="5638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其他一些重构技巧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26285" y="2609215"/>
            <a:ext cx="8139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b="1">
                <a:sym typeface="+mn-ea"/>
              </a:rPr>
              <a:t>软件工程没有银弹</a:t>
            </a:r>
            <a:r>
              <a:rPr lang="zh-CN" altLang="en-US" sz="2800" b="1">
                <a:sym typeface="+mn-ea"/>
              </a:rPr>
              <a:t>，没有正确答案只有权衡取舍！</a:t>
            </a:r>
            <a:endParaRPr lang="zh-CN" altLang="en-US" sz="28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1765" y="4532630"/>
            <a:ext cx="1549400" cy="2011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57975" y="5571490"/>
            <a:ext cx="3507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zh-CN" altLang="en-US" sz="1400" i="1">
                <a:sym typeface="+mn-ea"/>
              </a:rPr>
              <a:t>好书太多，如果只推荐一本，那我选它   </a:t>
            </a:r>
            <a:r>
              <a:rPr lang="en-US" altLang="zh-CN" sz="1400" i="1">
                <a:sym typeface="+mn-ea"/>
              </a:rPr>
              <a:t>-&gt;</a:t>
            </a:r>
            <a:endParaRPr lang="en-US" altLang="zh-CN" sz="1400" i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367155"/>
            <a:ext cx="5238750" cy="4124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30135" y="2024380"/>
            <a:ext cx="40862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代码质量的评价有很强的</a:t>
            </a:r>
            <a:r>
              <a:rPr lang="zh-CN" altLang="en-US" sz="1600" b="1">
                <a:solidFill>
                  <a:srgbClr val="FF0000"/>
                </a:solidFill>
              </a:rPr>
              <a:t>主观性</a:t>
            </a:r>
            <a:r>
              <a:rPr lang="zh-CN" altLang="en-US" sz="1600"/>
              <a:t>，描述代码质量的词汇也有很多，比如</a:t>
            </a:r>
            <a:r>
              <a:rPr lang="zh-CN" altLang="en-US" sz="1600">
                <a:sym typeface="+mn-ea"/>
              </a:rPr>
              <a:t>可维护性、可读性、可扩展性</a:t>
            </a:r>
            <a:r>
              <a:rPr lang="zh-CN" altLang="en-US" sz="1600"/>
              <a:t>、灵活、优雅、简洁。这些词汇是从不同的维度去评价代码质量。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要写出高质量代码，我们就需要掌握一些更加细化、更加能落地的编程方法论，这就包含面向对象设计思想、设计原则、设计模式、编码规范、重构技巧等。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880" y="1290955"/>
            <a:ext cx="5068570" cy="4824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1410" y="199834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面向对象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设计模式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SOLID原则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  <a:sym typeface="+mn-ea"/>
              </a:rPr>
              <a:t>领域驱动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+mj-ea"/>
                <a:ea typeface="+mj-ea"/>
                <a:cs typeface="+mj-ea"/>
              </a:rPr>
              <a:t>微服务</a:t>
            </a:r>
            <a:endParaRPr lang="zh-CN" altLang="en-US" sz="2000"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+mj-ea"/>
                <a:ea typeface="+mj-ea"/>
                <a:cs typeface="+mj-ea"/>
              </a:rPr>
              <a:t>......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02760" y="3180080"/>
            <a:ext cx="919480" cy="498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8490" y="5638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它们之间的联系？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708660" y="1828165"/>
            <a:ext cx="672528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b="1">
                <a:sym typeface="+mn-ea"/>
              </a:rPr>
              <a:t>局部化影响（Local Consequence</a:t>
            </a:r>
            <a:r>
              <a:rPr lang="en-US" altLang="zh-CN" b="1">
                <a:sym typeface="+mn-ea"/>
              </a:rPr>
              <a:t>s</a:t>
            </a:r>
            <a:r>
              <a:rPr lang="zh-CN" altLang="en-US" b="1">
                <a:sym typeface="+mn-ea"/>
              </a:rPr>
              <a:t>）</a:t>
            </a:r>
            <a:endParaRPr lang="zh-CN" altLang="en-US" b="1"/>
          </a:p>
          <a:p>
            <a:pPr fontAlgn="auto">
              <a:lnSpc>
                <a:spcPct val="120000"/>
              </a:lnSpc>
            </a:pPr>
            <a:r>
              <a:rPr lang="zh-CN" altLang="en-US"/>
              <a:t>模块化设计要解决的</a:t>
            </a:r>
            <a:r>
              <a:rPr lang="zh-CN" altLang="en-US"/>
              <a:t>两个问题：怎么分？然后再怎么合？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内聚与耦合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Do One Thing, Do It Well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8660" y="1213485"/>
            <a:ext cx="6725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Kent Beck：软件设计是为了在让软件在</a:t>
            </a:r>
            <a:r>
              <a:rPr lang="zh-CN" altLang="en-US">
                <a:solidFill>
                  <a:srgbClr val="FF0000"/>
                </a:solidFill>
              </a:rPr>
              <a:t>长期</a:t>
            </a:r>
            <a:r>
              <a:rPr lang="zh-CN" altLang="en-US"/>
              <a:t>范围内</a:t>
            </a:r>
            <a:r>
              <a:rPr lang="zh-CN" altLang="en-US">
                <a:solidFill>
                  <a:srgbClr val="FF0000"/>
                </a:solidFill>
              </a:rPr>
              <a:t>容易</a:t>
            </a:r>
            <a:r>
              <a:rPr lang="zh-CN" altLang="en-US"/>
              <a:t>应对</a:t>
            </a:r>
            <a:r>
              <a:rPr lang="zh-CN" altLang="en-US">
                <a:solidFill>
                  <a:srgbClr val="FF0000"/>
                </a:solidFill>
              </a:rPr>
              <a:t>变化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975610"/>
            <a:ext cx="6895907" cy="3667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60385" y="2975610"/>
            <a:ext cx="277177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/>
              <a:t>四个基本原则：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消除重复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分离不同的变化方向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缩小依赖范围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向着稳定的方向依赖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8490" y="56388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为何要做软件设计？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ol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463040"/>
            <a:ext cx="3766820" cy="325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20" y="1024255"/>
            <a:ext cx="6973146" cy="3347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86755" y="4886325"/>
            <a:ext cx="5040630" cy="1337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创建型模式抽象了对象的</a:t>
            </a:r>
            <a:r>
              <a:rPr lang="zh-CN" altLang="en-US">
                <a:solidFill>
                  <a:srgbClr val="FF0000"/>
                </a:solidFill>
              </a:rPr>
              <a:t>实例化</a:t>
            </a:r>
            <a:r>
              <a:rPr lang="zh-CN" altLang="en-US"/>
              <a:t>过程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结构型模式描述了对象的</a:t>
            </a:r>
            <a:r>
              <a:rPr lang="zh-CN" altLang="en-US">
                <a:solidFill>
                  <a:srgbClr val="FF0000"/>
                </a:solidFill>
              </a:rPr>
              <a:t>组合关系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行为型模式涉及到</a:t>
            </a:r>
            <a:r>
              <a:rPr lang="zh-CN" altLang="en-US">
                <a:solidFill>
                  <a:srgbClr val="FF0000"/>
                </a:solidFill>
              </a:rPr>
              <a:t>算法</a:t>
            </a:r>
            <a:r>
              <a:rPr lang="zh-CN" altLang="en-US"/>
              <a:t>和对象间的</a:t>
            </a:r>
            <a:r>
              <a:rPr lang="zh-CN" altLang="en-US">
                <a:solidFill>
                  <a:srgbClr val="FF0000"/>
                </a:solidFill>
              </a:rPr>
              <a:t>职责</a:t>
            </a:r>
            <a:r>
              <a:rPr lang="zh-CN" altLang="en-US"/>
              <a:t>分配。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8490" y="56388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面向对象的原则与设计模式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731520" y="5485765"/>
            <a:ext cx="3614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组件设计原则：</a:t>
            </a:r>
            <a:endParaRPr lang="zh-CN" altLang="en-US"/>
          </a:p>
          <a:p>
            <a:r>
              <a:rPr lang="zh-CN" altLang="en-US"/>
              <a:t>REP：</a:t>
            </a:r>
            <a:r>
              <a:rPr lang="en-US" altLang="zh-CN"/>
              <a:t>Reuse-Release Equivalence</a:t>
            </a:r>
            <a:endParaRPr lang="zh-CN" altLang="en-US"/>
          </a:p>
          <a:p>
            <a:r>
              <a:rPr lang="zh-CN" altLang="en-US"/>
              <a:t>CCP：</a:t>
            </a:r>
            <a:r>
              <a:rPr lang="en-US" altLang="zh-CN"/>
              <a:t>Common Closure</a:t>
            </a:r>
            <a:endParaRPr lang="zh-CN" altLang="en-US"/>
          </a:p>
          <a:p>
            <a:r>
              <a:rPr lang="zh-CN" altLang="en-US"/>
              <a:t>CRP：</a:t>
            </a:r>
            <a:r>
              <a:rPr lang="en-US" altLang="zh-CN"/>
              <a:t>Common Reuse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06905" y="4714240"/>
            <a:ext cx="1189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SOLID</a:t>
            </a:r>
            <a:r>
              <a:rPr lang="zh-CN" altLang="en-US">
                <a:sym typeface="+mn-ea"/>
              </a:rPr>
              <a:t>原则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270" y="395605"/>
            <a:ext cx="6419215" cy="28778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71690" y="3314700"/>
            <a:ext cx="198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结构型：装饰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92045" y="6297295"/>
            <a:ext cx="198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结构型：组合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3831590"/>
            <a:ext cx="5050631" cy="2371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80" y="3831590"/>
            <a:ext cx="4764405" cy="25514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99095" y="6383020"/>
            <a:ext cx="198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行为</a:t>
            </a:r>
            <a:r>
              <a:rPr lang="zh-CN" altLang="en-US"/>
              <a:t>型：</a:t>
            </a:r>
            <a:r>
              <a:rPr lang="zh-CN" altLang="en-US"/>
              <a:t>责任链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8520" y="1659890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关注模式的</a:t>
            </a:r>
            <a:r>
              <a:rPr lang="zh-CN" altLang="en-US" sz="2400">
                <a:solidFill>
                  <a:srgbClr val="FF0000"/>
                </a:solidFill>
              </a:rPr>
              <a:t>意图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	</a:t>
            </a:r>
            <a:r>
              <a:rPr lang="zh-CN" altLang="en-US" sz="2400"/>
              <a:t>而不仅仅是</a:t>
            </a:r>
            <a:r>
              <a:rPr lang="zh-CN" altLang="en-US" sz="2400">
                <a:solidFill>
                  <a:srgbClr val="FF0000"/>
                </a:solidFill>
              </a:rPr>
              <a:t>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490" y="56388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面向对象的原则与设计模式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4205" y="2517775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架构设计3原则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24205" y="2978150"/>
            <a:ext cx="89331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合适</a:t>
            </a:r>
            <a:r>
              <a:rPr lang="zh-CN" altLang="en-US"/>
              <a:t>原则宣言：“合适优于业界领先”</a:t>
            </a:r>
            <a:endParaRPr lang="zh-CN" altLang="en-US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简单</a:t>
            </a:r>
            <a:r>
              <a:rPr lang="zh-CN" altLang="en-US"/>
              <a:t>原则宣言：“简单优于复杂”（</a:t>
            </a:r>
            <a:r>
              <a:rPr lang="en-US" altLang="zh-CN"/>
              <a:t>KISS, Keep It Simple And Stupid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演化</a:t>
            </a:r>
            <a:r>
              <a:rPr lang="zh-CN" altLang="en-US"/>
              <a:t>原则宣言：“演化优于一步到位”(</a:t>
            </a:r>
            <a:r>
              <a:rPr lang="en-US" altLang="zh-CN">
                <a:sym typeface="+mn-ea"/>
              </a:rPr>
              <a:t>YAGNI, You Ain’t Gonna Need It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4205" y="5868670"/>
            <a:ext cx="10815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识别复杂度 </a:t>
            </a:r>
            <a:r>
              <a:rPr lang="en-US" altLang="zh-CN"/>
              <a:t>-&gt; 设计备选方案 -&gt; 评估和选择备选方案 -&gt; 详细方案设计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4205" y="1268095"/>
            <a:ext cx="9666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创建一种系统形态，该形态以策略为基本元素，并让细节与策略脱离关系，以允许在具体决策过程中</a:t>
            </a:r>
            <a:r>
              <a:rPr lang="zh-CN" altLang="en-US">
                <a:solidFill>
                  <a:srgbClr val="FF0000"/>
                </a:solidFill>
              </a:rPr>
              <a:t>推迟或延迟细节</a:t>
            </a:r>
            <a:r>
              <a:rPr lang="zh-CN" altLang="en-US"/>
              <a:t>相关的内容。</a:t>
            </a:r>
            <a:r>
              <a:rPr lang="en-US" altLang="zh-CN"/>
              <a:t>				--</a:t>
            </a:r>
            <a:r>
              <a:rPr lang="zh-CN" altLang="en-US"/>
              <a:t>《架构整洁之道》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软件设计的目标？</a:t>
            </a:r>
            <a:endParaRPr lang="zh-CN" altLang="en-US" sz="24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4205" y="5296535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软件设计基本流程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领域驱动设计（</a:t>
            </a:r>
            <a:r>
              <a:rPr lang="en-US" altLang="zh-CN" sz="2400" b="1"/>
              <a:t>Domain-Driven-Design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191885" y="724535"/>
            <a:ext cx="3047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软件核心复杂性应对之道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710055"/>
            <a:ext cx="6142355" cy="3952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7555" y="2884805"/>
            <a:ext cx="438531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DDD 核心思想是通过领域驱动设计方法定义</a:t>
            </a:r>
            <a:r>
              <a:rPr lang="zh-CN" altLang="en-US">
                <a:solidFill>
                  <a:srgbClr val="FF0000"/>
                </a:solidFill>
              </a:rPr>
              <a:t>领域模型</a:t>
            </a:r>
            <a:r>
              <a:rPr lang="zh-CN" altLang="en-US"/>
              <a:t>，从而确定</a:t>
            </a:r>
            <a:r>
              <a:rPr lang="zh-CN" altLang="en-US">
                <a:solidFill>
                  <a:srgbClr val="FF0000"/>
                </a:solidFill>
              </a:rPr>
              <a:t>业务和应用边界</a:t>
            </a:r>
            <a:r>
              <a:rPr lang="zh-CN" altLang="en-US"/>
              <a:t>，保证业务模型与代码模型的一致性。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9160" y="5662295"/>
            <a:ext cx="5248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PoEAA</a:t>
            </a:r>
            <a:r>
              <a:rPr lang="zh-CN" altLang="en-US">
                <a:sym typeface="+mn-ea"/>
              </a:rPr>
              <a:t>》中，关于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种逻辑组织方式的工作量关系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0" y="363220"/>
            <a:ext cx="6834505" cy="6131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4205" y="632460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17520" y="724535"/>
            <a:ext cx="3047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战略 </a:t>
            </a:r>
            <a:r>
              <a:rPr lang="en-US" altLang="zh-CN"/>
              <a:t>&amp; </a:t>
            </a:r>
            <a:r>
              <a:rPr lang="zh-CN" altLang="en-US"/>
              <a:t>战术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250" y="1473200"/>
            <a:ext cx="4758690" cy="3874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Bounded Context</a:t>
            </a:r>
            <a:r>
              <a:rPr 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确定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语义</a:t>
            </a:r>
            <a:r>
              <a:rPr lang="zh-CN" altLang="en-US">
                <a:sym typeface="+mn-ea"/>
              </a:rPr>
              <a:t>所在的领域边界</a:t>
            </a:r>
            <a:endParaRPr lang="zh-CN" altLang="en-US">
              <a:sym typeface="+mn-ea"/>
            </a:endParaRPr>
          </a:p>
          <a:p>
            <a:pPr marL="57150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Entity</a:t>
            </a:r>
            <a:r>
              <a:rPr lang="zh-CN" altLang="en-US">
                <a:sym typeface="+mn-ea"/>
              </a:rPr>
              <a:t>：拥有唯一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标识符</a:t>
            </a:r>
            <a:r>
              <a:rPr lang="zh-CN" altLang="en-US">
                <a:sym typeface="+mn-ea"/>
              </a:rPr>
              <a:t>，且标识符在历经各种状态变更（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生命周期</a:t>
            </a:r>
            <a:r>
              <a:rPr lang="zh-CN" altLang="en-US">
                <a:sym typeface="+mn-ea"/>
              </a:rPr>
              <a:t>）后仍能保持一致</a:t>
            </a:r>
            <a:endParaRPr lang="zh-CN" altLang="en-US">
              <a:sym typeface="+mn-ea"/>
            </a:endParaRPr>
          </a:p>
          <a:p>
            <a:pPr marL="57150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Value Object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通过</a:t>
            </a:r>
            <a:r>
              <a:rPr lang="en-US" altLang="zh-CN">
                <a:solidFill>
                  <a:srgbClr val="FF0000"/>
                </a:solidFill>
              </a:rPr>
              <a:t>属性值来识别</a:t>
            </a:r>
            <a:r>
              <a:rPr lang="en-US" altLang="zh-CN"/>
              <a:t>的对象</a:t>
            </a:r>
            <a:r>
              <a:rPr lang="zh-CN" altLang="en-US"/>
              <a:t>（具有</a:t>
            </a:r>
            <a:r>
              <a:rPr lang="zh-CN" altLang="en-US">
                <a:solidFill>
                  <a:srgbClr val="FF0000"/>
                </a:solidFill>
              </a:rPr>
              <a:t>不变性</a:t>
            </a:r>
            <a:r>
              <a:rPr lang="zh-CN" altLang="en-US"/>
              <a:t>）</a:t>
            </a:r>
            <a:endParaRPr lang="en-US" altLang="zh-CN"/>
          </a:p>
          <a:p>
            <a:pPr marL="57150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Aggregate</a:t>
            </a:r>
            <a:r>
              <a:rPr lang="zh-CN" altLang="en-US"/>
              <a:t>：</a:t>
            </a:r>
            <a:r>
              <a:rPr lang="en-US" altLang="zh-CN"/>
              <a:t>让实体和值对象协同工作的组织，确保这些领域对象在实现共同的业务逻辑时，能保证数据的</a:t>
            </a:r>
            <a:r>
              <a:rPr lang="en-US" altLang="zh-CN">
                <a:solidFill>
                  <a:srgbClr val="FF0000"/>
                </a:solidFill>
              </a:rPr>
              <a:t>一致性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205" y="624205"/>
            <a:ext cx="6784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领域驱动设计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017520" y="716280"/>
            <a:ext cx="3047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-- </a:t>
            </a:r>
            <a:r>
              <a:rPr lang="zh-CN" altLang="en-US"/>
              <a:t>战略 </a:t>
            </a:r>
            <a:r>
              <a:rPr lang="en-US" altLang="zh-CN"/>
              <a:t>&amp; </a:t>
            </a:r>
            <a:r>
              <a:rPr lang="zh-CN" altLang="en-US"/>
              <a:t>战术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WPS 演示</Application>
  <PresentationFormat>宽屏</PresentationFormat>
  <Paragraphs>180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Clean Code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122</cp:revision>
  <dcterms:created xsi:type="dcterms:W3CDTF">2021-05-25T07:11:00Z</dcterms:created>
  <dcterms:modified xsi:type="dcterms:W3CDTF">2021-05-26T13:44:22Z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