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12192000"/>
  <p:notesSz cx="6858000" cy="9144000"/>
  <p:embeddedFontLst>
    <p:embeddedFont>
      <p:font typeface="Arial Narrow"/>
      <p:regular r:id="rId10"/>
      <p:bold r:id="rId11"/>
      <p:italic r:id="rId12"/>
      <p:boldItalic r:id="rId13"/>
    </p:embeddedFont>
    <p:embeddedFont>
      <p:font typeface="Tahoma"/>
      <p:regular r:id="rId14"/>
      <p:bold r:id="rId15"/>
    </p:embeddedFont>
    <p:embeddedFont>
      <p:font typeface="Candar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5djrlAmGgQLqtfrFp0LyM9v6N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02BA8B-4C78-45AB-B039-76C73DA168B6}">
  <a:tblStyle styleId="{3102BA8B-4C78-45AB-B039-76C73DA168B6}" styleName="Table_0">
    <a:wholeTbl>
      <a:tcTxStyle b="off" i="off">
        <a:font>
          <a:latin typeface="Candara"/>
          <a:ea typeface="Candara"/>
          <a:cs typeface="Candar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DF2"/>
          </a:solidFill>
        </a:fill>
      </a:tcStyle>
    </a:wholeTbl>
    <a:band1H>
      <a:tcTxStyle/>
      <a:tcStyle>
        <a:fill>
          <a:solidFill>
            <a:srgbClr val="CDD9E4"/>
          </a:solidFill>
        </a:fill>
      </a:tcStyle>
    </a:band1H>
    <a:band2H>
      <a:tcTxStyle/>
    </a:band2H>
    <a:band1V>
      <a:tcTxStyle/>
      <a:tcStyle>
        <a:fill>
          <a:solidFill>
            <a:srgbClr val="CDD9E4"/>
          </a:solidFill>
        </a:fill>
      </a:tcStyle>
    </a:band1V>
    <a:band2V>
      <a:tcTxStyle/>
    </a:band2V>
    <a:lastCol>
      <a:tcTxStyle b="on" i="off">
        <a:font>
          <a:latin typeface="Candara"/>
          <a:ea typeface="Candara"/>
          <a:cs typeface="Candar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ndara"/>
          <a:ea typeface="Candara"/>
          <a:cs typeface="Candar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ArialNarrow-bold.fntdata"/><Relationship Id="rId10" Type="http://schemas.openxmlformats.org/officeDocument/2006/relationships/font" Target="fonts/ArialNarrow-regular.fntdata"/><Relationship Id="rId13" Type="http://schemas.openxmlformats.org/officeDocument/2006/relationships/font" Target="fonts/ArialNarrow-boldItalic.fntdata"/><Relationship Id="rId12" Type="http://schemas.openxmlformats.org/officeDocument/2006/relationships/font" Target="fonts/ArialNarrow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Tahoma-bold.fntdata"/><Relationship Id="rId14" Type="http://schemas.openxmlformats.org/officeDocument/2006/relationships/font" Target="fonts/Tahoma-regular.fntdata"/><Relationship Id="rId17" Type="http://schemas.openxmlformats.org/officeDocument/2006/relationships/font" Target="fonts/Candara-bold.fntdata"/><Relationship Id="rId16" Type="http://schemas.openxmlformats.org/officeDocument/2006/relationships/font" Target="fonts/Candara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Candar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andar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  <a:defRPr b="0" i="0" sz="4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oogle Shape;28;p1"/>
          <p:cNvGraphicFramePr/>
          <p:nvPr/>
        </p:nvGraphicFramePr>
        <p:xfrm>
          <a:off x="335361" y="1249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{3102BA8B-4C78-45AB-B039-76C73DA168B6}</a:tableStyleId>
              </a:tblPr>
              <a:tblGrid>
                <a:gridCol w="2835150"/>
                <a:gridCol w="2108175"/>
                <a:gridCol w="2108175"/>
                <a:gridCol w="2108175"/>
                <a:gridCol w="2253575"/>
              </a:tblGrid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Tasks</a:t>
                      </a:r>
                      <a:endParaRPr/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Feb</a:t>
                      </a:r>
                      <a:endParaRPr b="0" sz="19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Tahoma"/>
                        <a:buNone/>
                      </a:pPr>
                      <a:r>
                        <a:rPr b="0" lang="en-US" sz="19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Mar</a:t>
                      </a:r>
                      <a:endParaRPr b="0" sz="19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Tahoma"/>
                        <a:buNone/>
                      </a:pPr>
                      <a:r>
                        <a:rPr b="0" lang="en-US" sz="19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Apr</a:t>
                      </a:r>
                      <a:endParaRPr b="0" sz="19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Tahoma"/>
                        <a:buNone/>
                      </a:pPr>
                      <a:r>
                        <a:rPr b="0" lang="en-US" sz="19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May</a:t>
                      </a:r>
                      <a:endParaRPr/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Google Shape;29;p1"/>
          <p:cNvGraphicFramePr/>
          <p:nvPr/>
        </p:nvGraphicFramePr>
        <p:xfrm>
          <a:off x="335360" y="5243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{3102BA8B-4C78-45AB-B039-76C73DA168B6}</a:tableStyleId>
              </a:tblPr>
              <a:tblGrid>
                <a:gridCol w="390675"/>
                <a:gridCol w="3143875"/>
                <a:gridCol w="1290000"/>
                <a:gridCol w="2528650"/>
                <a:gridCol w="350675"/>
                <a:gridCol w="350675"/>
                <a:gridCol w="350675"/>
                <a:gridCol w="350675"/>
                <a:gridCol w="350675"/>
                <a:gridCol w="350675"/>
                <a:gridCol w="350675"/>
                <a:gridCol w="350675"/>
                <a:gridCol w="350675"/>
                <a:gridCol w="350675"/>
                <a:gridCol w="350675"/>
                <a:gridCol w="350675"/>
                <a:gridCol w="350675"/>
                <a:gridCol w="350675"/>
                <a:gridCol w="350675"/>
                <a:gridCol w="363775"/>
                <a:gridCol w="363775"/>
                <a:gridCol w="363775"/>
                <a:gridCol w="363775"/>
                <a:gridCol w="363775"/>
                <a:gridCol w="363775"/>
                <a:gridCol w="363775"/>
                <a:gridCol w="363775"/>
              </a:tblGrid>
              <a:tr h="34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No.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1F497D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 </a:t>
                      </a: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Task Name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 Responsibilities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Tahoma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W1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Tahoma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W2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W3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W4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W5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W6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W7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W8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W9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W10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W11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W12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Tahoma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W13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W14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W15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W16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</a:tr>
              <a:tr h="34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Tahoma"/>
                        <a:buNone/>
                      </a:pPr>
                      <a:r>
                        <a:rPr b="0" i="0" lang="en-US" sz="105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50825" marB="50825" marR="101675" marL="1016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9B8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ahoma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Literature Review &amp; Training Session</a:t>
                      </a:r>
                      <a:endParaRPr/>
                    </a:p>
                  </a:txBody>
                  <a:tcPr marT="50825" marB="50825" marR="101675" marL="10167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9B8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ahoma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Mutual</a:t>
                      </a:r>
                      <a:endParaRPr/>
                    </a:p>
                  </a:txBody>
                  <a:tcPr marT="50825" marB="50825" marR="101675" marL="10167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9B8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</a:tr>
              <a:tr h="34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50825" marB="50825" marR="101675" marL="1016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9B8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An automatic data acquisition demo</a:t>
                      </a:r>
                      <a:endParaRPr/>
                    </a:p>
                  </a:txBody>
                  <a:tcPr marT="50825" marB="50825" marR="101675" marL="10167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9B8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Mutual</a:t>
                      </a:r>
                      <a:endParaRPr/>
                    </a:p>
                  </a:txBody>
                  <a:tcPr marT="50825" marB="50825" marR="101675" marL="10167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9B8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</a:tr>
              <a:tr h="34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50825" marB="50825" marR="101675" marL="1016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9B8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 well-documented SyntheX repo</a:t>
                      </a:r>
                      <a:endParaRPr/>
                    </a:p>
                  </a:txBody>
                  <a:tcPr marT="50825" marB="50825" marR="101675" marL="10167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9B8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Jiaming Zhang</a:t>
                      </a:r>
                      <a:endParaRPr/>
                    </a:p>
                  </a:txBody>
                  <a:tcPr marT="50825" marB="50825" marR="101675" marL="10167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9B8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</a:tr>
              <a:tr h="345500">
                <a:tc>
                  <a:txBody>
                    <a:bodyPr/>
                    <a:lstStyle/>
                    <a:p>
                      <a:pPr indent="0" lvl="0" marL="1174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Tahoma"/>
                        <a:buNone/>
                      </a:pPr>
                      <a:r>
                        <a:rPr b="0" i="0" lang="en-US" sz="105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50825" marB="50825" marR="101675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9B8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74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ahoma"/>
                        <a:buNone/>
                      </a:pPr>
                      <a:r>
                        <a:rPr b="0" i="0" lang="en-US" sz="8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Integrate all packages into a sole package</a:t>
                      </a:r>
                      <a:endParaRPr/>
                    </a:p>
                  </a:txBody>
                  <a:tcPr marT="50825" marB="50825" marR="101675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9B8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74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ahoma"/>
                        <a:buNone/>
                      </a:pPr>
                      <a:r>
                        <a:rPr b="0" i="0" lang="en-US" sz="8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Mutual</a:t>
                      </a:r>
                      <a:endParaRPr/>
                    </a:p>
                  </a:txBody>
                  <a:tcPr marT="50825" marB="50825" marR="101675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9B8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</a:tr>
              <a:tr h="345500">
                <a:tc>
                  <a:txBody>
                    <a:bodyPr/>
                    <a:lstStyle/>
                    <a:p>
                      <a:pPr indent="0" lvl="0" marL="1174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Tahoma"/>
                        <a:buNone/>
                      </a:pPr>
                      <a:r>
                        <a:rPr b="0" i="0" lang="en-US" sz="105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50825" marB="50825" marR="101675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74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ahoma"/>
                        <a:buNone/>
                      </a:pPr>
                      <a:r>
                        <a:rPr b="0" i="0" lang="en-US" sz="8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Construct a data exchange channel</a:t>
                      </a:r>
                      <a:endParaRPr/>
                    </a:p>
                  </a:txBody>
                  <a:tcPr marT="50825" marB="50825" marR="101675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74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ndara"/>
                        <a:buNone/>
                      </a:pPr>
                      <a:r>
                        <a:t/>
                      </a:r>
                      <a:endParaRPr b="0" i="0" sz="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</a:tr>
              <a:tr h="345500">
                <a:tc>
                  <a:txBody>
                    <a:bodyPr/>
                    <a:lstStyle/>
                    <a:p>
                      <a:pPr indent="0" lvl="0" marL="1174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Tahoma"/>
                        <a:buNone/>
                      </a:pPr>
                      <a:r>
                        <a:rPr b="0" i="0" lang="en-US" sz="105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50825" marB="50825" marR="101675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74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ahoma"/>
                        <a:buNone/>
                      </a:pPr>
                      <a:r>
                        <a:rPr b="0" i="0" lang="en-US" sz="8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Design an automatic pipeline for data acquisition, training, and 2D/3D registration</a:t>
                      </a:r>
                      <a:endParaRPr/>
                    </a:p>
                  </a:txBody>
                  <a:tcPr marT="50825" marB="50825" marR="101675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74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ndara"/>
                        <a:buNone/>
                      </a:pPr>
                      <a:r>
                        <a:t/>
                      </a:r>
                      <a:endParaRPr b="0" i="0" sz="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</a:tr>
              <a:tr h="345500">
                <a:tc>
                  <a:txBody>
                    <a:bodyPr/>
                    <a:lstStyle/>
                    <a:p>
                      <a:pPr indent="0" lvl="0" marL="1174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Tahoma"/>
                        <a:buNone/>
                      </a:pPr>
                      <a:r>
                        <a:rPr b="0" i="0" lang="en-US" sz="105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50825" marB="50825" marR="101675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74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ahoma"/>
                        <a:buNone/>
                      </a:pPr>
                      <a:r>
                        <a:rPr b="0" i="0" lang="en-US" sz="8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Simulate the scene of projective visualization in unity</a:t>
                      </a:r>
                      <a:endParaRPr/>
                    </a:p>
                  </a:txBody>
                  <a:tcPr marT="50825" marB="50825" marR="101675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74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ndara"/>
                        <a:buNone/>
                      </a:pPr>
                      <a:r>
                        <a:t/>
                      </a:r>
                      <a:endParaRPr b="0" i="0" sz="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</a:tr>
              <a:tr h="345500">
                <a:tc>
                  <a:txBody>
                    <a:bodyPr/>
                    <a:lstStyle/>
                    <a:p>
                      <a:pPr indent="0" lvl="0" marL="1174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Tahoma"/>
                        <a:buNone/>
                      </a:pPr>
                      <a:r>
                        <a:rPr b="0" i="0" lang="en-US" sz="105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50825" marB="50825" marR="101675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74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ahoma"/>
                        <a:buNone/>
                      </a:pPr>
                      <a:r>
                        <a:rPr b="0" i="0" lang="en-US" sz="8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Validate the program on phantom and write a report about the validation</a:t>
                      </a:r>
                      <a:endParaRPr/>
                    </a:p>
                  </a:txBody>
                  <a:tcPr marT="50825" marB="50825" marR="101675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74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ndara"/>
                        <a:buNone/>
                      </a:pPr>
                      <a:r>
                        <a:t/>
                      </a:r>
                      <a:endParaRPr b="0" i="0" sz="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</a:tr>
              <a:tr h="34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50825" marB="50825" marR="101675" marL="10167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A6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Design a software with user-friendly GUI</a:t>
                      </a:r>
                      <a:endParaRPr/>
                    </a:p>
                  </a:txBody>
                  <a:tcPr marT="50825" marB="50825" marR="101675" marL="10167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A6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A6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</a:tr>
              <a:tr h="34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50825" marB="50825" marR="101675" marL="10167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A6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Improve robustness and have a debug log</a:t>
                      </a:r>
                      <a:endParaRPr/>
                    </a:p>
                  </a:txBody>
                  <a:tcPr marT="50825" marB="50825" marR="101675" marL="10167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A6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A6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</a:tr>
              <a:tr h="34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/>
                    </a:p>
                  </a:txBody>
                  <a:tcPr marT="50825" marB="50825" marR="101675" marL="10167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A6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Validate the program on cadaveric and write a report about the validation</a:t>
                      </a:r>
                      <a:endParaRPr/>
                    </a:p>
                  </a:txBody>
                  <a:tcPr marT="50825" marB="50825" marR="101675" marL="10167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A6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A6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</a:tr>
              <a:tr h="34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50825" marB="50825" marR="101675" marL="10167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977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Mixed Reality Visualization</a:t>
                      </a:r>
                      <a:endParaRPr/>
                    </a:p>
                  </a:txBody>
                  <a:tcPr marT="50825" marB="50825" marR="101675" marL="10167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977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977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>
                        <a:solidFill>
                          <a:schemeClr val="accent4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</a:tr>
            </a:tbl>
          </a:graphicData>
        </a:graphic>
      </p:graphicFrame>
      <p:sp>
        <p:nvSpPr>
          <p:cNvPr id="30" name="Google Shape;30;p1"/>
          <p:cNvSpPr/>
          <p:nvPr/>
        </p:nvSpPr>
        <p:spPr>
          <a:xfrm>
            <a:off x="5652694" y="960325"/>
            <a:ext cx="532948" cy="184666"/>
          </a:xfrm>
          <a:prstGeom prst="roundRect">
            <a:avLst>
              <a:gd fmla="val 48717" name="adj"/>
            </a:avLst>
          </a:prstGeom>
          <a:solidFill>
            <a:srgbClr val="89B8D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5960452" y="1268664"/>
            <a:ext cx="1514669" cy="190842"/>
          </a:xfrm>
          <a:prstGeom prst="roundRect">
            <a:avLst>
              <a:gd fmla="val 48717" name="adj"/>
            </a:avLst>
          </a:prstGeom>
          <a:solidFill>
            <a:srgbClr val="89B8D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8832304" y="6289498"/>
            <a:ext cx="271122" cy="451870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9225461" y="6289498"/>
            <a:ext cx="271122" cy="451870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5978336" y="973276"/>
            <a:ext cx="1142032" cy="161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Feb 6 - Feb 9</a:t>
            </a:r>
            <a:endParaRPr b="0" i="0" sz="10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7456696" y="1332885"/>
            <a:ext cx="1142032" cy="161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Feb 8 - Feb 21</a:t>
            </a:r>
            <a:endParaRPr b="0" i="0" sz="10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Google Shape;36;p1"/>
          <p:cNvSpPr/>
          <p:nvPr/>
        </p:nvSpPr>
        <p:spPr>
          <a:xfrm>
            <a:off x="7689055" y="1628704"/>
            <a:ext cx="183684" cy="189242"/>
          </a:xfrm>
          <a:prstGeom prst="star4">
            <a:avLst>
              <a:gd fmla="val 14625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7861329" y="1628704"/>
            <a:ext cx="947514" cy="161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Feb 1 - Mar 6</a:t>
            </a:r>
            <a:endParaRPr b="0" i="0" sz="10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5850909" y="2328998"/>
            <a:ext cx="1282981" cy="190842"/>
          </a:xfrm>
          <a:prstGeom prst="roundRect">
            <a:avLst>
              <a:gd fmla="val 48717" name="adj"/>
            </a:avLst>
          </a:prstGeom>
          <a:solidFill>
            <a:srgbClr val="D3E06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" name="Google Shape;39;p1"/>
          <p:cNvSpPr txBox="1"/>
          <p:nvPr/>
        </p:nvSpPr>
        <p:spPr>
          <a:xfrm>
            <a:off x="7014830" y="2328998"/>
            <a:ext cx="1282981" cy="161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Mar 13 – Mar 27</a:t>
            </a:r>
            <a:endParaRPr b="0" i="0" sz="10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309183" y="1977252"/>
            <a:ext cx="1872208" cy="190842"/>
          </a:xfrm>
          <a:prstGeom prst="roundRect">
            <a:avLst>
              <a:gd fmla="val 48717" name="adj"/>
            </a:avLst>
          </a:prstGeom>
          <a:solidFill>
            <a:srgbClr val="89B8D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9422749" y="1991881"/>
            <a:ext cx="994949" cy="161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Mar 1 – Mar 23</a:t>
            </a:r>
            <a:endParaRPr b="0" i="0" sz="10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5572161" y="1627113"/>
            <a:ext cx="2018455" cy="190842"/>
          </a:xfrm>
          <a:prstGeom prst="roundRect">
            <a:avLst>
              <a:gd fmla="val 48717" name="adj"/>
            </a:avLst>
          </a:prstGeom>
          <a:solidFill>
            <a:srgbClr val="89B8D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3" name="Google Shape;43;p1"/>
          <p:cNvGrpSpPr/>
          <p:nvPr/>
        </p:nvGrpSpPr>
        <p:grpSpPr>
          <a:xfrm>
            <a:off x="7291815" y="3864203"/>
            <a:ext cx="2734201" cy="197149"/>
            <a:chOff x="7317974" y="3834622"/>
            <a:chExt cx="2734201" cy="197149"/>
          </a:xfrm>
        </p:grpSpPr>
        <p:sp>
          <p:nvSpPr>
            <p:cNvPr id="44" name="Google Shape;44;p1"/>
            <p:cNvSpPr/>
            <p:nvPr/>
          </p:nvSpPr>
          <p:spPr>
            <a:xfrm>
              <a:off x="7317974" y="3840929"/>
              <a:ext cx="1676764" cy="190842"/>
            </a:xfrm>
            <a:prstGeom prst="roundRect">
              <a:avLst>
                <a:gd fmla="val 48717" name="adj"/>
              </a:avLst>
            </a:prstGeom>
            <a:solidFill>
              <a:srgbClr val="FFDA6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8275" lIns="18275" spcFirstLastPara="1" rIns="18275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" name="Google Shape;45;p1"/>
            <p:cNvSpPr txBox="1"/>
            <p:nvPr/>
          </p:nvSpPr>
          <p:spPr>
            <a:xfrm>
              <a:off x="8994738" y="3834622"/>
              <a:ext cx="1057437" cy="1615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Apr 1 – Apr 15</a:t>
              </a:r>
              <a:endPara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6" name="Google Shape;46;p1"/>
          <p:cNvGrpSpPr/>
          <p:nvPr/>
        </p:nvGrpSpPr>
        <p:grpSpPr>
          <a:xfrm>
            <a:off x="8680548" y="4230089"/>
            <a:ext cx="1787037" cy="190842"/>
            <a:chOff x="8706707" y="4200508"/>
            <a:chExt cx="1787037" cy="190842"/>
          </a:xfrm>
        </p:grpSpPr>
        <p:sp>
          <p:nvSpPr>
            <p:cNvPr id="47" name="Google Shape;47;p1"/>
            <p:cNvSpPr/>
            <p:nvPr/>
          </p:nvSpPr>
          <p:spPr>
            <a:xfrm>
              <a:off x="8706707" y="4200508"/>
              <a:ext cx="504056" cy="190842"/>
            </a:xfrm>
            <a:prstGeom prst="roundRect">
              <a:avLst>
                <a:gd fmla="val 48717" name="adj"/>
              </a:avLst>
            </a:prstGeom>
            <a:solidFill>
              <a:srgbClr val="FFDA6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8275" lIns="18275" spcFirstLastPara="1" rIns="18275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" name="Google Shape;48;p1"/>
            <p:cNvSpPr txBox="1"/>
            <p:nvPr/>
          </p:nvSpPr>
          <p:spPr>
            <a:xfrm>
              <a:off x="9210763" y="4200508"/>
              <a:ext cx="1282981" cy="1615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Apr 13 – Apr 17</a:t>
              </a:r>
              <a:endPara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9" name="Google Shape;49;p1"/>
          <p:cNvGrpSpPr/>
          <p:nvPr/>
        </p:nvGrpSpPr>
        <p:grpSpPr>
          <a:xfrm>
            <a:off x="8984787" y="4589188"/>
            <a:ext cx="2048107" cy="191322"/>
            <a:chOff x="9010946" y="4559607"/>
            <a:chExt cx="2048107" cy="191322"/>
          </a:xfrm>
        </p:grpSpPr>
        <p:sp>
          <p:nvSpPr>
            <p:cNvPr id="50" name="Google Shape;50;p1"/>
            <p:cNvSpPr/>
            <p:nvPr/>
          </p:nvSpPr>
          <p:spPr>
            <a:xfrm>
              <a:off x="9010946" y="4560087"/>
              <a:ext cx="648071" cy="190842"/>
            </a:xfrm>
            <a:prstGeom prst="roundRect">
              <a:avLst>
                <a:gd fmla="val 48717" name="adj"/>
              </a:avLst>
            </a:prstGeom>
            <a:solidFill>
              <a:srgbClr val="FFDA6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8275" lIns="18275" spcFirstLastPara="1" rIns="18275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" name="Google Shape;51;p1"/>
            <p:cNvSpPr txBox="1"/>
            <p:nvPr/>
          </p:nvSpPr>
          <p:spPr>
            <a:xfrm>
              <a:off x="10022208" y="4574716"/>
              <a:ext cx="1036845" cy="1615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Apr 18 – Apr 25</a:t>
              </a:r>
              <a:endPara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9762699" y="4559607"/>
              <a:ext cx="183684" cy="189242"/>
            </a:xfrm>
            <a:prstGeom prst="star4">
              <a:avLst>
                <a:gd fmla="val 14625" name="adj"/>
              </a:avLst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53" name="Google Shape;53;p1"/>
          <p:cNvGrpSpPr/>
          <p:nvPr/>
        </p:nvGrpSpPr>
        <p:grpSpPr>
          <a:xfrm>
            <a:off x="7178257" y="3482688"/>
            <a:ext cx="2156606" cy="197256"/>
            <a:chOff x="7204416" y="3453107"/>
            <a:chExt cx="2156606" cy="197256"/>
          </a:xfrm>
        </p:grpSpPr>
        <p:sp>
          <p:nvSpPr>
            <p:cNvPr id="54" name="Google Shape;54;p1"/>
            <p:cNvSpPr/>
            <p:nvPr/>
          </p:nvSpPr>
          <p:spPr>
            <a:xfrm>
              <a:off x="8023790" y="3461121"/>
              <a:ext cx="183684" cy="189242"/>
            </a:xfrm>
            <a:prstGeom prst="star4">
              <a:avLst>
                <a:gd fmla="val 14625" name="adj"/>
              </a:avLst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5" name="Google Shape;55;p1"/>
            <p:cNvSpPr txBox="1"/>
            <p:nvPr/>
          </p:nvSpPr>
          <p:spPr>
            <a:xfrm>
              <a:off x="8366073" y="3459941"/>
              <a:ext cx="994949" cy="1615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Mar 31 – Apr 4 </a:t>
              </a:r>
              <a:endPara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7204416" y="3453107"/>
              <a:ext cx="717971" cy="190842"/>
            </a:xfrm>
            <a:prstGeom prst="roundRect">
              <a:avLst>
                <a:gd fmla="val 48717" name="adj"/>
              </a:avLst>
            </a:prstGeom>
            <a:solidFill>
              <a:srgbClr val="D3E06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8275" lIns="18275" spcFirstLastPara="1" rIns="18275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57" name="Google Shape;57;p1"/>
          <p:cNvSpPr/>
          <p:nvPr/>
        </p:nvSpPr>
        <p:spPr>
          <a:xfrm>
            <a:off x="6617385" y="2680648"/>
            <a:ext cx="516505" cy="190842"/>
          </a:xfrm>
          <a:prstGeom prst="roundRect">
            <a:avLst>
              <a:gd fmla="val 48717" name="adj"/>
            </a:avLst>
          </a:prstGeom>
          <a:solidFill>
            <a:srgbClr val="D3E06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7133890" y="2680648"/>
            <a:ext cx="1282981" cy="161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Mar 20 – Mar 27</a:t>
            </a:r>
            <a:endParaRPr b="0" i="0" sz="10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9" name="Google Shape;59;p1"/>
          <p:cNvGrpSpPr/>
          <p:nvPr/>
        </p:nvGrpSpPr>
        <p:grpSpPr>
          <a:xfrm>
            <a:off x="9544643" y="5005188"/>
            <a:ext cx="1676764" cy="190842"/>
            <a:chOff x="9570802" y="4975607"/>
            <a:chExt cx="1676764" cy="190842"/>
          </a:xfrm>
        </p:grpSpPr>
        <p:sp>
          <p:nvSpPr>
            <p:cNvPr id="60" name="Google Shape;60;p1"/>
            <p:cNvSpPr/>
            <p:nvPr/>
          </p:nvSpPr>
          <p:spPr>
            <a:xfrm>
              <a:off x="9570802" y="4975607"/>
              <a:ext cx="1676764" cy="190842"/>
            </a:xfrm>
            <a:prstGeom prst="roundRect">
              <a:avLst>
                <a:gd fmla="val 48717" name="adj"/>
              </a:avLst>
            </a:prstGeom>
            <a:solidFill>
              <a:srgbClr val="EB977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8275" lIns="18275" spcFirstLastPara="1" rIns="18275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" name="Google Shape;61;p1"/>
            <p:cNvSpPr txBox="1"/>
            <p:nvPr/>
          </p:nvSpPr>
          <p:spPr>
            <a:xfrm>
              <a:off x="9852253" y="4975607"/>
              <a:ext cx="1036845" cy="1615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Apr 25 – May 15</a:t>
              </a:r>
              <a:endParaRPr b="0" i="0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62" name="Google Shape;62;p1"/>
          <p:cNvSpPr/>
          <p:nvPr/>
        </p:nvSpPr>
        <p:spPr>
          <a:xfrm>
            <a:off x="7075289" y="3094142"/>
            <a:ext cx="258253" cy="190842"/>
          </a:xfrm>
          <a:prstGeom prst="roundRect">
            <a:avLst>
              <a:gd fmla="val 48717" name="adj"/>
            </a:avLst>
          </a:prstGeom>
          <a:solidFill>
            <a:srgbClr val="D3E06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7356140" y="3106705"/>
            <a:ext cx="1282981" cy="161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Mar 27 – Mar 30</a:t>
            </a:r>
            <a:endParaRPr b="0" i="0" sz="10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Google Shape;68;p2"/>
          <p:cNvGraphicFramePr/>
          <p:nvPr/>
        </p:nvGraphicFramePr>
        <p:xfrm>
          <a:off x="263352" y="1166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{3102BA8B-4C78-45AB-B039-76C73DA168B6}</a:tableStyleId>
              </a:tblPr>
              <a:tblGrid>
                <a:gridCol w="2808300"/>
                <a:gridCol w="2088225"/>
                <a:gridCol w="2088225"/>
                <a:gridCol w="2088225"/>
                <a:gridCol w="2232250"/>
              </a:tblGrid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Tahoma"/>
                          <a:ea typeface="Tahoma"/>
                          <a:cs typeface="Tahoma"/>
                          <a:sym typeface="Tahoma"/>
                        </a:rPr>
                        <a:t>Tasks</a:t>
                      </a:r>
                      <a:endParaRPr/>
                    </a:p>
                  </a:txBody>
                  <a:tcPr marT="50825" marB="50825" marR="101675" marL="1016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latin typeface="Tahoma"/>
                          <a:ea typeface="Tahoma"/>
                          <a:cs typeface="Tahoma"/>
                          <a:sym typeface="Tahoma"/>
                        </a:rPr>
                        <a:t>Feb</a:t>
                      </a:r>
                      <a:endParaRPr b="0" sz="19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Tahoma"/>
                        <a:buNone/>
                      </a:pPr>
                      <a:r>
                        <a:rPr b="0" lang="en-US" sz="1900">
                          <a:latin typeface="Tahoma"/>
                          <a:ea typeface="Tahoma"/>
                          <a:cs typeface="Tahoma"/>
                          <a:sym typeface="Tahoma"/>
                        </a:rPr>
                        <a:t>Mar</a:t>
                      </a:r>
                      <a:endParaRPr b="0" sz="19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Tahoma"/>
                        <a:buNone/>
                      </a:pPr>
                      <a:r>
                        <a:rPr b="0" lang="en-US" sz="1900">
                          <a:latin typeface="Tahoma"/>
                          <a:ea typeface="Tahoma"/>
                          <a:cs typeface="Tahoma"/>
                          <a:sym typeface="Tahoma"/>
                        </a:rPr>
                        <a:t>Apr</a:t>
                      </a:r>
                      <a:endParaRPr b="0" sz="19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Tahoma"/>
                        <a:buNone/>
                      </a:pPr>
                      <a:r>
                        <a:rPr b="0" lang="en-US" sz="1900">
                          <a:latin typeface="Tahoma"/>
                          <a:ea typeface="Tahoma"/>
                          <a:cs typeface="Tahoma"/>
                          <a:sym typeface="Tahoma"/>
                        </a:rPr>
                        <a:t>May</a:t>
                      </a:r>
                      <a:endParaRPr/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Google Shape;69;p2"/>
          <p:cNvGraphicFramePr/>
          <p:nvPr/>
        </p:nvGraphicFramePr>
        <p:xfrm>
          <a:off x="263352" y="5160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{3102BA8B-4C78-45AB-B039-76C73DA168B6}</a:tableStyleId>
              </a:tblPr>
              <a:tblGrid>
                <a:gridCol w="2808000"/>
                <a:gridCol w="520550"/>
                <a:gridCol w="520550"/>
                <a:gridCol w="520550"/>
                <a:gridCol w="520550"/>
                <a:gridCol w="520550"/>
                <a:gridCol w="520550"/>
                <a:gridCol w="520550"/>
                <a:gridCol w="520550"/>
                <a:gridCol w="520550"/>
                <a:gridCol w="520550"/>
                <a:gridCol w="520550"/>
                <a:gridCol w="520550"/>
                <a:gridCol w="520550"/>
                <a:gridCol w="520550"/>
                <a:gridCol w="520550"/>
                <a:gridCol w="52055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34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F497D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J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Tahoma"/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W1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Tahoma"/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W2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W3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W4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W5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W6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W7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W8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W9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W10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W11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W12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Tahoma"/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W13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W14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W15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W16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5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J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A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S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N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D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</a:tr>
              <a:tr h="34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ahoma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Jiaming Zhang</a:t>
                      </a:r>
                      <a:endParaRPr/>
                    </a:p>
                  </a:txBody>
                  <a:tcPr marT="50825" marB="50825" marR="101675" marL="1016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29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</a:tr>
              <a:tr h="34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ahoma"/>
                        <a:buNone/>
                      </a:pPr>
                      <a:r>
                        <a:rPr b="0" i="0" lang="en-US" sz="8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 well-documented SyntheX repo</a:t>
                      </a:r>
                      <a:endParaRPr/>
                    </a:p>
                  </a:txBody>
                  <a:tcPr marT="50825" marB="50825" marR="101675" marL="1016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29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</a:tr>
              <a:tr h="34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ahoma"/>
                        <a:buNone/>
                      </a:pPr>
                      <a:r>
                        <a:rPr b="0" i="0" lang="en-US" sz="8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Construct a data exchange channel</a:t>
                      </a:r>
                      <a:endParaRPr/>
                    </a:p>
                  </a:txBody>
                  <a:tcPr marT="50825" marB="50825" marR="101675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29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</a:tr>
              <a:tr h="34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ahoma"/>
                        <a:buNone/>
                      </a:pPr>
                      <a:r>
                        <a:rPr b="0" i="0" lang="en-US" sz="8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Design a software with user-friendly GUI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ndara"/>
                        <a:buNone/>
                      </a:pPr>
                      <a:r>
                        <a:t/>
                      </a:r>
                      <a:endParaRPr b="0" i="0" sz="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29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</a:tr>
              <a:tr h="34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ahoma"/>
                        <a:buNone/>
                      </a:pPr>
                      <a:r>
                        <a:rPr b="0" i="0" lang="en-US" sz="8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Validate the program on cadaveric and write a report about the validation</a:t>
                      </a:r>
                      <a:endParaRPr/>
                    </a:p>
                  </a:txBody>
                  <a:tcPr marT="50825" marB="50825" marR="101675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29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</a:tr>
              <a:tr h="34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ahoma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Zhangcong she</a:t>
                      </a:r>
                      <a:endParaRPr/>
                    </a:p>
                  </a:txBody>
                  <a:tcPr marT="50825" marB="50825" marR="101675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</a:tr>
              <a:tr h="34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ahoma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Compile and test Xreg repo</a:t>
                      </a:r>
                      <a:endParaRPr/>
                    </a:p>
                  </a:txBody>
                  <a:tcPr marT="50825" marB="50825" marR="101675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</a:tr>
              <a:tr h="34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ahoma"/>
                        <a:buNone/>
                      </a:pPr>
                      <a:r>
                        <a:rPr b="0" i="0" lang="en-US" sz="8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Simulate the scene of projective visualization in unity</a:t>
                      </a:r>
                      <a:endParaRPr/>
                    </a:p>
                  </a:txBody>
                  <a:tcPr marT="50825" marB="50825" marR="101675" marL="10167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</a:tr>
              <a:tr h="34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ahoma"/>
                        <a:buNone/>
                      </a:pPr>
                      <a:r>
                        <a:rPr b="0" i="0" lang="en-US" sz="8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Validate the program on phantom and write a report about the validation</a:t>
                      </a:r>
                      <a:endParaRPr/>
                    </a:p>
                  </a:txBody>
                  <a:tcPr marT="50825" marB="50825" marR="101675" marL="10167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</a:tr>
              <a:tr h="34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ahoma"/>
                        <a:buNone/>
                      </a:pPr>
                      <a:r>
                        <a:rPr b="0" i="0" lang="en-US" sz="8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Improve robustness and have a debug log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ndara"/>
                        <a:buNone/>
                      </a:pPr>
                      <a:r>
                        <a:t/>
                      </a:r>
                      <a:endParaRPr b="0" i="0" sz="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</a:tr>
              <a:tr h="345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Both</a:t>
                      </a:r>
                      <a:endParaRPr/>
                    </a:p>
                  </a:txBody>
                  <a:tcPr marT="50825" marB="50825" marR="101675" marL="10167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</a:tr>
              <a:tr h="34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ahoma"/>
                        <a:buNone/>
                      </a:pPr>
                      <a:r>
                        <a:rPr b="0" i="0" lang="en-US" sz="8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Literature Review &amp; Training Session</a:t>
                      </a:r>
                      <a:endParaRPr/>
                    </a:p>
                  </a:txBody>
                  <a:tcPr marT="50825" marB="50825" marR="101675" marL="10167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977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977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977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</a:tr>
              <a:tr h="34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ahoma"/>
                        <a:buNone/>
                      </a:pPr>
                      <a:r>
                        <a:rPr b="0" i="0" lang="en-US" sz="8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Integrate all packages into a sole package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292CC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825" marB="50825" marR="101675" marL="10167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977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977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977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977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</a:tr>
              <a:tr h="34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ahoma"/>
                        <a:buNone/>
                      </a:pPr>
                      <a:r>
                        <a:rPr b="0" i="0" lang="en-US" sz="8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Design an automatic pipeline for data acquisition, training, and 2D/3D registration</a:t>
                      </a:r>
                      <a:endParaRPr/>
                    </a:p>
                  </a:txBody>
                  <a:tcPr marT="50825" marB="50825" marR="101675" marL="10167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977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977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</a:tr>
              <a:tr h="23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ahoma"/>
                        <a:buNone/>
                      </a:pPr>
                      <a:r>
                        <a:rPr b="0" i="0" lang="en-US" sz="8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Mixed Reality Visualization</a:t>
                      </a:r>
                      <a:endParaRPr/>
                    </a:p>
                  </a:txBody>
                  <a:tcPr marT="50825" marB="50825" marR="101675" marL="10167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977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977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977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accent4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50825" marB="50825" marR="101675" marL="1016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</a:tr>
            </a:tbl>
          </a:graphicData>
        </a:graphic>
      </p:graphicFrame>
      <p:sp>
        <p:nvSpPr>
          <p:cNvPr id="70" name="Google Shape;70;p2"/>
          <p:cNvSpPr/>
          <p:nvPr/>
        </p:nvSpPr>
        <p:spPr>
          <a:xfrm>
            <a:off x="4144167" y="1228099"/>
            <a:ext cx="188220" cy="313700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4373717" y="2952921"/>
            <a:ext cx="196331" cy="327219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2" name="Google Shape;72;p2"/>
          <p:cNvCxnSpPr/>
          <p:nvPr/>
        </p:nvCxnSpPr>
        <p:spPr>
          <a:xfrm flipH="1" rot="-5400000">
            <a:off x="2866677" y="2913399"/>
            <a:ext cx="3664200" cy="921000"/>
          </a:xfrm>
          <a:prstGeom prst="bentConnector3">
            <a:avLst>
              <a:gd fmla="val 99911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" name="Google Shape;73;p2"/>
          <p:cNvCxnSpPr/>
          <p:nvPr/>
        </p:nvCxnSpPr>
        <p:spPr>
          <a:xfrm flipH="1" rot="-5400000">
            <a:off x="3852683" y="3899341"/>
            <a:ext cx="1926000" cy="687600"/>
          </a:xfrm>
          <a:prstGeom prst="bentConnector3">
            <a:avLst>
              <a:gd fmla="val 999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" name="Google Shape;74;p2"/>
          <p:cNvCxnSpPr/>
          <p:nvPr/>
        </p:nvCxnSpPr>
        <p:spPr>
          <a:xfrm>
            <a:off x="6794593" y="1895545"/>
            <a:ext cx="420600" cy="213600"/>
          </a:xfrm>
          <a:prstGeom prst="bentConnector3">
            <a:avLst>
              <a:gd fmla="val 794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5" name="Google Shape;75;p2"/>
          <p:cNvCxnSpPr/>
          <p:nvPr/>
        </p:nvCxnSpPr>
        <p:spPr>
          <a:xfrm>
            <a:off x="7848044" y="2228155"/>
            <a:ext cx="420600" cy="213600"/>
          </a:xfrm>
          <a:prstGeom prst="bentConnector3">
            <a:avLst>
              <a:gd fmla="val 794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2895600" y="1981201"/>
            <a:ext cx="21336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Task bars (length = duration)</a:t>
            </a:r>
            <a:endParaRPr/>
          </a:p>
        </p:txBody>
      </p:sp>
      <p:sp>
        <p:nvSpPr>
          <p:cNvPr id="81" name="Google Shape;81;p3"/>
          <p:cNvSpPr txBox="1"/>
          <p:nvPr/>
        </p:nvSpPr>
        <p:spPr>
          <a:xfrm>
            <a:off x="8049440" y="1981201"/>
            <a:ext cx="16579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Milestones</a:t>
            </a:r>
            <a:endParaRPr/>
          </a:p>
        </p:txBody>
      </p:sp>
      <p:grpSp>
        <p:nvGrpSpPr>
          <p:cNvPr id="82" name="Google Shape;82;p3"/>
          <p:cNvGrpSpPr/>
          <p:nvPr/>
        </p:nvGrpSpPr>
        <p:grpSpPr>
          <a:xfrm>
            <a:off x="2971800" y="2362200"/>
            <a:ext cx="3657600" cy="204652"/>
            <a:chOff x="2157548" y="2233748"/>
            <a:chExt cx="3709852" cy="204652"/>
          </a:xfrm>
        </p:grpSpPr>
        <p:sp>
          <p:nvSpPr>
            <p:cNvPr id="83" name="Google Shape;83;p3"/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fmla="val 4871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1" anchor="ctr" bIns="18275" lIns="18275" spcFirstLastPara="1" rIns="18275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fmla="val 4871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85" name="Google Shape;85;p3"/>
          <p:cNvSpPr/>
          <p:nvPr/>
        </p:nvSpPr>
        <p:spPr>
          <a:xfrm>
            <a:off x="8763000" y="2286000"/>
            <a:ext cx="228600" cy="381000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86" name="Google Shape;86;p3"/>
          <p:cNvGrpSpPr/>
          <p:nvPr/>
        </p:nvGrpSpPr>
        <p:grpSpPr>
          <a:xfrm>
            <a:off x="2973978" y="2706189"/>
            <a:ext cx="3657600" cy="228600"/>
            <a:chOff x="2159726" y="2577737"/>
            <a:chExt cx="1737360" cy="228600"/>
          </a:xfrm>
        </p:grpSpPr>
        <p:sp>
          <p:nvSpPr>
            <p:cNvPr id="87" name="Google Shape;87;p3"/>
            <p:cNvSpPr/>
            <p:nvPr/>
          </p:nvSpPr>
          <p:spPr>
            <a:xfrm>
              <a:off x="2159726" y="2577737"/>
              <a:ext cx="1737360" cy="228600"/>
            </a:xfrm>
            <a:prstGeom prst="roundRect">
              <a:avLst>
                <a:gd fmla="val 48717" name="adj"/>
              </a:avLst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1" anchor="ctr" bIns="18275" lIns="18275" spcFirstLastPara="1" rIns="18275" wrap="square" tIns="1827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188439" y="2603863"/>
              <a:ext cx="1693926" cy="152400"/>
            </a:xfrm>
            <a:prstGeom prst="roundRect">
              <a:avLst>
                <a:gd fmla="val 48717" name="adj"/>
              </a:avLst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89" name="Google Shape;89;p3"/>
          <p:cNvSpPr/>
          <p:nvPr/>
        </p:nvSpPr>
        <p:spPr>
          <a:xfrm>
            <a:off x="8763000" y="2895600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3021169" y="3531326"/>
            <a:ext cx="3579038" cy="152400"/>
          </a:xfrm>
          <a:prstGeom prst="roundRect">
            <a:avLst>
              <a:gd fmla="val 4871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2971800" y="3505200"/>
            <a:ext cx="3657600" cy="204652"/>
          </a:xfrm>
          <a:prstGeom prst="roundRect">
            <a:avLst>
              <a:gd fmla="val 4871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8763000" y="3505200"/>
            <a:ext cx="228600" cy="381000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2973978" y="3849189"/>
            <a:ext cx="3657600" cy="228600"/>
          </a:xfrm>
          <a:prstGeom prst="roundRect">
            <a:avLst>
              <a:gd fmla="val 48717" name="adj"/>
            </a:avLst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anchorCtr="1" anchor="ctr" bIns="18275" lIns="18275" spcFirstLastPara="1" rIns="18275" wrap="square" tIns="18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3034426" y="3875315"/>
            <a:ext cx="3566160" cy="152400"/>
          </a:xfrm>
          <a:prstGeom prst="roundRect">
            <a:avLst>
              <a:gd fmla="val 48717" name="adj"/>
            </a:avLst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2971800" y="4267201"/>
            <a:ext cx="4038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To change the length of the duration bars go to Format/Size (on far right). For  extreme length changes, ungroup the duration bars and scale the highlight independently.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2023-02-20T16:33:47Z</dcterms:created>
  <dc:creator>Jeremy Zhang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