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CC"/>
    <a:srgbClr val="A6A6A6"/>
    <a:srgbClr val="9B9B9B"/>
    <a:srgbClr val="9AB9DE"/>
    <a:srgbClr val="BACFE8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0"/>
  </p:normalViewPr>
  <p:slideViewPr>
    <p:cSldViewPr>
      <p:cViewPr varScale="1">
        <p:scale>
          <a:sx n="144" d="100"/>
          <a:sy n="144" d="100"/>
        </p:scale>
        <p:origin x="102" y="4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4A06D-8CB5-4B3A-A3E2-C90773A78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23B1-E8E0-49E4-AC14-B867FD09BC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16FB-5E04-4D98-9913-AA4CB0181CE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52BD-D721-45F5-8760-CA4E77DDD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23D4-88DA-4542-99E6-7E6707334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A065-D35E-4B13-8CE4-4628262E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592A-CE7F-4296-BA07-797B8BCBCD6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282B-5406-4D18-83F8-88BC3E12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21D8-F2E8-4CA0-B0BB-2E7F3B7ABD33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50989"/>
              </p:ext>
            </p:extLst>
          </p:nvPr>
        </p:nvGraphicFramePr>
        <p:xfrm>
          <a:off x="263352" y="116632"/>
          <a:ext cx="11305256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4263792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816447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Tasks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19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52475"/>
              </p:ext>
            </p:extLst>
          </p:nvPr>
        </p:nvGraphicFramePr>
        <p:xfrm>
          <a:off x="263352" y="516045"/>
          <a:ext cx="15456752" cy="472025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054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45512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W16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Literature Review &amp; Training Session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 automatic data acquisition demo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68122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lvl="0" algn="l"/>
                      <a:r>
                        <a:rPr lang="en-US" sz="1050" b="1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well-documented SyntheX repo</a:t>
                      </a: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71996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Integrate all packages into a sole package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Construct a data exchange channel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 the networks and get the pytorch file</a:t>
                      </a:r>
                      <a:endParaRPr lang="en-US" sz="105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an automatic pipeline for data acquisition, training, and 2D/3D registration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2823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phantom and write a report about the validation</a:t>
                      </a:r>
                    </a:p>
                  </a:txBody>
                  <a:tcPr marL="0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91606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 a software with user-friendly GUI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 robustness and have a debug log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Validate the program on cadaveric and write a report about the validation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512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Mixed Reality Visualization</a:t>
                      </a: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4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3227883" y="960421"/>
            <a:ext cx="532948" cy="184666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35641" y="1268760"/>
            <a:ext cx="1514669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Flowchart: Decision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2304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Flowchart: Decisi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25461" y="6289498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TLSHAPE_SLT_5b87359c2c954ae4906972a3b70de9e6_JoinedDate">
            <a:extLst>
              <a:ext uri="{FF2B5EF4-FFF2-40B4-BE49-F238E27FC236}">
                <a16:creationId xmlns:a16="http://schemas.microsoft.com/office/drawing/2014/main" id="{EED41BB8-77A8-479B-181C-986260347E9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553525" y="973372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6 - Feb 9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TLSHAPE_SLT_5b87359c2c954ae4906972a3b70de9e6_JoinedDate">
            <a:extLst>
              <a:ext uri="{FF2B5EF4-FFF2-40B4-BE49-F238E27FC236}">
                <a16:creationId xmlns:a16="http://schemas.microsoft.com/office/drawing/2014/main" id="{12300E98-181F-A9D9-84F5-B69C18EBE8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31885" y="1332981"/>
            <a:ext cx="1142032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8 - Feb 21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54612C87-A8FA-BED2-8488-CF2BB6799355}"/>
              </a:ext>
            </a:extLst>
          </p:cNvPr>
          <p:cNvSpPr/>
          <p:nvPr/>
        </p:nvSpPr>
        <p:spPr>
          <a:xfrm>
            <a:off x="5264244" y="1628800"/>
            <a:ext cx="183684" cy="189242"/>
          </a:xfrm>
          <a:prstGeom prst="star4">
            <a:avLst>
              <a:gd name="adj" fmla="val 14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TLSHAPE_SLT_5b87359c2c954ae4906972a3b70de9e6_JoinedDate">
            <a:extLst>
              <a:ext uri="{FF2B5EF4-FFF2-40B4-BE49-F238E27FC236}">
                <a16:creationId xmlns:a16="http://schemas.microsoft.com/office/drawing/2014/main" id="{1F95B34A-BFD1-B601-03CB-DC0B78F49F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36518" y="1628800"/>
            <a:ext cx="947514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 1 - Mar 6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48">
            <a:extLst>
              <a:ext uri="{FF2B5EF4-FFF2-40B4-BE49-F238E27FC236}">
                <a16:creationId xmlns:a16="http://schemas.microsoft.com/office/drawing/2014/main" id="{FE318BB1-4CF2-5896-54D3-C446C9C929CA}"/>
              </a:ext>
            </a:extLst>
          </p:cNvPr>
          <p:cNvSpPr/>
          <p:nvPr/>
        </p:nvSpPr>
        <p:spPr>
          <a:xfrm>
            <a:off x="5591944" y="2674775"/>
            <a:ext cx="581973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TLSHAPE_SLT_5b87359c2c954ae4906972a3b70de9e6_JoinedDate">
            <a:extLst>
              <a:ext uri="{FF2B5EF4-FFF2-40B4-BE49-F238E27FC236}">
                <a16:creationId xmlns:a16="http://schemas.microsoft.com/office/drawing/2014/main" id="{72744D9B-BDE6-FC6F-EEA6-190A8439332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246603" y="2704674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11 – Mar 15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id="{BB3EB05B-C22F-99CE-E4FB-24A0FD174A1C}"/>
              </a:ext>
            </a:extLst>
          </p:cNvPr>
          <p:cNvSpPr/>
          <p:nvPr/>
        </p:nvSpPr>
        <p:spPr>
          <a:xfrm>
            <a:off x="5850909" y="2328998"/>
            <a:ext cx="1282981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OTLSHAPE_SLT_5b87359c2c954ae4906972a3b70de9e6_JoinedDate">
            <a:extLst>
              <a:ext uri="{FF2B5EF4-FFF2-40B4-BE49-F238E27FC236}">
                <a16:creationId xmlns:a16="http://schemas.microsoft.com/office/drawing/2014/main" id="{DE389BC2-51DA-C801-BEC0-684CDF15E7C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014830" y="232899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13 – Mar 27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48">
            <a:extLst>
              <a:ext uri="{FF2B5EF4-FFF2-40B4-BE49-F238E27FC236}">
                <a16:creationId xmlns:a16="http://schemas.microsoft.com/office/drawing/2014/main" id="{E5983DB5-CFC9-66D0-A297-6237E980274F}"/>
              </a:ext>
            </a:extLst>
          </p:cNvPr>
          <p:cNvSpPr/>
          <p:nvPr/>
        </p:nvSpPr>
        <p:spPr>
          <a:xfrm>
            <a:off x="5332208" y="1977348"/>
            <a:ext cx="1872208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TLSHAPE_SLT_5b87359c2c954ae4906972a3b70de9e6_JoinedDate">
            <a:extLst>
              <a:ext uri="{FF2B5EF4-FFF2-40B4-BE49-F238E27FC236}">
                <a16:creationId xmlns:a16="http://schemas.microsoft.com/office/drawing/2014/main" id="{F939EABD-EADE-AB49-FD8C-AC915C71860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307629" y="1991977"/>
            <a:ext cx="994949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6 – Mar 31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48">
            <a:extLst>
              <a:ext uri="{FF2B5EF4-FFF2-40B4-BE49-F238E27FC236}">
                <a16:creationId xmlns:a16="http://schemas.microsoft.com/office/drawing/2014/main" id="{BFB7E36A-9AE3-5350-101B-A176AA8782F8}"/>
              </a:ext>
            </a:extLst>
          </p:cNvPr>
          <p:cNvSpPr/>
          <p:nvPr/>
        </p:nvSpPr>
        <p:spPr>
          <a:xfrm>
            <a:off x="3147350" y="1627209"/>
            <a:ext cx="2018455" cy="190842"/>
          </a:xfrm>
          <a:prstGeom prst="roundRect">
            <a:avLst>
              <a:gd name="adj" fmla="val 487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Star: 4 Points 24">
            <a:extLst>
              <a:ext uri="{FF2B5EF4-FFF2-40B4-BE49-F238E27FC236}">
                <a16:creationId xmlns:a16="http://schemas.microsoft.com/office/drawing/2014/main" id="{28025BD7-ECEB-687F-B605-C9D4D1990D05}"/>
              </a:ext>
            </a:extLst>
          </p:cNvPr>
          <p:cNvSpPr/>
          <p:nvPr/>
        </p:nvSpPr>
        <p:spPr>
          <a:xfrm>
            <a:off x="8023790" y="3461121"/>
            <a:ext cx="183684" cy="189242"/>
          </a:xfrm>
          <a:prstGeom prst="star4">
            <a:avLst>
              <a:gd name="adj" fmla="val 14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TLSHAPE_SLT_5b87359c2c954ae4906972a3b70de9e6_JoinedDate">
            <a:extLst>
              <a:ext uri="{FF2B5EF4-FFF2-40B4-BE49-F238E27FC236}">
                <a16:creationId xmlns:a16="http://schemas.microsoft.com/office/drawing/2014/main" id="{D7D5C0E7-E95A-3B01-36E9-51AABD4FD3C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36716" y="3496961"/>
            <a:ext cx="994949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31 – Apr 4 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ounded Rectangle 48">
            <a:extLst>
              <a:ext uri="{FF2B5EF4-FFF2-40B4-BE49-F238E27FC236}">
                <a16:creationId xmlns:a16="http://schemas.microsoft.com/office/drawing/2014/main" id="{5241C950-FF83-065A-087D-B7D1D24E3DE1}"/>
              </a:ext>
            </a:extLst>
          </p:cNvPr>
          <p:cNvSpPr/>
          <p:nvPr/>
        </p:nvSpPr>
        <p:spPr>
          <a:xfrm>
            <a:off x="7317974" y="3840929"/>
            <a:ext cx="1676764" cy="190842"/>
          </a:xfrm>
          <a:prstGeom prst="roundRect">
            <a:avLst>
              <a:gd name="adj" fmla="val 4871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TLSHAPE_SLT_5b87359c2c954ae4906972a3b70de9e6_JoinedDate">
            <a:extLst>
              <a:ext uri="{FF2B5EF4-FFF2-40B4-BE49-F238E27FC236}">
                <a16:creationId xmlns:a16="http://schemas.microsoft.com/office/drawing/2014/main" id="{2F9F722C-C0DB-3AB3-AD9B-77FEF2A00BB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994738" y="3834622"/>
            <a:ext cx="1057437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 1 – Apr 15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ounded Rectangle 48">
            <a:extLst>
              <a:ext uri="{FF2B5EF4-FFF2-40B4-BE49-F238E27FC236}">
                <a16:creationId xmlns:a16="http://schemas.microsoft.com/office/drawing/2014/main" id="{A8CA9680-8ED6-EA60-BD43-5491876377A4}"/>
              </a:ext>
            </a:extLst>
          </p:cNvPr>
          <p:cNvSpPr/>
          <p:nvPr/>
        </p:nvSpPr>
        <p:spPr>
          <a:xfrm>
            <a:off x="8706707" y="4200508"/>
            <a:ext cx="504056" cy="190842"/>
          </a:xfrm>
          <a:prstGeom prst="roundRect">
            <a:avLst>
              <a:gd name="adj" fmla="val 4871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TLSHAPE_SLT_5b87359c2c954ae4906972a3b70de9e6_JoinedDate">
            <a:extLst>
              <a:ext uri="{FF2B5EF4-FFF2-40B4-BE49-F238E27FC236}">
                <a16:creationId xmlns:a16="http://schemas.microsoft.com/office/drawing/2014/main" id="{999B27BA-EC60-E1A2-DBE6-DF3F3A1502F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210763" y="4200508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 13 – Apr 17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48">
            <a:extLst>
              <a:ext uri="{FF2B5EF4-FFF2-40B4-BE49-F238E27FC236}">
                <a16:creationId xmlns:a16="http://schemas.microsoft.com/office/drawing/2014/main" id="{F75872B3-53C9-71CF-141F-042C4AD1533E}"/>
              </a:ext>
            </a:extLst>
          </p:cNvPr>
          <p:cNvSpPr/>
          <p:nvPr/>
        </p:nvSpPr>
        <p:spPr>
          <a:xfrm>
            <a:off x="9010946" y="4560087"/>
            <a:ext cx="648071" cy="190842"/>
          </a:xfrm>
          <a:prstGeom prst="roundRect">
            <a:avLst>
              <a:gd name="adj" fmla="val 4871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TLSHAPE_SLT_5b87359c2c954ae4906972a3b70de9e6_JoinedDate">
            <a:extLst>
              <a:ext uri="{FF2B5EF4-FFF2-40B4-BE49-F238E27FC236}">
                <a16:creationId xmlns:a16="http://schemas.microsoft.com/office/drawing/2014/main" id="{22BA6371-C6E0-7E49-E00E-1537BC266F6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022208" y="4574716"/>
            <a:ext cx="1036845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 18 – Apr 25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Star: 4 Points 32">
            <a:extLst>
              <a:ext uri="{FF2B5EF4-FFF2-40B4-BE49-F238E27FC236}">
                <a16:creationId xmlns:a16="http://schemas.microsoft.com/office/drawing/2014/main" id="{2A4EF71C-8DC9-B38E-C984-7A0325164A73}"/>
              </a:ext>
            </a:extLst>
          </p:cNvPr>
          <p:cNvSpPr/>
          <p:nvPr/>
        </p:nvSpPr>
        <p:spPr>
          <a:xfrm>
            <a:off x="9762699" y="4559607"/>
            <a:ext cx="183684" cy="189242"/>
          </a:xfrm>
          <a:prstGeom prst="star4">
            <a:avLst>
              <a:gd name="adj" fmla="val 14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ounded Rectangle 48">
            <a:extLst>
              <a:ext uri="{FF2B5EF4-FFF2-40B4-BE49-F238E27FC236}">
                <a16:creationId xmlns:a16="http://schemas.microsoft.com/office/drawing/2014/main" id="{91F15228-3583-0718-0902-0B1FD28AB152}"/>
              </a:ext>
            </a:extLst>
          </p:cNvPr>
          <p:cNvSpPr/>
          <p:nvPr/>
        </p:nvSpPr>
        <p:spPr>
          <a:xfrm>
            <a:off x="9570802" y="4975607"/>
            <a:ext cx="1676764" cy="190842"/>
          </a:xfrm>
          <a:prstGeom prst="roundRect">
            <a:avLst>
              <a:gd name="adj" fmla="val 4871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Rounded Rectangle 48">
            <a:extLst>
              <a:ext uri="{FF2B5EF4-FFF2-40B4-BE49-F238E27FC236}">
                <a16:creationId xmlns:a16="http://schemas.microsoft.com/office/drawing/2014/main" id="{CD5737A8-7E1F-B419-8B2D-2A2D571BE8E8}"/>
              </a:ext>
            </a:extLst>
          </p:cNvPr>
          <p:cNvSpPr/>
          <p:nvPr/>
        </p:nvSpPr>
        <p:spPr>
          <a:xfrm>
            <a:off x="7204416" y="3453107"/>
            <a:ext cx="717971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B45D20C6-0E21-C7BA-7BE3-E9489A540E60}"/>
              </a:ext>
            </a:extLst>
          </p:cNvPr>
          <p:cNvSpPr/>
          <p:nvPr/>
        </p:nvSpPr>
        <p:spPr>
          <a:xfrm>
            <a:off x="6672064" y="3068960"/>
            <a:ext cx="516505" cy="190842"/>
          </a:xfrm>
          <a:prstGeom prst="roundRect">
            <a:avLst>
              <a:gd name="adj" fmla="val 4871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TLSHAPE_SLT_5b87359c2c954ae4906972a3b70de9e6_JoinedDate">
            <a:extLst>
              <a:ext uri="{FF2B5EF4-FFF2-40B4-BE49-F238E27FC236}">
                <a16:creationId xmlns:a16="http://schemas.microsoft.com/office/drawing/2014/main" id="{EC30EF55-B43D-2FC5-D242-E62FD2C46E9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188569" y="3068960"/>
            <a:ext cx="1282981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20 – Mar 27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TLSHAPE_SLT_5b87359c2c954ae4906972a3b70de9e6_JoinedDate">
            <a:extLst>
              <a:ext uri="{FF2B5EF4-FFF2-40B4-BE49-F238E27FC236}">
                <a16:creationId xmlns:a16="http://schemas.microsoft.com/office/drawing/2014/main" id="{481E9D13-9193-ABCA-1B46-94D0C2735E0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9852253" y="4975607"/>
            <a:ext cx="1036845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altLang="zh-CN" sz="1050" spc="-6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 25 – May 15</a:t>
            </a:r>
            <a:endParaRPr lang="zh-CN" altLang="en-US" sz="1050" spc="-6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C4DB3ABD-DBC5-457C-BA8E-704F98C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42672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_Two year Gantt chart_RVA_v3" id="{F85BDF4A-73C5-4866-A8D7-C1D0B2E05E59}" vid="{80316FB1-8AFD-4E6E-9D35-85A55E240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49A10-EF1C-4CC0-B89A-BAD441EEC40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66524A-5DB6-4A8F-86BF-76891CCA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D7A0B2-0609-46B6-BA8B-3FB166A11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Two year Gantt chart</Template>
  <TotalTime>104</TotalTime>
  <Words>221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Candara</vt:lpstr>
      <vt:lpstr>Tahoma</vt:lpstr>
      <vt:lpstr>Office Theme</vt:lpstr>
      <vt:lpstr>PowerPoint Presentation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Jeremy Zhang</dc:creator>
  <cp:keywords/>
  <dc:description/>
  <cp:lastModifiedBy>Jeremy Zhang</cp:lastModifiedBy>
  <cp:revision>1</cp:revision>
  <dcterms:created xsi:type="dcterms:W3CDTF">2023-02-20T16:33:47Z</dcterms:created>
  <dcterms:modified xsi:type="dcterms:W3CDTF">2023-02-20T18:18:30Z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