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3" r:id="rId3"/>
    <p:sldId id="303" r:id="rId4"/>
    <p:sldId id="296" r:id="rId5"/>
    <p:sldId id="300" r:id="rId6"/>
    <p:sldId id="298" r:id="rId7"/>
    <p:sldId id="299" r:id="rId8"/>
    <p:sldId id="297" r:id="rId9"/>
    <p:sldId id="301" r:id="rId10"/>
    <p:sldId id="304" r:id="rId11"/>
    <p:sldId id="305" r:id="rId12"/>
    <p:sldId id="290" r:id="rId13"/>
    <p:sldId id="291" r:id="rId14"/>
    <p:sldId id="292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080"/>
  </p:normalViewPr>
  <p:slideViewPr>
    <p:cSldViewPr snapToGrid="0" snapToObjects="1">
      <p:cViewPr>
        <p:scale>
          <a:sx n="108" d="100"/>
          <a:sy n="108" d="100"/>
        </p:scale>
        <p:origin x="200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0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ABBE3-B096-A349-9510-B5A216B6F27F}" type="datetimeFigureOut">
              <a:rPr lang="fr-FR" smtClean="0"/>
              <a:t>12/03/2017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BB89A-76C0-ED48-9FE3-BD487F2C45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71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D4E19-ACD4-BC46-BB0B-250BDDE3DE9F}" type="datetimeFigureOut">
              <a:rPr lang="fr-FR" smtClean="0"/>
              <a:t>12/03/2017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2C702-11DB-4943-A2CE-4A29E394F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7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smtClean="0"/>
              <a:t>Traitement riche</a:t>
            </a:r>
            <a:r>
              <a:rPr lang="fr-FR" baseline="0" dirty="0" smtClean="0"/>
              <a:t> peut se représenter en un </a:t>
            </a:r>
            <a:r>
              <a:rPr lang="fr-FR" dirty="0" smtClean="0"/>
              <a:t>Workflow / </a:t>
            </a:r>
            <a:r>
              <a:rPr lang="fr-FR" dirty="0" err="1" smtClean="0"/>
              <a:t>pileline</a:t>
            </a:r>
            <a:r>
              <a:rPr lang="fr-FR" dirty="0" smtClean="0"/>
              <a:t>  de </a:t>
            </a:r>
            <a:r>
              <a:rPr lang="fr-FR" dirty="0" err="1" smtClean="0"/>
              <a:t>lambdas</a:t>
            </a:r>
            <a:r>
              <a:rPr lang="fr-FR" dirty="0" smtClean="0"/>
              <a:t> ou plus généralement d’activité</a:t>
            </a:r>
          </a:p>
          <a:p>
            <a:pPr marL="0" indent="0">
              <a:buFontTx/>
              <a:buNone/>
            </a:pPr>
            <a:r>
              <a:rPr lang="fr-FR" dirty="0" smtClean="0"/>
              <a:t>Bien sûr comme on est sur le cloud AWS,</a:t>
            </a:r>
            <a:r>
              <a:rPr lang="fr-FR" baseline="0" dirty="0" smtClean="0"/>
              <a:t> le service est </a:t>
            </a:r>
            <a:r>
              <a:rPr lang="fr-FR" baseline="0" dirty="0" err="1" smtClean="0"/>
              <a:t>scalable</a:t>
            </a:r>
            <a:r>
              <a:rPr lang="fr-FR" baseline="0" dirty="0" smtClean="0"/>
              <a:t>, ça veut dire que vous pouvez créer des workflows complexes ou plein de machine a été sans vous soucier de </a:t>
            </a:r>
            <a:r>
              <a:rPr lang="fr-FR" baseline="0" dirty="0" err="1" smtClean="0"/>
              <a:t>pb</a:t>
            </a:r>
            <a:r>
              <a:rPr lang="fr-FR" baseline="0" dirty="0" smtClean="0"/>
              <a:t> de charge.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Et enfin ces workflows sont représentés de manière visuelle dans la console AWS.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38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Cas ou la lambda retourne une erreur pour </a:t>
            </a:r>
            <a:r>
              <a:rPr lang="fr-FR" dirty="0" err="1" smtClean="0"/>
              <a:t>pb</a:t>
            </a:r>
            <a:r>
              <a:rPr lang="fr-FR" dirty="0" smtClean="0"/>
              <a:t> de mémoire.</a:t>
            </a:r>
          </a:p>
          <a:p>
            <a:r>
              <a:rPr lang="fr-FR" dirty="0" smtClean="0"/>
              <a:t> - Configurer DLQ sur la lambda</a:t>
            </a:r>
          </a:p>
          <a:p>
            <a:endParaRPr lang="fr-FR" dirty="0" smtClean="0"/>
          </a:p>
          <a:p>
            <a:r>
              <a:rPr lang="fr-FR" dirty="0" smtClean="0"/>
              <a:t>A l’époque</a:t>
            </a:r>
            <a:r>
              <a:rPr lang="fr-FR" baseline="0" dirty="0" smtClean="0"/>
              <a:t> pas sélectionner ce modèle car par encore les DLQ sur les lambda et donc perte des erreurs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55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499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AWS_DEFAULT_PROFILE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=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xebia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-dev 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aws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stepfunctions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/>
              <a:t>create-state-machine --name test --definition --role-</a:t>
            </a:r>
            <a:r>
              <a:rPr lang="en-US" dirty="0" err="1" smtClean="0"/>
              <a:t>arn</a:t>
            </a:r>
            <a:r>
              <a:rPr lang="en-US" dirty="0" smtClean="0"/>
              <a:t> </a:t>
            </a:r>
            <a:r>
              <a:rPr lang="en-US" dirty="0" err="1" smtClean="0"/>
              <a:t>arn:aws:iam</a:t>
            </a:r>
            <a:r>
              <a:rPr lang="en-US" dirty="0" smtClean="0"/>
              <a:t>::010154155802:role/service-role/StatesExecutionRole-eu-west-1</a:t>
            </a:r>
            <a:r>
              <a:rPr lang="fr-FR" baseline="0" dirty="0" smtClean="0"/>
              <a:t>  </a:t>
            </a:r>
            <a:r>
              <a:rPr lang="en-US" dirty="0" smtClean="0"/>
              <a:t> 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22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 flux de travail </a:t>
            </a:r>
            <a:r>
              <a:rPr lang="en-US" dirty="0" err="1" smtClean="0"/>
              <a:t>d'application</a:t>
            </a:r>
            <a:r>
              <a:rPr lang="en-US" dirty="0" smtClean="0"/>
              <a:t> avec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étapes</a:t>
            </a:r>
            <a:r>
              <a:rPr lang="en-US" dirty="0" smtClean="0"/>
              <a:t> </a:t>
            </a:r>
            <a:r>
              <a:rPr lang="en-US" dirty="0" err="1" smtClean="0"/>
              <a:t>requiert</a:t>
            </a:r>
            <a:r>
              <a:rPr lang="en-US" dirty="0" smtClean="0"/>
              <a:t> trois </a:t>
            </a:r>
            <a:r>
              <a:rPr lang="en-US" dirty="0" err="1" smtClean="0"/>
              <a:t>changements</a:t>
            </a:r>
            <a:r>
              <a:rPr lang="en-US" dirty="0" smtClean="0"/>
              <a:t> d'état, </a:t>
            </a:r>
            <a:r>
              <a:rPr lang="en-US" dirty="0" err="1" smtClean="0"/>
              <a:t>déterminés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comptant</a:t>
            </a:r>
            <a:r>
              <a:rPr lang="en-US" dirty="0" smtClean="0"/>
              <a:t> les </a:t>
            </a:r>
            <a:r>
              <a:rPr lang="en-US" dirty="0" err="1" smtClean="0"/>
              <a:t>flèches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les arcs) sur le </a:t>
            </a:r>
            <a:r>
              <a:rPr lang="en-US" dirty="0" err="1" smtClean="0"/>
              <a:t>graphique</a:t>
            </a:r>
            <a:r>
              <a:rPr lang="en-US" dirty="0" smtClean="0"/>
              <a:t> : </a:t>
            </a:r>
            <a:r>
              <a:rPr lang="en-US" dirty="0" err="1" smtClean="0"/>
              <a:t>une</a:t>
            </a:r>
            <a:r>
              <a:rPr lang="en-US" dirty="0" smtClean="0"/>
              <a:t> transition du </a:t>
            </a:r>
            <a:r>
              <a:rPr lang="en-US" i="1" dirty="0" smtClean="0"/>
              <a:t>début</a:t>
            </a:r>
            <a:r>
              <a:rPr lang="en-US" dirty="0" smtClean="0"/>
              <a:t> du flux de travail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l'étape</a:t>
            </a:r>
            <a:r>
              <a:rPr lang="en-US" dirty="0" smtClean="0"/>
              <a:t> du </a:t>
            </a:r>
            <a:r>
              <a:rPr lang="en-US" i="1" dirty="0" err="1" smtClean="0"/>
              <a:t>téléchargement</a:t>
            </a:r>
            <a:r>
              <a:rPr lang="en-US" i="1" dirty="0" smtClean="0"/>
              <a:t> du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, </a:t>
            </a:r>
            <a:r>
              <a:rPr lang="en-US" dirty="0" err="1" smtClean="0"/>
              <a:t>une</a:t>
            </a:r>
            <a:r>
              <a:rPr lang="en-US" dirty="0" smtClean="0"/>
              <a:t> de </a:t>
            </a:r>
            <a:r>
              <a:rPr lang="en-US" dirty="0" err="1" smtClean="0"/>
              <a:t>l'étape</a:t>
            </a:r>
            <a:r>
              <a:rPr lang="en-US" dirty="0" smtClean="0"/>
              <a:t> du </a:t>
            </a:r>
            <a:r>
              <a:rPr lang="en-US" i="1" dirty="0" err="1" smtClean="0"/>
              <a:t>téléchargement</a:t>
            </a:r>
            <a:r>
              <a:rPr lang="en-US" i="1" dirty="0" smtClean="0"/>
              <a:t> du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l'étape</a:t>
            </a:r>
            <a:r>
              <a:rPr lang="en-US" dirty="0" smtClean="0"/>
              <a:t> de </a:t>
            </a:r>
            <a:r>
              <a:rPr lang="en-US" i="1" dirty="0" smtClean="0"/>
              <a:t>suppression du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 et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dernière</a:t>
            </a:r>
            <a:r>
              <a:rPr lang="en-US" dirty="0" smtClean="0"/>
              <a:t> de </a:t>
            </a:r>
            <a:r>
              <a:rPr lang="en-US" dirty="0" err="1" smtClean="0"/>
              <a:t>l'étape</a:t>
            </a:r>
            <a:r>
              <a:rPr lang="en-US" dirty="0" smtClean="0"/>
              <a:t> de </a:t>
            </a:r>
            <a:r>
              <a:rPr lang="en-US" i="1" dirty="0" smtClean="0"/>
              <a:t>suppression de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</a:t>
            </a:r>
            <a:r>
              <a:rPr lang="en-US" i="1" dirty="0" smtClean="0"/>
              <a:t>fin</a:t>
            </a:r>
            <a:r>
              <a:rPr lang="en-US" dirty="0" smtClean="0"/>
              <a:t> du flux de travail de </a:t>
            </a:r>
            <a:r>
              <a:rPr lang="en-US" dirty="0" err="1" smtClean="0"/>
              <a:t>votre</a:t>
            </a:r>
            <a:r>
              <a:rPr lang="en-US" dirty="0" smtClean="0"/>
              <a:t> application.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68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6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61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1 - Créer une state machine avec la fonction lambda addition</a:t>
            </a:r>
          </a:p>
          <a:p>
            <a:r>
              <a:rPr lang="fr-FR" dirty="0" smtClean="0"/>
              <a:t>2 – l’invoquer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4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Schéma</a:t>
            </a:r>
          </a:p>
          <a:p>
            <a:pPr lvl="1"/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smtClean="0"/>
              <a:t>Création state machine via api</a:t>
            </a:r>
          </a:p>
          <a:p>
            <a:pPr lvl="1"/>
            <a:r>
              <a:rPr lang="fr-FR" dirty="0" smtClean="0"/>
              <a:t>Start exécution</a:t>
            </a:r>
          </a:p>
          <a:p>
            <a:pPr lvl="1"/>
            <a:r>
              <a:rPr lang="fr-FR" dirty="0" smtClean="0"/>
              <a:t>Historique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6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3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30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5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68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289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164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865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536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771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603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5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7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8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9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6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384735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7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0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4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8307"/>
            <a:ext cx="12192000" cy="3150921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90071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34304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1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9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AWS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zero</a:t>
            </a:r>
            <a:r>
              <a:rPr lang="fr-FR" sz="2400" dirty="0" smtClean="0"/>
              <a:t> </a:t>
            </a:r>
            <a:r>
              <a:rPr lang="fr-FR" sz="2400" dirty="0"/>
              <a:t>to </a:t>
            </a:r>
            <a:r>
              <a:rPr lang="fr-FR" sz="2400" dirty="0" err="1"/>
              <a:t>hero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67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 </a:t>
            </a:r>
            <a:r>
              <a:rPr lang="fr-FR" dirty="0" err="1" smtClean="0"/>
              <a:t>Cloudformation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avec </a:t>
            </a:r>
            <a:r>
              <a:rPr lang="fr-FR" dirty="0" err="1" smtClean="0"/>
              <a:t>serverless</a:t>
            </a:r>
            <a:endParaRPr lang="fr-FR" dirty="0" smtClean="0"/>
          </a:p>
          <a:p>
            <a:pPr lvl="1"/>
            <a:r>
              <a:rPr lang="fr-FR" dirty="0" err="1" smtClean="0"/>
              <a:t>Role</a:t>
            </a:r>
            <a:r>
              <a:rPr lang="fr-FR" dirty="0" smtClean="0"/>
              <a:t> state machine</a:t>
            </a:r>
          </a:p>
          <a:p>
            <a:pPr lvl="1"/>
            <a:r>
              <a:rPr lang="fr-FR" dirty="0" smtClean="0"/>
              <a:t>Lambda</a:t>
            </a:r>
          </a:p>
          <a:p>
            <a:pPr lvl="1"/>
            <a:r>
              <a:rPr lang="fr-FR" dirty="0" smtClean="0"/>
              <a:t>State machine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0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Gateway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456626"/>
            <a:ext cx="10298293" cy="1818342"/>
          </a:xfrm>
        </p:spPr>
        <p:txBody>
          <a:bodyPr/>
          <a:lstStyle/>
          <a:p>
            <a:r>
              <a:rPr lang="fr-FR" dirty="0" smtClean="0"/>
              <a:t>Il est possible d’appeler une une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en HTTP à travers l’API Gateway</a:t>
            </a:r>
          </a:p>
          <a:p>
            <a:r>
              <a:rPr lang="fr-FR" dirty="0" smtClean="0"/>
              <a:t>Différence avec Lambda</a:t>
            </a:r>
          </a:p>
          <a:p>
            <a:pPr lvl="1"/>
            <a:r>
              <a:rPr lang="fr-FR" dirty="0" smtClean="0"/>
              <a:t>Lambda : Appel synchrone et résultat dans le corps de la réponse (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/>
              <a:t>Type = </a:t>
            </a:r>
            <a:r>
              <a:rPr lang="fr-FR" dirty="0" smtClean="0"/>
              <a:t>Lambda)</a:t>
            </a:r>
          </a:p>
          <a:p>
            <a:pPr lvl="1"/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/>
              <a:t> : </a:t>
            </a:r>
            <a:r>
              <a:rPr lang="fr-FR" dirty="0" smtClean="0"/>
              <a:t>Appel asynchrone et pas de résultat (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/>
              <a:t>Type = </a:t>
            </a:r>
            <a:r>
              <a:rPr lang="fr-FR" dirty="0" smtClean="0"/>
              <a:t>AWS Service)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76" y="4825777"/>
            <a:ext cx="652472" cy="559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39" y="5175262"/>
            <a:ext cx="314662" cy="419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54" y="3747458"/>
            <a:ext cx="521367" cy="625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0153" y="4418256"/>
            <a:ext cx="894752" cy="3614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 API Gateway</a:t>
            </a:r>
            <a:endParaRPr lang="en-US" b="1" dirty="0"/>
          </a:p>
        </p:txBody>
      </p:sp>
      <p:pic>
        <p:nvPicPr>
          <p:cNvPr id="8" name="Picture 4" descr="ttp://www.awsomeblog.com/wp-content/uploads/2016/12/stepfunctions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t="13559" r="17391" b="13112"/>
          <a:stretch/>
        </p:blipFill>
        <p:spPr bwMode="auto">
          <a:xfrm>
            <a:off x="7102397" y="3729921"/>
            <a:ext cx="581557" cy="66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5799" y="4476549"/>
            <a:ext cx="894752" cy="24487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Step Functions</a:t>
            </a:r>
            <a:endParaRPr lang="en-US" b="1" dirty="0"/>
          </a:p>
        </p:txBody>
      </p:sp>
      <p:pic>
        <p:nvPicPr>
          <p:cNvPr id="11" name="Picture 10" descr="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5" y="3711452"/>
            <a:ext cx="731520" cy="73152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1" idx="3"/>
            <a:endCxn id="6" idx="1"/>
          </p:cNvCxnSpPr>
          <p:nvPr/>
        </p:nvCxnSpPr>
        <p:spPr>
          <a:xfrm flipV="1">
            <a:off x="1242705" y="4060278"/>
            <a:ext cx="3154649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71036" y="4060278"/>
            <a:ext cx="303911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"</a:t>
            </a:r>
            <a:r>
              <a:rPr lang="en-US" sz="1100" dirty="0"/>
              <a:t>input</a:t>
            </a:r>
            <a:r>
              <a:rPr lang="en-US" sz="1100" dirty="0" smtClean="0"/>
              <a:t>": "{}",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   "</a:t>
            </a:r>
            <a:r>
              <a:rPr lang="en-US" sz="1100" dirty="0"/>
              <a:t>name": "</a:t>
            </a:r>
            <a:r>
              <a:rPr lang="en-US" sz="1100" dirty="0" err="1" smtClean="0"/>
              <a:t>ExecutionWithAPIGateway</a:t>
            </a:r>
            <a:r>
              <a:rPr lang="en-US" sz="1100" dirty="0" smtClean="0"/>
              <a:t>",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   "</a:t>
            </a:r>
            <a:r>
              <a:rPr lang="en-US" sz="1100" dirty="0" err="1"/>
              <a:t>stateMachineArn</a:t>
            </a:r>
            <a:r>
              <a:rPr lang="en-US" sz="1100" dirty="0"/>
              <a:t>": "</a:t>
            </a:r>
            <a:r>
              <a:rPr lang="en-US" sz="1100" dirty="0" err="1" smtClean="0"/>
              <a:t>arn:aws:states:XXX</a:t>
            </a:r>
            <a:r>
              <a:rPr lang="en-US" sz="1100" dirty="0" smtClean="0"/>
              <a:t>"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}</a:t>
            </a:r>
            <a:endParaRPr lang="fr-F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2530" y="3923341"/>
            <a:ext cx="894752" cy="1998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>curl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>
            <a:off x="4918721" y="4060278"/>
            <a:ext cx="2183676" cy="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0"/>
          </p:cNvCxnSpPr>
          <p:nvPr/>
        </p:nvCxnSpPr>
        <p:spPr>
          <a:xfrm flipV="1">
            <a:off x="5912012" y="4073237"/>
            <a:ext cx="1900" cy="7525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11" y="3726182"/>
            <a:ext cx="608619" cy="6565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9396" y="4995385"/>
            <a:ext cx="4307848" cy="1562908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8" idx="3"/>
            <a:endCxn id="26" idx="1"/>
          </p:cNvCxnSpPr>
          <p:nvPr/>
        </p:nvCxnSpPr>
        <p:spPr>
          <a:xfrm flipV="1">
            <a:off x="7683954" y="4054435"/>
            <a:ext cx="1575057" cy="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7" idx="0"/>
          </p:cNvCxnSpPr>
          <p:nvPr/>
        </p:nvCxnSpPr>
        <p:spPr>
          <a:xfrm flipH="1">
            <a:off x="9563320" y="4382687"/>
            <a:ext cx="1" cy="61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Couplage fort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557912" y="2074204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56" y="2395415"/>
            <a:ext cx="544781" cy="6537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8579" y="2967945"/>
            <a:ext cx="1794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1" y="2443314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096271" y="2071620"/>
            <a:ext cx="3497900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35" y="2390251"/>
            <a:ext cx="544781" cy="653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82011" y="2993777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Mapping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7912" y="1748490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96271" y="1745907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704793" y="2080688"/>
            <a:ext cx="3732075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20962" y="3034515"/>
            <a:ext cx="127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DynamoDB</a:t>
            </a:r>
            <a:endParaRPr lang="fr-FR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89" y="2390251"/>
            <a:ext cx="544781" cy="6537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05650" y="3022191"/>
            <a:ext cx="15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Reconciliation</a:t>
            </a:r>
            <a:endParaRPr lang="fr-FR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704794" y="1727826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3</a:t>
            </a:r>
            <a:endParaRPr lang="fr-FR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52" y="2414776"/>
            <a:ext cx="543467" cy="601994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1077400" y="2722284"/>
            <a:ext cx="12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4" idx="1"/>
          </p:cNvCxnSpPr>
          <p:nvPr/>
        </p:nvCxnSpPr>
        <p:spPr>
          <a:xfrm flipV="1">
            <a:off x="2893237" y="2717120"/>
            <a:ext cx="2704698" cy="516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23" idx="1"/>
          </p:cNvCxnSpPr>
          <p:nvPr/>
        </p:nvCxnSpPr>
        <p:spPr>
          <a:xfrm>
            <a:off x="6142716" y="2717120"/>
            <a:ext cx="218177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  <a:endCxn id="26" idx="1"/>
          </p:cNvCxnSpPr>
          <p:nvPr/>
        </p:nvCxnSpPr>
        <p:spPr>
          <a:xfrm flipV="1">
            <a:off x="8869270" y="2715773"/>
            <a:ext cx="1618082" cy="1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8106" y="4248866"/>
            <a:ext cx="491026" cy="258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03334" y="3987256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asynchrone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70912" y="4749639"/>
            <a:ext cx="48670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57912" y="4595751"/>
            <a:ext cx="220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dynamo</a:t>
            </a:r>
            <a:endParaRPr lang="fr-FR" sz="1400" dirty="0"/>
          </a:p>
        </p:txBody>
      </p:sp>
      <p:sp>
        <p:nvSpPr>
          <p:cNvPr id="65" name="Content Placeholder 22"/>
          <p:cNvSpPr txBox="1">
            <a:spLocks/>
          </p:cNvSpPr>
          <p:nvPr/>
        </p:nvSpPr>
        <p:spPr>
          <a:xfrm>
            <a:off x="5042180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Simple</a:t>
            </a:r>
          </a:p>
          <a:p>
            <a:pPr lvl="1"/>
            <a:r>
              <a:rPr lang="fr-FR" dirty="0" smtClean="0"/>
              <a:t>Prix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Couplage fort entre toutes les </a:t>
            </a:r>
            <a:r>
              <a:rPr lang="fr-FR" dirty="0" err="1" smtClean="0"/>
              <a:t>lambdas</a:t>
            </a:r>
            <a:endParaRPr lang="fr-FR" dirty="0" smtClean="0"/>
          </a:p>
          <a:p>
            <a:pPr lvl="1"/>
            <a:r>
              <a:rPr lang="pl-PL" dirty="0" err="1" smtClean="0"/>
              <a:t>Payload</a:t>
            </a:r>
            <a:r>
              <a:rPr lang="pl-PL" dirty="0" smtClean="0"/>
              <a:t> </a:t>
            </a:r>
            <a:r>
              <a:rPr lang="pl-PL" dirty="0" err="1" smtClean="0"/>
              <a:t>requ</a:t>
            </a:r>
            <a:r>
              <a:rPr lang="fr-FR" dirty="0" smtClean="0"/>
              <a:t>êtes asynchrones (</a:t>
            </a:r>
            <a:r>
              <a:rPr lang="pl-PL" dirty="0" smtClean="0"/>
              <a:t>128Ko)</a:t>
            </a:r>
            <a:endParaRPr lang="fr-FR" dirty="0"/>
          </a:p>
        </p:txBody>
      </p:sp>
      <p:cxnSp>
        <p:nvCxnSpPr>
          <p:cNvPr id="4121" name="Curved Connector 4120"/>
          <p:cNvCxnSpPr>
            <a:stCxn id="4" idx="1"/>
            <a:endCxn id="4" idx="0"/>
          </p:cNvCxnSpPr>
          <p:nvPr/>
        </p:nvCxnSpPr>
        <p:spPr>
          <a:xfrm rot="10800000" flipH="1">
            <a:off x="2348455" y="2395416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Couplage faible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557912" y="2074204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98" y="2395415"/>
            <a:ext cx="544781" cy="653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73" y="2395417"/>
            <a:ext cx="544780" cy="653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8579" y="2967945"/>
            <a:ext cx="103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1" y="2443314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23899" y="3046569"/>
            <a:ext cx="59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SQS</a:t>
            </a:r>
            <a:endParaRPr lang="fr-FR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4096271" y="2071620"/>
            <a:ext cx="3497900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50" y="2392831"/>
            <a:ext cx="544781" cy="653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75" y="2392833"/>
            <a:ext cx="544780" cy="6537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60225" y="3011855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02897" y="3046569"/>
            <a:ext cx="51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SQS</a:t>
            </a:r>
            <a:endParaRPr lang="fr-FR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57" y="2390251"/>
            <a:ext cx="544781" cy="653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96032" y="2993777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Mapping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7912" y="1748490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96271" y="1745907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704793" y="2053539"/>
            <a:ext cx="3732075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27" y="2390251"/>
            <a:ext cx="544781" cy="65373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768748" y="2993774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20962" y="3034515"/>
            <a:ext cx="127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DynamoDB</a:t>
            </a:r>
            <a:endParaRPr lang="fr-FR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04" y="2390251"/>
            <a:ext cx="544781" cy="6537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96067" y="3022191"/>
            <a:ext cx="15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Reconciliation</a:t>
            </a:r>
            <a:endParaRPr lang="fr-FR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704794" y="1727826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3</a:t>
            </a:r>
            <a:endParaRPr lang="fr-FR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52" y="2414776"/>
            <a:ext cx="543467" cy="601994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1077400" y="2722284"/>
            <a:ext cx="883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1"/>
          </p:cNvCxnSpPr>
          <p:nvPr/>
        </p:nvCxnSpPr>
        <p:spPr>
          <a:xfrm>
            <a:off x="2505779" y="2722284"/>
            <a:ext cx="63909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4" idx="1"/>
          </p:cNvCxnSpPr>
          <p:nvPr/>
        </p:nvCxnSpPr>
        <p:spPr>
          <a:xfrm flipV="1">
            <a:off x="4920931" y="2717120"/>
            <a:ext cx="491026" cy="2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23" idx="1"/>
          </p:cNvCxnSpPr>
          <p:nvPr/>
        </p:nvCxnSpPr>
        <p:spPr>
          <a:xfrm>
            <a:off x="8530308" y="2717120"/>
            <a:ext cx="5845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1" idx="1"/>
          </p:cNvCxnSpPr>
          <p:nvPr/>
        </p:nvCxnSpPr>
        <p:spPr>
          <a:xfrm>
            <a:off x="5956738" y="2717120"/>
            <a:ext cx="936137" cy="25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1"/>
            <a:endCxn id="6" idx="3"/>
          </p:cNvCxnSpPr>
          <p:nvPr/>
        </p:nvCxnSpPr>
        <p:spPr>
          <a:xfrm flipH="1">
            <a:off x="3689653" y="2719700"/>
            <a:ext cx="686497" cy="258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1"/>
            <a:endCxn id="11" idx="3"/>
          </p:cNvCxnSpPr>
          <p:nvPr/>
        </p:nvCxnSpPr>
        <p:spPr>
          <a:xfrm flipH="1">
            <a:off x="7437655" y="2717120"/>
            <a:ext cx="547872" cy="258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  <a:endCxn id="26" idx="1"/>
          </p:cNvCxnSpPr>
          <p:nvPr/>
        </p:nvCxnSpPr>
        <p:spPr>
          <a:xfrm flipV="1">
            <a:off x="9659685" y="2715773"/>
            <a:ext cx="827667" cy="1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8106" y="4837803"/>
            <a:ext cx="491026" cy="2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03334" y="4576193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868107" y="5407517"/>
            <a:ext cx="489509" cy="303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0751" y="5100552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</a:t>
            </a:r>
            <a:r>
              <a:rPr lang="fr-FR" sz="1400" dirty="0" err="1" smtClean="0"/>
              <a:t>sqs.receiveMessage</a:t>
            </a:r>
            <a:endParaRPr lang="fr-FR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61657" y="5953821"/>
            <a:ext cx="49595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00751" y="5642000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</a:t>
            </a:r>
            <a:r>
              <a:rPr lang="fr-FR" sz="1400" dirty="0" err="1" smtClean="0"/>
              <a:t>sqs.sendMessage</a:t>
            </a:r>
            <a:endParaRPr lang="fr-FR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70912" y="6516447"/>
            <a:ext cx="48670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57912" y="6362559"/>
            <a:ext cx="220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dynamo</a:t>
            </a:r>
            <a:endParaRPr lang="fr-FR" sz="1400" dirty="0"/>
          </a:p>
        </p:txBody>
      </p:sp>
      <p:sp>
        <p:nvSpPr>
          <p:cNvPr id="65" name="Content Placeholder 22"/>
          <p:cNvSpPr txBox="1">
            <a:spLocks/>
          </p:cNvSpPr>
          <p:nvPr/>
        </p:nvSpPr>
        <p:spPr>
          <a:xfrm>
            <a:off x="5042180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Indépendance de chaque étape</a:t>
            </a:r>
          </a:p>
          <a:p>
            <a:pPr lvl="1"/>
            <a:r>
              <a:rPr lang="fr-FR" dirty="0" smtClean="0"/>
              <a:t>Prix (SQS a peu d’impact sur le prix)</a:t>
            </a:r>
          </a:p>
          <a:p>
            <a:endParaRPr lang="fr-FR" dirty="0" smtClean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Mécanisme de polling à développer</a:t>
            </a:r>
          </a:p>
          <a:p>
            <a:pPr lvl="1"/>
            <a:r>
              <a:rPr lang="fr-FR" dirty="0" smtClean="0"/>
              <a:t>Outillage à développer (purge SQS, </a:t>
            </a:r>
            <a:r>
              <a:rPr lang="fr-FR" dirty="0" err="1" smtClean="0"/>
              <a:t>start</a:t>
            </a:r>
            <a:r>
              <a:rPr lang="fr-FR" dirty="0" smtClean="0"/>
              <a:t>/stop étape)</a:t>
            </a:r>
          </a:p>
          <a:p>
            <a:pPr lvl="1"/>
            <a:r>
              <a:rPr lang="fr-FR" dirty="0" smtClean="0"/>
              <a:t>Supervision</a:t>
            </a:r>
            <a:endParaRPr lang="fr-FR" dirty="0"/>
          </a:p>
        </p:txBody>
      </p:sp>
      <p:cxnSp>
        <p:nvCxnSpPr>
          <p:cNvPr id="44" name="Curved Connector 43"/>
          <p:cNvCxnSpPr>
            <a:stCxn id="4" idx="1"/>
            <a:endCxn id="4" idx="0"/>
          </p:cNvCxnSpPr>
          <p:nvPr/>
        </p:nvCxnSpPr>
        <p:spPr>
          <a:xfrm rot="10800000" flipH="1">
            <a:off x="1960997" y="2395416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68106" y="4248866"/>
            <a:ext cx="491026" cy="258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03334" y="3987256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asynchrone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053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371932" y="1423273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18" y="1744484"/>
            <a:ext cx="544781" cy="653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93" y="1744486"/>
            <a:ext cx="544780" cy="653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12599" y="2317014"/>
            <a:ext cx="103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1" y="1792383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37919" y="2395638"/>
            <a:ext cx="59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SQS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1932" y="1097559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891420" y="2071353"/>
            <a:ext cx="883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1"/>
          </p:cNvCxnSpPr>
          <p:nvPr/>
        </p:nvCxnSpPr>
        <p:spPr>
          <a:xfrm>
            <a:off x="2319799" y="2071353"/>
            <a:ext cx="63909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7" idx="1"/>
            <a:endCxn id="6" idx="3"/>
          </p:cNvCxnSpPr>
          <p:nvPr/>
        </p:nvCxnSpPr>
        <p:spPr>
          <a:xfrm flipH="1">
            <a:off x="3503673" y="2067067"/>
            <a:ext cx="754651" cy="42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780149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Indépendance de chaque étape</a:t>
            </a:r>
          </a:p>
          <a:p>
            <a:pPr lvl="1"/>
            <a:r>
              <a:rPr lang="fr-FR" dirty="0" smtClean="0"/>
              <a:t>Supervision dans la console AWS</a:t>
            </a:r>
          </a:p>
          <a:p>
            <a:endParaRPr lang="fr-FR" dirty="0" smtClean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Outillage à développer (purge SQS, </a:t>
            </a:r>
            <a:r>
              <a:rPr lang="fr-FR" dirty="0" err="1" smtClean="0"/>
              <a:t>start</a:t>
            </a:r>
            <a:r>
              <a:rPr lang="fr-FR" dirty="0" smtClean="0"/>
              <a:t>/stop étape)</a:t>
            </a:r>
          </a:p>
          <a:p>
            <a:pPr lvl="1"/>
            <a:r>
              <a:rPr lang="fr-FR" dirty="0" smtClean="0"/>
              <a:t>Prix</a:t>
            </a:r>
          </a:p>
          <a:p>
            <a:pPr lvl="1"/>
            <a:r>
              <a:rPr lang="fr-FR" dirty="0" smtClean="0"/>
              <a:t>Fonctionnalité (pas de </a:t>
            </a:r>
            <a:r>
              <a:rPr lang="fr-FR" dirty="0" err="1" smtClean="0"/>
              <a:t>re-invoke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570" y="1297614"/>
            <a:ext cx="4435594" cy="4180486"/>
          </a:xfrm>
          <a:prstGeom prst="rect">
            <a:avLst/>
          </a:prstGeom>
        </p:spPr>
      </p:pic>
      <p:cxnSp>
        <p:nvCxnSpPr>
          <p:cNvPr id="44" name="Curved Connector 43"/>
          <p:cNvCxnSpPr>
            <a:stCxn id="4" idx="1"/>
            <a:endCxn id="4" idx="0"/>
          </p:cNvCxnSpPr>
          <p:nvPr/>
        </p:nvCxnSpPr>
        <p:spPr>
          <a:xfrm rot="10800000" flipH="1">
            <a:off x="1775017" y="1744485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978445" y="1418987"/>
            <a:ext cx="2555413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24" y="1740198"/>
            <a:ext cx="544781" cy="65373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042399" y="2359222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978445" y="1124270"/>
            <a:ext cx="255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cxnSp>
        <p:nvCxnSpPr>
          <p:cNvPr id="74" name="Straight Arrow Connector 73"/>
          <p:cNvCxnSpPr>
            <a:stCxn id="67" idx="3"/>
          </p:cNvCxnSpPr>
          <p:nvPr/>
        </p:nvCxnSpPr>
        <p:spPr>
          <a:xfrm flipV="1">
            <a:off x="4803105" y="2064576"/>
            <a:ext cx="799637" cy="2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ttps://i1.wp.com/www.awsomeblog.com/wp-content/uploads/2016/12/stepfunctions.png?fit=375%2C37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9" t="12959" r="19094" b="13712"/>
          <a:stretch/>
        </p:blipFill>
        <p:spPr bwMode="auto">
          <a:xfrm>
            <a:off x="5662221" y="1806737"/>
            <a:ext cx="492464" cy="5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109201" y="2356639"/>
            <a:ext cx="14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functions</a:t>
            </a:r>
            <a:endParaRPr lang="fr-FR" sz="1400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64" y="1091699"/>
            <a:ext cx="1891024" cy="18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: </a:t>
            </a:r>
            <a:r>
              <a:rPr lang="fr-FR" dirty="0" err="1" smtClean="0"/>
              <a:t>Princing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5602307" cy="3416301"/>
          </a:xfrm>
        </p:spPr>
        <p:txBody>
          <a:bodyPr/>
          <a:lstStyle/>
          <a:p>
            <a:r>
              <a:rPr lang="en-US" dirty="0"/>
              <a:t>4 000 </a:t>
            </a:r>
            <a:r>
              <a:rPr lang="en-US" dirty="0" err="1"/>
              <a:t>changements</a:t>
            </a:r>
            <a:r>
              <a:rPr lang="en-US" dirty="0"/>
              <a:t> d'état </a:t>
            </a:r>
            <a:r>
              <a:rPr lang="en-US" dirty="0" err="1" smtClean="0"/>
              <a:t>gratuits</a:t>
            </a:r>
            <a:r>
              <a:rPr lang="en-US" dirty="0" smtClean="0"/>
              <a:t> par </a:t>
            </a:r>
            <a:r>
              <a:rPr lang="en-US" dirty="0" err="1" smtClean="0"/>
              <a:t>mois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2,50</a:t>
            </a:r>
            <a:r>
              <a:rPr lang="en-US" dirty="0"/>
              <a:t> USD pour </a:t>
            </a:r>
            <a:r>
              <a:rPr lang="en-US" dirty="0" err="1" smtClean="0"/>
              <a:t>chaque</a:t>
            </a:r>
            <a:r>
              <a:rPr lang="en-US" dirty="0"/>
              <a:t> </a:t>
            </a:r>
            <a:r>
              <a:rPr lang="en-US" dirty="0" smtClean="0"/>
              <a:t>100 000</a:t>
            </a:r>
            <a:r>
              <a:rPr lang="en-US" dirty="0"/>
              <a:t> </a:t>
            </a:r>
            <a:r>
              <a:rPr lang="en-US" dirty="0" err="1"/>
              <a:t>changements</a:t>
            </a:r>
            <a:r>
              <a:rPr lang="en-US" dirty="0"/>
              <a:t> </a:t>
            </a:r>
            <a:r>
              <a:rPr lang="en-US" dirty="0" smtClean="0"/>
              <a:t>d'état</a:t>
            </a:r>
          </a:p>
          <a:p>
            <a:endParaRPr lang="en-US" dirty="0" smtClean="0"/>
          </a:p>
          <a:p>
            <a:r>
              <a:rPr lang="en-US" dirty="0" err="1" smtClean="0"/>
              <a:t>Frais</a:t>
            </a:r>
            <a:r>
              <a:rPr lang="en-US" dirty="0" smtClean="0"/>
              <a:t> </a:t>
            </a:r>
            <a:r>
              <a:rPr lang="en-US" dirty="0" err="1" smtClean="0"/>
              <a:t>supplémentaires</a:t>
            </a:r>
            <a:r>
              <a:rPr lang="en-US" dirty="0"/>
              <a:t> </a:t>
            </a:r>
            <a:r>
              <a:rPr lang="en-US" dirty="0" smtClean="0"/>
              <a:t>(AWS lambda, AWS EC2, </a:t>
            </a:r>
            <a:r>
              <a:rPr lang="en-US" dirty="0" err="1" smtClean="0"/>
              <a:t>transfert</a:t>
            </a:r>
            <a:r>
              <a:rPr lang="en-US" dirty="0" smtClean="0"/>
              <a:t> </a:t>
            </a:r>
            <a:r>
              <a:rPr lang="en-US" dirty="0" err="1" smtClean="0"/>
              <a:t>données</a:t>
            </a:r>
            <a:r>
              <a:rPr lang="en-US" dirty="0" smtClean="0"/>
              <a:t>)</a:t>
            </a:r>
          </a:p>
          <a:p>
            <a:pPr lvl="1"/>
            <a:endParaRPr lang="fr-FR" dirty="0"/>
          </a:p>
        </p:txBody>
      </p:sp>
      <p:pic>
        <p:nvPicPr>
          <p:cNvPr id="7170" name="Picture 2" descr="ttps://d0.awsstatic.com/product-marketing/Graphene/sequential_steps_revised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32" y="2588002"/>
            <a:ext cx="21050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12876" y="5681137"/>
            <a:ext cx="333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changements d’états sur ce schéma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PUSH impossible (S3 ne peut pas lancer une activité)</a:t>
            </a:r>
          </a:p>
          <a:p>
            <a:pPr lvl="1"/>
            <a:r>
              <a:rPr lang="fr-FR" dirty="0" smtClean="0"/>
              <a:t>Nécessite de passer par une lambda intermédiaire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Impossible de rappeler une lambda pour </a:t>
            </a:r>
            <a:r>
              <a:rPr lang="fr-FR" dirty="0" err="1" smtClean="0"/>
              <a:t>bypasser</a:t>
            </a:r>
            <a:r>
              <a:rPr lang="fr-FR" dirty="0" smtClean="0"/>
              <a:t> le timeout de 5min</a:t>
            </a:r>
          </a:p>
          <a:p>
            <a:r>
              <a:rPr lang="fr-FR" dirty="0" smtClean="0"/>
              <a:t>Impossible de modifier une state machine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111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4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service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91" y="1275488"/>
            <a:ext cx="91948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clés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859796"/>
            <a:ext cx="10515270" cy="417550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Basé</a:t>
            </a:r>
            <a:r>
              <a:rPr lang="en-US" sz="2800" dirty="0" smtClean="0"/>
              <a:t> sur les concepts de t</a:t>
            </a:r>
            <a:r>
              <a:rPr lang="fr-FR" sz="2800" dirty="0" err="1" smtClean="0"/>
              <a:t>âches</a:t>
            </a:r>
            <a:r>
              <a:rPr lang="fr-FR" sz="2800" dirty="0" smtClean="0"/>
              <a:t> et de state machines</a:t>
            </a:r>
          </a:p>
          <a:p>
            <a:endParaRPr lang="fr-FR" sz="2800" dirty="0" smtClean="0"/>
          </a:p>
          <a:p>
            <a:r>
              <a:rPr lang="en-US" sz="2800" dirty="0" err="1" smtClean="0"/>
              <a:t>Une</a:t>
            </a:r>
            <a:r>
              <a:rPr lang="en-US" sz="2800" dirty="0" smtClean="0"/>
              <a:t> State </a:t>
            </a:r>
            <a:r>
              <a:rPr lang="en-US" sz="2800" dirty="0"/>
              <a:t>machines </a:t>
            </a:r>
            <a:r>
              <a:rPr lang="en-US" sz="2800" dirty="0" err="1" smtClean="0"/>
              <a:t>est</a:t>
            </a:r>
            <a:r>
              <a:rPr lang="en-US" sz="2800" dirty="0" smtClean="0"/>
              <a:t> </a:t>
            </a:r>
            <a:r>
              <a:rPr lang="en-US" sz="2800" dirty="0" err="1" smtClean="0"/>
              <a:t>définie</a:t>
            </a:r>
            <a:r>
              <a:rPr lang="en-US" sz="2800" dirty="0" smtClean="0"/>
              <a:t> avec un </a:t>
            </a:r>
            <a:r>
              <a:rPr lang="en-US" sz="2800" dirty="0" err="1" smtClean="0"/>
              <a:t>langage</a:t>
            </a:r>
            <a:r>
              <a:rPr lang="en-US" sz="2800" dirty="0" smtClean="0"/>
              <a:t> </a:t>
            </a:r>
            <a:r>
              <a:rPr lang="en-US" sz="2800" dirty="0" err="1" smtClean="0"/>
              <a:t>basé</a:t>
            </a:r>
            <a:r>
              <a:rPr lang="en-US" sz="2800" dirty="0" smtClean="0"/>
              <a:t> sur du JSON</a:t>
            </a:r>
          </a:p>
          <a:p>
            <a:endParaRPr lang="en-US" sz="2800" dirty="0"/>
          </a:p>
          <a:p>
            <a:r>
              <a:rPr lang="en-US" sz="2800" dirty="0" smtClean="0"/>
              <a:t>La console AWS </a:t>
            </a:r>
            <a:r>
              <a:rPr lang="en-US" sz="2800" dirty="0" err="1" smtClean="0"/>
              <a:t>affiche</a:t>
            </a:r>
            <a:r>
              <a:rPr lang="en-US" sz="2800" dirty="0" smtClean="0"/>
              <a:t> </a:t>
            </a:r>
            <a:r>
              <a:rPr lang="en-US" sz="2800" dirty="0" err="1" smtClean="0"/>
              <a:t>une</a:t>
            </a:r>
            <a:r>
              <a:rPr lang="en-US" sz="2800" dirty="0" smtClean="0"/>
              <a:t> </a:t>
            </a:r>
            <a:r>
              <a:rPr lang="en-US" sz="2800" dirty="0" err="1" smtClean="0"/>
              <a:t>vue</a:t>
            </a:r>
            <a:r>
              <a:rPr lang="en-US" sz="2800" dirty="0" smtClean="0"/>
              <a:t> </a:t>
            </a:r>
            <a:r>
              <a:rPr lang="en-US" sz="2800" dirty="0" err="1" smtClean="0"/>
              <a:t>graphique</a:t>
            </a:r>
            <a:r>
              <a:rPr lang="en-US" sz="2800" dirty="0" smtClean="0"/>
              <a:t> des states machines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54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46" y="1063417"/>
            <a:ext cx="11189776" cy="1372986"/>
          </a:xfrm>
        </p:spPr>
        <p:txBody>
          <a:bodyPr/>
          <a:lstStyle/>
          <a:p>
            <a:pPr algn="ctr"/>
            <a:r>
              <a:rPr lang="fr-FR" dirty="0" smtClean="0"/>
              <a:t>Ma première State Machine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56" y="3277004"/>
            <a:ext cx="5521702" cy="32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5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Rôle de service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66234" y="1847097"/>
            <a:ext cx="9360875" cy="961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smtClean="0"/>
              <a:t>Le service state machine doit pourvoir invoquer des </a:t>
            </a:r>
            <a:r>
              <a:rPr lang="fr-FR" sz="2400" dirty="0" err="1" smtClean="0"/>
              <a:t>lambdas</a:t>
            </a:r>
            <a:endParaRPr lang="fr-F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19" y="3071677"/>
            <a:ext cx="5343504" cy="31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000513" y="1264135"/>
            <a:ext cx="5839114" cy="55445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0" y="2937981"/>
            <a:ext cx="5404327" cy="38580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d’une State Machine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61" y="3409511"/>
            <a:ext cx="870740" cy="992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35" y="3359977"/>
            <a:ext cx="883764" cy="1091710"/>
          </a:xfrm>
          <a:prstGeom prst="rect">
            <a:avLst/>
          </a:prstGeom>
        </p:spPr>
      </p:pic>
      <p:pic>
        <p:nvPicPr>
          <p:cNvPr id="1028" name="Picture 4" descr="ttp://www.awsomeblog.com/wp-content/uploads/2016/12/stepfunction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t="13559" r="17391" b="13112"/>
          <a:stretch/>
        </p:blipFill>
        <p:spPr bwMode="auto">
          <a:xfrm>
            <a:off x="6204832" y="1605543"/>
            <a:ext cx="970617" cy="111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tps://d0.awsstatic.com/product-marketing/Graphene/OrderFullScree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070" y="4291127"/>
            <a:ext cx="5130557" cy="24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3865" y="4353478"/>
            <a:ext cx="161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Template </a:t>
            </a:r>
            <a:r>
              <a:rPr lang="fr-FR" sz="1400" dirty="0" err="1" smtClean="0"/>
              <a:t>CloudFormation</a:t>
            </a:r>
            <a:endParaRPr lang="fr-F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7490" y="5991065"/>
            <a:ext cx="160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Définition State Machine</a:t>
            </a:r>
            <a:endParaRPr lang="fr-FR" sz="1400" dirty="0"/>
          </a:p>
        </p:txBody>
      </p:sp>
      <p:cxnSp>
        <p:nvCxnSpPr>
          <p:cNvPr id="8" name="Elbow Connector 7"/>
          <p:cNvCxnSpPr>
            <a:stCxn id="49" idx="0"/>
            <a:endCxn id="5" idx="1"/>
          </p:cNvCxnSpPr>
          <p:nvPr/>
        </p:nvCxnSpPr>
        <p:spPr>
          <a:xfrm rot="5400000" flipH="1" flipV="1">
            <a:off x="699771" y="4045765"/>
            <a:ext cx="1116421" cy="836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7851" y="4396917"/>
            <a:ext cx="161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Service </a:t>
            </a:r>
            <a:r>
              <a:rPr lang="fr-FR" sz="1400" dirty="0" err="1" smtClean="0"/>
              <a:t>CloudFormation</a:t>
            </a:r>
            <a:endParaRPr lang="fr-F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54582" y="1261125"/>
            <a:ext cx="160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Service </a:t>
            </a: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Functions</a:t>
            </a:r>
            <a:endParaRPr lang="fr-FR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57" y="1545025"/>
            <a:ext cx="1178982" cy="12717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18402" y="1810177"/>
            <a:ext cx="438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SDK.startExecution</a:t>
            </a:r>
            <a:r>
              <a:rPr lang="fr-FR" sz="1400" dirty="0" smtClean="0"/>
              <a:t>(</a:t>
            </a:r>
            <a:r>
              <a:rPr lang="fr-FR" sz="1400" dirty="0" err="1" smtClean="0"/>
              <a:t>arn</a:t>
            </a:r>
            <a:r>
              <a:rPr lang="fr-FR" sz="1400" dirty="0" smtClean="0"/>
              <a:t>, input, </a:t>
            </a:r>
            <a:r>
              <a:rPr lang="fr-FR" sz="1400" dirty="0" err="1" smtClean="0"/>
              <a:t>name</a:t>
            </a:r>
            <a:r>
              <a:rPr lang="fr-FR" sz="1400" dirty="0" smtClean="0"/>
              <a:t>)</a:t>
            </a:r>
          </a:p>
        </p:txBody>
      </p:sp>
      <p:cxnSp>
        <p:nvCxnSpPr>
          <p:cNvPr id="39" name="Elbow Connector 38"/>
          <p:cNvCxnSpPr>
            <a:stCxn id="6" idx="3"/>
            <a:endCxn id="1028" idx="2"/>
          </p:cNvCxnSpPr>
          <p:nvPr/>
        </p:nvCxnSpPr>
        <p:spPr>
          <a:xfrm flipV="1">
            <a:off x="4587499" y="2721422"/>
            <a:ext cx="2102642" cy="1184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28" idx="3"/>
            <a:endCxn id="19" idx="1"/>
          </p:cNvCxnSpPr>
          <p:nvPr/>
        </p:nvCxnSpPr>
        <p:spPr>
          <a:xfrm>
            <a:off x="7175449" y="2163483"/>
            <a:ext cx="1509408" cy="1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1030" idx="0"/>
          </p:cNvCxnSpPr>
          <p:nvPr/>
        </p:nvCxnSpPr>
        <p:spPr>
          <a:xfrm>
            <a:off x="9274348" y="2816769"/>
            <a:ext cx="1" cy="147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0530" y="6426676"/>
            <a:ext cx="13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/>
              <a:t>Livraison</a:t>
            </a:r>
            <a:endParaRPr lang="fr-FR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9" y="5022254"/>
            <a:ext cx="769686" cy="995284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stCxn id="5" idx="3"/>
            <a:endCxn id="6" idx="1"/>
          </p:cNvCxnSpPr>
          <p:nvPr/>
        </p:nvCxnSpPr>
        <p:spPr>
          <a:xfrm flipV="1">
            <a:off x="2547001" y="3905832"/>
            <a:ext cx="1156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505830" y="1264135"/>
            <a:ext cx="13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/>
              <a:t>Exécution</a:t>
            </a:r>
            <a:endParaRPr lang="fr-FR" b="1" dirty="0"/>
          </a:p>
        </p:txBody>
      </p:sp>
      <p:pic>
        <p:nvPicPr>
          <p:cNvPr id="70" name="Picture 69" descr="Use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2" y="1752960"/>
            <a:ext cx="731520" cy="73152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29" y="2179509"/>
            <a:ext cx="485592" cy="559167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stCxn id="70" idx="3"/>
            <a:endCxn id="1028" idx="1"/>
          </p:cNvCxnSpPr>
          <p:nvPr/>
        </p:nvCxnSpPr>
        <p:spPr>
          <a:xfrm>
            <a:off x="1818402" y="2118720"/>
            <a:ext cx="4386430" cy="4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Lambda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Pas d’infra à </a:t>
            </a:r>
            <a:r>
              <a:rPr lang="fr-FR" dirty="0" smtClean="0"/>
              <a:t>gérer</a:t>
            </a:r>
          </a:p>
          <a:p>
            <a:r>
              <a:rPr lang="fr-FR" dirty="0" smtClean="0"/>
              <a:t>Focus sur le code métier</a:t>
            </a:r>
          </a:p>
          <a:p>
            <a:r>
              <a:rPr lang="fr-FR" dirty="0" smtClean="0"/>
              <a:t>Composer avec les limitations du services</a:t>
            </a:r>
          </a:p>
          <a:p>
            <a:pPr lvl="1"/>
            <a:r>
              <a:rPr lang="fr-FR" dirty="0" smtClean="0"/>
              <a:t>5 minutes d’exécution</a:t>
            </a:r>
          </a:p>
          <a:p>
            <a:pPr lvl="1"/>
            <a:r>
              <a:rPr lang="fr-FR" dirty="0" smtClean="0"/>
              <a:t>Pas de système de fichier (512 mo dans /</a:t>
            </a:r>
            <a:r>
              <a:rPr lang="fr-FR" dirty="0" err="1" smtClean="0"/>
              <a:t>tmp</a:t>
            </a:r>
            <a:r>
              <a:rPr lang="fr-FR" dirty="0" smtClean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1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Amazon </a:t>
            </a:r>
            <a:r>
              <a:rPr lang="en-US"/>
              <a:t>States </a:t>
            </a:r>
            <a:r>
              <a:rPr lang="en-US" smtClean="0"/>
              <a:t>Language </a:t>
            </a:r>
            <a:r>
              <a:rPr lang="fr-FR" smtClean="0"/>
              <a:t>: </a:t>
            </a:r>
            <a:r>
              <a:rPr lang="fr-FR" dirty="0" err="1" smtClean="0"/>
              <a:t>retry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10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31894</TotalTime>
  <Words>572</Words>
  <Application>Microsoft Macintosh PowerPoint</Application>
  <PresentationFormat>Widescreen</PresentationFormat>
  <Paragraphs>146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</vt:lpstr>
      <vt:lpstr>Calibri</vt:lpstr>
      <vt:lpstr>Century Gothic</vt:lpstr>
      <vt:lpstr>Wingdings 3</vt:lpstr>
      <vt:lpstr>Ion Boardroom</vt:lpstr>
      <vt:lpstr>AWS Step Functions</vt:lpstr>
      <vt:lpstr>Agenda</vt:lpstr>
      <vt:lpstr>Le service</vt:lpstr>
      <vt:lpstr>Fonctionnalités clés</vt:lpstr>
      <vt:lpstr>Ma première State Machine</vt:lpstr>
      <vt:lpstr>Rôle de service</vt:lpstr>
      <vt:lpstr>Cycle de vie d’une State Machine</vt:lpstr>
      <vt:lpstr>Task</vt:lpstr>
      <vt:lpstr>Amazon States Language : retry</vt:lpstr>
      <vt:lpstr>Déploiement Cloudformation</vt:lpstr>
      <vt:lpstr>API Gateway</vt:lpstr>
      <vt:lpstr>Couplage fort</vt:lpstr>
      <vt:lpstr>Couplage faible</vt:lpstr>
      <vt:lpstr>Step functions</vt:lpstr>
      <vt:lpstr>Step functions : Princing</vt:lpstr>
      <vt:lpstr>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Lambda</dc:title>
  <dc:creator>Jeremy PINSOLLE</dc:creator>
  <cp:lastModifiedBy>Jeremy PINSOLLE</cp:lastModifiedBy>
  <cp:revision>205</cp:revision>
  <dcterms:created xsi:type="dcterms:W3CDTF">2017-01-23T18:15:10Z</dcterms:created>
  <dcterms:modified xsi:type="dcterms:W3CDTF">2017-03-12T21:08:43Z</dcterms:modified>
</cp:coreProperties>
</file>