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3" r:id="rId3"/>
    <p:sldId id="303" r:id="rId4"/>
    <p:sldId id="308" r:id="rId5"/>
    <p:sldId id="300" r:id="rId6"/>
    <p:sldId id="298" r:id="rId7"/>
    <p:sldId id="307" r:id="rId8"/>
    <p:sldId id="318" r:id="rId9"/>
    <p:sldId id="299" r:id="rId10"/>
    <p:sldId id="317" r:id="rId11"/>
    <p:sldId id="301" r:id="rId12"/>
    <p:sldId id="311" r:id="rId13"/>
    <p:sldId id="310" r:id="rId14"/>
    <p:sldId id="314" r:id="rId15"/>
    <p:sldId id="315" r:id="rId16"/>
    <p:sldId id="312" r:id="rId17"/>
    <p:sldId id="316" r:id="rId18"/>
    <p:sldId id="309" r:id="rId19"/>
    <p:sldId id="297" r:id="rId20"/>
    <p:sldId id="306" r:id="rId21"/>
    <p:sldId id="322" r:id="rId22"/>
    <p:sldId id="321" r:id="rId23"/>
    <p:sldId id="320" r:id="rId24"/>
    <p:sldId id="319" r:id="rId25"/>
    <p:sldId id="304" r:id="rId26"/>
    <p:sldId id="294" r:id="rId27"/>
    <p:sldId id="295" r:id="rId28"/>
    <p:sldId id="305" r:id="rId29"/>
    <p:sldId id="290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85852"/>
  </p:normalViewPr>
  <p:slideViewPr>
    <p:cSldViewPr snapToGrid="0" snapToObjects="1">
      <p:cViewPr>
        <p:scale>
          <a:sx n="76" d="100"/>
          <a:sy n="76" d="100"/>
        </p:scale>
        <p:origin x="752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2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ABBE3-B096-A349-9510-B5A216B6F27F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B89A-76C0-ED48-9FE3-BD487F2C45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71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D4E19-ACD4-BC46-BB0B-250BDDE3DE9F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2C702-11DB-4943-A2CE-4A29E394F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Traitement riche</a:t>
            </a:r>
            <a:r>
              <a:rPr lang="fr-FR" baseline="0" dirty="0" smtClean="0"/>
              <a:t> peut se représenter en un </a:t>
            </a:r>
            <a:r>
              <a:rPr lang="fr-FR" dirty="0" smtClean="0"/>
              <a:t>Workflow / </a:t>
            </a:r>
            <a:r>
              <a:rPr lang="fr-FR" dirty="0" err="1" smtClean="0"/>
              <a:t>pileline</a:t>
            </a:r>
            <a:r>
              <a:rPr lang="fr-FR" dirty="0" smtClean="0"/>
              <a:t>  de </a:t>
            </a:r>
            <a:r>
              <a:rPr lang="fr-FR" dirty="0" err="1" smtClean="0"/>
              <a:t>lambdas</a:t>
            </a:r>
            <a:r>
              <a:rPr lang="fr-FR" dirty="0" smtClean="0"/>
              <a:t> ou plus généralement d’activité</a:t>
            </a:r>
          </a:p>
          <a:p>
            <a:pPr marL="0" indent="0">
              <a:buFontTx/>
              <a:buNone/>
            </a:pPr>
            <a:r>
              <a:rPr lang="fr-FR" dirty="0" smtClean="0"/>
              <a:t>Bien sûr comme on est sur le cloud AWS,</a:t>
            </a:r>
            <a:r>
              <a:rPr lang="fr-FR" baseline="0" dirty="0" smtClean="0"/>
              <a:t> le service est </a:t>
            </a:r>
            <a:r>
              <a:rPr lang="fr-FR" baseline="0" dirty="0" err="1" smtClean="0"/>
              <a:t>scalable</a:t>
            </a:r>
            <a:r>
              <a:rPr lang="fr-FR" baseline="0" dirty="0" smtClean="0"/>
              <a:t>, ça veut dire que vous pouvez créer des workflows complexes ou plein de machine a été sans vous soucier de </a:t>
            </a:r>
            <a:r>
              <a:rPr lang="fr-FR" baseline="0" dirty="0" err="1" smtClean="0"/>
              <a:t>pb</a:t>
            </a:r>
            <a:r>
              <a:rPr lang="fr-FR" baseline="0" dirty="0" smtClean="0"/>
              <a:t> de charge.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Et enfin ces workflows sont représentés de manière visuelle dans la console AWS.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38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1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States.ALL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wild-card that matches any Error Name.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States.Timeout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either ran longer than the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value, or failed to send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heartbeat for a time longer than the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HeartbeatSeconds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value.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pas de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et que la lambda part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timeout (le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TaskFailed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States.TaskFailed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state failed during the execution.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States.Permissions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failed because it had insufficient privileges to execute the specified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d’ordre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définition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03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1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Timestamp 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absolute time.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onform to the RFC3339 profile of ISO 8601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T” majuscule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obligatoire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séparer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date et les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“Z” majuscule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obligatoire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43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Activity, which can consist of any code in any language. Activities can be hosted on EC2, ECS,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devices—basically anywhere. Activities must poll AWS Step Functions using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GetActivityTask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API calls. (Ultimately, an activity can even be a human task—a 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waits for a human to perform some action and then continues.)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3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/>
              <a:t>sendTaskHeartbeat</a:t>
            </a:r>
            <a:r>
              <a:rPr lang="fr-FR" b="1" baseline="0" dirty="0" smtClean="0"/>
              <a:t> : </a:t>
            </a:r>
            <a:r>
              <a:rPr lang="fr-FR" dirty="0" err="1" smtClean="0"/>
              <a:t>Send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hearbeat</a:t>
            </a:r>
            <a:r>
              <a:rPr lang="fr-FR" baseline="0" dirty="0" smtClean="0"/>
              <a:t> : </a:t>
            </a:r>
            <a:r>
              <a:rPr lang="fr-FR" dirty="0" err="1" smtClean="0"/>
              <a:t>HeartbeatRAZ</a:t>
            </a:r>
            <a:r>
              <a:rPr lang="fr-FR" dirty="0" smtClean="0"/>
              <a:t> de l’</a:t>
            </a:r>
            <a:r>
              <a:rPr lang="fr-FR" dirty="0" err="1" smtClean="0"/>
              <a:t>horlogue</a:t>
            </a:r>
            <a:r>
              <a:rPr lang="fr-FR" dirty="0" smtClean="0"/>
              <a:t> « </a:t>
            </a:r>
            <a:r>
              <a:rPr lang="fr-FR" dirty="0" err="1" smtClean="0"/>
              <a:t>Hearbeat</a:t>
            </a:r>
            <a:r>
              <a:rPr lang="fr-FR" dirty="0" smtClean="0"/>
              <a:t> ». Le seuil est spécifié dans la définition de la state machine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sdk.getActivityTask</a:t>
            </a:r>
            <a:r>
              <a:rPr lang="en-US" sz="1200" b="1" dirty="0" smtClean="0"/>
              <a:t> : </a:t>
            </a:r>
            <a:r>
              <a:rPr lang="en-US" sz="1200" b="0" dirty="0" smtClean="0"/>
              <a:t>long polling http de 60sec. </a:t>
            </a:r>
            <a:r>
              <a:rPr lang="en-US" sz="1200" b="0" dirty="0" err="1" smtClean="0"/>
              <a:t>Vérifier</a:t>
            </a:r>
            <a:r>
              <a:rPr lang="en-US" sz="1200" b="0" dirty="0" smtClean="0"/>
              <a:t> les timeout http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9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4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9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5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200 000 conversions * 4 changements</a:t>
            </a:r>
            <a:r>
              <a:rPr lang="fr-FR" baseline="0" dirty="0" smtClean="0"/>
              <a:t> d’états = 800 000 transitions</a:t>
            </a:r>
          </a:p>
          <a:p>
            <a:r>
              <a:rPr lang="fr-FR" baseline="0" dirty="0" smtClean="0"/>
              <a:t>800 000 * </a:t>
            </a:r>
            <a:r>
              <a:rPr lang="en-US" baseline="0" dirty="0" smtClean="0"/>
              <a:t>0,000025 = 20$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6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Basé</a:t>
            </a:r>
            <a:r>
              <a:rPr lang="en-US" sz="1200" dirty="0" smtClean="0"/>
              <a:t> sur les concepts de t</a:t>
            </a:r>
            <a:r>
              <a:rPr lang="fr-FR" sz="1200" dirty="0" err="1" smtClean="0"/>
              <a:t>âches</a:t>
            </a:r>
            <a:r>
              <a:rPr lang="fr-FR" sz="1200" dirty="0" smtClean="0"/>
              <a:t> et de state machines</a:t>
            </a:r>
          </a:p>
          <a:p>
            <a:endParaRPr lang="fr-FR" sz="1200" dirty="0" smtClean="0"/>
          </a:p>
          <a:p>
            <a:r>
              <a:rPr lang="en-US" sz="1200" dirty="0" err="1" smtClean="0"/>
              <a:t>Une</a:t>
            </a:r>
            <a:r>
              <a:rPr lang="en-US" sz="1200" dirty="0" smtClean="0"/>
              <a:t> State machines </a:t>
            </a:r>
            <a:r>
              <a:rPr lang="en-US" sz="1200" dirty="0" err="1" smtClean="0"/>
              <a:t>est</a:t>
            </a:r>
            <a:r>
              <a:rPr lang="en-US" sz="1200" dirty="0" smtClean="0"/>
              <a:t> </a:t>
            </a:r>
            <a:r>
              <a:rPr lang="en-US" sz="1200" dirty="0" err="1" smtClean="0"/>
              <a:t>définie</a:t>
            </a:r>
            <a:r>
              <a:rPr lang="en-US" sz="1200" dirty="0" smtClean="0"/>
              <a:t> avec un </a:t>
            </a:r>
            <a:r>
              <a:rPr lang="en-US" sz="1200" dirty="0" err="1" smtClean="0"/>
              <a:t>langage</a:t>
            </a:r>
            <a:r>
              <a:rPr lang="en-US" sz="1200" dirty="0" smtClean="0"/>
              <a:t> </a:t>
            </a:r>
            <a:r>
              <a:rPr lang="en-US" sz="1200" dirty="0" err="1" smtClean="0"/>
              <a:t>basé</a:t>
            </a:r>
            <a:r>
              <a:rPr lang="en-US" sz="1200" dirty="0" smtClean="0"/>
              <a:t> sur du JSON</a:t>
            </a:r>
          </a:p>
          <a:p>
            <a:endParaRPr lang="en-US" sz="1200" dirty="0" smtClean="0"/>
          </a:p>
          <a:p>
            <a:r>
              <a:rPr lang="en-US" sz="1200" dirty="0" smtClean="0"/>
              <a:t>La console AWS </a:t>
            </a:r>
            <a:r>
              <a:rPr lang="en-US" sz="1200" dirty="0" err="1" smtClean="0"/>
              <a:t>affiche</a:t>
            </a:r>
            <a:r>
              <a:rPr lang="en-US" sz="1200" dirty="0" smtClean="0"/>
              <a:t> </a:t>
            </a:r>
            <a:r>
              <a:rPr lang="en-US" sz="1200" dirty="0" err="1" smtClean="0"/>
              <a:t>une</a:t>
            </a:r>
            <a:r>
              <a:rPr lang="en-US" sz="1200" dirty="0" smtClean="0"/>
              <a:t> </a:t>
            </a:r>
            <a:r>
              <a:rPr lang="en-US" sz="1200" dirty="0" err="1" smtClean="0"/>
              <a:t>vue</a:t>
            </a:r>
            <a:r>
              <a:rPr lang="en-US" sz="1200" dirty="0" smtClean="0"/>
              <a:t> </a:t>
            </a:r>
            <a:r>
              <a:rPr lang="en-US" sz="1200" dirty="0" err="1" smtClean="0"/>
              <a:t>graphique</a:t>
            </a:r>
            <a:r>
              <a:rPr lang="en-US" sz="1200" dirty="0" smtClean="0"/>
              <a:t> des states machines</a:t>
            </a:r>
            <a:endParaRPr lang="fr-FR" sz="1200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540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68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83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Cas ou la lambda retourne une erreur pour </a:t>
            </a:r>
            <a:r>
              <a:rPr lang="fr-FR" dirty="0" err="1" smtClean="0"/>
              <a:t>pb</a:t>
            </a:r>
            <a:r>
              <a:rPr lang="fr-FR" dirty="0" smtClean="0"/>
              <a:t> de mémoire.</a:t>
            </a:r>
          </a:p>
          <a:p>
            <a:r>
              <a:rPr lang="fr-FR" dirty="0" smtClean="0"/>
              <a:t> - Configurer DLQ sur la lambda</a:t>
            </a:r>
          </a:p>
          <a:p>
            <a:endParaRPr lang="fr-FR" dirty="0" smtClean="0"/>
          </a:p>
          <a:p>
            <a:r>
              <a:rPr lang="fr-FR" dirty="0" smtClean="0"/>
              <a:t>A l’époque</a:t>
            </a:r>
            <a:r>
              <a:rPr lang="fr-FR" baseline="0" dirty="0" smtClean="0"/>
              <a:t> pas sélectionner ce modèle car par encore les DLQ sur les lambda et donc perte des erreurs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559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AWS_DEFAULT_PROFILE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=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xebia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-dev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aws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stepfunctions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/>
              <a:t>create-state-machine --name test --definition --role-</a:t>
            </a:r>
            <a:r>
              <a:rPr lang="en-US" dirty="0" err="1" smtClean="0"/>
              <a:t>arn</a:t>
            </a:r>
            <a:r>
              <a:rPr lang="en-US" dirty="0" smtClean="0"/>
              <a:t> </a:t>
            </a:r>
            <a:r>
              <a:rPr lang="en-US" dirty="0" err="1" smtClean="0"/>
              <a:t>arn:aws:iam</a:t>
            </a:r>
            <a:r>
              <a:rPr lang="en-US" dirty="0" smtClean="0"/>
              <a:t>::010154155802:role/service-role/StatesExecutionRole-eu-west-1</a:t>
            </a:r>
            <a:r>
              <a:rPr lang="fr-FR" baseline="0" dirty="0" smtClean="0"/>
              <a:t>  </a:t>
            </a:r>
            <a:r>
              <a:rPr lang="en-US" dirty="0" smtClean="0"/>
              <a:t> 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2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1 - Créer une state machine avec la fonction lambda addition</a:t>
            </a:r>
          </a:p>
          <a:p>
            <a:r>
              <a:rPr lang="fr-FR" dirty="0" smtClean="0"/>
              <a:t>2 – l’invoquer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4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</a:p>
          <a:p>
            <a:pPr lvl="1"/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Création state machine via api</a:t>
            </a:r>
          </a:p>
          <a:p>
            <a:pPr lvl="1"/>
            <a:r>
              <a:rPr lang="fr-FR" dirty="0" smtClean="0"/>
              <a:t>Start exécution</a:t>
            </a:r>
          </a:p>
          <a:p>
            <a:pPr lvl="1"/>
            <a:r>
              <a:rPr lang="fr-FR" dirty="0" smtClean="0"/>
              <a:t>Historique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6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0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39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28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28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 userDrawn="1"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7200" y="2398997"/>
              <a:ext cx="11277600" cy="3992841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867602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164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865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536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771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03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9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384735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4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8307"/>
            <a:ext cx="12192000" cy="3150921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90071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34304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52.png"/><Relationship Id="rId5" Type="http://schemas.openxmlformats.org/officeDocument/2006/relationships/image" Target="../media/image11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5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jpe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AWS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zero</a:t>
            </a:r>
            <a:r>
              <a:rPr lang="fr-FR" sz="2400" dirty="0" smtClean="0"/>
              <a:t> </a:t>
            </a:r>
            <a:r>
              <a:rPr lang="fr-FR" sz="2400" dirty="0"/>
              <a:t>to </a:t>
            </a:r>
            <a:r>
              <a:rPr lang="fr-FR" sz="2400" dirty="0" err="1"/>
              <a:t>hero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6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Amazon States Language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outils pour construire sa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0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States Language </a:t>
            </a:r>
            <a:r>
              <a:rPr lang="fr-FR" dirty="0" smtClean="0"/>
              <a:t>: </a:t>
            </a:r>
            <a:r>
              <a:rPr lang="fr-FR" dirty="0" err="1" smtClean="0"/>
              <a:t>Pass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98764" y="1322052"/>
            <a:ext cx="11162805" cy="51862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Utile en phrase de construction et de </a:t>
            </a:r>
            <a:r>
              <a:rPr lang="fr-FR" dirty="0" err="1" smtClean="0"/>
              <a:t>debug</a:t>
            </a:r>
            <a:endParaRPr lang="fr-FR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016"/>
            <a:ext cx="4802615" cy="37998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216" y="4099952"/>
            <a:ext cx="7164228" cy="26421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216" y="1840675"/>
            <a:ext cx="6088394" cy="1986468"/>
          </a:xfrm>
          <a:prstGeom prst="rect">
            <a:avLst/>
          </a:prstGeom>
        </p:spPr>
      </p:pic>
      <p:sp>
        <p:nvSpPr>
          <p:cNvPr id="21" name="Right Brace 20"/>
          <p:cNvSpPr/>
          <p:nvPr/>
        </p:nvSpPr>
        <p:spPr>
          <a:xfrm>
            <a:off x="7422078" y="4377579"/>
            <a:ext cx="593766" cy="119194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15844" y="4650386"/>
            <a:ext cx="340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Simulation comportement Lambda1</a:t>
            </a:r>
            <a:endParaRPr lang="fr-FR" dirty="0"/>
          </a:p>
        </p:txBody>
      </p:sp>
      <p:sp>
        <p:nvSpPr>
          <p:cNvPr id="23" name="Oval 22"/>
          <p:cNvSpPr/>
          <p:nvPr/>
        </p:nvSpPr>
        <p:spPr>
          <a:xfrm>
            <a:off x="4600240" y="1970217"/>
            <a:ext cx="3071503" cy="7950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6889396" y="1853962"/>
            <a:ext cx="34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Indispo</a:t>
            </a:r>
            <a:r>
              <a:rPr lang="fr-FR" b="1" dirty="0" smtClean="0">
                <a:solidFill>
                  <a:srgbClr val="FF0000"/>
                </a:solidFill>
              </a:rPr>
              <a:t> / </a:t>
            </a:r>
            <a:r>
              <a:rPr lang="fr-FR" b="1" dirty="0" err="1" smtClean="0">
                <a:solidFill>
                  <a:srgbClr val="FF0000"/>
                </a:solidFill>
              </a:rPr>
              <a:t>bugguée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8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States Language </a:t>
            </a:r>
            <a:r>
              <a:rPr lang="fr-FR" dirty="0" smtClean="0"/>
              <a:t>: </a:t>
            </a:r>
            <a:r>
              <a:rPr lang="fr-FR" dirty="0" err="1" smtClean="0"/>
              <a:t>ResultPath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04" y="5153730"/>
            <a:ext cx="1841500" cy="59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174" y="4929088"/>
            <a:ext cx="3073400" cy="134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763" y="1769242"/>
            <a:ext cx="18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Input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22129" y="1769242"/>
            <a:ext cx="2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Output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00820" y="1769242"/>
            <a:ext cx="401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Définition</a:t>
            </a:r>
            <a:endParaRPr lang="fr-FR" b="1" dirty="0"/>
          </a:p>
        </p:txBody>
      </p:sp>
      <p:sp>
        <p:nvSpPr>
          <p:cNvPr id="14" name="Right Arrow 13"/>
          <p:cNvSpPr/>
          <p:nvPr/>
        </p:nvSpPr>
        <p:spPr>
          <a:xfrm>
            <a:off x="2451064" y="5208736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>
            <a:off x="7901512" y="5208736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26" y="3033573"/>
            <a:ext cx="1841500" cy="59690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457053" y="3088579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ight Arrow 19"/>
          <p:cNvSpPr/>
          <p:nvPr/>
        </p:nvSpPr>
        <p:spPr>
          <a:xfrm>
            <a:off x="7901512" y="3088579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525" y="2531923"/>
            <a:ext cx="32131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525" y="4719538"/>
            <a:ext cx="3162300" cy="17653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842060" y="2137995"/>
            <a:ext cx="5066" cy="44463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53" y="1769242"/>
            <a:ext cx="1184959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23781" y="2138574"/>
            <a:ext cx="5066" cy="44463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574" y="4464158"/>
            <a:ext cx="113171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8753" y="2137995"/>
            <a:ext cx="1185434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8010" y="1769242"/>
            <a:ext cx="9974" cy="481513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492" y="2919481"/>
            <a:ext cx="292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Choice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9" y="1696687"/>
            <a:ext cx="535940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467" y="1603416"/>
            <a:ext cx="3733800" cy="48387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7663519" y="2208812"/>
            <a:ext cx="676893" cy="816865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6200674" y="2294078"/>
            <a:ext cx="164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/>
                </a:solidFill>
              </a:rPr>
              <a:t>Condition BOOLEAN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732794" y="3289466"/>
            <a:ext cx="676893" cy="22563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6250331" y="4094456"/>
            <a:ext cx="164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Condition AND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6884" y="3978233"/>
            <a:ext cx="1638794" cy="51064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2155548" y="3988130"/>
            <a:ext cx="1856640" cy="5106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: opérateurs de comparaison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438324" cy="3416300"/>
          </a:xfrm>
        </p:spPr>
        <p:txBody>
          <a:bodyPr>
            <a:normAutofit/>
          </a:bodyPr>
          <a:lstStyle/>
          <a:p>
            <a:r>
              <a:rPr lang="en-US" dirty="0" err="1"/>
              <a:t>StringEquals</a:t>
            </a:r>
            <a:endParaRPr lang="en-US" dirty="0"/>
          </a:p>
          <a:p>
            <a:r>
              <a:rPr lang="en-US" dirty="0" err="1" smtClean="0"/>
              <a:t>StringLessThan</a:t>
            </a:r>
            <a:endParaRPr lang="en-US" dirty="0"/>
          </a:p>
          <a:p>
            <a:r>
              <a:rPr lang="en-US" dirty="0" err="1" smtClean="0"/>
              <a:t>StringGreaterThan</a:t>
            </a:r>
            <a:endParaRPr lang="en-US" dirty="0"/>
          </a:p>
          <a:p>
            <a:r>
              <a:rPr lang="en-US" dirty="0" err="1" smtClean="0"/>
              <a:t>StringLessThanEquals</a:t>
            </a:r>
            <a:endParaRPr lang="en-US" dirty="0"/>
          </a:p>
          <a:p>
            <a:r>
              <a:rPr lang="en-US" dirty="0" err="1" smtClean="0"/>
              <a:t>StringGreaterThanEquals</a:t>
            </a:r>
            <a:endParaRPr lang="en-US" dirty="0"/>
          </a:p>
          <a:p>
            <a:r>
              <a:rPr lang="en-US" dirty="0" err="1" smtClean="0"/>
              <a:t>NumericEquals</a:t>
            </a:r>
            <a:endParaRPr lang="en-US" dirty="0"/>
          </a:p>
          <a:p>
            <a:r>
              <a:rPr lang="en-US" dirty="0" err="1" smtClean="0"/>
              <a:t>NumericLessThan</a:t>
            </a:r>
            <a:endParaRPr lang="en-US" dirty="0"/>
          </a:p>
          <a:p>
            <a:r>
              <a:rPr lang="en-US" dirty="0" err="1" smtClean="0"/>
              <a:t>NumericGreaterThan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7679" y="2603500"/>
            <a:ext cx="4438324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NumericLessThanEquals</a:t>
            </a:r>
            <a:endParaRPr lang="en-US" dirty="0"/>
          </a:p>
          <a:p>
            <a:r>
              <a:rPr lang="en-US" dirty="0" err="1" smtClean="0"/>
              <a:t>NumericGreaterThanEquals</a:t>
            </a:r>
            <a:endParaRPr lang="en-US" dirty="0"/>
          </a:p>
          <a:p>
            <a:r>
              <a:rPr lang="en-US" dirty="0" err="1" smtClean="0"/>
              <a:t>BooleanEquals</a:t>
            </a:r>
            <a:endParaRPr lang="en-US" dirty="0"/>
          </a:p>
          <a:p>
            <a:r>
              <a:rPr lang="en-US" dirty="0" err="1" smtClean="0"/>
              <a:t>TimestampEquals</a:t>
            </a:r>
            <a:endParaRPr lang="en-US" dirty="0"/>
          </a:p>
          <a:p>
            <a:r>
              <a:rPr lang="en-US" dirty="0" err="1" smtClean="0"/>
              <a:t>TimestampLessThan</a:t>
            </a:r>
            <a:endParaRPr lang="en-US" dirty="0"/>
          </a:p>
          <a:p>
            <a:r>
              <a:rPr lang="en-US" dirty="0" err="1" smtClean="0"/>
              <a:t>TimestampGreaterThan</a:t>
            </a:r>
            <a:endParaRPr lang="en-US" dirty="0"/>
          </a:p>
          <a:p>
            <a:r>
              <a:rPr lang="en-US" dirty="0" err="1" smtClean="0"/>
              <a:t>TimestampLessThanEquals</a:t>
            </a:r>
            <a:endParaRPr lang="en-US" dirty="0"/>
          </a:p>
          <a:p>
            <a:r>
              <a:rPr lang="en-US" dirty="0" err="1" smtClean="0"/>
              <a:t>TimestampGreaterThanEquals</a:t>
            </a:r>
            <a:endParaRPr lang="en-US" dirty="0"/>
          </a:p>
          <a:p>
            <a:r>
              <a:rPr lang="en-US" dirty="0" smtClean="0"/>
              <a:t>And / Or /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Parrallel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8" y="1781298"/>
            <a:ext cx="4595746" cy="398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818" y="1973141"/>
            <a:ext cx="6219124" cy="37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Catch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10598" y="1332841"/>
            <a:ext cx="4825157" cy="576262"/>
          </a:xfrm>
        </p:spPr>
        <p:txBody>
          <a:bodyPr/>
          <a:lstStyle/>
          <a:p>
            <a:r>
              <a:rPr lang="fr-FR" dirty="0" smtClean="0"/>
              <a:t>STEP FUNCTIONS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1055458" y="1332841"/>
            <a:ext cx="4825159" cy="576262"/>
          </a:xfrm>
        </p:spPr>
        <p:txBody>
          <a:bodyPr/>
          <a:lstStyle/>
          <a:p>
            <a:r>
              <a:rPr lang="fr-FR" dirty="0" smtClean="0"/>
              <a:t>LAMBDA</a:t>
            </a:r>
            <a:endParaRPr lang="fr-F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10598" y="1909103"/>
            <a:ext cx="3595176" cy="470386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1107317" y="2000449"/>
            <a:ext cx="5128875" cy="41390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954" y="2365049"/>
            <a:ext cx="10020729" cy="26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Retry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1332841"/>
            <a:ext cx="4825157" cy="576262"/>
          </a:xfrm>
        </p:spPr>
        <p:txBody>
          <a:bodyPr/>
          <a:lstStyle/>
          <a:p>
            <a:r>
              <a:rPr lang="fr-FR" dirty="0" smtClean="0"/>
              <a:t>STEP FUNCTIONS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08712" y="1332841"/>
            <a:ext cx="4825159" cy="576262"/>
          </a:xfrm>
        </p:spPr>
        <p:txBody>
          <a:bodyPr/>
          <a:lstStyle/>
          <a:p>
            <a:r>
              <a:rPr lang="fr-FR" dirty="0" smtClean="0"/>
              <a:t>CODE</a:t>
            </a:r>
            <a:endParaRPr lang="fr-F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450" y="1997924"/>
            <a:ext cx="3205814" cy="3597134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77829" y="1961952"/>
            <a:ext cx="3693803" cy="48029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38763" y="1968331"/>
            <a:ext cx="3946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4"/>
                </a:solidFill>
              </a:rPr>
              <a:t>Si MyCustomError1 </a:t>
            </a:r>
          </a:p>
          <a:p>
            <a:r>
              <a:rPr lang="fr-FR" b="1" dirty="0">
                <a:solidFill>
                  <a:schemeClr val="accent4"/>
                </a:solidFill>
              </a:rPr>
              <a:t>	</a:t>
            </a:r>
            <a:r>
              <a:rPr lang="fr-FR" b="1" dirty="0" smtClean="0">
                <a:solidFill>
                  <a:schemeClr val="accent4"/>
                </a:solidFill>
              </a:rPr>
              <a:t>-&gt;</a:t>
            </a:r>
            <a:r>
              <a:rPr lang="fr-FR" b="1" dirty="0" smtClean="0">
                <a:solidFill>
                  <a:schemeClr val="accent4"/>
                </a:solidFill>
              </a:rPr>
              <a:t> 3 retries</a:t>
            </a:r>
          </a:p>
          <a:p>
            <a:endParaRPr lang="fr-FR" b="1" dirty="0" smtClean="0">
              <a:solidFill>
                <a:schemeClr val="accent4"/>
              </a:solidFill>
            </a:endParaRPr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Si 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MyCustomError2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-&gt; attente 5sec</a:t>
            </a:r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-&gt; 1 </a:t>
            </a:r>
            <a:r>
              <a:rPr lang="fr-FR" b="1" dirty="0" err="1" smtClean="0">
                <a:solidFill>
                  <a:schemeClr val="accent4">
                    <a:lumMod val="50000"/>
                  </a:schemeClr>
                </a:solidFill>
              </a:rPr>
              <a:t>retry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9452065">
            <a:off x="2353799" y="2424519"/>
            <a:ext cx="615670" cy="880771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 34"/>
          <p:cNvGrpSpPr/>
          <p:nvPr/>
        </p:nvGrpSpPr>
        <p:grpSpPr>
          <a:xfrm>
            <a:off x="977595" y="5801326"/>
            <a:ext cx="4924890" cy="928145"/>
            <a:chOff x="977595" y="5801326"/>
            <a:chExt cx="4924890" cy="928145"/>
          </a:xfrm>
        </p:grpSpPr>
        <p:grpSp>
          <p:nvGrpSpPr>
            <p:cNvPr id="16" name="Group 15"/>
            <p:cNvGrpSpPr/>
            <p:nvPr/>
          </p:nvGrpSpPr>
          <p:grpSpPr>
            <a:xfrm>
              <a:off x="998500" y="6235132"/>
              <a:ext cx="4903985" cy="494339"/>
              <a:chOff x="1161787" y="6022859"/>
              <a:chExt cx="4903985" cy="49433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40956" y="6381812"/>
                <a:ext cx="453487" cy="13148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32636" y="6380508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04749" y="6115088"/>
                <a:ext cx="617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1sec</a:t>
                </a:r>
                <a:endParaRPr lang="fr-FR" sz="14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9209113">
                <a:off x="1161787" y="6026899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err="1" smtClean="0"/>
                  <a:t>exec</a:t>
                </a:r>
                <a:endParaRPr lang="fr-FR" sz="14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29873" y="6381516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38294" y="6380508"/>
                <a:ext cx="849796" cy="1337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05213" y="6109040"/>
                <a:ext cx="617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2sec</a:t>
                </a:r>
                <a:endParaRPr lang="fr-FR" sz="14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9209113">
                <a:off x="2070130" y="6026898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/>
                  <a:t>exec</a:t>
                </a:r>
                <a:endParaRPr lang="fr-FR" sz="14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14674" y="6382524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9209113">
                <a:off x="3336763" y="6027906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/>
                  <a:t>exec</a:t>
                </a:r>
                <a:endParaRPr lang="fr-FR" sz="1400" b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20305" y="6380508"/>
                <a:ext cx="1639623" cy="1366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242171" y="6072731"/>
                <a:ext cx="617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4sec</a:t>
                </a:r>
                <a:endParaRPr lang="fr-FR" sz="1400" b="1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492761" y="6383533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9209113">
                <a:off x="5396682" y="6022859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/>
                  <a:t>exec</a:t>
                </a:r>
                <a:endParaRPr lang="fr-FR" sz="14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77595" y="5801326"/>
              <a:ext cx="4724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BackoffRate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4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Wait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1389473"/>
            <a:ext cx="1882048" cy="4411683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08219" y="3287303"/>
            <a:ext cx="1056904" cy="5670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94" y="3879748"/>
            <a:ext cx="3225800" cy="965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947" y="3854348"/>
            <a:ext cx="32258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247" y="1646171"/>
            <a:ext cx="3492500" cy="977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694" y="1727654"/>
            <a:ext cx="2933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4" y="1997858"/>
            <a:ext cx="4825157" cy="576262"/>
          </a:xfrm>
        </p:spPr>
        <p:txBody>
          <a:bodyPr/>
          <a:lstStyle/>
          <a:p>
            <a:r>
              <a:rPr lang="fr-FR" dirty="0" smtClean="0"/>
              <a:t>Lambda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74120"/>
            <a:ext cx="4825158" cy="2840039"/>
          </a:xfrm>
        </p:spPr>
        <p:txBody>
          <a:bodyPr/>
          <a:lstStyle/>
          <a:p>
            <a:r>
              <a:rPr lang="fr-FR" dirty="0"/>
              <a:t>Pas d’infra à </a:t>
            </a:r>
            <a:r>
              <a:rPr lang="fr-FR" dirty="0" smtClean="0"/>
              <a:t>gérer</a:t>
            </a:r>
          </a:p>
          <a:p>
            <a:r>
              <a:rPr lang="fr-FR" dirty="0" smtClean="0"/>
              <a:t>Focus sur le code métier</a:t>
            </a:r>
          </a:p>
          <a:p>
            <a:r>
              <a:rPr lang="fr-FR" dirty="0" smtClean="0"/>
              <a:t>Composer avec les limitations du services</a:t>
            </a:r>
          </a:p>
          <a:p>
            <a:pPr lvl="1"/>
            <a:r>
              <a:rPr lang="fr-FR" dirty="0" smtClean="0"/>
              <a:t>5 minutes d’exécution</a:t>
            </a:r>
          </a:p>
          <a:p>
            <a:pPr lvl="1"/>
            <a:r>
              <a:rPr lang="fr-FR" dirty="0" smtClean="0"/>
              <a:t>Pas de système de fichier (512 mo dans /</a:t>
            </a:r>
            <a:r>
              <a:rPr lang="fr-FR" dirty="0" err="1" smtClean="0"/>
              <a:t>tmp</a:t>
            </a:r>
            <a:r>
              <a:rPr lang="fr-FR" dirty="0" smtClean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1997858"/>
            <a:ext cx="4825159" cy="576262"/>
          </a:xfrm>
        </p:spPr>
        <p:txBody>
          <a:bodyPr/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2574120"/>
            <a:ext cx="5440982" cy="2840039"/>
          </a:xfrm>
        </p:spPr>
        <p:txBody>
          <a:bodyPr/>
          <a:lstStyle/>
          <a:p>
            <a:r>
              <a:rPr lang="fr-FR" dirty="0" smtClean="0"/>
              <a:t>N’importe quel code dans n’importe quel langage</a:t>
            </a:r>
          </a:p>
          <a:p>
            <a:r>
              <a:rPr lang="fr-FR" dirty="0" smtClean="0"/>
              <a:t>Dans le cloud ou on </a:t>
            </a:r>
            <a:r>
              <a:rPr lang="fr-FR" dirty="0" err="1" smtClean="0"/>
              <a:t>premise</a:t>
            </a:r>
            <a:endParaRPr lang="fr-FR" dirty="0" smtClean="0"/>
          </a:p>
          <a:p>
            <a:r>
              <a:rPr lang="fr-FR" dirty="0" smtClean="0"/>
              <a:t>Même une activité humaine</a:t>
            </a:r>
          </a:p>
          <a:p>
            <a:r>
              <a:rPr lang="fr-FR" dirty="0" smtClean="0"/>
              <a:t>Polling de l’API </a:t>
            </a:r>
            <a:r>
              <a:rPr lang="fr-FR" dirty="0" err="1" smtClean="0"/>
              <a:t>StepFunctions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1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Amazon State Langage</a:t>
            </a:r>
          </a:p>
          <a:p>
            <a:r>
              <a:rPr lang="fr-FR" dirty="0" smtClean="0"/>
              <a:t>Démo</a:t>
            </a:r>
            <a:endParaRPr lang="fr-FR" dirty="0" smtClean="0"/>
          </a:p>
          <a:p>
            <a:r>
              <a:rPr lang="fr-FR" dirty="0" smtClean="0"/>
              <a:t>Exemples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9" y="1822070"/>
            <a:ext cx="5815471" cy="1632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190" y="1130962"/>
            <a:ext cx="2253266" cy="576262"/>
          </a:xfrm>
        </p:spPr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868" y="3777491"/>
            <a:ext cx="10797443" cy="48688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Longliving</a:t>
            </a:r>
            <a:r>
              <a:rPr lang="fr-FR" b="1" dirty="0" smtClean="0"/>
              <a:t> </a:t>
            </a:r>
            <a:r>
              <a:rPr lang="fr-FR" b="1" dirty="0" err="1" smtClean="0"/>
              <a:t>task</a:t>
            </a:r>
            <a:r>
              <a:rPr lang="fr-FR" dirty="0" smtClean="0"/>
              <a:t> : </a:t>
            </a:r>
            <a:r>
              <a:rPr lang="fr-FR" dirty="0" err="1" smtClean="0"/>
              <a:t>Heartbeat</a:t>
            </a:r>
            <a:r>
              <a:rPr lang="fr-FR" dirty="0" smtClean="0"/>
              <a:t> pour indiquer que la tâche est en cours d’exécution. 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68263" y="1461904"/>
            <a:ext cx="651060" cy="348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9324" y="1179606"/>
            <a:ext cx="106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Polling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50686" y="2638276"/>
            <a:ext cx="14397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8154" y="2454620"/>
            <a:ext cx="445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Traitement OK </a:t>
            </a:r>
            <a:r>
              <a:rPr lang="fr-FR" dirty="0" smtClean="0"/>
              <a:t>: informe le service AWS</a:t>
            </a:r>
            <a:endParaRPr lang="fr-FR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56246" y="3091398"/>
            <a:ext cx="7698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98154" y="2887290"/>
            <a:ext cx="46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Traitement KO : informe le service AWS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246910" y="2188997"/>
            <a:ext cx="3348841" cy="3707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95751" y="1517452"/>
            <a:ext cx="2921330" cy="82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03235" y="1251641"/>
            <a:ext cx="304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Traitement métier</a:t>
            </a:r>
            <a:endParaRPr lang="fr-F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61" y="4324897"/>
            <a:ext cx="3060208" cy="16928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233" y="4794645"/>
            <a:ext cx="856893" cy="17409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9" y="4736943"/>
            <a:ext cx="1856396" cy="18563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258" y="4586877"/>
            <a:ext cx="544781" cy="6537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125144" y="5166739"/>
            <a:ext cx="5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EC2</a:t>
            </a:r>
            <a:endParaRPr lang="fr-FR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456246" y="5442193"/>
            <a:ext cx="2913384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71273" y="5464625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sdk.sendTaskHeartbeat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027345" y="5085451"/>
            <a:ext cx="3313215" cy="41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93720" y="5741624"/>
            <a:ext cx="2913384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984016" y="4823785"/>
            <a:ext cx="1608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sdk.getActivityTask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268996" y="4259890"/>
            <a:ext cx="129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Custom </a:t>
            </a:r>
            <a:r>
              <a:rPr lang="fr-FR" sz="1400" dirty="0" err="1" smtClean="0"/>
              <a:t>activity</a:t>
            </a:r>
            <a:endParaRPr lang="fr-FR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19575" y="4324897"/>
            <a:ext cx="1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br>
              <a:rPr lang="fr-FR" sz="1400" dirty="0" smtClean="0"/>
            </a:b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44376" y="6236673"/>
            <a:ext cx="3313215" cy="41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07081" y="5962777"/>
            <a:ext cx="1811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sdk.sendTaskSuccess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066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2" grpId="0"/>
      <p:bldP spid="35" grpId="0"/>
      <p:bldP spid="41" grpId="0"/>
      <p:bldP spid="42" grpId="0"/>
      <p:bldP spid="43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 : Activité, Lambda, Catch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55" y="3035300"/>
            <a:ext cx="3213100" cy="3822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068"/>
          <a:stretch/>
        </p:blipFill>
        <p:spPr>
          <a:xfrm>
            <a:off x="2716553" y="2879121"/>
            <a:ext cx="2355306" cy="13608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235116" y="3416968"/>
            <a:ext cx="132959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60037" y="3907332"/>
            <a:ext cx="31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accent4">
                    <a:lumMod val="75000"/>
                  </a:schemeClr>
                </a:solidFill>
              </a:rPr>
              <a:t>Lambda : Converti le client au format spécifique</a:t>
            </a:r>
            <a:endParaRPr lang="fr-FR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23475" y="4637357"/>
            <a:ext cx="321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Activité : algorithme secret d’enrichissement du client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1735" y="5455290"/>
            <a:ext cx="1833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00B050"/>
                </a:solidFill>
              </a:rPr>
              <a:t>Pass</a:t>
            </a:r>
            <a:r>
              <a:rPr lang="fr-FR" sz="1600" dirty="0" smtClean="0">
                <a:solidFill>
                  <a:srgbClr val="00B050"/>
                </a:solidFill>
              </a:rPr>
              <a:t> : Aucune donnée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176" y="5455291"/>
            <a:ext cx="299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Lambda : 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enregistrement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 dans </a:t>
            </a:r>
            <a:r>
              <a:rPr lang="fr-FR" sz="1600" dirty="0" err="1">
                <a:solidFill>
                  <a:schemeClr val="accent4">
                    <a:lumMod val="75000"/>
                  </a:schemeClr>
                </a:solidFill>
              </a:rPr>
              <a:t>DynamoDB</a:t>
            </a:r>
            <a:endParaRPr lang="fr-FR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" name="Rounded Rectangle 1023"/>
          <p:cNvSpPr/>
          <p:nvPr/>
        </p:nvSpPr>
        <p:spPr>
          <a:xfrm>
            <a:off x="5534525" y="3922295"/>
            <a:ext cx="974559" cy="493295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ounded Rectangle 35"/>
          <p:cNvSpPr/>
          <p:nvPr/>
        </p:nvSpPr>
        <p:spPr>
          <a:xfrm>
            <a:off x="4509637" y="5514575"/>
            <a:ext cx="1229426" cy="440714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ounded Rectangle 36"/>
          <p:cNvSpPr/>
          <p:nvPr/>
        </p:nvSpPr>
        <p:spPr>
          <a:xfrm>
            <a:off x="4559967" y="4708576"/>
            <a:ext cx="1167066" cy="4932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/>
          <p:cNvSpPr/>
          <p:nvPr/>
        </p:nvSpPr>
        <p:spPr>
          <a:xfrm>
            <a:off x="6256421" y="5488284"/>
            <a:ext cx="1352264" cy="49329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 de traitement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461658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44" y="2395415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19" y="2395417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2325" y="2967945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7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27645" y="3046569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50" y="2392831"/>
            <a:ext cx="544781" cy="653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60225" y="3011855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02897" y="3046569"/>
            <a:ext cx="51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RDS</a:t>
            </a:r>
            <a:endParaRPr lang="fr-FR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97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96031" y="2993777"/>
            <a:ext cx="1522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Enregistrement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61658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53539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27" y="2390251"/>
            <a:ext cx="544781" cy="6537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768748" y="2993774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04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96067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Indexation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981146" y="2722284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409525" y="2722284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4" idx="1"/>
          </p:cNvCxnSpPr>
          <p:nvPr/>
        </p:nvCxnSpPr>
        <p:spPr>
          <a:xfrm flipV="1">
            <a:off x="4920931" y="2717120"/>
            <a:ext cx="69556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3" idx="1"/>
          </p:cNvCxnSpPr>
          <p:nvPr/>
        </p:nvCxnSpPr>
        <p:spPr>
          <a:xfrm>
            <a:off x="8530308" y="2717120"/>
            <a:ext cx="584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48" idx="1"/>
          </p:cNvCxnSpPr>
          <p:nvPr/>
        </p:nvCxnSpPr>
        <p:spPr>
          <a:xfrm>
            <a:off x="6161278" y="2717120"/>
            <a:ext cx="747441" cy="51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  <a:endCxn id="6" idx="3"/>
          </p:cNvCxnSpPr>
          <p:nvPr/>
        </p:nvCxnSpPr>
        <p:spPr>
          <a:xfrm flipH="1">
            <a:off x="3593399" y="2719700"/>
            <a:ext cx="782751" cy="258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1"/>
            <a:endCxn id="48" idx="3"/>
          </p:cNvCxnSpPr>
          <p:nvPr/>
        </p:nvCxnSpPr>
        <p:spPr>
          <a:xfrm flipH="1">
            <a:off x="7421096" y="2717120"/>
            <a:ext cx="564431" cy="51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</p:cNvCxnSpPr>
          <p:nvPr/>
        </p:nvCxnSpPr>
        <p:spPr>
          <a:xfrm flipV="1">
            <a:off x="9659685" y="2715773"/>
            <a:ext cx="827667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837803"/>
            <a:ext cx="49102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4576193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68107" y="5407517"/>
            <a:ext cx="489509" cy="30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0751" y="5100552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</a:t>
            </a:r>
            <a:r>
              <a:rPr lang="fr-FR" sz="1400" dirty="0" err="1" smtClean="0"/>
              <a:t>sqs.receiveMessage</a:t>
            </a:r>
            <a:endParaRPr lang="fr-FR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61657" y="5953821"/>
            <a:ext cx="49595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00751" y="5773622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/>
              <a:t>Appel </a:t>
            </a:r>
            <a:r>
              <a:rPr lang="fr-FR" sz="1400" smtClean="0"/>
              <a:t>SQSL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6516447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6362559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</a:t>
            </a:r>
            <a:r>
              <a:rPr lang="fr-FR" sz="1400" dirty="0" smtClean="0"/>
              <a:t>HTTP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Tâche à réaliser avant le lancement</a:t>
            </a:r>
          </a:p>
          <a:p>
            <a:pPr lvl="1"/>
            <a:r>
              <a:rPr lang="fr-FR" dirty="0" smtClean="0"/>
              <a:t>Arrêt des lambda</a:t>
            </a:r>
          </a:p>
          <a:p>
            <a:pPr lvl="1"/>
            <a:r>
              <a:rPr lang="fr-FR" dirty="0" smtClean="0"/>
              <a:t>Arrêt des </a:t>
            </a:r>
            <a:r>
              <a:rPr lang="fr-FR" dirty="0" err="1" smtClean="0"/>
              <a:t>scheduled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endParaRPr lang="fr-FR" dirty="0" smtClean="0"/>
          </a:p>
          <a:p>
            <a:pPr lvl="1"/>
            <a:r>
              <a:rPr lang="fr-FR" dirty="0" smtClean="0"/>
              <a:t>Purger les files SQS</a:t>
            </a:r>
          </a:p>
          <a:p>
            <a:pPr lvl="1"/>
            <a:r>
              <a:rPr lang="fr-FR" dirty="0" smtClean="0"/>
              <a:t>Purge la base de données</a:t>
            </a:r>
          </a:p>
          <a:p>
            <a:pPr lvl="1"/>
            <a:r>
              <a:rPr lang="fr-FR" dirty="0" smtClean="0"/>
              <a:t>Créer un index </a:t>
            </a:r>
            <a:r>
              <a:rPr lang="fr-FR" dirty="0" err="1" smtClean="0"/>
              <a:t>Elasticsearch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Créer un alias </a:t>
            </a:r>
            <a:r>
              <a:rPr lang="fr-FR" dirty="0" err="1" smtClean="0"/>
              <a:t>Elasticsearch</a:t>
            </a:r>
            <a:endParaRPr lang="fr-FR" dirty="0" smtClean="0"/>
          </a:p>
          <a:p>
            <a:pPr lvl="1"/>
            <a:r>
              <a:rPr lang="mr-IN" dirty="0" smtClean="0"/>
              <a:t>…</a:t>
            </a:r>
            <a:endParaRPr lang="fr-FR" dirty="0" smtClean="0"/>
          </a:p>
          <a:p>
            <a:pPr lvl="1"/>
            <a:endParaRPr lang="fr-FR" dirty="0"/>
          </a:p>
        </p:txBody>
      </p:sp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864743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18" y="2350837"/>
            <a:ext cx="1483607" cy="7721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9" y="2447118"/>
            <a:ext cx="512377" cy="5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6697"/>
            <a:ext cx="3328416" cy="574130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399728" y="2542901"/>
            <a:ext cx="400050" cy="3857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1054369" y="3042690"/>
            <a:ext cx="400050" cy="38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97296" y="2302253"/>
            <a:ext cx="6915110" cy="385763"/>
            <a:chOff x="4814928" y="1500985"/>
            <a:chExt cx="6915110" cy="385763"/>
          </a:xfrm>
        </p:grpSpPr>
        <p:sp>
          <p:nvSpPr>
            <p:cNvPr id="7" name="TextBox 6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Attente 5min fin exécution lambda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7296" y="1591720"/>
            <a:ext cx="6915110" cy="385763"/>
            <a:chOff x="4814928" y="1500985"/>
            <a:chExt cx="6915110" cy="385763"/>
          </a:xfrm>
        </p:grpSpPr>
        <p:sp>
          <p:nvSpPr>
            <p:cNvPr id="13" name="TextBox 12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4"/>
                  </a:solidFill>
                </a:rPr>
                <a:t>Parrallel</a:t>
              </a:r>
              <a:r>
                <a:rPr lang="fr-FR" b="1" dirty="0" smtClean="0">
                  <a:solidFill>
                    <a:schemeClr val="accent4"/>
                  </a:solidFill>
                </a:rPr>
                <a:t> : Timeout lambda + arrêt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scheduled</a:t>
              </a:r>
              <a:r>
                <a:rPr lang="fr-FR" b="1" dirty="0" smtClean="0">
                  <a:solidFill>
                    <a:schemeClr val="accent4"/>
                  </a:solidFill>
                </a:rPr>
                <a:t>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rules</a:t>
              </a:r>
              <a:r>
                <a:rPr lang="fr-FR" b="1" dirty="0" smtClean="0">
                  <a:solidFill>
                    <a:schemeClr val="accent4"/>
                  </a:solidFill>
                </a:rPr>
                <a:t> (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cron</a:t>
              </a:r>
              <a:r>
                <a:rPr lang="fr-FR" b="1" dirty="0" smtClean="0">
                  <a:solidFill>
                    <a:schemeClr val="accent4"/>
                  </a:solidFill>
                </a:rPr>
                <a:t>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70393" y="3694454"/>
            <a:ext cx="400050" cy="3857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870393" y="4146908"/>
            <a:ext cx="400050" cy="3857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7" name="Oval 16"/>
          <p:cNvSpPr/>
          <p:nvPr/>
        </p:nvSpPr>
        <p:spPr>
          <a:xfrm>
            <a:off x="1940811" y="3378458"/>
            <a:ext cx="400050" cy="3857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06817" y="3012786"/>
            <a:ext cx="6915110" cy="385763"/>
            <a:chOff x="4814928" y="1500985"/>
            <a:chExt cx="6915110" cy="385763"/>
          </a:xfrm>
        </p:grpSpPr>
        <p:sp>
          <p:nvSpPr>
            <p:cNvPr id="19" name="TextBox 18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Purge des files SQS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  <a:endParaRPr lang="fr-FR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06816" y="3723319"/>
            <a:ext cx="6915110" cy="646331"/>
            <a:chOff x="4814928" y="1500985"/>
            <a:chExt cx="6915110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5229838" y="1500985"/>
              <a:ext cx="65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Suppression dans la base de </a:t>
              </a:r>
            </a:p>
            <a:p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données : UPDATE FROM</a:t>
              </a:r>
              <a:endParaRPr lang="fr-FR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  <a:endParaRPr lang="fr-FR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02051" y="4433852"/>
            <a:ext cx="6915110" cy="646331"/>
            <a:chOff x="4814928" y="1500985"/>
            <a:chExt cx="6915110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5229838" y="1500985"/>
              <a:ext cx="65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Vérification de la suppression</a:t>
              </a:r>
            </a:p>
            <a:p>
              <a:r>
                <a:rPr lang="fr-FR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SELECT COUNT(*)</a:t>
              </a:r>
              <a:endPara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2407752" y="5041463"/>
            <a:ext cx="400050" cy="3857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grpSp>
        <p:nvGrpSpPr>
          <p:cNvPr id="28" name="Group 27"/>
          <p:cNvGrpSpPr/>
          <p:nvPr/>
        </p:nvGrpSpPr>
        <p:grpSpPr>
          <a:xfrm>
            <a:off x="4193284" y="5144385"/>
            <a:ext cx="6915110" cy="385763"/>
            <a:chOff x="4814928" y="1500985"/>
            <a:chExt cx="6915110" cy="385763"/>
          </a:xfrm>
        </p:grpSpPr>
        <p:sp>
          <p:nvSpPr>
            <p:cNvPr id="29" name="TextBox 28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4"/>
                  </a:solidFill>
                </a:rPr>
                <a:t>Parrallel</a:t>
              </a:r>
              <a:r>
                <a:rPr lang="fr-FR" b="1" dirty="0" smtClean="0">
                  <a:solidFill>
                    <a:schemeClr val="accent4"/>
                  </a:solidFill>
                </a:rPr>
                <a:t> : Timeout lambda +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scheduled</a:t>
              </a:r>
              <a:r>
                <a:rPr lang="fr-FR" b="1" dirty="0" smtClean="0">
                  <a:solidFill>
                    <a:schemeClr val="accent4"/>
                  </a:solidFill>
                </a:rPr>
                <a:t>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rules</a:t>
              </a:r>
              <a:r>
                <a:rPr lang="fr-FR" b="1" dirty="0" smtClean="0">
                  <a:solidFill>
                    <a:schemeClr val="accent4"/>
                  </a:solidFill>
                </a:rPr>
                <a:t> (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cron</a:t>
              </a:r>
              <a:r>
                <a:rPr lang="fr-FR" b="1" dirty="0" smtClean="0">
                  <a:solidFill>
                    <a:schemeClr val="accent4"/>
                  </a:solidFill>
                </a:rPr>
                <a:t>)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2078888" y="5759349"/>
            <a:ext cx="400050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7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4201305" y="5854920"/>
            <a:ext cx="6915110" cy="385763"/>
            <a:chOff x="4814928" y="1500985"/>
            <a:chExt cx="6915110" cy="385763"/>
          </a:xfrm>
        </p:grpSpPr>
        <p:sp>
          <p:nvSpPr>
            <p:cNvPr id="33" name="TextBox 32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</a:rPr>
                <a:t>Création index </a:t>
              </a:r>
              <a:r>
                <a:rPr lang="fr-FR" b="1" dirty="0" err="1" smtClean="0">
                  <a:solidFill>
                    <a:schemeClr val="bg1">
                      <a:lumMod val="50000"/>
                    </a:schemeClr>
                  </a:solidFill>
                </a:rPr>
                <a:t>Elasticsearch</a:t>
              </a:r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</a:rPr>
                <a:t> + alias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7</a:t>
              </a:r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410" y="2867707"/>
            <a:ext cx="4248590" cy="21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27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Réutilisation des </a:t>
            </a:r>
            <a:r>
              <a:rPr lang="fr-FR" dirty="0" err="1" smtClean="0"/>
              <a:t>lambdas</a:t>
            </a:r>
            <a:endParaRPr lang="fr-FR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66" y="2922187"/>
            <a:ext cx="544781" cy="65373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02013" y="3557025"/>
            <a:ext cx="1169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StopPoller</a:t>
            </a:r>
            <a:endParaRPr lang="fr-FR" sz="14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66" y="4013051"/>
            <a:ext cx="544781" cy="65373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802013" y="4647889"/>
            <a:ext cx="1169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PurgeSQS</a:t>
            </a:r>
            <a:endParaRPr lang="fr-FR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66" y="5085015"/>
            <a:ext cx="544781" cy="65373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802012" y="5719853"/>
            <a:ext cx="12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CreateAlias</a:t>
            </a:r>
            <a:endParaRPr lang="fr-FR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757041" y="2464591"/>
            <a:ext cx="12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Lambda</a:t>
            </a:r>
            <a:endParaRPr lang="fr-FR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9" y="2155385"/>
            <a:ext cx="4056227" cy="171340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27752" y="5030614"/>
            <a:ext cx="44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lambda 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invoke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StopPoller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payload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‘{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}’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result.txt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6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10854420" y="1746833"/>
            <a:ext cx="970617" cy="11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8" y="3383375"/>
            <a:ext cx="1287725" cy="1287725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629400" y="1624151"/>
            <a:ext cx="5293894" cy="4933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0" y="1413771"/>
            <a:ext cx="603504" cy="393954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163338" y="1624151"/>
            <a:ext cx="4627921" cy="493305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2" y="1387646"/>
            <a:ext cx="323114" cy="44620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04" y="1746833"/>
            <a:ext cx="849377" cy="117535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4900" y="2841150"/>
            <a:ext cx="2486364" cy="3171622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7868653" y="3383375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852611" y="4437483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852611" y="5552325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574505" y="3383375"/>
            <a:ext cx="16042" cy="21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90547" y="4437483"/>
            <a:ext cx="1191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71916" y="3383375"/>
            <a:ext cx="79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071916" y="4437483"/>
            <a:ext cx="79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59884" y="5543323"/>
            <a:ext cx="79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055874" y="3383375"/>
            <a:ext cx="16042" cy="21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4" idx="3"/>
          </p:cNvCxnSpPr>
          <p:nvPr/>
        </p:nvCxnSpPr>
        <p:spPr>
          <a:xfrm>
            <a:off x="4587546" y="3012088"/>
            <a:ext cx="1468328" cy="14253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320153" y="1973545"/>
            <a:ext cx="153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Step</a:t>
            </a:r>
            <a:r>
              <a:rPr lang="fr-FR" b="1" dirty="0" smtClean="0"/>
              <a:t> </a:t>
            </a:r>
            <a:r>
              <a:rPr lang="fr-FR" b="1" dirty="0" err="1" smtClean="0"/>
              <a:t>Functions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710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Pricing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5466" y="1861999"/>
            <a:ext cx="5602307" cy="3416301"/>
          </a:xfrm>
        </p:spPr>
        <p:txBody>
          <a:bodyPr/>
          <a:lstStyle/>
          <a:p>
            <a:r>
              <a:rPr lang="en-US" dirty="0"/>
              <a:t>4 000 </a:t>
            </a:r>
            <a:r>
              <a:rPr lang="en-US" dirty="0" err="1"/>
              <a:t>changements</a:t>
            </a:r>
            <a:r>
              <a:rPr lang="en-US" dirty="0"/>
              <a:t> d'état </a:t>
            </a:r>
            <a:r>
              <a:rPr lang="en-US" dirty="0" err="1" smtClean="0"/>
              <a:t>gratuits</a:t>
            </a:r>
            <a:r>
              <a:rPr lang="en-US" dirty="0" smtClean="0"/>
              <a:t> par </a:t>
            </a:r>
            <a:r>
              <a:rPr lang="en-US" dirty="0" err="1" smtClean="0"/>
              <a:t>mois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2,50</a:t>
            </a:r>
            <a:r>
              <a:rPr lang="en-US" dirty="0"/>
              <a:t> USD pour </a:t>
            </a:r>
            <a:r>
              <a:rPr lang="en-US" dirty="0" err="1" smtClean="0"/>
              <a:t>chaque</a:t>
            </a:r>
            <a:r>
              <a:rPr lang="en-US" dirty="0"/>
              <a:t> </a:t>
            </a:r>
            <a:r>
              <a:rPr lang="en-US" dirty="0" smtClean="0"/>
              <a:t>100 000</a:t>
            </a:r>
            <a:r>
              <a:rPr lang="en-US" dirty="0"/>
              <a:t> </a:t>
            </a:r>
            <a:r>
              <a:rPr lang="en-US" dirty="0" err="1"/>
              <a:t>changements</a:t>
            </a:r>
            <a:r>
              <a:rPr lang="en-US" dirty="0"/>
              <a:t> </a:t>
            </a:r>
            <a:r>
              <a:rPr lang="en-US" dirty="0" smtClean="0"/>
              <a:t>d'état</a:t>
            </a:r>
          </a:p>
          <a:p>
            <a:endParaRPr lang="en-US" dirty="0" smtClean="0"/>
          </a:p>
          <a:p>
            <a:r>
              <a:rPr lang="en-US" dirty="0" err="1" smtClean="0"/>
              <a:t>Frais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r>
              <a:rPr lang="en-US" dirty="0"/>
              <a:t> </a:t>
            </a:r>
            <a:r>
              <a:rPr lang="en-US" dirty="0" smtClean="0"/>
              <a:t>(AWS lambda, AWS EC2, </a:t>
            </a:r>
            <a:r>
              <a:rPr lang="en-US" dirty="0" err="1" smtClean="0"/>
              <a:t>transfert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)</a:t>
            </a:r>
          </a:p>
          <a:p>
            <a:pPr lvl="1"/>
            <a:endParaRPr lang="fr-FR" dirty="0"/>
          </a:p>
        </p:txBody>
      </p:sp>
      <p:pic>
        <p:nvPicPr>
          <p:cNvPr id="2050" name="Picture 2" descr="pplication_avec_plusieurs_chem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26" y="1191098"/>
            <a:ext cx="6525374" cy="374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6388768" y="2519057"/>
            <a:ext cx="926432" cy="276727"/>
          </a:xfrm>
          <a:custGeom>
            <a:avLst/>
            <a:gdLst>
              <a:gd name="connsiteX0" fmla="*/ 926432 w 926432"/>
              <a:gd name="connsiteY0" fmla="*/ 0 h 276727"/>
              <a:gd name="connsiteX1" fmla="*/ 312821 w 926432"/>
              <a:gd name="connsiteY1" fmla="*/ 132348 h 276727"/>
              <a:gd name="connsiteX2" fmla="*/ 108285 w 926432"/>
              <a:gd name="connsiteY2" fmla="*/ 204537 h 276727"/>
              <a:gd name="connsiteX3" fmla="*/ 0 w 926432"/>
              <a:gd name="connsiteY3" fmla="*/ 276727 h 27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432" h="276727">
                <a:moveTo>
                  <a:pt x="926432" y="0"/>
                </a:moveTo>
                <a:lnTo>
                  <a:pt x="312821" y="132348"/>
                </a:lnTo>
                <a:cubicBezTo>
                  <a:pt x="176463" y="166437"/>
                  <a:pt x="160422" y="180474"/>
                  <a:pt x="108285" y="204537"/>
                </a:cubicBezTo>
                <a:cubicBezTo>
                  <a:pt x="56148" y="228600"/>
                  <a:pt x="0" y="276727"/>
                  <a:pt x="0" y="27672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reeform 10"/>
          <p:cNvSpPr/>
          <p:nvPr/>
        </p:nvSpPr>
        <p:spPr>
          <a:xfrm>
            <a:off x="9372600" y="2470931"/>
            <a:ext cx="1605629" cy="1084320"/>
          </a:xfrm>
          <a:custGeom>
            <a:avLst/>
            <a:gdLst>
              <a:gd name="connsiteX0" fmla="*/ 0 w 1605629"/>
              <a:gd name="connsiteY0" fmla="*/ 0 h 1084320"/>
              <a:gd name="connsiteX1" fmla="*/ 1106905 w 1605629"/>
              <a:gd name="connsiteY1" fmla="*/ 192505 h 1084320"/>
              <a:gd name="connsiteX2" fmla="*/ 1491916 w 1605629"/>
              <a:gd name="connsiteY2" fmla="*/ 348916 h 1084320"/>
              <a:gd name="connsiteX3" fmla="*/ 1600200 w 1605629"/>
              <a:gd name="connsiteY3" fmla="*/ 493295 h 1084320"/>
              <a:gd name="connsiteX4" fmla="*/ 1600200 w 1605629"/>
              <a:gd name="connsiteY4" fmla="*/ 1082842 h 108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629" h="1084320">
                <a:moveTo>
                  <a:pt x="0" y="0"/>
                </a:moveTo>
                <a:cubicBezTo>
                  <a:pt x="429126" y="67176"/>
                  <a:pt x="858252" y="134352"/>
                  <a:pt x="1106905" y="192505"/>
                </a:cubicBezTo>
                <a:cubicBezTo>
                  <a:pt x="1355558" y="250658"/>
                  <a:pt x="1409700" y="298784"/>
                  <a:pt x="1491916" y="348916"/>
                </a:cubicBezTo>
                <a:cubicBezTo>
                  <a:pt x="1574132" y="399048"/>
                  <a:pt x="1582153" y="370974"/>
                  <a:pt x="1600200" y="493295"/>
                </a:cubicBezTo>
                <a:cubicBezTo>
                  <a:pt x="1618247" y="615616"/>
                  <a:pt x="1584158" y="1114926"/>
                  <a:pt x="1600200" y="108284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 11"/>
          <p:cNvSpPr/>
          <p:nvPr/>
        </p:nvSpPr>
        <p:spPr>
          <a:xfrm>
            <a:off x="6377481" y="3307235"/>
            <a:ext cx="846279" cy="349135"/>
          </a:xfrm>
          <a:custGeom>
            <a:avLst/>
            <a:gdLst>
              <a:gd name="connsiteX0" fmla="*/ 6694 w 846279"/>
              <a:gd name="connsiteY0" fmla="*/ 0 h 349135"/>
              <a:gd name="connsiteX1" fmla="*/ 23319 w 846279"/>
              <a:gd name="connsiteY1" fmla="*/ 108066 h 349135"/>
              <a:gd name="connsiteX2" fmla="*/ 197886 w 846279"/>
              <a:gd name="connsiteY2" fmla="*/ 182880 h 349135"/>
              <a:gd name="connsiteX3" fmla="*/ 505457 w 846279"/>
              <a:gd name="connsiteY3" fmla="*/ 257695 h 349135"/>
              <a:gd name="connsiteX4" fmla="*/ 846279 w 846279"/>
              <a:gd name="connsiteY4" fmla="*/ 349135 h 3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279" h="349135">
                <a:moveTo>
                  <a:pt x="6694" y="0"/>
                </a:moveTo>
                <a:cubicBezTo>
                  <a:pt x="-926" y="38793"/>
                  <a:pt x="-8546" y="77586"/>
                  <a:pt x="23319" y="108066"/>
                </a:cubicBezTo>
                <a:cubicBezTo>
                  <a:pt x="55184" y="138546"/>
                  <a:pt x="117530" y="157942"/>
                  <a:pt x="197886" y="182880"/>
                </a:cubicBezTo>
                <a:cubicBezTo>
                  <a:pt x="278242" y="207818"/>
                  <a:pt x="397392" y="229986"/>
                  <a:pt x="505457" y="257695"/>
                </a:cubicBezTo>
                <a:cubicBezTo>
                  <a:pt x="613522" y="285404"/>
                  <a:pt x="846279" y="349135"/>
                  <a:pt x="846279" y="34913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reeform 12"/>
          <p:cNvSpPr/>
          <p:nvPr/>
        </p:nvSpPr>
        <p:spPr>
          <a:xfrm>
            <a:off x="8111144" y="2550777"/>
            <a:ext cx="101831" cy="249382"/>
          </a:xfrm>
          <a:custGeom>
            <a:avLst/>
            <a:gdLst>
              <a:gd name="connsiteX0" fmla="*/ 101831 w 101831"/>
              <a:gd name="connsiteY0" fmla="*/ 0 h 249382"/>
              <a:gd name="connsiteX1" fmla="*/ 10391 w 101831"/>
              <a:gd name="connsiteY1" fmla="*/ 133004 h 249382"/>
              <a:gd name="connsiteX2" fmla="*/ 2078 w 101831"/>
              <a:gd name="connsiteY2" fmla="*/ 249382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31" h="249382">
                <a:moveTo>
                  <a:pt x="101831" y="0"/>
                </a:moveTo>
                <a:cubicBezTo>
                  <a:pt x="64424" y="45720"/>
                  <a:pt x="27017" y="91440"/>
                  <a:pt x="10391" y="133004"/>
                </a:cubicBezTo>
                <a:cubicBezTo>
                  <a:pt x="-6235" y="174568"/>
                  <a:pt x="2078" y="229986"/>
                  <a:pt x="2078" y="24938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 13"/>
          <p:cNvSpPr/>
          <p:nvPr/>
        </p:nvSpPr>
        <p:spPr>
          <a:xfrm>
            <a:off x="9285316" y="2542464"/>
            <a:ext cx="615142" cy="249382"/>
          </a:xfrm>
          <a:custGeom>
            <a:avLst/>
            <a:gdLst>
              <a:gd name="connsiteX0" fmla="*/ 0 w 615142"/>
              <a:gd name="connsiteY0" fmla="*/ 0 h 249382"/>
              <a:gd name="connsiteX1" fmla="*/ 498764 w 615142"/>
              <a:gd name="connsiteY1" fmla="*/ 149629 h 249382"/>
              <a:gd name="connsiteX2" fmla="*/ 615142 w 615142"/>
              <a:gd name="connsiteY2" fmla="*/ 249382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142" h="249382">
                <a:moveTo>
                  <a:pt x="0" y="0"/>
                </a:moveTo>
                <a:cubicBezTo>
                  <a:pt x="198120" y="54032"/>
                  <a:pt x="396240" y="108065"/>
                  <a:pt x="498764" y="149629"/>
                </a:cubicBezTo>
                <a:cubicBezTo>
                  <a:pt x="601288" y="191193"/>
                  <a:pt x="615142" y="249382"/>
                  <a:pt x="615142" y="24938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15"/>
          <p:cNvSpPr/>
          <p:nvPr/>
        </p:nvSpPr>
        <p:spPr>
          <a:xfrm>
            <a:off x="8951278" y="3298922"/>
            <a:ext cx="927287" cy="355700"/>
          </a:xfrm>
          <a:custGeom>
            <a:avLst/>
            <a:gdLst>
              <a:gd name="connsiteX0" fmla="*/ 924088 w 927287"/>
              <a:gd name="connsiteY0" fmla="*/ 0 h 355700"/>
              <a:gd name="connsiteX1" fmla="*/ 874212 w 927287"/>
              <a:gd name="connsiteY1" fmla="*/ 124691 h 355700"/>
              <a:gd name="connsiteX2" fmla="*/ 558328 w 927287"/>
              <a:gd name="connsiteY2" fmla="*/ 216131 h 355700"/>
              <a:gd name="connsiteX3" fmla="*/ 1375 w 927287"/>
              <a:gd name="connsiteY3" fmla="*/ 349135 h 3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287" h="355700">
                <a:moveTo>
                  <a:pt x="924088" y="0"/>
                </a:moveTo>
                <a:cubicBezTo>
                  <a:pt x="929630" y="44334"/>
                  <a:pt x="935172" y="88669"/>
                  <a:pt x="874212" y="124691"/>
                </a:cubicBezTo>
                <a:cubicBezTo>
                  <a:pt x="813252" y="160713"/>
                  <a:pt x="703801" y="178724"/>
                  <a:pt x="558328" y="216131"/>
                </a:cubicBezTo>
                <a:cubicBezTo>
                  <a:pt x="412855" y="253538"/>
                  <a:pt x="-27719" y="386542"/>
                  <a:pt x="1375" y="34913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 16"/>
          <p:cNvSpPr/>
          <p:nvPr/>
        </p:nvSpPr>
        <p:spPr>
          <a:xfrm>
            <a:off x="8106425" y="4072006"/>
            <a:ext cx="1095764" cy="440575"/>
          </a:xfrm>
          <a:custGeom>
            <a:avLst/>
            <a:gdLst>
              <a:gd name="connsiteX0" fmla="*/ 6797 w 1095764"/>
              <a:gd name="connsiteY0" fmla="*/ 0 h 440575"/>
              <a:gd name="connsiteX1" fmla="*/ 56673 w 1095764"/>
              <a:gd name="connsiteY1" fmla="*/ 116378 h 440575"/>
              <a:gd name="connsiteX2" fmla="*/ 422433 w 1095764"/>
              <a:gd name="connsiteY2" fmla="*/ 249382 h 440575"/>
              <a:gd name="connsiteX3" fmla="*/ 1095764 w 1095764"/>
              <a:gd name="connsiteY3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64" h="440575">
                <a:moveTo>
                  <a:pt x="6797" y="0"/>
                </a:moveTo>
                <a:cubicBezTo>
                  <a:pt x="-2902" y="37407"/>
                  <a:pt x="-12600" y="74814"/>
                  <a:pt x="56673" y="116378"/>
                </a:cubicBezTo>
                <a:cubicBezTo>
                  <a:pt x="125946" y="157942"/>
                  <a:pt x="249251" y="195349"/>
                  <a:pt x="422433" y="249382"/>
                </a:cubicBezTo>
                <a:cubicBezTo>
                  <a:pt x="595615" y="303415"/>
                  <a:pt x="1095764" y="440575"/>
                  <a:pt x="1095764" y="44057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eform 18"/>
          <p:cNvSpPr/>
          <p:nvPr/>
        </p:nvSpPr>
        <p:spPr>
          <a:xfrm>
            <a:off x="9883833" y="4072006"/>
            <a:ext cx="1097498" cy="440575"/>
          </a:xfrm>
          <a:custGeom>
            <a:avLst/>
            <a:gdLst>
              <a:gd name="connsiteX0" fmla="*/ 1088967 w 1097498"/>
              <a:gd name="connsiteY0" fmla="*/ 0 h 440575"/>
              <a:gd name="connsiteX1" fmla="*/ 1047403 w 1097498"/>
              <a:gd name="connsiteY1" fmla="*/ 108066 h 440575"/>
              <a:gd name="connsiteX2" fmla="*/ 706582 w 1097498"/>
              <a:gd name="connsiteY2" fmla="*/ 241069 h 440575"/>
              <a:gd name="connsiteX3" fmla="*/ 0 w 1097498"/>
              <a:gd name="connsiteY3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498" h="440575">
                <a:moveTo>
                  <a:pt x="1088967" y="0"/>
                </a:moveTo>
                <a:cubicBezTo>
                  <a:pt x="1100050" y="33944"/>
                  <a:pt x="1111134" y="67888"/>
                  <a:pt x="1047403" y="108066"/>
                </a:cubicBezTo>
                <a:cubicBezTo>
                  <a:pt x="983672" y="148244"/>
                  <a:pt x="881149" y="185651"/>
                  <a:pt x="706582" y="241069"/>
                </a:cubicBezTo>
                <a:cubicBezTo>
                  <a:pt x="532015" y="296487"/>
                  <a:pt x="0" y="440575"/>
                  <a:pt x="0" y="44057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 21"/>
          <p:cNvSpPr/>
          <p:nvPr/>
        </p:nvSpPr>
        <p:spPr>
          <a:xfrm>
            <a:off x="8113222" y="3298923"/>
            <a:ext cx="5599" cy="266007"/>
          </a:xfrm>
          <a:custGeom>
            <a:avLst/>
            <a:gdLst>
              <a:gd name="connsiteX0" fmla="*/ 0 w 5599"/>
              <a:gd name="connsiteY0" fmla="*/ 0 h 266007"/>
              <a:gd name="connsiteX1" fmla="*/ 0 w 5599"/>
              <a:gd name="connsiteY1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9" h="266007">
                <a:moveTo>
                  <a:pt x="0" y="0"/>
                </a:moveTo>
                <a:cubicBezTo>
                  <a:pt x="4849" y="129540"/>
                  <a:pt x="9698" y="259080"/>
                  <a:pt x="0" y="2660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 22"/>
          <p:cNvSpPr/>
          <p:nvPr/>
        </p:nvSpPr>
        <p:spPr>
          <a:xfrm>
            <a:off x="8332728" y="1871071"/>
            <a:ext cx="0" cy="151254"/>
          </a:xfrm>
          <a:custGeom>
            <a:avLst/>
            <a:gdLst>
              <a:gd name="connsiteX0" fmla="*/ 0 w 0"/>
              <a:gd name="connsiteY0" fmla="*/ 0 h 151254"/>
              <a:gd name="connsiteX1" fmla="*/ 0 w 0"/>
              <a:gd name="connsiteY1" fmla="*/ 151254 h 15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54">
                <a:moveTo>
                  <a:pt x="0" y="0"/>
                </a:moveTo>
                <a:lnTo>
                  <a:pt x="0" y="15125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 25"/>
          <p:cNvSpPr/>
          <p:nvPr/>
        </p:nvSpPr>
        <p:spPr>
          <a:xfrm>
            <a:off x="6377481" y="2519057"/>
            <a:ext cx="926432" cy="276727"/>
          </a:xfrm>
          <a:custGeom>
            <a:avLst/>
            <a:gdLst>
              <a:gd name="connsiteX0" fmla="*/ 926432 w 926432"/>
              <a:gd name="connsiteY0" fmla="*/ 0 h 276727"/>
              <a:gd name="connsiteX1" fmla="*/ 312821 w 926432"/>
              <a:gd name="connsiteY1" fmla="*/ 132348 h 276727"/>
              <a:gd name="connsiteX2" fmla="*/ 108285 w 926432"/>
              <a:gd name="connsiteY2" fmla="*/ 204537 h 276727"/>
              <a:gd name="connsiteX3" fmla="*/ 0 w 926432"/>
              <a:gd name="connsiteY3" fmla="*/ 276727 h 27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432" h="276727">
                <a:moveTo>
                  <a:pt x="926432" y="0"/>
                </a:moveTo>
                <a:lnTo>
                  <a:pt x="312821" y="132348"/>
                </a:lnTo>
                <a:cubicBezTo>
                  <a:pt x="176463" y="166437"/>
                  <a:pt x="160422" y="180474"/>
                  <a:pt x="108285" y="204537"/>
                </a:cubicBezTo>
                <a:cubicBezTo>
                  <a:pt x="56148" y="228600"/>
                  <a:pt x="0" y="276727"/>
                  <a:pt x="0" y="27672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26"/>
          <p:cNvSpPr/>
          <p:nvPr/>
        </p:nvSpPr>
        <p:spPr>
          <a:xfrm>
            <a:off x="6377481" y="3307235"/>
            <a:ext cx="846279" cy="349135"/>
          </a:xfrm>
          <a:custGeom>
            <a:avLst/>
            <a:gdLst>
              <a:gd name="connsiteX0" fmla="*/ 6694 w 846279"/>
              <a:gd name="connsiteY0" fmla="*/ 0 h 349135"/>
              <a:gd name="connsiteX1" fmla="*/ 23319 w 846279"/>
              <a:gd name="connsiteY1" fmla="*/ 108066 h 349135"/>
              <a:gd name="connsiteX2" fmla="*/ 197886 w 846279"/>
              <a:gd name="connsiteY2" fmla="*/ 182880 h 349135"/>
              <a:gd name="connsiteX3" fmla="*/ 505457 w 846279"/>
              <a:gd name="connsiteY3" fmla="*/ 257695 h 349135"/>
              <a:gd name="connsiteX4" fmla="*/ 846279 w 846279"/>
              <a:gd name="connsiteY4" fmla="*/ 349135 h 3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279" h="349135">
                <a:moveTo>
                  <a:pt x="6694" y="0"/>
                </a:moveTo>
                <a:cubicBezTo>
                  <a:pt x="-926" y="38793"/>
                  <a:pt x="-8546" y="77586"/>
                  <a:pt x="23319" y="108066"/>
                </a:cubicBezTo>
                <a:cubicBezTo>
                  <a:pt x="55184" y="138546"/>
                  <a:pt x="117530" y="157942"/>
                  <a:pt x="197886" y="182880"/>
                </a:cubicBezTo>
                <a:cubicBezTo>
                  <a:pt x="278242" y="207818"/>
                  <a:pt x="397392" y="229986"/>
                  <a:pt x="505457" y="257695"/>
                </a:cubicBezTo>
                <a:cubicBezTo>
                  <a:pt x="613522" y="285404"/>
                  <a:pt x="846279" y="349135"/>
                  <a:pt x="846279" y="34913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reeform 27"/>
          <p:cNvSpPr/>
          <p:nvPr/>
        </p:nvSpPr>
        <p:spPr>
          <a:xfrm>
            <a:off x="8332728" y="1871071"/>
            <a:ext cx="0" cy="151254"/>
          </a:xfrm>
          <a:custGeom>
            <a:avLst/>
            <a:gdLst>
              <a:gd name="connsiteX0" fmla="*/ 0 w 0"/>
              <a:gd name="connsiteY0" fmla="*/ 0 h 151254"/>
              <a:gd name="connsiteX1" fmla="*/ 0 w 0"/>
              <a:gd name="connsiteY1" fmla="*/ 151254 h 15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54">
                <a:moveTo>
                  <a:pt x="0" y="0"/>
                </a:moveTo>
                <a:lnTo>
                  <a:pt x="0" y="15125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 28"/>
          <p:cNvSpPr/>
          <p:nvPr/>
        </p:nvSpPr>
        <p:spPr>
          <a:xfrm>
            <a:off x="8106425" y="4072006"/>
            <a:ext cx="1095764" cy="440575"/>
          </a:xfrm>
          <a:custGeom>
            <a:avLst/>
            <a:gdLst>
              <a:gd name="connsiteX0" fmla="*/ 6797 w 1095764"/>
              <a:gd name="connsiteY0" fmla="*/ 0 h 440575"/>
              <a:gd name="connsiteX1" fmla="*/ 56673 w 1095764"/>
              <a:gd name="connsiteY1" fmla="*/ 116378 h 440575"/>
              <a:gd name="connsiteX2" fmla="*/ 422433 w 1095764"/>
              <a:gd name="connsiteY2" fmla="*/ 249382 h 440575"/>
              <a:gd name="connsiteX3" fmla="*/ 1095764 w 1095764"/>
              <a:gd name="connsiteY3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64" h="440575">
                <a:moveTo>
                  <a:pt x="6797" y="0"/>
                </a:moveTo>
                <a:cubicBezTo>
                  <a:pt x="-2902" y="37407"/>
                  <a:pt x="-12600" y="74814"/>
                  <a:pt x="56673" y="116378"/>
                </a:cubicBezTo>
                <a:cubicBezTo>
                  <a:pt x="125946" y="157942"/>
                  <a:pt x="249251" y="195349"/>
                  <a:pt x="422433" y="249382"/>
                </a:cubicBezTo>
                <a:cubicBezTo>
                  <a:pt x="595615" y="303415"/>
                  <a:pt x="1095764" y="440575"/>
                  <a:pt x="1095764" y="44057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 29"/>
          <p:cNvSpPr/>
          <p:nvPr/>
        </p:nvSpPr>
        <p:spPr>
          <a:xfrm>
            <a:off x="8113964" y="2555010"/>
            <a:ext cx="101831" cy="249382"/>
          </a:xfrm>
          <a:custGeom>
            <a:avLst/>
            <a:gdLst>
              <a:gd name="connsiteX0" fmla="*/ 101831 w 101831"/>
              <a:gd name="connsiteY0" fmla="*/ 0 h 249382"/>
              <a:gd name="connsiteX1" fmla="*/ 10391 w 101831"/>
              <a:gd name="connsiteY1" fmla="*/ 133004 h 249382"/>
              <a:gd name="connsiteX2" fmla="*/ 2078 w 101831"/>
              <a:gd name="connsiteY2" fmla="*/ 249382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31" h="249382">
                <a:moveTo>
                  <a:pt x="101831" y="0"/>
                </a:moveTo>
                <a:cubicBezTo>
                  <a:pt x="64424" y="45720"/>
                  <a:pt x="27017" y="91440"/>
                  <a:pt x="10391" y="133004"/>
                </a:cubicBezTo>
                <a:cubicBezTo>
                  <a:pt x="-6235" y="174568"/>
                  <a:pt x="2078" y="229986"/>
                  <a:pt x="2078" y="249382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reeform 30"/>
          <p:cNvSpPr/>
          <p:nvPr/>
        </p:nvSpPr>
        <p:spPr>
          <a:xfrm>
            <a:off x="8113222" y="3307235"/>
            <a:ext cx="5599" cy="266007"/>
          </a:xfrm>
          <a:custGeom>
            <a:avLst/>
            <a:gdLst>
              <a:gd name="connsiteX0" fmla="*/ 0 w 5599"/>
              <a:gd name="connsiteY0" fmla="*/ 0 h 266007"/>
              <a:gd name="connsiteX1" fmla="*/ 0 w 5599"/>
              <a:gd name="connsiteY1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9" h="266007">
                <a:moveTo>
                  <a:pt x="0" y="0"/>
                </a:moveTo>
                <a:cubicBezTo>
                  <a:pt x="4849" y="129540"/>
                  <a:pt x="9698" y="259080"/>
                  <a:pt x="0" y="26600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reeform 31"/>
          <p:cNvSpPr/>
          <p:nvPr/>
        </p:nvSpPr>
        <p:spPr>
          <a:xfrm>
            <a:off x="8393526" y="1873424"/>
            <a:ext cx="0" cy="151254"/>
          </a:xfrm>
          <a:custGeom>
            <a:avLst/>
            <a:gdLst>
              <a:gd name="connsiteX0" fmla="*/ 0 w 0"/>
              <a:gd name="connsiteY0" fmla="*/ 0 h 151254"/>
              <a:gd name="connsiteX1" fmla="*/ 0 w 0"/>
              <a:gd name="connsiteY1" fmla="*/ 151254 h 15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54">
                <a:moveTo>
                  <a:pt x="0" y="0"/>
                </a:moveTo>
                <a:lnTo>
                  <a:pt x="0" y="151254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reeform 32"/>
          <p:cNvSpPr/>
          <p:nvPr/>
        </p:nvSpPr>
        <p:spPr>
          <a:xfrm>
            <a:off x="8055624" y="4114339"/>
            <a:ext cx="1095764" cy="440575"/>
          </a:xfrm>
          <a:custGeom>
            <a:avLst/>
            <a:gdLst>
              <a:gd name="connsiteX0" fmla="*/ 6797 w 1095764"/>
              <a:gd name="connsiteY0" fmla="*/ 0 h 440575"/>
              <a:gd name="connsiteX1" fmla="*/ 56673 w 1095764"/>
              <a:gd name="connsiteY1" fmla="*/ 116378 h 440575"/>
              <a:gd name="connsiteX2" fmla="*/ 422433 w 1095764"/>
              <a:gd name="connsiteY2" fmla="*/ 249382 h 440575"/>
              <a:gd name="connsiteX3" fmla="*/ 1095764 w 1095764"/>
              <a:gd name="connsiteY3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64" h="440575">
                <a:moveTo>
                  <a:pt x="6797" y="0"/>
                </a:moveTo>
                <a:cubicBezTo>
                  <a:pt x="-2902" y="37407"/>
                  <a:pt x="-12600" y="74814"/>
                  <a:pt x="56673" y="116378"/>
                </a:cubicBezTo>
                <a:cubicBezTo>
                  <a:pt x="125946" y="157942"/>
                  <a:pt x="249251" y="195349"/>
                  <a:pt x="422433" y="249382"/>
                </a:cubicBezTo>
                <a:cubicBezTo>
                  <a:pt x="595615" y="303415"/>
                  <a:pt x="1095764" y="440575"/>
                  <a:pt x="1095764" y="44057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reeform 33"/>
          <p:cNvSpPr/>
          <p:nvPr/>
        </p:nvSpPr>
        <p:spPr>
          <a:xfrm>
            <a:off x="8283459" y="1860757"/>
            <a:ext cx="0" cy="151254"/>
          </a:xfrm>
          <a:custGeom>
            <a:avLst/>
            <a:gdLst>
              <a:gd name="connsiteX0" fmla="*/ 0 w 0"/>
              <a:gd name="connsiteY0" fmla="*/ 0 h 151254"/>
              <a:gd name="connsiteX1" fmla="*/ 0 w 0"/>
              <a:gd name="connsiteY1" fmla="*/ 151254 h 15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54">
                <a:moveTo>
                  <a:pt x="0" y="0"/>
                </a:moveTo>
                <a:lnTo>
                  <a:pt x="0" y="151254"/>
                </a:ln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reeform 35"/>
          <p:cNvSpPr/>
          <p:nvPr/>
        </p:nvSpPr>
        <p:spPr>
          <a:xfrm>
            <a:off x="9296828" y="2550777"/>
            <a:ext cx="615142" cy="249382"/>
          </a:xfrm>
          <a:custGeom>
            <a:avLst/>
            <a:gdLst>
              <a:gd name="connsiteX0" fmla="*/ 0 w 615142"/>
              <a:gd name="connsiteY0" fmla="*/ 0 h 249382"/>
              <a:gd name="connsiteX1" fmla="*/ 498764 w 615142"/>
              <a:gd name="connsiteY1" fmla="*/ 149629 h 249382"/>
              <a:gd name="connsiteX2" fmla="*/ 615142 w 615142"/>
              <a:gd name="connsiteY2" fmla="*/ 249382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142" h="249382">
                <a:moveTo>
                  <a:pt x="0" y="0"/>
                </a:moveTo>
                <a:cubicBezTo>
                  <a:pt x="198120" y="54032"/>
                  <a:pt x="396240" y="108065"/>
                  <a:pt x="498764" y="149629"/>
                </a:cubicBezTo>
                <a:cubicBezTo>
                  <a:pt x="601288" y="191193"/>
                  <a:pt x="615142" y="249382"/>
                  <a:pt x="615142" y="249382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reeform 36"/>
          <p:cNvSpPr/>
          <p:nvPr/>
        </p:nvSpPr>
        <p:spPr>
          <a:xfrm>
            <a:off x="8951278" y="3307235"/>
            <a:ext cx="927287" cy="355700"/>
          </a:xfrm>
          <a:custGeom>
            <a:avLst/>
            <a:gdLst>
              <a:gd name="connsiteX0" fmla="*/ 924088 w 927287"/>
              <a:gd name="connsiteY0" fmla="*/ 0 h 355700"/>
              <a:gd name="connsiteX1" fmla="*/ 874212 w 927287"/>
              <a:gd name="connsiteY1" fmla="*/ 124691 h 355700"/>
              <a:gd name="connsiteX2" fmla="*/ 558328 w 927287"/>
              <a:gd name="connsiteY2" fmla="*/ 216131 h 355700"/>
              <a:gd name="connsiteX3" fmla="*/ 1375 w 927287"/>
              <a:gd name="connsiteY3" fmla="*/ 349135 h 3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287" h="355700">
                <a:moveTo>
                  <a:pt x="924088" y="0"/>
                </a:moveTo>
                <a:cubicBezTo>
                  <a:pt x="929630" y="44334"/>
                  <a:pt x="935172" y="88669"/>
                  <a:pt x="874212" y="124691"/>
                </a:cubicBezTo>
                <a:cubicBezTo>
                  <a:pt x="813252" y="160713"/>
                  <a:pt x="703801" y="178724"/>
                  <a:pt x="558328" y="216131"/>
                </a:cubicBezTo>
                <a:cubicBezTo>
                  <a:pt x="412855" y="253538"/>
                  <a:pt x="-27719" y="386542"/>
                  <a:pt x="1375" y="349135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 37"/>
          <p:cNvSpPr/>
          <p:nvPr/>
        </p:nvSpPr>
        <p:spPr>
          <a:xfrm>
            <a:off x="7984211" y="4168150"/>
            <a:ext cx="1095764" cy="440575"/>
          </a:xfrm>
          <a:custGeom>
            <a:avLst/>
            <a:gdLst>
              <a:gd name="connsiteX0" fmla="*/ 6797 w 1095764"/>
              <a:gd name="connsiteY0" fmla="*/ 0 h 440575"/>
              <a:gd name="connsiteX1" fmla="*/ 56673 w 1095764"/>
              <a:gd name="connsiteY1" fmla="*/ 116378 h 440575"/>
              <a:gd name="connsiteX2" fmla="*/ 422433 w 1095764"/>
              <a:gd name="connsiteY2" fmla="*/ 249382 h 440575"/>
              <a:gd name="connsiteX3" fmla="*/ 1095764 w 1095764"/>
              <a:gd name="connsiteY3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64" h="440575">
                <a:moveTo>
                  <a:pt x="6797" y="0"/>
                </a:moveTo>
                <a:cubicBezTo>
                  <a:pt x="-2902" y="37407"/>
                  <a:pt x="-12600" y="74814"/>
                  <a:pt x="56673" y="116378"/>
                </a:cubicBezTo>
                <a:cubicBezTo>
                  <a:pt x="125946" y="157942"/>
                  <a:pt x="249251" y="195349"/>
                  <a:pt x="422433" y="249382"/>
                </a:cubicBezTo>
                <a:cubicBezTo>
                  <a:pt x="595615" y="303415"/>
                  <a:pt x="1095764" y="440575"/>
                  <a:pt x="1095764" y="440575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reeform 38"/>
          <p:cNvSpPr/>
          <p:nvPr/>
        </p:nvSpPr>
        <p:spPr>
          <a:xfrm>
            <a:off x="9378939" y="2468501"/>
            <a:ext cx="1605629" cy="1084320"/>
          </a:xfrm>
          <a:custGeom>
            <a:avLst/>
            <a:gdLst>
              <a:gd name="connsiteX0" fmla="*/ 0 w 1605629"/>
              <a:gd name="connsiteY0" fmla="*/ 0 h 1084320"/>
              <a:gd name="connsiteX1" fmla="*/ 1106905 w 1605629"/>
              <a:gd name="connsiteY1" fmla="*/ 192505 h 1084320"/>
              <a:gd name="connsiteX2" fmla="*/ 1491916 w 1605629"/>
              <a:gd name="connsiteY2" fmla="*/ 348916 h 1084320"/>
              <a:gd name="connsiteX3" fmla="*/ 1600200 w 1605629"/>
              <a:gd name="connsiteY3" fmla="*/ 493295 h 1084320"/>
              <a:gd name="connsiteX4" fmla="*/ 1600200 w 1605629"/>
              <a:gd name="connsiteY4" fmla="*/ 1082842 h 108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629" h="1084320">
                <a:moveTo>
                  <a:pt x="0" y="0"/>
                </a:moveTo>
                <a:cubicBezTo>
                  <a:pt x="429126" y="67176"/>
                  <a:pt x="858252" y="134352"/>
                  <a:pt x="1106905" y="192505"/>
                </a:cubicBezTo>
                <a:cubicBezTo>
                  <a:pt x="1355558" y="250658"/>
                  <a:pt x="1409700" y="298784"/>
                  <a:pt x="1491916" y="348916"/>
                </a:cubicBezTo>
                <a:cubicBezTo>
                  <a:pt x="1574132" y="399048"/>
                  <a:pt x="1582153" y="370974"/>
                  <a:pt x="1600200" y="493295"/>
                </a:cubicBezTo>
                <a:cubicBezTo>
                  <a:pt x="1618247" y="615616"/>
                  <a:pt x="1584158" y="1114926"/>
                  <a:pt x="1600200" y="1082842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reeform 39"/>
          <p:cNvSpPr/>
          <p:nvPr/>
        </p:nvSpPr>
        <p:spPr>
          <a:xfrm>
            <a:off x="9875367" y="4072006"/>
            <a:ext cx="1097498" cy="440575"/>
          </a:xfrm>
          <a:custGeom>
            <a:avLst/>
            <a:gdLst>
              <a:gd name="connsiteX0" fmla="*/ 1088967 w 1097498"/>
              <a:gd name="connsiteY0" fmla="*/ 0 h 440575"/>
              <a:gd name="connsiteX1" fmla="*/ 1047403 w 1097498"/>
              <a:gd name="connsiteY1" fmla="*/ 108066 h 440575"/>
              <a:gd name="connsiteX2" fmla="*/ 706582 w 1097498"/>
              <a:gd name="connsiteY2" fmla="*/ 241069 h 440575"/>
              <a:gd name="connsiteX3" fmla="*/ 0 w 1097498"/>
              <a:gd name="connsiteY3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498" h="440575">
                <a:moveTo>
                  <a:pt x="1088967" y="0"/>
                </a:moveTo>
                <a:cubicBezTo>
                  <a:pt x="1100050" y="33944"/>
                  <a:pt x="1111134" y="67888"/>
                  <a:pt x="1047403" y="108066"/>
                </a:cubicBezTo>
                <a:cubicBezTo>
                  <a:pt x="983672" y="148244"/>
                  <a:pt x="881149" y="185651"/>
                  <a:pt x="706582" y="241069"/>
                </a:cubicBezTo>
                <a:cubicBezTo>
                  <a:pt x="532015" y="296487"/>
                  <a:pt x="0" y="440575"/>
                  <a:pt x="0" y="440575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reeform 40"/>
          <p:cNvSpPr/>
          <p:nvPr/>
        </p:nvSpPr>
        <p:spPr>
          <a:xfrm>
            <a:off x="8456027" y="1873425"/>
            <a:ext cx="0" cy="151254"/>
          </a:xfrm>
          <a:custGeom>
            <a:avLst/>
            <a:gdLst>
              <a:gd name="connsiteX0" fmla="*/ 0 w 0"/>
              <a:gd name="connsiteY0" fmla="*/ 0 h 151254"/>
              <a:gd name="connsiteX1" fmla="*/ 0 w 0"/>
              <a:gd name="connsiteY1" fmla="*/ 151254 h 15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54">
                <a:moveTo>
                  <a:pt x="0" y="0"/>
                </a:moveTo>
                <a:lnTo>
                  <a:pt x="0" y="151254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/>
          <p:cNvSpPr txBox="1"/>
          <p:nvPr/>
        </p:nvSpPr>
        <p:spPr>
          <a:xfrm>
            <a:off x="2321984" y="5634566"/>
            <a:ext cx="81335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200 000 </a:t>
            </a:r>
            <a:r>
              <a:rPr lang="fr-FR" dirty="0"/>
              <a:t>conversions * </a:t>
            </a:r>
            <a:r>
              <a:rPr lang="fr-FR" b="1" dirty="0"/>
              <a:t>4</a:t>
            </a:r>
            <a:r>
              <a:rPr lang="fr-FR" dirty="0"/>
              <a:t> changements d’états = </a:t>
            </a:r>
            <a:r>
              <a:rPr lang="fr-FR" b="1" dirty="0"/>
              <a:t>800 000</a:t>
            </a:r>
            <a:r>
              <a:rPr lang="fr-FR" dirty="0"/>
              <a:t> transitions</a:t>
            </a:r>
          </a:p>
          <a:p>
            <a:pPr algn="ctr"/>
            <a:r>
              <a:rPr lang="fr-FR" b="1" dirty="0"/>
              <a:t>800 000 </a:t>
            </a:r>
            <a:r>
              <a:rPr lang="fr-FR" dirty="0" smtClean="0"/>
              <a:t>transitions</a:t>
            </a:r>
            <a:r>
              <a:rPr lang="fr-FR" b="1" dirty="0" smtClean="0"/>
              <a:t> </a:t>
            </a:r>
            <a:r>
              <a:rPr lang="fr-FR" dirty="0" smtClean="0"/>
              <a:t>* </a:t>
            </a:r>
            <a:r>
              <a:rPr lang="en-US" b="1" dirty="0" smtClean="0"/>
              <a:t>0,000025$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sz="2800" b="1" dirty="0"/>
              <a:t>20$</a:t>
            </a:r>
            <a:endParaRPr lang="fr-F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62134" y="1268522"/>
            <a:ext cx="376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 chemins possibles de 4 changements d’états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3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PUSH impossible (S3 ne peut pas lancer une activité)</a:t>
            </a:r>
          </a:p>
          <a:p>
            <a:pPr lvl="1"/>
            <a:r>
              <a:rPr lang="fr-FR" dirty="0" smtClean="0"/>
              <a:t>Nécessite de passer par une lambda intermédiaire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Impossible de rappeler une lambda pour </a:t>
            </a:r>
            <a:r>
              <a:rPr lang="fr-FR" dirty="0" err="1" smtClean="0"/>
              <a:t>bypasser</a:t>
            </a:r>
            <a:r>
              <a:rPr lang="fr-FR" dirty="0" smtClean="0"/>
              <a:t> le timeout de 5min</a:t>
            </a:r>
          </a:p>
          <a:p>
            <a:r>
              <a:rPr lang="fr-FR" dirty="0" smtClean="0"/>
              <a:t>Impossible de modifier une state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Documentation « fausses » (</a:t>
            </a:r>
            <a:r>
              <a:rPr lang="fr-FR" dirty="0" err="1" smtClean="0"/>
              <a:t>State.permissions</a:t>
            </a:r>
            <a:r>
              <a:rPr lang="fr-FR" dirty="0" smtClean="0"/>
              <a:t> par exemple)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111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Gateway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456626"/>
            <a:ext cx="10298293" cy="1818342"/>
          </a:xfrm>
        </p:spPr>
        <p:txBody>
          <a:bodyPr/>
          <a:lstStyle/>
          <a:p>
            <a:r>
              <a:rPr lang="fr-FR" dirty="0" smtClean="0"/>
              <a:t>Il est possible d’appeler une une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en HTTP à travers l’API Gateway</a:t>
            </a:r>
          </a:p>
          <a:p>
            <a:r>
              <a:rPr lang="fr-FR" dirty="0" smtClean="0"/>
              <a:t>Différence avec Lambda</a:t>
            </a:r>
          </a:p>
          <a:p>
            <a:pPr lvl="1"/>
            <a:r>
              <a:rPr lang="fr-FR" dirty="0" smtClean="0"/>
              <a:t>Lambda : Appel synchrone et résultat dans le corps de la réponse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Lambda)</a:t>
            </a:r>
          </a:p>
          <a:p>
            <a:pPr lvl="1"/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/>
              <a:t> : </a:t>
            </a:r>
            <a:r>
              <a:rPr lang="fr-FR" dirty="0" smtClean="0"/>
              <a:t>Appel asynchrone et pas de résultat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AWS Service)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76" y="4825777"/>
            <a:ext cx="652472" cy="55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39" y="5175262"/>
            <a:ext cx="314662" cy="419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54" y="3747458"/>
            <a:ext cx="521367" cy="625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0153" y="4418256"/>
            <a:ext cx="894752" cy="3614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pic>
        <p:nvPicPr>
          <p:cNvPr id="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7102397" y="3729921"/>
            <a:ext cx="581557" cy="6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5799" y="4476549"/>
            <a:ext cx="894752" cy="2448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Step Functions</a:t>
            </a:r>
            <a:endParaRPr lang="en-US" b="1" dirty="0"/>
          </a:p>
        </p:txBody>
      </p:sp>
      <p:pic>
        <p:nvPicPr>
          <p:cNvPr id="11" name="Picture 10" descr="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5" y="3711452"/>
            <a:ext cx="731520" cy="7315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1" idx="3"/>
            <a:endCxn id="6" idx="1"/>
          </p:cNvCxnSpPr>
          <p:nvPr/>
        </p:nvCxnSpPr>
        <p:spPr>
          <a:xfrm flipV="1">
            <a:off x="1242705" y="4060278"/>
            <a:ext cx="3154649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71036" y="4060278"/>
            <a:ext cx="303911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"</a:t>
            </a:r>
            <a:r>
              <a:rPr lang="en-US" sz="1100" dirty="0"/>
              <a:t>input</a:t>
            </a:r>
            <a:r>
              <a:rPr lang="en-US" sz="1100" dirty="0" smtClean="0"/>
              <a:t>": "{}",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/>
              <a:t>name": "</a:t>
            </a:r>
            <a:r>
              <a:rPr lang="en-US" sz="1100" dirty="0" err="1" smtClean="0"/>
              <a:t>ExecutionWithAPIGateway</a:t>
            </a:r>
            <a:r>
              <a:rPr lang="en-US" sz="1100" dirty="0" smtClean="0"/>
              <a:t>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 err="1"/>
              <a:t>stateMachineArn</a:t>
            </a:r>
            <a:r>
              <a:rPr lang="en-US" sz="1100" dirty="0"/>
              <a:t>": "</a:t>
            </a:r>
            <a:r>
              <a:rPr lang="en-US" sz="1100" dirty="0" err="1" smtClean="0"/>
              <a:t>arn:aws:states:XXX</a:t>
            </a:r>
            <a:r>
              <a:rPr lang="en-US" sz="1100" dirty="0" smtClean="0"/>
              <a:t>"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}</a:t>
            </a:r>
            <a:endParaRPr lang="fr-F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2530" y="3923341"/>
            <a:ext cx="894752" cy="1998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>curl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>
            <a:off x="4918721" y="4060278"/>
            <a:ext cx="2183676" cy="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0"/>
          </p:cNvCxnSpPr>
          <p:nvPr/>
        </p:nvCxnSpPr>
        <p:spPr>
          <a:xfrm flipV="1">
            <a:off x="5912012" y="4073237"/>
            <a:ext cx="1900" cy="7525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11" y="3726182"/>
            <a:ext cx="608619" cy="6565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9396" y="4995385"/>
            <a:ext cx="4307848" cy="156290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8" idx="3"/>
            <a:endCxn id="26" idx="1"/>
          </p:cNvCxnSpPr>
          <p:nvPr/>
        </p:nvCxnSpPr>
        <p:spPr>
          <a:xfrm flipV="1">
            <a:off x="7683954" y="4054435"/>
            <a:ext cx="1575057" cy="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7" idx="0"/>
          </p:cNvCxnSpPr>
          <p:nvPr/>
        </p:nvCxnSpPr>
        <p:spPr>
          <a:xfrm flipH="1">
            <a:off x="9563320" y="4382687"/>
            <a:ext cx="1" cy="61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3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Couplage fort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557912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56" y="2395415"/>
            <a:ext cx="544781" cy="6537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8579" y="2967945"/>
            <a:ext cx="179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1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35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82011" y="2993777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Mapping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7912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80688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20962" y="3034515"/>
            <a:ext cx="127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DynamoDB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89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05650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Reconciliation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52" y="2414776"/>
            <a:ext cx="543467" cy="60199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1077400" y="2722284"/>
            <a:ext cx="12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4" idx="1"/>
          </p:cNvCxnSpPr>
          <p:nvPr/>
        </p:nvCxnSpPr>
        <p:spPr>
          <a:xfrm flipV="1">
            <a:off x="2893237" y="2717120"/>
            <a:ext cx="2704698" cy="51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23" idx="1"/>
          </p:cNvCxnSpPr>
          <p:nvPr/>
        </p:nvCxnSpPr>
        <p:spPr>
          <a:xfrm>
            <a:off x="6142716" y="2717120"/>
            <a:ext cx="218177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6" idx="1"/>
          </p:cNvCxnSpPr>
          <p:nvPr/>
        </p:nvCxnSpPr>
        <p:spPr>
          <a:xfrm flipV="1">
            <a:off x="8869270" y="2715773"/>
            <a:ext cx="1618082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4749639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4595751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dynamo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Simple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Couplage fort entre toutes les </a:t>
            </a:r>
            <a:r>
              <a:rPr lang="fr-FR" dirty="0" err="1" smtClean="0"/>
              <a:t>lambdas</a:t>
            </a:r>
            <a:endParaRPr lang="fr-FR" dirty="0" smtClean="0"/>
          </a:p>
          <a:p>
            <a:pPr lvl="1"/>
            <a:r>
              <a:rPr lang="pl-PL" dirty="0" err="1" smtClean="0"/>
              <a:t>Payload</a:t>
            </a:r>
            <a:r>
              <a:rPr lang="pl-PL" dirty="0" smtClean="0"/>
              <a:t> </a:t>
            </a:r>
            <a:r>
              <a:rPr lang="pl-PL" dirty="0" err="1" smtClean="0"/>
              <a:t>requ</a:t>
            </a:r>
            <a:r>
              <a:rPr lang="fr-FR" dirty="0" smtClean="0"/>
              <a:t>êtes asynchrones (</a:t>
            </a:r>
            <a:r>
              <a:rPr lang="pl-PL" dirty="0" smtClean="0"/>
              <a:t>128Ko)</a:t>
            </a:r>
            <a:endParaRPr lang="fr-FR" dirty="0"/>
          </a:p>
        </p:txBody>
      </p:sp>
      <p:cxnSp>
        <p:nvCxnSpPr>
          <p:cNvPr id="4121" name="Curved Connector 4120"/>
          <p:cNvCxnSpPr>
            <a:stCxn id="4" idx="1"/>
            <a:endCxn id="4" idx="0"/>
          </p:cNvCxnSpPr>
          <p:nvPr/>
        </p:nvCxnSpPr>
        <p:spPr>
          <a:xfrm rot="10800000" flipH="1">
            <a:off x="2348455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8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service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91" y="1275488"/>
            <a:ext cx="9194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371932" y="1423273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8" y="1744484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93" y="1744486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12599" y="2317014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1" y="1792383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37919" y="2395638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932" y="1097559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891420" y="2071353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319799" y="2071353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7" idx="1"/>
            <a:endCxn id="6" idx="3"/>
          </p:cNvCxnSpPr>
          <p:nvPr/>
        </p:nvCxnSpPr>
        <p:spPr>
          <a:xfrm flipH="1">
            <a:off x="3503673" y="2067067"/>
            <a:ext cx="754651" cy="42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780149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Indépendance de chaque étape</a:t>
            </a:r>
          </a:p>
          <a:p>
            <a:pPr lvl="1"/>
            <a:r>
              <a:rPr lang="fr-FR" dirty="0" smtClean="0"/>
              <a:t>Supervision dans la console AWS</a:t>
            </a:r>
          </a:p>
          <a:p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Outillage à développer (purge SQS, </a:t>
            </a:r>
            <a:r>
              <a:rPr lang="fr-FR" dirty="0" err="1" smtClean="0"/>
              <a:t>start</a:t>
            </a:r>
            <a:r>
              <a:rPr lang="fr-FR" dirty="0" smtClean="0"/>
              <a:t>/stop étape)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r>
              <a:rPr lang="fr-FR" dirty="0" smtClean="0"/>
              <a:t>Fonctionnalité (pas de </a:t>
            </a:r>
            <a:r>
              <a:rPr lang="fr-FR" dirty="0" err="1" smtClean="0"/>
              <a:t>re-invoke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70" y="1297614"/>
            <a:ext cx="4435594" cy="4180486"/>
          </a:xfrm>
          <a:prstGeom prst="rect">
            <a:avLst/>
          </a:prstGeom>
        </p:spPr>
      </p:pic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775017" y="1744485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978445" y="1418987"/>
            <a:ext cx="2555413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24" y="1740198"/>
            <a:ext cx="544781" cy="65373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042399" y="2359222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978445" y="1124270"/>
            <a:ext cx="255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cxnSp>
        <p:nvCxnSpPr>
          <p:cNvPr id="74" name="Straight Arrow Connector 73"/>
          <p:cNvCxnSpPr>
            <a:stCxn id="67" idx="3"/>
          </p:cNvCxnSpPr>
          <p:nvPr/>
        </p:nvCxnSpPr>
        <p:spPr>
          <a:xfrm flipV="1">
            <a:off x="4803105" y="2064576"/>
            <a:ext cx="799637" cy="2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tps://i1.wp.com/www.awsomeblog.com/wp-content/uploads/2016/12/stepfunctions.png?fit=375%2C37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9" t="12959" r="19094" b="13712"/>
          <a:stretch/>
        </p:blipFill>
        <p:spPr bwMode="auto">
          <a:xfrm>
            <a:off x="5662221" y="1806737"/>
            <a:ext cx="492464" cy="5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109201" y="2356639"/>
            <a:ext cx="14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64" y="1091699"/>
            <a:ext cx="1891024" cy="18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clés</a:t>
            </a:r>
            <a:endParaRPr lang="fr-FR" dirty="0"/>
          </a:p>
        </p:txBody>
      </p:sp>
      <p:pic>
        <p:nvPicPr>
          <p:cNvPr id="5" name="Picture 6" descr="ttps://d0.awsstatic.com/product-marketing/Graphene/OrderFull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74" y="3721673"/>
            <a:ext cx="3800426" cy="18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91574" y="2851274"/>
            <a:ext cx="376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Monitoring des exécutions</a:t>
            </a:r>
            <a:endParaRPr lang="fr-F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" y="3721673"/>
            <a:ext cx="3399447" cy="1609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33" y="2832863"/>
            <a:ext cx="372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Description en JSON</a:t>
            </a:r>
            <a:endParaRPr lang="fr-FR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357" y="3721673"/>
            <a:ext cx="2983840" cy="24719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6986" y="2832863"/>
            <a:ext cx="372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Visualisation dans la console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70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6" y="1063417"/>
            <a:ext cx="11189776" cy="1372986"/>
          </a:xfrm>
        </p:spPr>
        <p:txBody>
          <a:bodyPr/>
          <a:lstStyle/>
          <a:p>
            <a:pPr algn="ctr"/>
            <a:r>
              <a:rPr lang="fr-FR" dirty="0" smtClean="0"/>
              <a:t>Ma première State Machine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56" y="3277004"/>
            <a:ext cx="5521702" cy="32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 de service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66234" y="1847097"/>
            <a:ext cx="9360875" cy="961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Le service state machine doit pourvoir invoquer des </a:t>
            </a:r>
            <a:r>
              <a:rPr lang="fr-FR" sz="2400" dirty="0" err="1"/>
              <a:t>L</a:t>
            </a:r>
            <a:r>
              <a:rPr lang="fr-FR" sz="2400" dirty="0" err="1" smtClean="0"/>
              <a:t>ambdas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19" y="3071677"/>
            <a:ext cx="5343504" cy="31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6218" y="1847096"/>
            <a:ext cx="10839719" cy="39005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400" dirty="0"/>
              <a:t>Je veux séquencer un traitement en plusieurs fonctions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lancer des fonctions en parallèle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</a:t>
            </a:r>
            <a:r>
              <a:rPr lang="fr-FR" sz="2400" dirty="0" err="1" smtClean="0"/>
              <a:t>retry</a:t>
            </a:r>
            <a:r>
              <a:rPr lang="fr-FR" sz="2400" dirty="0" smtClean="0"/>
              <a:t> des fonctions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</a:t>
            </a:r>
            <a:r>
              <a:rPr lang="fr-FR" sz="2400" dirty="0" err="1" smtClean="0"/>
              <a:t>try</a:t>
            </a:r>
            <a:r>
              <a:rPr lang="fr-FR" sz="2400" dirty="0" smtClean="0"/>
              <a:t>/catch/</a:t>
            </a:r>
            <a:r>
              <a:rPr lang="fr-FR" sz="2400" dirty="0" err="1" smtClean="0"/>
              <a:t>finally</a:t>
            </a:r>
            <a:endParaRPr lang="fr-FR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J’ai du code qui peut durer des heures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sélectionner la fonction à exécuter en fonction des données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1946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ou même un million </a:t>
            </a:r>
            <a:r>
              <a:rPr lang="fr-FR" dirty="0" smtClean="0">
                <a:sym typeface="Wingdings"/>
              </a:rPr>
              <a:t>:)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2" y="2310384"/>
            <a:ext cx="1585535" cy="343839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83163" y="1755648"/>
            <a:ext cx="2957135" cy="4809998"/>
            <a:chOff x="6354842" y="1682496"/>
            <a:chExt cx="2957135" cy="48099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4842" y="1682496"/>
              <a:ext cx="1585535" cy="343839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7242" y="1834896"/>
              <a:ext cx="1585535" cy="343839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9642" y="1987296"/>
              <a:ext cx="1585535" cy="343839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2042" y="2139696"/>
              <a:ext cx="1585535" cy="343839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4442" y="2292096"/>
              <a:ext cx="1585535" cy="343839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6842" y="2444496"/>
              <a:ext cx="1585535" cy="343839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9242" y="2596896"/>
              <a:ext cx="1585535" cy="343839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1642" y="2749296"/>
              <a:ext cx="1585535" cy="34383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4042" y="2901696"/>
              <a:ext cx="1585535" cy="34383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6442" y="3054096"/>
              <a:ext cx="1585535" cy="3438398"/>
            </a:xfrm>
            <a:prstGeom prst="rect">
              <a:avLst/>
            </a:prstGeom>
          </p:spPr>
        </p:pic>
      </p:grpSp>
      <p:sp>
        <p:nvSpPr>
          <p:cNvPr id="19" name="Right Arrow 18"/>
          <p:cNvSpPr/>
          <p:nvPr/>
        </p:nvSpPr>
        <p:spPr>
          <a:xfrm>
            <a:off x="4706604" y="3724783"/>
            <a:ext cx="153619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4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000513" y="1264135"/>
            <a:ext cx="5839114" cy="554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0" y="2937981"/>
            <a:ext cx="5404327" cy="38580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d’une State Machine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61" y="3409511"/>
            <a:ext cx="870740" cy="992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35" y="3359977"/>
            <a:ext cx="883764" cy="1091710"/>
          </a:xfrm>
          <a:prstGeom prst="rect">
            <a:avLst/>
          </a:prstGeom>
        </p:spPr>
      </p:pic>
      <p:pic>
        <p:nvPicPr>
          <p:cNvPr id="102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6204832" y="1605543"/>
            <a:ext cx="970617" cy="11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tps://d0.awsstatic.com/product-marketing/Graphene/OrderFullScre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70" y="4291127"/>
            <a:ext cx="5130557" cy="24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3865" y="4353478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Template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490" y="5991065"/>
            <a:ext cx="160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Définition State Machine</a:t>
            </a:r>
            <a:endParaRPr lang="fr-FR" sz="1400" dirty="0"/>
          </a:p>
        </p:txBody>
      </p:sp>
      <p:cxnSp>
        <p:nvCxnSpPr>
          <p:cNvPr id="8" name="Elbow Connector 7"/>
          <p:cNvCxnSpPr>
            <a:stCxn id="49" idx="0"/>
            <a:endCxn id="5" idx="1"/>
          </p:cNvCxnSpPr>
          <p:nvPr/>
        </p:nvCxnSpPr>
        <p:spPr>
          <a:xfrm rot="5400000" flipH="1" flipV="1">
            <a:off x="699771" y="4045765"/>
            <a:ext cx="1116421" cy="836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7851" y="4396917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54582" y="1261125"/>
            <a:ext cx="160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57" y="1545025"/>
            <a:ext cx="1178982" cy="12717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8402" y="1810177"/>
            <a:ext cx="438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SDK.startExecution</a:t>
            </a:r>
            <a:r>
              <a:rPr lang="fr-FR" sz="1400" dirty="0" smtClean="0"/>
              <a:t>(</a:t>
            </a:r>
            <a:r>
              <a:rPr lang="fr-FR" sz="1400" dirty="0" err="1" smtClean="0"/>
              <a:t>arn</a:t>
            </a:r>
            <a:r>
              <a:rPr lang="fr-FR" sz="1400" dirty="0" smtClean="0"/>
              <a:t>, input, </a:t>
            </a:r>
            <a:r>
              <a:rPr lang="fr-FR" sz="1400" dirty="0" err="1" smtClean="0"/>
              <a:t>name</a:t>
            </a:r>
            <a:r>
              <a:rPr lang="fr-FR" sz="1400" dirty="0" smtClean="0"/>
              <a:t>)</a:t>
            </a:r>
          </a:p>
        </p:txBody>
      </p:sp>
      <p:cxnSp>
        <p:nvCxnSpPr>
          <p:cNvPr id="39" name="Elbow Connector 38"/>
          <p:cNvCxnSpPr>
            <a:stCxn id="6" idx="3"/>
            <a:endCxn id="1028" idx="2"/>
          </p:cNvCxnSpPr>
          <p:nvPr/>
        </p:nvCxnSpPr>
        <p:spPr>
          <a:xfrm flipV="1">
            <a:off x="4587499" y="2721422"/>
            <a:ext cx="2102642" cy="1184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28" idx="3"/>
            <a:endCxn id="19" idx="1"/>
          </p:cNvCxnSpPr>
          <p:nvPr/>
        </p:nvCxnSpPr>
        <p:spPr>
          <a:xfrm>
            <a:off x="7175449" y="2163483"/>
            <a:ext cx="1509408" cy="1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1030" idx="0"/>
          </p:cNvCxnSpPr>
          <p:nvPr/>
        </p:nvCxnSpPr>
        <p:spPr>
          <a:xfrm>
            <a:off x="9274348" y="2816769"/>
            <a:ext cx="1" cy="147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0530" y="6426676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Livraison</a:t>
            </a:r>
            <a:endParaRPr lang="fr-FR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9" y="5022254"/>
            <a:ext cx="769686" cy="995284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5" idx="3"/>
            <a:endCxn id="6" idx="1"/>
          </p:cNvCxnSpPr>
          <p:nvPr/>
        </p:nvCxnSpPr>
        <p:spPr>
          <a:xfrm flipV="1">
            <a:off x="2547001" y="3905832"/>
            <a:ext cx="1156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505830" y="1264135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Exécution</a:t>
            </a:r>
            <a:endParaRPr lang="fr-FR" b="1" dirty="0"/>
          </a:p>
        </p:txBody>
      </p:sp>
      <p:pic>
        <p:nvPicPr>
          <p:cNvPr id="70" name="Picture 69" descr="Us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2" y="1752960"/>
            <a:ext cx="731520" cy="73152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29" y="2179509"/>
            <a:ext cx="485592" cy="559167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stCxn id="70" idx="3"/>
            <a:endCxn id="1028" idx="1"/>
          </p:cNvCxnSpPr>
          <p:nvPr/>
        </p:nvCxnSpPr>
        <p:spPr>
          <a:xfrm>
            <a:off x="1818402" y="2118720"/>
            <a:ext cx="4386430" cy="4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46872</TotalTime>
  <Words>1151</Words>
  <Application>Microsoft Macintosh PowerPoint</Application>
  <PresentationFormat>Widescreen</PresentationFormat>
  <Paragraphs>286</Paragraphs>
  <Slides>30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Avenir Next</vt:lpstr>
      <vt:lpstr>Calibri</vt:lpstr>
      <vt:lpstr>Century Gothic</vt:lpstr>
      <vt:lpstr>Courier New</vt:lpstr>
      <vt:lpstr>Helvetica Neue</vt:lpstr>
      <vt:lpstr>Mangal</vt:lpstr>
      <vt:lpstr>Wingdings</vt:lpstr>
      <vt:lpstr>Wingdings 3</vt:lpstr>
      <vt:lpstr>Arial</vt:lpstr>
      <vt:lpstr>Ion Boardroom</vt:lpstr>
      <vt:lpstr>AWS Step Functions</vt:lpstr>
      <vt:lpstr>Agenda</vt:lpstr>
      <vt:lpstr>Le service</vt:lpstr>
      <vt:lpstr>Fonctionnalités clés</vt:lpstr>
      <vt:lpstr>Ma première State Machine</vt:lpstr>
      <vt:lpstr>Rôle de service</vt:lpstr>
      <vt:lpstr>Quand utiliser Step Functions?</vt:lpstr>
      <vt:lpstr>Une ou même un million :)</vt:lpstr>
      <vt:lpstr>Cycle de vie d’une State Machine</vt:lpstr>
      <vt:lpstr>Amazon States Language</vt:lpstr>
      <vt:lpstr>Amazon States Language : Pass</vt:lpstr>
      <vt:lpstr>Amazon States Language : ResultPath</vt:lpstr>
      <vt:lpstr>Amazon States Language : Choice</vt:lpstr>
      <vt:lpstr>Choice : opérateurs de comparaison</vt:lpstr>
      <vt:lpstr>Amazon States Language : Parrallel</vt:lpstr>
      <vt:lpstr>Amazon States Language : Catch</vt:lpstr>
      <vt:lpstr>Amazon States Language : Retry</vt:lpstr>
      <vt:lpstr>Amazon States Language : Wait</vt:lpstr>
      <vt:lpstr>Task</vt:lpstr>
      <vt:lpstr>Activité</vt:lpstr>
      <vt:lpstr>DEMO : Activité, Lambda, Catch</vt:lpstr>
      <vt:lpstr>Exemple de Step Functions</vt:lpstr>
      <vt:lpstr>Chaine de traitement</vt:lpstr>
      <vt:lpstr>Exemple Step Functions</vt:lpstr>
      <vt:lpstr>Réutilisation des lambdas</vt:lpstr>
      <vt:lpstr>Pricing</vt:lpstr>
      <vt:lpstr>Limitations</vt:lpstr>
      <vt:lpstr>API Gateway</vt:lpstr>
      <vt:lpstr>Couplage fort</vt:lpstr>
      <vt:lpstr>Step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Lambda</dc:title>
  <dc:creator>Jeremy PINSOLLE</dc:creator>
  <cp:lastModifiedBy>Jeremy PINSOLLE</cp:lastModifiedBy>
  <cp:revision>281</cp:revision>
  <dcterms:created xsi:type="dcterms:W3CDTF">2017-01-23T18:15:10Z</dcterms:created>
  <dcterms:modified xsi:type="dcterms:W3CDTF">2017-04-10T09:53:57Z</dcterms:modified>
</cp:coreProperties>
</file>