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540" autoAdjust="0"/>
  </p:normalViewPr>
  <p:slideViewPr>
    <p:cSldViewPr snapToGrid="0" snapToObjects="1">
      <p:cViewPr varScale="1">
        <p:scale>
          <a:sx n="83" d="100"/>
          <a:sy n="83" d="100"/>
        </p:scale>
        <p:origin x="-2176"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571422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www.globalsign.fr/fr/centre-information-ssl/pratiques-securite-reseaux-ac/"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fr" dirty="0">
                <a:solidFill>
                  <a:schemeClr val="dk1"/>
                </a:solidFill>
              </a:rPr>
              <a:t>Une CSR contient habituellement des informations sur le demandeur. Let’s Encrypt ne gère que le Common Name qui est </a:t>
            </a:r>
            <a:r>
              <a:rPr lang="fr" dirty="0" smtClean="0">
                <a:solidFill>
                  <a:schemeClr val="dk1"/>
                </a:solidFill>
              </a:rPr>
              <a:t>re</a:t>
            </a:r>
            <a:r>
              <a:rPr lang="fr-FR" dirty="0" smtClean="0">
                <a:solidFill>
                  <a:schemeClr val="dk1"/>
                </a:solidFill>
              </a:rPr>
              <a:t>m</a:t>
            </a:r>
            <a:r>
              <a:rPr lang="fr" dirty="0" smtClean="0">
                <a:solidFill>
                  <a:schemeClr val="dk1"/>
                </a:solidFill>
              </a:rPr>
              <a:t>pli </a:t>
            </a:r>
            <a:r>
              <a:rPr lang="fr" dirty="0">
                <a:solidFill>
                  <a:schemeClr val="dk1"/>
                </a:solidFill>
              </a:rPr>
              <a:t>avec le nom de domaine du site et l’adresse mail</a:t>
            </a:r>
          </a:p>
          <a:p>
            <a:pPr lvl="0" rt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a:t>La révocation fonctionne ne manière similaire. </a:t>
            </a:r>
          </a:p>
          <a:p>
            <a:pPr marL="457200" lvl="0" indent="-228600" rtl="0">
              <a:spcBef>
                <a:spcPts val="0"/>
              </a:spcBef>
              <a:buChar char="-"/>
            </a:pPr>
            <a:r>
              <a:rPr lang="fr"/>
              <a:t>L’agent signe une requête avec sa clé privée</a:t>
            </a:r>
          </a:p>
          <a:p>
            <a:pPr marL="457200" lvl="0" indent="-228600" rtl="0">
              <a:spcBef>
                <a:spcPts val="0"/>
              </a:spcBef>
              <a:buChar char="-"/>
            </a:pPr>
            <a:r>
              <a:rPr lang="fr"/>
              <a:t>La CA vérifie que la requête est autorisée.</a:t>
            </a:r>
          </a:p>
          <a:p>
            <a:pPr lvl="0" rtl="0">
              <a:spcBef>
                <a:spcPts val="0"/>
              </a:spcBef>
              <a:buNone/>
            </a:pPr>
            <a:r>
              <a:rPr lang="fr"/>
              <a:t>Si c’est le cas, elle publie les informations de révocation dans les canaux adéquates.</a:t>
            </a:r>
          </a:p>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algn="just" rtl="0">
              <a:lnSpc>
                <a:spcPct val="138000"/>
              </a:lnSpc>
              <a:spcBef>
                <a:spcPts val="0"/>
              </a:spcBef>
              <a:buNone/>
            </a:pPr>
            <a:r>
              <a:rPr lang="fr" dirty="0">
                <a:solidFill>
                  <a:schemeClr val="dk1"/>
                </a:solidFill>
              </a:rPr>
              <a:t>En pratique l’autorité de certification est implémentée en GO et se nomme BOULDER.</a:t>
            </a:r>
          </a:p>
          <a:p>
            <a:pPr marL="0" lvl="0" indent="0" algn="just" rtl="0">
              <a:lnSpc>
                <a:spcPct val="138000"/>
              </a:lnSpc>
              <a:spcBef>
                <a:spcPts val="0"/>
              </a:spcBef>
              <a:buNone/>
            </a:pPr>
            <a:r>
              <a:rPr lang="fr" dirty="0">
                <a:solidFill>
                  <a:schemeClr val="dk1"/>
                </a:solidFill>
              </a:rPr>
              <a:t>Durant vos test, vous pouvez taper sur une autorité de test avec l’option --test-cert. Les certificats ne seront par contre pas valides mais cela vous évite de tomber dans quotas de l’autorité de production</a:t>
            </a:r>
          </a:p>
          <a:p>
            <a:pPr marL="0" lvl="0" indent="0" algn="just" rtl="0">
              <a:lnSpc>
                <a:spcPct val="138000"/>
              </a:lnSpc>
              <a:spcBef>
                <a:spcPts val="0"/>
              </a:spcBef>
              <a:buNone/>
            </a:pPr>
            <a:endParaRPr dirty="0">
              <a:solidFill>
                <a:schemeClr val="dk1"/>
              </a:solidFill>
            </a:endParaRPr>
          </a:p>
          <a:p>
            <a:pPr marL="0" lvl="0" indent="0" algn="just" rtl="0">
              <a:lnSpc>
                <a:spcPct val="138000"/>
              </a:lnSpc>
              <a:spcBef>
                <a:spcPts val="0"/>
              </a:spcBef>
              <a:buNone/>
            </a:pPr>
            <a:r>
              <a:rPr lang="fr" dirty="0">
                <a:solidFill>
                  <a:schemeClr val="dk1"/>
                </a:solidFill>
              </a:rPr>
              <a:t>L’agent coté serveur de nomme tout simplement letsencrypt. C’est une implémentation en python.</a:t>
            </a:r>
          </a:p>
          <a:p>
            <a:pPr marL="0" lvl="0" indent="-69850" algn="just" rtl="0">
              <a:lnSpc>
                <a:spcPct val="138000"/>
              </a:lnSpc>
              <a:spcBef>
                <a:spcPts val="0"/>
              </a:spcBef>
              <a:buClr>
                <a:schemeClr val="dk1"/>
              </a:buClr>
              <a:buSzPct val="100000"/>
              <a:buFont typeface="Arial"/>
              <a:buNone/>
            </a:pPr>
            <a:r>
              <a:rPr lang="fr" dirty="0">
                <a:solidFill>
                  <a:schemeClr val="dk1"/>
                </a:solidFill>
              </a:rPr>
              <a:t>Le répo github founi un wrapper </a:t>
            </a:r>
            <a:r>
              <a:rPr lang="fr" i="1" dirty="0">
                <a:solidFill>
                  <a:schemeClr val="dk1"/>
                </a:solidFill>
              </a:rPr>
              <a:t>letsencrypt-auto</a:t>
            </a:r>
            <a:r>
              <a:rPr lang="fr" dirty="0">
                <a:solidFill>
                  <a:schemeClr val="dk1"/>
                </a:solidFill>
              </a:rPr>
              <a:t> qui installe les dépendances nécessaires à travers le gestionnaire de package de la distribution sur lequel il s'exécute et créé un environnement virtuel python. De par sa nature de wrapper, il accepte exactement les mêmes flags et arguments que la commande </a:t>
            </a:r>
            <a:r>
              <a:rPr lang="fr" i="1" dirty="0">
                <a:solidFill>
                  <a:schemeClr val="dk1"/>
                </a:solidFill>
              </a:rPr>
              <a:t>letsencrypt</a:t>
            </a:r>
            <a:r>
              <a:rPr lang="fr" dirty="0">
                <a:solidFill>
                  <a:schemeClr val="dk1"/>
                </a:solidFill>
              </a:rPr>
              <a:t> qu'il encapsule.</a:t>
            </a:r>
          </a:p>
          <a:p>
            <a:pPr marL="0" lvl="0" indent="0" algn="just" rtl="0">
              <a:lnSpc>
                <a:spcPct val="138000"/>
              </a:lnSpc>
              <a:spcBef>
                <a:spcPts val="0"/>
              </a:spcBef>
              <a:buNone/>
            </a:pPr>
            <a:r>
              <a:rPr lang="fr" dirty="0">
                <a:solidFill>
                  <a:schemeClr val="dk1"/>
                </a:solidFill>
              </a:rPr>
              <a:t>python gcc dialog libssl-dev ca-certificates” seront provisionnés lors du premier lancement de </a:t>
            </a:r>
            <a:r>
              <a:rPr lang="fr" i="1" dirty="0">
                <a:solidFill>
                  <a:schemeClr val="dk1"/>
                </a:solidFill>
              </a:rPr>
              <a:t>letsencrypt-auto</a:t>
            </a:r>
            <a:r>
              <a:rPr lang="fr" dirty="0">
                <a:solidFill>
                  <a:schemeClr val="dk1"/>
                </a:solidFill>
              </a:rPr>
              <a:t>.</a:t>
            </a:r>
          </a:p>
          <a:p>
            <a:pPr marL="0" lvl="0" indent="0" algn="just" rtl="0">
              <a:lnSpc>
                <a:spcPct val="138000"/>
              </a:lnSpc>
              <a:spcBef>
                <a:spcPts val="0"/>
              </a:spcBef>
              <a:buNone/>
            </a:pPr>
            <a:endParaRPr dirty="0">
              <a:solidFill>
                <a:schemeClr val="dk1"/>
              </a:solidFill>
            </a:endParaRPr>
          </a:p>
          <a:p>
            <a:pPr marL="0" lvl="0" indent="0" algn="just" rtl="0">
              <a:lnSpc>
                <a:spcPct val="138000"/>
              </a:lnSpc>
              <a:spcBef>
                <a:spcPts val="0"/>
              </a:spcBef>
              <a:buNone/>
            </a:pPr>
            <a:r>
              <a:rPr lang="fr" dirty="0">
                <a:solidFill>
                  <a:schemeClr val="dk1"/>
                </a:solidFill>
              </a:rPr>
              <a:t>Open source, le code est présent sur les répos github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a:solidFill>
                  <a:schemeClr val="dk1"/>
                </a:solidFill>
              </a:rPr>
              <a:t>Build du conteneur</a:t>
            </a:r>
          </a:p>
          <a:p>
            <a:pPr lvl="0" rtl="0">
              <a:spcBef>
                <a:spcPts val="0"/>
              </a:spcBef>
              <a:buNone/>
            </a:pPr>
            <a:r>
              <a:rPr lang="fr" dirty="0">
                <a:solidFill>
                  <a:schemeClr val="dk1"/>
                </a:solidFill>
                <a:highlight>
                  <a:srgbClr val="D9D9D9"/>
                </a:highlight>
                <a:latin typeface="Courier New"/>
                <a:ea typeface="Courier New"/>
                <a:cs typeface="Courier New"/>
                <a:sym typeface="Courier New"/>
              </a:rPr>
              <a:t>docker build </a:t>
            </a:r>
            <a:r>
              <a:rPr lang="fr" dirty="0" smtClean="0">
                <a:solidFill>
                  <a:schemeClr val="dk1"/>
                </a:solidFill>
                <a:highlight>
                  <a:srgbClr val="D9D9D9"/>
                </a:highlight>
                <a:latin typeface="Courier New"/>
                <a:ea typeface="Courier New"/>
                <a:cs typeface="Courier New"/>
                <a:sym typeface="Courier New"/>
              </a:rPr>
              <a:t>–</a:t>
            </a:r>
            <a:r>
              <a:rPr lang="fr" dirty="0" smtClean="0">
                <a:solidFill>
                  <a:schemeClr val="dk1"/>
                </a:solidFill>
                <a:highlight>
                  <a:srgbClr val="D9D9D9"/>
                </a:highlight>
                <a:latin typeface="Courier New"/>
                <a:ea typeface="Courier New"/>
                <a:cs typeface="Courier New"/>
                <a:sym typeface="Courier New"/>
              </a:rPr>
              <a:t>t </a:t>
            </a:r>
            <a:r>
              <a:rPr lang="fr-FR" dirty="0" smtClean="0">
                <a:solidFill>
                  <a:schemeClr val="dk1"/>
                </a:solidFill>
                <a:highlight>
                  <a:srgbClr val="D9D9D9"/>
                </a:highlight>
                <a:latin typeface="Courier New"/>
                <a:ea typeface="Courier New"/>
                <a:cs typeface="Courier New"/>
                <a:sym typeface="Courier New"/>
              </a:rPr>
              <a:t>user</a:t>
            </a:r>
            <a:r>
              <a:rPr lang="fr" dirty="0" smtClean="0">
                <a:solidFill>
                  <a:schemeClr val="dk1"/>
                </a:solidFill>
                <a:highlight>
                  <a:srgbClr val="D9D9D9"/>
                </a:highlight>
                <a:latin typeface="Courier New"/>
                <a:ea typeface="Courier New"/>
                <a:cs typeface="Courier New"/>
                <a:sym typeface="Courier New"/>
              </a:rPr>
              <a:t>/letsencrypt </a:t>
            </a:r>
            <a:r>
              <a:rPr lang="fr" dirty="0">
                <a:solidFill>
                  <a:schemeClr val="dk1"/>
                </a:solidFill>
                <a:highlight>
                  <a:srgbClr val="D9D9D9"/>
                </a:highlight>
                <a:latin typeface="Courier New"/>
                <a:ea typeface="Courier New"/>
                <a:cs typeface="Courier New"/>
                <a:sym typeface="Courier New"/>
              </a:rPr>
              <a:t>.</a:t>
            </a:r>
          </a:p>
          <a:p>
            <a:pPr lvl="0" rtl="0">
              <a:spcBef>
                <a:spcPts val="0"/>
              </a:spcBef>
              <a:buNone/>
            </a:pPr>
            <a:endParaRPr dirty="0">
              <a:solidFill>
                <a:schemeClr val="dk1"/>
              </a:solidFill>
            </a:endParaRPr>
          </a:p>
          <a:p>
            <a:pPr lvl="0" rtl="0">
              <a:spcBef>
                <a:spcPts val="0"/>
              </a:spcBef>
              <a:buClr>
                <a:schemeClr val="dk1"/>
              </a:buClr>
              <a:buSzPct val="100000"/>
              <a:buFont typeface="Arial"/>
              <a:buNone/>
            </a:pPr>
            <a:r>
              <a:rPr lang="fr" dirty="0">
                <a:solidFill>
                  <a:schemeClr val="dk1"/>
                </a:solidFill>
              </a:rPr>
              <a:t>Lance le conteneur docker</a:t>
            </a:r>
          </a:p>
          <a:p>
            <a:pPr lvl="0" rtl="0">
              <a:spcBef>
                <a:spcPts val="0"/>
              </a:spcBef>
              <a:buClr>
                <a:schemeClr val="dk1"/>
              </a:buClr>
              <a:buSzPct val="100000"/>
              <a:buFont typeface="Arial"/>
              <a:buNone/>
            </a:pPr>
            <a:r>
              <a:rPr lang="fr" dirty="0">
                <a:solidFill>
                  <a:schemeClr val="dk1"/>
                </a:solidFill>
                <a:highlight>
                  <a:srgbClr val="D9D9D9"/>
                </a:highlight>
                <a:latin typeface="Courier New"/>
                <a:ea typeface="Courier New"/>
                <a:cs typeface="Courier New"/>
                <a:sym typeface="Courier New"/>
              </a:rPr>
              <a:t>docker run -ti --</a:t>
            </a:r>
            <a:r>
              <a:rPr lang="fr" dirty="0" smtClean="0">
                <a:solidFill>
                  <a:schemeClr val="dk1"/>
                </a:solidFill>
                <a:highlight>
                  <a:srgbClr val="D9D9D9"/>
                </a:highlight>
                <a:latin typeface="Courier New"/>
                <a:ea typeface="Courier New"/>
                <a:cs typeface="Courier New"/>
                <a:sym typeface="Courier New"/>
              </a:rPr>
              <a:t>name=</a:t>
            </a:r>
            <a:r>
              <a:rPr lang="fr-FR" dirty="0" smtClean="0">
                <a:solidFill>
                  <a:schemeClr val="dk1"/>
                </a:solidFill>
                <a:highlight>
                  <a:srgbClr val="D9D9D9"/>
                </a:highlight>
                <a:latin typeface="Courier New"/>
                <a:ea typeface="Courier New"/>
                <a:cs typeface="Courier New"/>
                <a:sym typeface="Courier New"/>
              </a:rPr>
              <a:t>user</a:t>
            </a:r>
            <a:r>
              <a:rPr lang="fr" dirty="0" smtClean="0">
                <a:solidFill>
                  <a:schemeClr val="dk1"/>
                </a:solidFill>
                <a:highlight>
                  <a:srgbClr val="D9D9D9"/>
                </a:highlight>
                <a:latin typeface="Courier New"/>
                <a:ea typeface="Courier New"/>
                <a:cs typeface="Courier New"/>
                <a:sym typeface="Courier New"/>
              </a:rPr>
              <a:t>-letsencrypt </a:t>
            </a:r>
            <a:r>
              <a:rPr lang="fr" dirty="0">
                <a:solidFill>
                  <a:schemeClr val="dk1"/>
                </a:solidFill>
                <a:highlight>
                  <a:srgbClr val="D9D9D9"/>
                </a:highlight>
                <a:latin typeface="Courier New"/>
                <a:ea typeface="Courier New"/>
                <a:cs typeface="Courier New"/>
                <a:sym typeface="Courier New"/>
              </a:rPr>
              <a:t>-p 80:80 -p 443:443  </a:t>
            </a:r>
            <a:r>
              <a:rPr lang="fr-FR" dirty="0" smtClean="0">
                <a:solidFill>
                  <a:schemeClr val="dk1"/>
                </a:solidFill>
                <a:highlight>
                  <a:srgbClr val="D9D9D9"/>
                </a:highlight>
                <a:latin typeface="Courier New"/>
                <a:ea typeface="Courier New"/>
                <a:cs typeface="Courier New"/>
                <a:sym typeface="Courier New"/>
              </a:rPr>
              <a:t>user</a:t>
            </a:r>
            <a:r>
              <a:rPr lang="fr" dirty="0" smtClean="0">
                <a:solidFill>
                  <a:schemeClr val="dk1"/>
                </a:solidFill>
                <a:highlight>
                  <a:srgbClr val="D9D9D9"/>
                </a:highlight>
                <a:latin typeface="Courier New"/>
                <a:ea typeface="Courier New"/>
                <a:cs typeface="Courier New"/>
                <a:sym typeface="Courier New"/>
              </a:rPr>
              <a:t>/letsencrypt </a:t>
            </a:r>
            <a:r>
              <a:rPr lang="fr" dirty="0">
                <a:solidFill>
                  <a:schemeClr val="dk1"/>
                </a:solidFill>
                <a:highlight>
                  <a:srgbClr val="D9D9D9"/>
                </a:highlight>
                <a:latin typeface="Courier New"/>
                <a:ea typeface="Courier New"/>
                <a:cs typeface="Courier New"/>
                <a:sym typeface="Courier New"/>
              </a:rPr>
              <a:t>/bin/bash</a:t>
            </a:r>
          </a:p>
          <a:p>
            <a:pPr lvl="0" rtl="0">
              <a:spcBef>
                <a:spcPts val="0"/>
              </a:spcBef>
              <a:buClr>
                <a:schemeClr val="dk1"/>
              </a:buClr>
              <a:buSzPct val="100000"/>
              <a:buFont typeface="Arial"/>
              <a:buNone/>
            </a:pPr>
            <a:endParaRPr dirty="0">
              <a:solidFill>
                <a:schemeClr val="dk1"/>
              </a:solidFill>
            </a:endParaRPr>
          </a:p>
          <a:p>
            <a:pPr lvl="0" rtl="0">
              <a:spcBef>
                <a:spcPts val="0"/>
              </a:spcBef>
              <a:buClr>
                <a:schemeClr val="dk1"/>
              </a:buClr>
              <a:buSzPct val="100000"/>
              <a:buFont typeface="Arial"/>
              <a:buNone/>
            </a:pPr>
            <a:r>
              <a:rPr lang="fr" dirty="0">
                <a:solidFill>
                  <a:schemeClr val="dk1"/>
                </a:solidFill>
              </a:rPr>
              <a:t>Vérifier que la machine est accessible depuis le web</a:t>
            </a:r>
          </a:p>
          <a:p>
            <a:pPr lvl="0" rtl="0">
              <a:spcBef>
                <a:spcPts val="0"/>
              </a:spcBef>
              <a:buClr>
                <a:schemeClr val="dk1"/>
              </a:buClr>
              <a:buSzPct val="100000"/>
              <a:buFont typeface="Arial"/>
              <a:buNone/>
            </a:pPr>
            <a:r>
              <a:rPr lang="fr" dirty="0">
                <a:solidFill>
                  <a:schemeClr val="dk1"/>
                </a:solidFill>
              </a:rPr>
              <a:t>python3 -m http.server 80</a:t>
            </a:r>
          </a:p>
          <a:p>
            <a:pPr lvl="0" rtl="0">
              <a:spcBef>
                <a:spcPts val="0"/>
              </a:spcBef>
              <a:buClr>
                <a:schemeClr val="dk1"/>
              </a:buClr>
              <a:buSzPct val="100000"/>
              <a:buFont typeface="Arial"/>
              <a:buNone/>
            </a:pPr>
            <a:endParaRPr dirty="0">
              <a:solidFill>
                <a:schemeClr val="dk1"/>
              </a:solidFill>
            </a:endParaRPr>
          </a:p>
          <a:p>
            <a:pPr lvl="0" rtl="0">
              <a:spcBef>
                <a:spcPts val="0"/>
              </a:spcBef>
              <a:buClr>
                <a:schemeClr val="dk1"/>
              </a:buClr>
              <a:buSzPct val="100000"/>
              <a:buFont typeface="Arial"/>
              <a:buNone/>
            </a:pPr>
            <a:r>
              <a:rPr lang="fr" dirty="0">
                <a:solidFill>
                  <a:schemeClr val="dk1"/>
                </a:solidFill>
              </a:rPr>
              <a:t>Demande de certificat via le plugin standalone</a:t>
            </a:r>
          </a:p>
          <a:p>
            <a:pPr lvl="0" rtl="0">
              <a:spcBef>
                <a:spcPts val="0"/>
              </a:spcBef>
              <a:buClr>
                <a:schemeClr val="dk1"/>
              </a:buClr>
              <a:buSzPct val="100000"/>
              <a:buFont typeface="Arial"/>
              <a:buNone/>
            </a:pPr>
            <a:r>
              <a:rPr lang="fr" dirty="0">
                <a:solidFill>
                  <a:schemeClr val="dk1"/>
                </a:solidFill>
                <a:highlight>
                  <a:srgbClr val="CCCCCC"/>
                </a:highlight>
                <a:latin typeface="Courier New"/>
                <a:ea typeface="Courier New"/>
                <a:cs typeface="Courier New"/>
                <a:sym typeface="Courier New"/>
              </a:rPr>
              <a:t>./letsencrypt-auto certonly --standalone --standalone-supported-challenges http-01 --agree-tos --email jerep6@gmail.com -d </a:t>
            </a:r>
            <a:r>
              <a:rPr lang="fr-FR" dirty="0" smtClean="0">
                <a:solidFill>
                  <a:schemeClr val="dk1"/>
                </a:solidFill>
                <a:highlight>
                  <a:srgbClr val="CCCCCC"/>
                </a:highlight>
                <a:latin typeface="Courier New"/>
                <a:ea typeface="Courier New"/>
                <a:cs typeface="Courier New"/>
                <a:sym typeface="Courier New"/>
              </a:rPr>
              <a:t>domain1</a:t>
            </a:r>
            <a:r>
              <a:rPr lang="fr" dirty="0" smtClean="0">
                <a:solidFill>
                  <a:schemeClr val="dk1"/>
                </a:solidFill>
                <a:highlight>
                  <a:srgbClr val="CCCCCC"/>
                </a:highlight>
                <a:latin typeface="Courier New"/>
                <a:ea typeface="Courier New"/>
                <a:cs typeface="Courier New"/>
                <a:sym typeface="Courier New"/>
              </a:rPr>
              <a:t> </a:t>
            </a:r>
            <a:r>
              <a:rPr lang="fr" dirty="0" smtClean="0">
                <a:solidFill>
                  <a:schemeClr val="dk1"/>
                </a:solidFill>
                <a:highlight>
                  <a:srgbClr val="CCCCCC"/>
                </a:highlight>
                <a:latin typeface="Courier New"/>
                <a:ea typeface="Courier New"/>
                <a:cs typeface="Courier New"/>
                <a:sym typeface="Courier New"/>
              </a:rPr>
              <a:t>–</a:t>
            </a:r>
            <a:r>
              <a:rPr lang="fr" dirty="0" smtClean="0">
                <a:solidFill>
                  <a:schemeClr val="dk1"/>
                </a:solidFill>
                <a:highlight>
                  <a:srgbClr val="CCCCCC"/>
                </a:highlight>
                <a:latin typeface="Courier New"/>
                <a:ea typeface="Courier New"/>
                <a:cs typeface="Courier New"/>
                <a:sym typeface="Courier New"/>
              </a:rPr>
              <a:t>d </a:t>
            </a:r>
            <a:r>
              <a:rPr lang="fr-FR" dirty="0" smtClean="0">
                <a:solidFill>
                  <a:schemeClr val="dk1"/>
                </a:solidFill>
                <a:highlight>
                  <a:srgbClr val="CCCCCC"/>
                </a:highlight>
                <a:latin typeface="Courier New"/>
                <a:ea typeface="Courier New"/>
                <a:cs typeface="Courier New"/>
                <a:sym typeface="Courier New"/>
              </a:rPr>
              <a:t>domain2</a:t>
            </a:r>
            <a:endParaRPr lang="fr" dirty="0">
              <a:solidFill>
                <a:schemeClr val="dk1"/>
              </a:solidFill>
              <a:highlight>
                <a:srgbClr val="CCCCCC"/>
              </a:highlight>
              <a:latin typeface="Courier New"/>
              <a:ea typeface="Courier New"/>
              <a:cs typeface="Courier New"/>
              <a:sym typeface="Courier New"/>
            </a:endParaRPr>
          </a:p>
          <a:p>
            <a:pPr lvl="0" rtl="0">
              <a:spcBef>
                <a:spcPts val="0"/>
              </a:spcBef>
              <a:buNone/>
            </a:pPr>
            <a:endParaRPr dirty="0"/>
          </a:p>
          <a:p>
            <a:pPr lvl="0" rtl="0">
              <a:spcBef>
                <a:spcPts val="0"/>
              </a:spcBef>
              <a:buNone/>
            </a:pPr>
            <a:r>
              <a:rPr lang="fr" dirty="0"/>
              <a:t>Renouvellement du certificat via le plugin webroot</a:t>
            </a:r>
          </a:p>
          <a:p>
            <a:pPr lvl="0" rtl="0">
              <a:spcBef>
                <a:spcPts val="0"/>
              </a:spcBef>
              <a:buClr>
                <a:schemeClr val="dk1"/>
              </a:buClr>
              <a:buSzPct val="100000"/>
              <a:buFont typeface="Arial"/>
              <a:buNone/>
            </a:pPr>
            <a:r>
              <a:rPr lang="fr" dirty="0">
                <a:solidFill>
                  <a:schemeClr val="dk1"/>
                </a:solidFill>
                <a:highlight>
                  <a:srgbClr val="CCCCCC"/>
                </a:highlight>
                <a:latin typeface="Courier New"/>
                <a:ea typeface="Courier New"/>
                <a:cs typeface="Courier New"/>
                <a:sym typeface="Courier New"/>
              </a:rPr>
              <a:t>./letsencrypt-auto certonly --webroot -w /var/www/html/ --agree-tos </a:t>
            </a:r>
            <a:r>
              <a:rPr lang="fr" dirty="0" smtClean="0">
                <a:solidFill>
                  <a:schemeClr val="dk1"/>
                </a:solidFill>
                <a:highlight>
                  <a:srgbClr val="CCCCCC"/>
                </a:highlight>
                <a:latin typeface="Courier New"/>
                <a:ea typeface="Courier New"/>
                <a:cs typeface="Courier New"/>
                <a:sym typeface="Courier New"/>
              </a:rPr>
              <a:t>–</a:t>
            </a:r>
            <a:r>
              <a:rPr lang="fr" dirty="0" smtClean="0">
                <a:solidFill>
                  <a:schemeClr val="dk1"/>
                </a:solidFill>
                <a:highlight>
                  <a:srgbClr val="CCCCCC"/>
                </a:highlight>
                <a:latin typeface="Courier New"/>
                <a:ea typeface="Courier New"/>
                <a:cs typeface="Courier New"/>
                <a:sym typeface="Courier New"/>
              </a:rPr>
              <a:t>email </a:t>
            </a:r>
            <a:r>
              <a:rPr lang="fr-FR" dirty="0" smtClean="0">
                <a:solidFill>
                  <a:schemeClr val="dk1"/>
                </a:solidFill>
                <a:highlight>
                  <a:srgbClr val="CCCCCC"/>
                </a:highlight>
                <a:latin typeface="Courier New"/>
                <a:ea typeface="Courier New"/>
                <a:cs typeface="Courier New"/>
                <a:sym typeface="Courier New"/>
              </a:rPr>
              <a:t>email</a:t>
            </a:r>
            <a:r>
              <a:rPr lang="fr" dirty="0" smtClean="0">
                <a:solidFill>
                  <a:schemeClr val="dk1"/>
                </a:solidFill>
                <a:highlight>
                  <a:srgbClr val="CCCCCC"/>
                </a:highlight>
                <a:latin typeface="Courier New"/>
                <a:ea typeface="Courier New"/>
                <a:cs typeface="Courier New"/>
                <a:sym typeface="Courier New"/>
              </a:rPr>
              <a:t>@gmail.com </a:t>
            </a:r>
            <a:r>
              <a:rPr lang="fr" dirty="0">
                <a:solidFill>
                  <a:schemeClr val="dk1"/>
                </a:solidFill>
                <a:highlight>
                  <a:srgbClr val="CCCCCC"/>
                </a:highlight>
                <a:latin typeface="Courier New"/>
                <a:ea typeface="Courier New"/>
                <a:cs typeface="Courier New"/>
                <a:sym typeface="Courier New"/>
              </a:rPr>
              <a:t>--renew-by-default -d </a:t>
            </a:r>
            <a:r>
              <a:rPr lang="fr-FR" dirty="0" smtClean="0">
                <a:solidFill>
                  <a:schemeClr val="dk1"/>
                </a:solidFill>
                <a:highlight>
                  <a:srgbClr val="CCCCCC"/>
                </a:highlight>
                <a:latin typeface="Courier New"/>
                <a:ea typeface="Courier New"/>
                <a:cs typeface="Courier New"/>
                <a:sym typeface="Courier New"/>
              </a:rPr>
              <a:t>domain1</a:t>
            </a:r>
            <a:r>
              <a:rPr lang="fr" dirty="0" smtClean="0">
                <a:solidFill>
                  <a:schemeClr val="dk1"/>
                </a:solidFill>
                <a:highlight>
                  <a:srgbClr val="CCCCCC"/>
                </a:highlight>
                <a:latin typeface="Courier New"/>
                <a:ea typeface="Courier New"/>
                <a:cs typeface="Courier New"/>
                <a:sym typeface="Courier New"/>
              </a:rPr>
              <a:t> </a:t>
            </a:r>
            <a:r>
              <a:rPr lang="fr" dirty="0">
                <a:solidFill>
                  <a:schemeClr val="dk1"/>
                </a:solidFill>
                <a:highlight>
                  <a:srgbClr val="CCCCCC"/>
                </a:highlight>
                <a:latin typeface="Courier New"/>
                <a:ea typeface="Courier New"/>
                <a:cs typeface="Courier New"/>
                <a:sym typeface="Courier New"/>
              </a:rPr>
              <a:t>-d </a:t>
            </a:r>
            <a:r>
              <a:rPr lang="fr-FR" dirty="0" smtClean="0">
                <a:solidFill>
                  <a:schemeClr val="dk1"/>
                </a:solidFill>
                <a:highlight>
                  <a:srgbClr val="CCCCCC"/>
                </a:highlight>
                <a:latin typeface="Courier New"/>
                <a:ea typeface="Courier New"/>
                <a:cs typeface="Courier New"/>
                <a:sym typeface="Courier New"/>
              </a:rPr>
              <a:t>domain2</a:t>
            </a:r>
            <a:endParaRPr lang="fr" dirty="0">
              <a:solidFill>
                <a:schemeClr val="dk1"/>
              </a:solidFill>
              <a:highlight>
                <a:srgbClr val="CCCCCC"/>
              </a:highlight>
              <a:latin typeface="Courier New"/>
              <a:ea typeface="Courier New"/>
              <a:cs typeface="Courier New"/>
              <a:sym typeface="Courier New"/>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fr" dirty="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a:t>Si on va directement à la conclusion, Let’s Encrypt pour permet de générer des certificats reconnus par l’ensemble des navigateurs du marché en une simple commande que vous avez sur ce slide.</a:t>
            </a:r>
          </a:p>
          <a:p>
            <a:pPr lvl="0" rtl="0">
              <a:spcBef>
                <a:spcPts val="0"/>
              </a:spcBef>
              <a:buNone/>
            </a:pPr>
            <a:r>
              <a:rPr lang="fr" dirty="0"/>
              <a:t>On verra l’explication des paramètres et notamment tout à l’heure</a:t>
            </a:r>
          </a:p>
          <a:p>
            <a:pPr lvl="0" rtl="0">
              <a:spcBef>
                <a:spcPts val="0"/>
              </a:spcBef>
              <a:buNone/>
            </a:pPr>
            <a:r>
              <a:rPr lang="fr" dirty="0"/>
              <a:t>De même pour la révocation qui est s’effectue grâce à l’argument revoke.</a:t>
            </a:r>
          </a:p>
          <a:p>
            <a:pPr lvl="0" rtl="0">
              <a:spcBef>
                <a:spcPts val="0"/>
              </a:spcBef>
              <a:buNone/>
            </a:pPr>
            <a:endParaRPr dirty="0"/>
          </a:p>
          <a:p>
            <a:pPr lvl="0" rtl="0">
              <a:spcBef>
                <a:spcPts val="0"/>
              </a:spcBef>
              <a:buNone/>
            </a:pPr>
            <a:r>
              <a:rPr lang="fr" dirty="0"/>
              <a:t>De manière générale, Lets’ Encrypt vous simplifie la gestion des certificats HTTPS en automatisant les tâches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a:t>On va commencer par un petit aperçu du projet car il est assez récent. D’ailleurs, qui connaît  ?</a:t>
            </a:r>
          </a:p>
          <a:p>
            <a:pPr lvl="0" rtl="0">
              <a:spcBef>
                <a:spcPts val="0"/>
              </a:spcBef>
              <a:buNone/>
            </a:pPr>
            <a:r>
              <a:rPr lang="fr" dirty="0"/>
              <a:t>Le projet est né du double constat suivant :</a:t>
            </a:r>
          </a:p>
          <a:p>
            <a:pPr marL="457200" lvl="0" indent="-228600" rtl="0">
              <a:spcBef>
                <a:spcPts val="0"/>
              </a:spcBef>
              <a:buClr>
                <a:schemeClr val="dk1"/>
              </a:buClr>
              <a:buChar char="-"/>
            </a:pPr>
            <a:r>
              <a:rPr lang="fr" dirty="0">
                <a:solidFill>
                  <a:schemeClr val="dk1"/>
                </a:solidFill>
              </a:rPr>
              <a:t>Que ce soit vos numéros de carte bancaire, vos données personnelles de santé ou de vos différents comptes de réseaux sociaux </a:t>
            </a:r>
            <a:r>
              <a:rPr lang="fr" dirty="0"/>
              <a:t>de plus en plus de données confidentielles circulent sur le web</a:t>
            </a:r>
          </a:p>
          <a:p>
            <a:pPr marL="457200" lvl="0" indent="-228600" rtl="0">
              <a:spcBef>
                <a:spcPts val="0"/>
              </a:spcBef>
              <a:buChar char="-"/>
            </a:pPr>
            <a:r>
              <a:rPr lang="fr" dirty="0"/>
              <a:t>Mettre en place un certificat n’est jamais vraiment simple. Entre les commandes non triviales d’openssl, le renouvellement à ne pas oublier et le fait de sortir la carte bleu ce n’est pas une sinécure</a:t>
            </a:r>
          </a:p>
          <a:p>
            <a:pPr lvl="0" rtl="0">
              <a:spcBef>
                <a:spcPts val="0"/>
              </a:spcBef>
              <a:buNone/>
            </a:pPr>
            <a:r>
              <a:rPr lang="fr" dirty="0"/>
              <a:t>Le but du projet c’est d’offrir une sécurité accessible et abordable pour tous. </a:t>
            </a:r>
          </a:p>
          <a:p>
            <a:pPr lvl="0" rtl="0">
              <a:spcBef>
                <a:spcPts val="0"/>
              </a:spcBef>
              <a:buNone/>
            </a:pPr>
            <a:endParaRPr dirty="0"/>
          </a:p>
          <a:p>
            <a:pPr lvl="0" rtl="0">
              <a:spcBef>
                <a:spcPts val="0"/>
              </a:spcBef>
              <a:buNone/>
            </a:pPr>
            <a:r>
              <a:rPr lang="fr" dirty="0"/>
              <a:t>La promesse tient en ces quelques mots : pas d’email de validation nécessitant une intervention humaine, pas de configuration compliquée, pas de d’expiration de certificats qui casse votre site et bien sûr pas besoin de payer</a:t>
            </a:r>
          </a:p>
          <a:p>
            <a:pPr lvl="0" rtl="0">
              <a:spcBef>
                <a:spcPts val="0"/>
              </a:spcBef>
              <a:buNone/>
            </a:pPr>
            <a:r>
              <a:rPr lang="fr" dirty="0"/>
              <a:t>Cela est rendu possible grâce à une automatisation accrue avec leurs outils qu’ils fournissent en open source dont on verra une démonstration.</a:t>
            </a:r>
          </a:p>
          <a:p>
            <a:pPr lvl="0" rtl="0">
              <a:spcBef>
                <a:spcPts val="0"/>
              </a:spcBef>
              <a:buNone/>
            </a:pPr>
            <a:endParaRPr dirty="0"/>
          </a:p>
          <a:p>
            <a:pPr lvl="0" rtl="0">
              <a:spcBef>
                <a:spcPts val="0"/>
              </a:spcBef>
              <a:buNone/>
            </a:pPr>
            <a:r>
              <a:rPr lang="fr" dirty="0"/>
              <a:t>C’est un projet assez jeune puisqu’il a été lancé il y a à peine 1 an.</a:t>
            </a:r>
          </a:p>
          <a:p>
            <a:pPr lvl="0" rtl="0">
              <a:spcBef>
                <a:spcPts val="0"/>
              </a:spcBef>
              <a:buNone/>
            </a:pPr>
            <a:r>
              <a:rPr lang="fr" dirty="0"/>
              <a:t>ISGR c’est l’organisme qui est en charge du projet.  On retrouve des grands noms de l’informatique tels que Mozilla, Akamai, Cisco, l’université du Michigan</a:t>
            </a:r>
          </a:p>
          <a:p>
            <a:pPr lvl="0" rtl="0">
              <a:spcBef>
                <a:spcPts val="0"/>
              </a:spcBef>
              <a:buNone/>
            </a:pPr>
            <a:r>
              <a:rPr lang="fr" dirty="0"/>
              <a:t>Maintenant les partenaires se sont étoffés puis que l’on retrouve ovh, facebook, ou chrome.</a:t>
            </a:r>
          </a:p>
          <a:p>
            <a:pPr lvl="0" rtl="0">
              <a:spcBef>
                <a:spcPts val="0"/>
              </a:spcBef>
              <a:buNone/>
            </a:pPr>
            <a:r>
              <a:rPr lang="fr" dirty="0"/>
              <a:t>En octobre dernier, Let’s Encrypt reçoit la signature croisée de IdenTrust une autorité de certification connue. Cela signifie que les certificats émis sont reconnus par les navigateurs du marché</a:t>
            </a:r>
          </a:p>
          <a:p>
            <a:pPr lvl="0" rtl="0">
              <a:spcBef>
                <a:spcPts val="0"/>
              </a:spcBef>
              <a:buNone/>
            </a:pPr>
            <a:r>
              <a:rPr lang="fr" dirty="0"/>
              <a:t>Le 3 Décembre c’est la Beta publique, donc on peut tous tester Lets’ Encrypt</a:t>
            </a:r>
          </a:p>
          <a:p>
            <a:pPr lvl="0" rtl="0">
              <a:spcBef>
                <a:spcPts val="0"/>
              </a:spcBef>
              <a:buNone/>
            </a:pPr>
            <a:r>
              <a:rPr lang="fr" dirty="0"/>
              <a:t>Début d’année, on va commencer à voir l’adhésion au projet notamment de la part des hébergeurs. Gandi, Infomaniak et OVH.</a:t>
            </a:r>
          </a:p>
          <a:p>
            <a:pPr lvl="0" rt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a:t>Nous allons revenir sur la notion de signature croisée qu’à obtenu en octobre Let’s Encrypt</a:t>
            </a:r>
          </a:p>
          <a:p>
            <a:pPr lvl="0" rtl="0">
              <a:spcBef>
                <a:spcPts val="0"/>
              </a:spcBef>
              <a:buNone/>
            </a:pPr>
            <a:endParaRPr/>
          </a:p>
          <a:p>
            <a:pPr lvl="0" rtl="0">
              <a:spcBef>
                <a:spcPts val="0"/>
              </a:spcBef>
              <a:buNone/>
            </a:pPr>
            <a:r>
              <a:rPr lang="fr"/>
              <a:t>Premièrement, il faut savoir qu’a</a:t>
            </a:r>
            <a:r>
              <a:rPr lang="fr">
                <a:solidFill>
                  <a:schemeClr val="dk1"/>
                </a:solidFill>
              </a:rPr>
              <a:t>ucune Autorité de Certification ne devrait émettre de certificats directement depuis sa racine mais toujours à travers l'une de ses AC intermédiaires. En faisant cela elles se conforment aux</a:t>
            </a:r>
            <a:r>
              <a:rPr lang="fr">
                <a:solidFill>
                  <a:schemeClr val="dk1"/>
                </a:solidFill>
                <a:hlinkClick r:id="rId3"/>
              </a:rPr>
              <a:t> </a:t>
            </a:r>
            <a:r>
              <a:rPr lang="fr" u="sng">
                <a:solidFill>
                  <a:schemeClr val="hlink"/>
                </a:solidFill>
                <a:hlinkClick r:id="rId3"/>
              </a:rPr>
              <a:t>meilleures pratiques de sécurité </a:t>
            </a:r>
            <a:r>
              <a:rPr lang="fr">
                <a:solidFill>
                  <a:schemeClr val="dk1"/>
                </a:solidFill>
              </a:rPr>
              <a:t> en minimisant les risques d'exposition de leur AC racine.</a:t>
            </a:r>
          </a:p>
          <a:p>
            <a:pPr lvl="0" rtl="0">
              <a:spcBef>
                <a:spcPts val="0"/>
              </a:spcBef>
              <a:buNone/>
            </a:pPr>
            <a:r>
              <a:rPr lang="fr">
                <a:solidFill>
                  <a:schemeClr val="dk1"/>
                </a:solidFill>
              </a:rPr>
              <a:t>Sur ce schéma : </a:t>
            </a:r>
          </a:p>
          <a:p>
            <a:pPr marL="457200" lvl="0" indent="-228600" rtl="0">
              <a:spcBef>
                <a:spcPts val="0"/>
              </a:spcBef>
              <a:buClr>
                <a:schemeClr val="dk1"/>
              </a:buClr>
              <a:buChar char="-"/>
            </a:pPr>
            <a:r>
              <a:rPr lang="fr">
                <a:solidFill>
                  <a:schemeClr val="dk1"/>
                </a:solidFill>
              </a:rPr>
              <a:t>ISGR root est l’autorité racine de Lets’Encrypt. Ce n’est pas elle qui délivre les certificats mais une autorité intermédiaire.</a:t>
            </a:r>
          </a:p>
          <a:p>
            <a:pPr marL="457200" lvl="0" indent="-228600" rtl="0">
              <a:spcBef>
                <a:spcPts val="0"/>
              </a:spcBef>
              <a:buClr>
                <a:schemeClr val="dk1"/>
              </a:buClr>
              <a:buChar char="-"/>
            </a:pPr>
            <a:r>
              <a:rPr lang="fr">
                <a:solidFill>
                  <a:schemeClr val="dk1"/>
                </a:solidFill>
              </a:rPr>
              <a:t>cette autorité racine signe ses autorités intermédiaire qui sont Lets’ Encrypt Authority X1 et Lets’ Encrypt Authority X2. Ce sont elles qui ont reçu le tampon, cad la signature d’une autre autre autorité de confiance. Le certificat d’IdenTrust est présent dans les clients SSL c’est à dire dans notre cas les navigateurs. C’est pour cela que les certificats émis par les autorités intermédiaires de Let’s Encrypt affichent un cadenas vert sans aucune action de l’utilisateur. Le navigateur voit que dans la chaîne une personne qu’il juge de confiance a signé le certificat.</a:t>
            </a:r>
          </a:p>
          <a:p>
            <a:pPr marL="457200" lvl="0" indent="-228600" rtl="0">
              <a:spcBef>
                <a:spcPts val="0"/>
              </a:spcBef>
              <a:buClr>
                <a:schemeClr val="dk1"/>
              </a:buClr>
              <a:buChar char="-"/>
            </a:pPr>
            <a:r>
              <a:rPr lang="fr">
                <a:solidFill>
                  <a:schemeClr val="dk1"/>
                </a:solidFill>
              </a:rPr>
              <a:t>Lets’ Encrypt Authority X2 est une autorité failover. Elle n’est uniquement utilisée que dans le cas d’indisponibilité de la X1</a:t>
            </a:r>
          </a:p>
          <a:p>
            <a:pPr lvl="0" rtl="0">
              <a:spcBef>
                <a:spcPts val="0"/>
              </a:spcBef>
              <a:buNone/>
            </a:pPr>
            <a:endParaRPr>
              <a:solidFill>
                <a:schemeClr val="dk1"/>
              </a:solidFill>
            </a:endParaRPr>
          </a:p>
          <a:p>
            <a:pPr lvl="0" rtl="0">
              <a:spcBef>
                <a:spcPts val="0"/>
              </a:spcBef>
              <a:buNone/>
            </a:pPr>
            <a:r>
              <a:rPr lang="fr">
                <a:solidFill>
                  <a:schemeClr val="dk1"/>
                </a:solidFill>
              </a:rPr>
              <a:t>A droite vous voyez une capture d’écran de la hiérarchie du certificat pour le domaine helloworld.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a:solidFill>
                  <a:schemeClr val="dk1"/>
                </a:solidFill>
              </a:rPr>
              <a:t>A droite vous voyez une capture d’écran de la hiérarchie du certificat pour le domaine helloworld.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a:t>
            </a:fld>
            <a:endParaRPr lang="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a:t>
            </a:fld>
            <a:endParaRPr lang="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a:t>
            </a:fld>
            <a:endParaRPr lang="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
        <p:nvSpPr>
          <p:cNvPr id="26" name="Shape 26"/>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a:t>
            </a:fld>
            <a:endParaRPr lang="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a:t>
            </a:fld>
            <a:endParaRPr lang="f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A20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83" y="4749850"/>
            <a:ext cx="548699" cy="393600"/>
          </a:xfrm>
          <a:prstGeom prst="rect">
            <a:avLst/>
          </a:prstGeom>
          <a:noFill/>
          <a:ln>
            <a:noFill/>
          </a:ln>
        </p:spPr>
        <p:txBody>
          <a:bodyPr lIns="91425" tIns="91425" rIns="91425" bIns="91425" anchor="t" anchorCtr="0">
            <a:noAutofit/>
          </a:bodyPr>
          <a:lstStyle/>
          <a:p>
            <a:pPr lvl="0" algn="r">
              <a:spcBef>
                <a:spcPts val="0"/>
              </a:spcBef>
              <a:buNone/>
            </a:pPr>
            <a:fld id="{00000000-1234-1234-1234-123412341234}" type="slidenum">
              <a:rPr lang="fr" sz="1300">
                <a:solidFill>
                  <a:schemeClr val="dk1"/>
                </a:solidFill>
              </a:rPr>
              <a:t>‹#›</a:t>
            </a:fld>
            <a:endParaRPr lang="fr"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letsencrypt.jerep6.fr/.well-known/acme-challenge/yw1pJiGGlJWFXz5M0U-bYROJQ4QREQh2WJja0hgikJo"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1260550" y="2201100"/>
            <a:ext cx="6773699" cy="1195800"/>
          </a:xfrm>
          <a:prstGeom prst="rect">
            <a:avLst/>
          </a:prstGeom>
        </p:spPr>
        <p:txBody>
          <a:bodyPr lIns="91425" tIns="91425" rIns="91425" bIns="91425" anchor="b" anchorCtr="0">
            <a:noAutofit/>
          </a:bodyPr>
          <a:lstStyle/>
          <a:p>
            <a:pPr lvl="0" algn="l" rtl="0">
              <a:spcBef>
                <a:spcPts val="0"/>
              </a:spcBef>
              <a:buNone/>
            </a:pPr>
            <a:r>
              <a:rPr lang="fr" sz="3600" b="0" i="1">
                <a:solidFill>
                  <a:schemeClr val="lt1"/>
                </a:solidFill>
                <a:latin typeface="Cantarell"/>
                <a:ea typeface="Cantarell"/>
                <a:cs typeface="Cantarell"/>
                <a:sym typeface="Cantarell"/>
              </a:rPr>
              <a:t>Vers un Web HTTPS </a:t>
            </a:r>
          </a:p>
          <a:p>
            <a:pPr lvl="0" algn="l" rtl="0">
              <a:spcBef>
                <a:spcPts val="0"/>
              </a:spcBef>
              <a:buNone/>
            </a:pPr>
            <a:r>
              <a:rPr lang="fr" sz="3600" b="0" i="1">
                <a:solidFill>
                  <a:schemeClr val="lt1"/>
                </a:solidFill>
                <a:latin typeface="Cantarell"/>
                <a:ea typeface="Cantarell"/>
                <a:cs typeface="Cantarell"/>
                <a:sym typeface="Cantarell"/>
              </a:rPr>
              <a:t>                      avec Let’s Encrypt</a:t>
            </a:r>
          </a:p>
        </p:txBody>
      </p:sp>
      <p:sp>
        <p:nvSpPr>
          <p:cNvPr id="34" name="Shape 34"/>
          <p:cNvSpPr/>
          <p:nvPr/>
        </p:nvSpPr>
        <p:spPr>
          <a:xfrm>
            <a:off x="457187" y="2201100"/>
            <a:ext cx="464525" cy="135125"/>
          </a:xfrm>
          <a:prstGeom prst="flowChartMerge">
            <a:avLst/>
          </a:prstGeom>
          <a:solidFill>
            <a:schemeClr val="lt1"/>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5" name="Shape 35"/>
          <p:cNvCxnSpPr/>
          <p:nvPr/>
        </p:nvCxnSpPr>
        <p:spPr>
          <a:xfrm>
            <a:off x="457200" y="2201100"/>
            <a:ext cx="8229600" cy="0"/>
          </a:xfrm>
          <a:prstGeom prst="straightConnector1">
            <a:avLst/>
          </a:prstGeom>
          <a:noFill/>
          <a:ln w="9525" cap="flat" cmpd="sng">
            <a:solidFill>
              <a:schemeClr val="lt1"/>
            </a:solidFill>
            <a:prstDash val="solid"/>
            <a:round/>
            <a:headEnd type="none" w="lg" len="lg"/>
            <a:tailEnd type="none" w="lg" len="lg"/>
          </a:ln>
        </p:spPr>
      </p:cxnSp>
      <p:pic>
        <p:nvPicPr>
          <p:cNvPr id="36" name="Shape 36"/>
          <p:cNvPicPr preferRelativeResize="0"/>
          <p:nvPr/>
        </p:nvPicPr>
        <p:blipFill>
          <a:blip r:embed="rId3">
            <a:alphaModFix/>
          </a:blip>
          <a:stretch>
            <a:fillRect/>
          </a:stretch>
        </p:blipFill>
        <p:spPr>
          <a:xfrm>
            <a:off x="457200" y="0"/>
            <a:ext cx="5848350" cy="2076450"/>
          </a:xfrm>
          <a:prstGeom prst="rect">
            <a:avLst/>
          </a:prstGeom>
          <a:noFill/>
          <a:ln>
            <a:noFill/>
          </a:ln>
        </p:spPr>
      </p:pic>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543300" y="958450"/>
            <a:ext cx="8229600" cy="1777799"/>
          </a:xfrm>
          <a:prstGeom prst="rect">
            <a:avLst/>
          </a:prstGeom>
        </p:spPr>
        <p:txBody>
          <a:bodyPr lIns="91425" tIns="91425" rIns="91425" bIns="91425" anchor="t" anchorCtr="0">
            <a:noAutofit/>
          </a:bodyPr>
          <a:lstStyle/>
          <a:p>
            <a:pPr marL="457200" marR="0" lvl="0"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Émission d’une Certificate Signing Request (CSR)</a:t>
            </a:r>
          </a:p>
          <a:p>
            <a:pPr marL="914400" marR="0" lvl="1"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PKCS#10</a:t>
            </a:r>
          </a:p>
          <a:p>
            <a:pPr marL="914400" marR="0" lvl="1"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Informations demandeurs + clé publique du certificat</a:t>
            </a:r>
          </a:p>
          <a:p>
            <a:pPr marL="914400" lvl="1" indent="-317500" rtl="0">
              <a:spcBef>
                <a:spcPts val="600"/>
              </a:spcBef>
              <a:buClr>
                <a:srgbClr val="6A205F"/>
              </a:buClr>
              <a:buSzPct val="100000"/>
              <a:buFont typeface="Cantarell"/>
              <a:buChar char="○"/>
            </a:pPr>
            <a:r>
              <a:rPr lang="fr" sz="1400">
                <a:solidFill>
                  <a:srgbClr val="6A205F"/>
                </a:solidFill>
                <a:latin typeface="Cantarell"/>
                <a:ea typeface="Cantarell"/>
                <a:cs typeface="Cantarell"/>
                <a:sym typeface="Cantarell"/>
              </a:rPr>
              <a:t>Signature de la demande avec la clé privée du certificat</a:t>
            </a:r>
          </a:p>
          <a:p>
            <a:pPr marL="914400" lvl="1" indent="-317500" rtl="0">
              <a:spcBef>
                <a:spcPts val="600"/>
              </a:spcBef>
              <a:buClr>
                <a:srgbClr val="6A205F"/>
              </a:buClr>
              <a:buSzPct val="100000"/>
              <a:buFont typeface="Cantarell"/>
              <a:buChar char="○"/>
            </a:pPr>
            <a:r>
              <a:rPr lang="fr" sz="1400">
                <a:solidFill>
                  <a:srgbClr val="6A205F"/>
                </a:solidFill>
                <a:latin typeface="Cantarell"/>
                <a:ea typeface="Cantarell"/>
                <a:cs typeface="Cantarell"/>
                <a:sym typeface="Cantarell"/>
              </a:rPr>
              <a:t>Signature de la demande avec la clé privée de l’agent</a:t>
            </a:r>
            <a:br>
              <a:rPr lang="fr" sz="1400">
                <a:solidFill>
                  <a:srgbClr val="6A205F"/>
                </a:solidFill>
                <a:latin typeface="Cantarell"/>
                <a:ea typeface="Cantarell"/>
                <a:cs typeface="Cantarell"/>
                <a:sym typeface="Cantarell"/>
              </a:rPr>
            </a:br>
            <a:endParaRPr lang="fr" sz="1400">
              <a:solidFill>
                <a:srgbClr val="6A205F"/>
              </a:solidFill>
              <a:latin typeface="Cantarell"/>
              <a:ea typeface="Cantarell"/>
              <a:cs typeface="Cantarell"/>
              <a:sym typeface="Cantarell"/>
            </a:endParaRPr>
          </a:p>
        </p:txBody>
      </p:sp>
      <p:cxnSp>
        <p:nvCxnSpPr>
          <p:cNvPr id="143" name="Shape 143"/>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144" name="Shape 144"/>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théorie : Délivrance d’un certificat</a:t>
            </a:r>
          </a:p>
        </p:txBody>
      </p:sp>
      <p:cxnSp>
        <p:nvCxnSpPr>
          <p:cNvPr id="146" name="Shape 146"/>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147" name="Shape 147"/>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48" name="Shape 148"/>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149" name="Shape 149"/>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150" name="Shape 150"/>
          <p:cNvPicPr preferRelativeResize="0"/>
          <p:nvPr/>
        </p:nvPicPr>
        <p:blipFill>
          <a:blip r:embed="rId4">
            <a:alphaModFix/>
          </a:blip>
          <a:stretch>
            <a:fillRect/>
          </a:stretch>
        </p:blipFill>
        <p:spPr>
          <a:xfrm>
            <a:off x="2379838" y="2550650"/>
            <a:ext cx="4685986" cy="2022875"/>
          </a:xfrm>
          <a:prstGeom prst="rect">
            <a:avLst/>
          </a:prstGeom>
          <a:noFill/>
          <a:ln>
            <a:noFill/>
          </a:ln>
        </p:spPr>
      </p:pic>
      <p:sp>
        <p:nvSpPr>
          <p:cNvPr id="151" name="Shape 151"/>
          <p:cNvSpPr/>
          <p:nvPr/>
        </p:nvSpPr>
        <p:spPr>
          <a:xfrm>
            <a:off x="4261925" y="2736250"/>
            <a:ext cx="960599" cy="579000"/>
          </a:xfrm>
          <a:prstGeom prst="rect">
            <a:avLst/>
          </a:prstGeom>
          <a:noFill/>
          <a:ln w="38100" cap="flat" cmpd="sng">
            <a:solidFill>
              <a:srgbClr val="CC412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52" name="Shape 152"/>
          <p:cNvCxnSpPr/>
          <p:nvPr/>
        </p:nvCxnSpPr>
        <p:spPr>
          <a:xfrm rot="10800000">
            <a:off x="3397925" y="2830075"/>
            <a:ext cx="863999" cy="80399"/>
          </a:xfrm>
          <a:prstGeom prst="straightConnector1">
            <a:avLst/>
          </a:prstGeom>
          <a:noFill/>
          <a:ln w="28575" cap="flat" cmpd="sng">
            <a:solidFill>
              <a:srgbClr val="CC0000"/>
            </a:solidFill>
            <a:prstDash val="solid"/>
            <a:round/>
            <a:headEnd type="none" w="lg" len="lg"/>
            <a:tailEnd type="none" w="lg" len="lg"/>
          </a:ln>
        </p:spPr>
      </p:cxnSp>
      <p:sp>
        <p:nvSpPr>
          <p:cNvPr id="153" name="Shape 153"/>
          <p:cNvSpPr txBox="1"/>
          <p:nvPr/>
        </p:nvSpPr>
        <p:spPr>
          <a:xfrm>
            <a:off x="363250" y="2378950"/>
            <a:ext cx="3528300" cy="503099"/>
          </a:xfrm>
          <a:prstGeom prst="rect">
            <a:avLst/>
          </a:prstGeom>
          <a:noFill/>
          <a:ln>
            <a:noFill/>
          </a:ln>
        </p:spPr>
        <p:txBody>
          <a:bodyPr lIns="91425" tIns="91425" rIns="91425" bIns="91425" anchor="t" anchorCtr="0">
            <a:noAutofit/>
          </a:bodyPr>
          <a:lstStyle/>
          <a:p>
            <a:pPr lvl="0">
              <a:spcBef>
                <a:spcPts val="0"/>
              </a:spcBef>
              <a:buNone/>
            </a:pPr>
            <a:r>
              <a:rPr lang="fr" b="1">
                <a:solidFill>
                  <a:srgbClr val="CC0000"/>
                </a:solidFill>
              </a:rPr>
              <a:t>CSR (informations demandeur + clé publique) signée avec la clé privée</a:t>
            </a:r>
          </a:p>
        </p:txBody>
      </p:sp>
      <p:sp>
        <p:nvSpPr>
          <p:cNvPr id="154" name="Shape 154"/>
          <p:cNvSpPr/>
          <p:nvPr/>
        </p:nvSpPr>
        <p:spPr>
          <a:xfrm>
            <a:off x="4168975" y="2605525"/>
            <a:ext cx="1280699" cy="957600"/>
          </a:xfrm>
          <a:prstGeom prst="rect">
            <a:avLst/>
          </a:prstGeom>
          <a:noFill/>
          <a:ln w="38100"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55" name="Shape 155"/>
          <p:cNvCxnSpPr/>
          <p:nvPr/>
        </p:nvCxnSpPr>
        <p:spPr>
          <a:xfrm>
            <a:off x="5449675" y="2605525"/>
            <a:ext cx="561299" cy="79799"/>
          </a:xfrm>
          <a:prstGeom prst="straightConnector1">
            <a:avLst/>
          </a:prstGeom>
          <a:noFill/>
          <a:ln w="28575" cap="flat" cmpd="sng">
            <a:solidFill>
              <a:srgbClr val="38761D"/>
            </a:solidFill>
            <a:prstDash val="solid"/>
            <a:round/>
            <a:headEnd type="none" w="lg" len="lg"/>
            <a:tailEnd type="none" w="lg" len="lg"/>
          </a:ln>
        </p:spPr>
      </p:cxnSp>
      <p:sp>
        <p:nvSpPr>
          <p:cNvPr id="156" name="Shape 156"/>
          <p:cNvSpPr txBox="1"/>
          <p:nvPr/>
        </p:nvSpPr>
        <p:spPr>
          <a:xfrm>
            <a:off x="5923350" y="2536187"/>
            <a:ext cx="3010199" cy="503099"/>
          </a:xfrm>
          <a:prstGeom prst="rect">
            <a:avLst/>
          </a:prstGeom>
          <a:noFill/>
          <a:ln>
            <a:noFill/>
          </a:ln>
        </p:spPr>
        <p:txBody>
          <a:bodyPr lIns="91425" tIns="91425" rIns="91425" bIns="91425" anchor="t" anchorCtr="0">
            <a:noAutofit/>
          </a:bodyPr>
          <a:lstStyle/>
          <a:p>
            <a:pPr lvl="0" rtl="0">
              <a:spcBef>
                <a:spcPts val="0"/>
              </a:spcBef>
              <a:buNone/>
            </a:pPr>
            <a:r>
              <a:rPr lang="fr" b="1">
                <a:solidFill>
                  <a:srgbClr val="38761D"/>
                </a:solidFill>
              </a:rPr>
              <a:t>Signature de la demande avec la clé privée de l’agent</a:t>
            </a:r>
          </a:p>
        </p:txBody>
      </p:sp>
      <p:sp>
        <p:nvSpPr>
          <p:cNvPr id="157" name="Shape 157"/>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10</a:t>
            </a:fld>
            <a:endParaRPr lang="f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467100" y="958450"/>
            <a:ext cx="8229600" cy="1578299"/>
          </a:xfrm>
          <a:prstGeom prst="rect">
            <a:avLst/>
          </a:prstGeom>
        </p:spPr>
        <p:txBody>
          <a:bodyPr lIns="91425" tIns="91425" rIns="91425" bIns="91425" anchor="t" anchorCtr="0">
            <a:noAutofit/>
          </a:bodyPr>
          <a:lstStyle/>
          <a:p>
            <a:pPr marL="457200" marR="0" lvl="0"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Informations présentes dans une CSR</a:t>
            </a:r>
          </a:p>
        </p:txBody>
      </p:sp>
      <p:cxnSp>
        <p:nvCxnSpPr>
          <p:cNvPr id="163" name="Shape 163"/>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164" name="Shape 164"/>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5" name="Shape 165"/>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théorie : Informations du demandeur</a:t>
            </a:r>
          </a:p>
        </p:txBody>
      </p:sp>
      <p:cxnSp>
        <p:nvCxnSpPr>
          <p:cNvPr id="166" name="Shape 166"/>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167" name="Shape 167"/>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68" name="Shape 168"/>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169" name="Shape 169"/>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170" name="Shape 170"/>
          <p:cNvPicPr preferRelativeResize="0"/>
          <p:nvPr/>
        </p:nvPicPr>
        <p:blipFill>
          <a:blip r:embed="rId4">
            <a:alphaModFix/>
          </a:blip>
          <a:stretch>
            <a:fillRect/>
          </a:stretch>
        </p:blipFill>
        <p:spPr>
          <a:xfrm>
            <a:off x="2080049" y="2003227"/>
            <a:ext cx="5156049" cy="1965374"/>
          </a:xfrm>
          <a:prstGeom prst="rect">
            <a:avLst/>
          </a:prstGeom>
          <a:noFill/>
          <a:ln>
            <a:noFill/>
          </a:ln>
        </p:spPr>
      </p:pic>
      <p:sp>
        <p:nvSpPr>
          <p:cNvPr id="171" name="Shape 171"/>
          <p:cNvSpPr/>
          <p:nvPr/>
        </p:nvSpPr>
        <p:spPr>
          <a:xfrm>
            <a:off x="715175" y="2231750"/>
            <a:ext cx="6521100" cy="333300"/>
          </a:xfrm>
          <a:prstGeom prst="rect">
            <a:avLst/>
          </a:prstGeom>
          <a:noFill/>
          <a:ln w="28575" cap="flat" cmpd="sng">
            <a:solidFill>
              <a:srgbClr val="351C75"/>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fr" b="1">
                <a:solidFill>
                  <a:srgbClr val="351C75"/>
                </a:solidFill>
              </a:rPr>
              <a:t>Lets’ Encrypt</a:t>
            </a:r>
          </a:p>
        </p:txBody>
      </p:sp>
      <p:sp>
        <p:nvSpPr>
          <p:cNvPr id="172" name="Shape 172"/>
          <p:cNvSpPr/>
          <p:nvPr/>
        </p:nvSpPr>
        <p:spPr>
          <a:xfrm>
            <a:off x="715275" y="3656125"/>
            <a:ext cx="6521100" cy="333300"/>
          </a:xfrm>
          <a:prstGeom prst="rect">
            <a:avLst/>
          </a:prstGeom>
          <a:noFill/>
          <a:ln w="28575" cap="flat" cmpd="sng">
            <a:solidFill>
              <a:srgbClr val="351C75"/>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fr" b="1">
                <a:solidFill>
                  <a:srgbClr val="351C75"/>
                </a:solidFill>
              </a:rPr>
              <a:t>Lets’ Encrypt</a:t>
            </a:r>
          </a:p>
        </p:txBody>
      </p:sp>
      <p:sp>
        <p:nvSpPr>
          <p:cNvPr id="173" name="Shape 173"/>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11</a:t>
            </a:fld>
            <a:endParaRPr lang="f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457200" y="1047750"/>
            <a:ext cx="8229600" cy="3373500"/>
          </a:xfrm>
          <a:prstGeom prst="rect">
            <a:avLst/>
          </a:prstGeom>
        </p:spPr>
        <p:txBody>
          <a:bodyPr lIns="91425" tIns="91425" rIns="91425" bIns="91425" anchor="t" anchorCtr="0">
            <a:noAutofit/>
          </a:bodyPr>
          <a:lstStyle/>
          <a:p>
            <a:pPr marL="457200" marR="0" lvl="0"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L’agent forge et signe la requête de révocation</a:t>
            </a:r>
          </a:p>
          <a:p>
            <a:pPr marR="0" lvl="0" algn="l" rtl="0">
              <a:lnSpc>
                <a:spcPct val="100000"/>
              </a:lnSpc>
              <a:spcBef>
                <a:spcPts val="600"/>
              </a:spcBef>
              <a:spcAft>
                <a:spcPts val="0"/>
              </a:spcAft>
              <a:buNone/>
            </a:pPr>
            <a:endParaRPr sz="1400">
              <a:solidFill>
                <a:srgbClr val="6A205F"/>
              </a:solidFill>
              <a:latin typeface="Cantarell"/>
              <a:ea typeface="Cantarell"/>
              <a:cs typeface="Cantarell"/>
              <a:sym typeface="Cantarell"/>
            </a:endParaRPr>
          </a:p>
          <a:p>
            <a:pPr marL="457200" marR="0" lvl="0"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La CA publie les informations de révocation dans les canaux adéquats</a:t>
            </a:r>
          </a:p>
        </p:txBody>
      </p:sp>
      <p:cxnSp>
        <p:nvCxnSpPr>
          <p:cNvPr id="179" name="Shape 179"/>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180" name="Shape 180"/>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 name="Shape 181"/>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théorie : Révocation d’un certificat</a:t>
            </a:r>
          </a:p>
        </p:txBody>
      </p:sp>
      <p:cxnSp>
        <p:nvCxnSpPr>
          <p:cNvPr id="182" name="Shape 182"/>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183" name="Shape 183"/>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84" name="Shape 184"/>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185" name="Shape 185"/>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186" name="Shape 186"/>
          <p:cNvPicPr preferRelativeResize="0"/>
          <p:nvPr/>
        </p:nvPicPr>
        <p:blipFill>
          <a:blip r:embed="rId4">
            <a:alphaModFix/>
          </a:blip>
          <a:stretch>
            <a:fillRect/>
          </a:stretch>
        </p:blipFill>
        <p:spPr>
          <a:xfrm>
            <a:off x="2589350" y="2230650"/>
            <a:ext cx="3744475" cy="2342875"/>
          </a:xfrm>
          <a:prstGeom prst="rect">
            <a:avLst/>
          </a:prstGeom>
          <a:noFill/>
          <a:ln>
            <a:noFill/>
          </a:ln>
        </p:spPr>
      </p:pic>
      <p:sp>
        <p:nvSpPr>
          <p:cNvPr id="187" name="Shape 187"/>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12</a:t>
            </a:fld>
            <a:endParaRPr lang="f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1642350" y="1024975"/>
            <a:ext cx="6773699" cy="608100"/>
          </a:xfrm>
          <a:prstGeom prst="rect">
            <a:avLst/>
          </a:prstGeom>
        </p:spPr>
        <p:txBody>
          <a:bodyPr lIns="91425" tIns="91425" rIns="91425" bIns="91425" anchor="b" anchorCtr="0">
            <a:noAutofit/>
          </a:bodyPr>
          <a:lstStyle/>
          <a:p>
            <a:pPr lvl="0" algn="l" rtl="0">
              <a:spcBef>
                <a:spcPts val="0"/>
              </a:spcBef>
              <a:buNone/>
            </a:pPr>
            <a:r>
              <a:rPr lang="fr" sz="3600" b="0" i="1">
                <a:solidFill>
                  <a:schemeClr val="lt1"/>
                </a:solidFill>
                <a:latin typeface="Cantarell"/>
                <a:ea typeface="Cantarell"/>
                <a:cs typeface="Cantarell"/>
                <a:sym typeface="Cantarell"/>
              </a:rPr>
              <a:t>La pratique</a:t>
            </a:r>
          </a:p>
        </p:txBody>
      </p:sp>
      <p:sp>
        <p:nvSpPr>
          <p:cNvPr id="193" name="Shape 193"/>
          <p:cNvSpPr/>
          <p:nvPr/>
        </p:nvSpPr>
        <p:spPr>
          <a:xfrm>
            <a:off x="914387" y="981900"/>
            <a:ext cx="464525" cy="135125"/>
          </a:xfrm>
          <a:prstGeom prst="flowChartMerge">
            <a:avLst/>
          </a:prstGeom>
          <a:solidFill>
            <a:schemeClr val="lt1"/>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94" name="Shape 194"/>
          <p:cNvCxnSpPr/>
          <p:nvPr/>
        </p:nvCxnSpPr>
        <p:spPr>
          <a:xfrm>
            <a:off x="914400" y="981900"/>
            <a:ext cx="8229600" cy="0"/>
          </a:xfrm>
          <a:prstGeom prst="straightConnector1">
            <a:avLst/>
          </a:prstGeom>
          <a:noFill/>
          <a:ln w="9525" cap="flat" cmpd="sng">
            <a:solidFill>
              <a:schemeClr val="lt1"/>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457200" y="1200150"/>
            <a:ext cx="8229600" cy="3373500"/>
          </a:xfrm>
          <a:prstGeom prst="rect">
            <a:avLst/>
          </a:prstGeom>
        </p:spPr>
        <p:txBody>
          <a:bodyPr lIns="91425" tIns="91425" rIns="91425" bIns="91425" anchor="t" anchorCtr="0">
            <a:noAutofit/>
          </a:bodyPr>
          <a:lstStyle/>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Outils</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Boulder est l’autorité de certification (CA) écrit en GO</a:t>
            </a:r>
          </a:p>
          <a:p>
            <a:pPr marL="1371600" lvl="2"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autorité de test délivrant des certificats non reconnus (--test-cert)</a:t>
            </a:r>
          </a:p>
          <a:p>
            <a:pPr marL="1371600" lvl="2"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autorité de production délivrant des certificats reconnus</a:t>
            </a:r>
          </a:p>
          <a:p>
            <a:pPr marL="914400" lvl="0" indent="0" rtl="0">
              <a:spcBef>
                <a:spcPts val="0"/>
              </a:spcBef>
              <a:buNone/>
            </a:pPr>
            <a:endParaRPr sz="1400">
              <a:solidFill>
                <a:srgbClr val="6A205F"/>
              </a:solidFill>
              <a:latin typeface="Cantarell"/>
              <a:ea typeface="Cantarell"/>
              <a:cs typeface="Cantarell"/>
              <a:sym typeface="Cantarell"/>
            </a:endParaRP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letsencrypt est l’agent coté serveur écrit en python</a:t>
            </a:r>
          </a:p>
          <a:p>
            <a:pPr marL="1371600" lvl="2"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letsencrypt vs letsencrypt-auto</a:t>
            </a:r>
          </a:p>
          <a:p>
            <a:pPr lvl="0" rtl="0">
              <a:spcBef>
                <a:spcPts val="0"/>
              </a:spcBef>
              <a:buNone/>
            </a:pPr>
            <a:endParaRPr sz="1400">
              <a:solidFill>
                <a:srgbClr val="6A205F"/>
              </a:solidFill>
              <a:latin typeface="Cantarell"/>
              <a:ea typeface="Cantarell"/>
              <a:cs typeface="Cantarell"/>
              <a:sym typeface="Cantarell"/>
            </a:endParaRPr>
          </a:p>
          <a:p>
            <a:pPr lvl="0" rtl="0">
              <a:spcBef>
                <a:spcPts val="0"/>
              </a:spcBef>
              <a:buNone/>
            </a:pPr>
            <a:endParaRP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Repository Github</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https://github.com/letsencrypt/boulder</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https://github.com/letsencrypt/letsencrypt</a:t>
            </a:r>
          </a:p>
          <a:p>
            <a:pPr lvl="0" rtl="0">
              <a:spcBef>
                <a:spcPts val="0"/>
              </a:spcBef>
              <a:buNone/>
            </a:pPr>
            <a:endParaRPr sz="1400">
              <a:solidFill>
                <a:srgbClr val="6A205F"/>
              </a:solidFill>
              <a:latin typeface="Cantarell"/>
              <a:ea typeface="Cantarell"/>
              <a:cs typeface="Cantarell"/>
              <a:sym typeface="Cantarell"/>
            </a:endParaRPr>
          </a:p>
        </p:txBody>
      </p:sp>
      <p:cxnSp>
        <p:nvCxnSpPr>
          <p:cNvPr id="200" name="Shape 200"/>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201" name="Shape 201"/>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pratique : Le code</a:t>
            </a:r>
          </a:p>
        </p:txBody>
      </p:sp>
      <p:cxnSp>
        <p:nvCxnSpPr>
          <p:cNvPr id="203" name="Shape 203"/>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204" name="Shape 204"/>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05" name="Shape 205"/>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206" name="Shape 206"/>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sp>
        <p:nvSpPr>
          <p:cNvPr id="207" name="Shape 207"/>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14</a:t>
            </a:fld>
            <a:endParaRPr lang="f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457200" y="1200150"/>
            <a:ext cx="8229600" cy="3373500"/>
          </a:xfrm>
          <a:prstGeom prst="rect">
            <a:avLst/>
          </a:prstGeom>
        </p:spPr>
        <p:txBody>
          <a:bodyPr lIns="91425" tIns="91425" rIns="91425" bIns="91425" anchor="t" anchorCtr="0">
            <a:noAutofit/>
          </a:bodyPr>
          <a:lstStyle/>
          <a:p>
            <a:pPr marL="457200" marR="0" lvl="0"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L’agent est inclus par défaut dans les repositories de</a:t>
            </a:r>
          </a:p>
          <a:p>
            <a:pPr marL="914400" marR="0" lvl="1"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Debian testing &amp; sid</a:t>
            </a:r>
          </a:p>
          <a:p>
            <a:pPr marL="914400" marR="0" lvl="1"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Arch Linux</a:t>
            </a:r>
          </a:p>
          <a:p>
            <a:pPr marL="914400" marR="0" lvl="1" indent="-317500" algn="l" rtl="0">
              <a:lnSpc>
                <a:spcPct val="100000"/>
              </a:lnSpc>
              <a:spcBef>
                <a:spcPts val="600"/>
              </a:spcBef>
              <a:spcAft>
                <a:spcPts val="0"/>
              </a:spcAft>
              <a:buClr>
                <a:srgbClr val="6A205F"/>
              </a:buClr>
              <a:buSzPct val="100000"/>
              <a:buFont typeface="Cantarell"/>
              <a:buChar char="○"/>
            </a:pPr>
            <a:r>
              <a:rPr lang="fr" sz="1400">
                <a:solidFill>
                  <a:srgbClr val="6A205F"/>
                </a:solidFill>
                <a:latin typeface="Cantarell"/>
                <a:ea typeface="Cantarell"/>
                <a:cs typeface="Cantarell"/>
                <a:sym typeface="Cantarell"/>
              </a:rPr>
              <a:t>FreeBSD &amp; OpenBSD</a:t>
            </a:r>
          </a:p>
          <a:p>
            <a:pPr lvl="0" rtl="0">
              <a:spcBef>
                <a:spcPts val="0"/>
              </a:spcBef>
              <a:buNone/>
            </a:pPr>
            <a:endParaRP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pPr>
            <a:r>
              <a:rPr lang="fr" sz="1400">
                <a:solidFill>
                  <a:srgbClr val="6A205F"/>
                </a:solidFill>
                <a:latin typeface="Cantarell"/>
                <a:ea typeface="Cantarell"/>
                <a:cs typeface="Cantarell"/>
                <a:sym typeface="Cantarell"/>
              </a:rPr>
              <a:t>Dockerfile pour une Debian Jessie</a:t>
            </a:r>
          </a:p>
        </p:txBody>
      </p:sp>
      <p:cxnSp>
        <p:nvCxnSpPr>
          <p:cNvPr id="213" name="Shape 213"/>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214" name="Shape 214"/>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pratique : Installation</a:t>
            </a:r>
          </a:p>
        </p:txBody>
      </p:sp>
      <p:cxnSp>
        <p:nvCxnSpPr>
          <p:cNvPr id="216" name="Shape 216"/>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217" name="Shape 217"/>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18" name="Shape 218"/>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219" name="Shape 219"/>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220" name="Shape 220"/>
          <p:cNvPicPr preferRelativeResize="0"/>
          <p:nvPr/>
        </p:nvPicPr>
        <p:blipFill>
          <a:blip r:embed="rId4">
            <a:alphaModFix/>
          </a:blip>
          <a:stretch>
            <a:fillRect/>
          </a:stretch>
        </p:blipFill>
        <p:spPr>
          <a:xfrm>
            <a:off x="1883287" y="2958425"/>
            <a:ext cx="5549575" cy="1631475"/>
          </a:xfrm>
          <a:prstGeom prst="rect">
            <a:avLst/>
          </a:prstGeom>
          <a:noFill/>
          <a:ln>
            <a:noFill/>
          </a:ln>
        </p:spPr>
      </p:pic>
      <p:sp>
        <p:nvSpPr>
          <p:cNvPr id="221" name="Shape 221"/>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15</a:t>
            </a:fld>
            <a:endParaRPr lang="f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457200" y="895350"/>
            <a:ext cx="8229600" cy="3373500"/>
          </a:xfrm>
          <a:prstGeom prst="rect">
            <a:avLst/>
          </a:prstGeom>
        </p:spPr>
        <p:txBody>
          <a:bodyPr lIns="91425" tIns="91425" rIns="91425" bIns="91425" anchor="t" anchorCtr="0">
            <a:noAutofit/>
          </a:bodyPr>
          <a:lstStyle/>
          <a:p>
            <a:pPr marL="457200" lvl="0" indent="-317500" rtl="0">
              <a:spcBef>
                <a:spcPts val="0"/>
              </a:spcBef>
              <a:buClr>
                <a:srgbClr val="6A205F"/>
              </a:buClr>
              <a:buSzPct val="100000"/>
              <a:buFont typeface="Cantarell"/>
            </a:pPr>
            <a:r>
              <a:rPr lang="fr" sz="1400">
                <a:solidFill>
                  <a:srgbClr val="6A205F"/>
                </a:solidFill>
                <a:latin typeface="Cantarell"/>
                <a:ea typeface="Cantarell"/>
                <a:cs typeface="Cantarell"/>
                <a:sym typeface="Cantarell"/>
              </a:rPr>
              <a:t>5 plugins permettant d’obtenir et / ou d’installer un certificat</a:t>
            </a:r>
          </a:p>
          <a:p>
            <a:pPr marL="914400" lvl="1" indent="-317500" rtl="0">
              <a:spcBef>
                <a:spcPts val="0"/>
              </a:spcBef>
              <a:buClr>
                <a:srgbClr val="6A205F"/>
              </a:buClr>
              <a:buSzPct val="100000"/>
              <a:buFont typeface="Cantarell"/>
            </a:pPr>
            <a:r>
              <a:rPr lang="fr" sz="1400" b="1">
                <a:solidFill>
                  <a:srgbClr val="6A205F"/>
                </a:solidFill>
                <a:latin typeface="Cantarell"/>
                <a:ea typeface="Cantarell"/>
                <a:cs typeface="Cantarell"/>
                <a:sym typeface="Cantarell"/>
              </a:rPr>
              <a:t>Apache</a:t>
            </a:r>
            <a:r>
              <a:rPr lang="fr" sz="1400">
                <a:solidFill>
                  <a:srgbClr val="6A205F"/>
                </a:solidFill>
                <a:latin typeface="Cantarell"/>
                <a:ea typeface="Cantarell"/>
                <a:cs typeface="Cantarell"/>
                <a:sym typeface="Cantarell"/>
              </a:rPr>
              <a:t> : obtention du certificat et configuration d’Apache 2</a:t>
            </a:r>
          </a:p>
          <a:p>
            <a:pPr marL="457200" lvl="0" indent="0" rtl="0">
              <a:spcBef>
                <a:spcPts val="0"/>
              </a:spcBef>
              <a:buNone/>
            </a:pPr>
            <a:endParaRPr sz="1400">
              <a:solidFill>
                <a:srgbClr val="6A205F"/>
              </a:solidFill>
              <a:latin typeface="Cantarell"/>
              <a:ea typeface="Cantarell"/>
              <a:cs typeface="Cantarell"/>
              <a:sym typeface="Cantarell"/>
            </a:endParaRPr>
          </a:p>
          <a:p>
            <a:pPr marL="914400" lvl="1" indent="-317500" rtl="0">
              <a:spcBef>
                <a:spcPts val="0"/>
              </a:spcBef>
              <a:buClr>
                <a:srgbClr val="6A205F"/>
              </a:buClr>
              <a:buSzPct val="100000"/>
              <a:buFont typeface="Cantarell"/>
            </a:pPr>
            <a:r>
              <a:rPr lang="fr" sz="1400" b="1">
                <a:solidFill>
                  <a:srgbClr val="6A205F"/>
                </a:solidFill>
                <a:latin typeface="Cantarell"/>
                <a:ea typeface="Cantarell"/>
                <a:cs typeface="Cantarell"/>
                <a:sym typeface="Cantarell"/>
              </a:rPr>
              <a:t>Standalone</a:t>
            </a:r>
            <a:r>
              <a:rPr lang="fr" sz="1400">
                <a:solidFill>
                  <a:srgbClr val="6A205F"/>
                </a:solidFill>
                <a:latin typeface="Cantarell"/>
                <a:ea typeface="Cantarell"/>
                <a:cs typeface="Cantarell"/>
                <a:sym typeface="Cantarell"/>
              </a:rPr>
              <a:t> : lance sont propre serveur HTTP pour prouver la gouvernance du domaine</a:t>
            </a:r>
          </a:p>
          <a:p>
            <a:pPr lvl="0" rtl="0">
              <a:spcBef>
                <a:spcPts val="0"/>
              </a:spcBef>
              <a:buNone/>
            </a:pPr>
            <a:endParaRPr sz="1400">
              <a:solidFill>
                <a:srgbClr val="6A205F"/>
              </a:solidFill>
              <a:latin typeface="Cantarell"/>
              <a:ea typeface="Cantarell"/>
              <a:cs typeface="Cantarell"/>
              <a:sym typeface="Cantarell"/>
            </a:endParaRPr>
          </a:p>
          <a:p>
            <a:pPr marL="914400" lvl="1" indent="-317500" rtl="0">
              <a:spcBef>
                <a:spcPts val="0"/>
              </a:spcBef>
              <a:buClr>
                <a:srgbClr val="6A205F"/>
              </a:buClr>
              <a:buSzPct val="100000"/>
              <a:buFont typeface="Cantarell"/>
            </a:pPr>
            <a:r>
              <a:rPr lang="fr" sz="1400" b="1">
                <a:solidFill>
                  <a:srgbClr val="6A205F"/>
                </a:solidFill>
                <a:latin typeface="Cantarell"/>
                <a:ea typeface="Cantarell"/>
                <a:cs typeface="Cantarell"/>
                <a:sym typeface="Cantarell"/>
              </a:rPr>
              <a:t>Webroot</a:t>
            </a:r>
            <a:r>
              <a:rPr lang="fr" sz="1400">
                <a:solidFill>
                  <a:srgbClr val="6A205F"/>
                </a:solidFill>
                <a:latin typeface="Cantarell"/>
                <a:ea typeface="Cantarell"/>
                <a:cs typeface="Cantarell"/>
                <a:sym typeface="Cantarell"/>
              </a:rPr>
              <a:t> : ajoute les fichiers à la racine du serveur web existant pour prouver la gouvernance du domaine</a:t>
            </a:r>
          </a:p>
          <a:p>
            <a:pPr lvl="0" rtl="0">
              <a:spcBef>
                <a:spcPts val="0"/>
              </a:spcBef>
              <a:buNone/>
            </a:pPr>
            <a:endParaRPr sz="1400">
              <a:solidFill>
                <a:srgbClr val="6A205F"/>
              </a:solidFill>
              <a:latin typeface="Cantarell"/>
              <a:ea typeface="Cantarell"/>
              <a:cs typeface="Cantarell"/>
              <a:sym typeface="Cantarell"/>
            </a:endParaRPr>
          </a:p>
          <a:p>
            <a:pPr marL="914400" lvl="1" indent="-317500" rtl="0">
              <a:spcBef>
                <a:spcPts val="0"/>
              </a:spcBef>
              <a:buClr>
                <a:srgbClr val="6A205F"/>
              </a:buClr>
              <a:buSzPct val="100000"/>
              <a:buFont typeface="Cantarell"/>
            </a:pPr>
            <a:r>
              <a:rPr lang="fr" sz="1400" b="1">
                <a:solidFill>
                  <a:srgbClr val="6A205F"/>
                </a:solidFill>
                <a:latin typeface="Cantarell"/>
                <a:ea typeface="Cantarell"/>
                <a:cs typeface="Cantarell"/>
                <a:sym typeface="Cantarell"/>
              </a:rPr>
              <a:t>Manuel</a:t>
            </a:r>
            <a:r>
              <a:rPr lang="fr" sz="1400">
                <a:solidFill>
                  <a:srgbClr val="6A205F"/>
                </a:solidFill>
                <a:latin typeface="Cantarell"/>
                <a:ea typeface="Cantarell"/>
                <a:cs typeface="Cantarell"/>
                <a:sym typeface="Cantarell"/>
              </a:rPr>
              <a:t> : fourni les commandes à exécuter valider le domaine afin d’obtenir le certificat</a:t>
            </a:r>
          </a:p>
          <a:p>
            <a:pPr marL="457200" lvl="0" indent="0" rtl="0">
              <a:spcBef>
                <a:spcPts val="0"/>
              </a:spcBef>
              <a:buNone/>
            </a:pPr>
            <a:endParaRPr sz="1400">
              <a:solidFill>
                <a:srgbClr val="6A205F"/>
              </a:solidFill>
              <a:latin typeface="Cantarell"/>
              <a:ea typeface="Cantarell"/>
              <a:cs typeface="Cantarell"/>
              <a:sym typeface="Cantarell"/>
            </a:endParaRPr>
          </a:p>
          <a:p>
            <a:pPr marL="914400" lvl="1" indent="-317500" rtl="0">
              <a:spcBef>
                <a:spcPts val="0"/>
              </a:spcBef>
              <a:buClr>
                <a:srgbClr val="6A205F"/>
              </a:buClr>
              <a:buSzPct val="100000"/>
              <a:buFont typeface="Cantarell"/>
            </a:pPr>
            <a:r>
              <a:rPr lang="fr" sz="1400" b="1">
                <a:solidFill>
                  <a:srgbClr val="6A205F"/>
                </a:solidFill>
                <a:latin typeface="Cantarell"/>
                <a:ea typeface="Cantarell"/>
                <a:cs typeface="Cantarell"/>
                <a:sym typeface="Cantarell"/>
              </a:rPr>
              <a:t>Nginx</a:t>
            </a:r>
            <a:r>
              <a:rPr lang="fr" sz="1400">
                <a:solidFill>
                  <a:srgbClr val="6A205F"/>
                </a:solidFill>
                <a:latin typeface="Cantarell"/>
                <a:ea typeface="Cantarell"/>
                <a:cs typeface="Cantarell"/>
                <a:sym typeface="Cantarell"/>
              </a:rPr>
              <a:t> : obtention du certificat et configuration de Nginx (experimental)</a:t>
            </a:r>
          </a:p>
        </p:txBody>
      </p:sp>
      <p:cxnSp>
        <p:nvCxnSpPr>
          <p:cNvPr id="227" name="Shape 227"/>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228" name="Shape 228"/>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 name="Shape 229"/>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pratique : Les plugins</a:t>
            </a:r>
          </a:p>
        </p:txBody>
      </p:sp>
      <p:cxnSp>
        <p:nvCxnSpPr>
          <p:cNvPr id="230" name="Shape 230"/>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231" name="Shape 231"/>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32" name="Shape 232"/>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233" name="Shape 233"/>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sp>
        <p:nvSpPr>
          <p:cNvPr id="234" name="Shape 234"/>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16</a:t>
            </a:fld>
            <a:endParaRPr lang="f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457200" y="1024852"/>
            <a:ext cx="8229600" cy="3149400"/>
          </a:xfrm>
          <a:prstGeom prst="rect">
            <a:avLst/>
          </a:prstGeom>
        </p:spPr>
        <p:txBody>
          <a:bodyPr lIns="91425" tIns="91425" rIns="91425" bIns="91425" anchor="t" anchorCtr="0">
            <a:noAutofit/>
          </a:bodyPr>
          <a:lstStyle/>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Créer une ressource à l’adresse </a:t>
            </a:r>
            <a:r>
              <a:rPr lang="fr" sz="1400" u="sng">
                <a:solidFill>
                  <a:schemeClr val="hlink"/>
                </a:solidFill>
                <a:latin typeface="Cantarell"/>
                <a:ea typeface="Cantarell"/>
                <a:cs typeface="Cantarell"/>
                <a:sym typeface="Cantarell"/>
                <a:hlinkClick r:id="rId3"/>
              </a:rPr>
              <a:t>http://letsencrypt.jerep6.fr/.well-known/acme-challenge/yw1pJiGGlJWFXz5M0U-bYROJQ4QREQh2WJja0hgikJo</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Contenu : yw1pJiGGlJWFXz5M0U-bYROJQ4QREQh2WJja0hgikJo.SEYEE-hJX2c6wzV0imvyyN-LL1UpOGvNPblVZ1eM3Wg</a:t>
            </a:r>
          </a:p>
          <a:p>
            <a:pPr lvl="0" rtl="0">
              <a:spcBef>
                <a:spcPts val="0"/>
              </a:spcBef>
              <a:buNone/>
            </a:pPr>
            <a:endParaRP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Suppose que </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vous disposez d’un serveur web qui écoutant sur le port 80</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qu’il sache servir des ressources cachées (hidden) </a:t>
            </a:r>
          </a:p>
        </p:txBody>
      </p:sp>
      <p:cxnSp>
        <p:nvCxnSpPr>
          <p:cNvPr id="240" name="Shape 240"/>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241" name="Shape 241"/>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pratique : Validation du nom de domaine</a:t>
            </a:r>
          </a:p>
        </p:txBody>
      </p:sp>
      <p:cxnSp>
        <p:nvCxnSpPr>
          <p:cNvPr id="243" name="Shape 243"/>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244" name="Shape 244"/>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45" name="Shape 245"/>
          <p:cNvPicPr preferRelativeResize="0"/>
          <p:nvPr/>
        </p:nvPicPr>
        <p:blipFill>
          <a:blip r:embed="rId4">
            <a:alphaModFix/>
          </a:blip>
          <a:stretch>
            <a:fillRect/>
          </a:stretch>
        </p:blipFill>
        <p:spPr>
          <a:xfrm>
            <a:off x="333275" y="4811725"/>
            <a:ext cx="372075" cy="285549"/>
          </a:xfrm>
          <a:prstGeom prst="rect">
            <a:avLst/>
          </a:prstGeom>
          <a:noFill/>
          <a:ln>
            <a:noFill/>
          </a:ln>
        </p:spPr>
      </p:pic>
      <p:sp>
        <p:nvSpPr>
          <p:cNvPr id="246" name="Shape 246"/>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sp>
        <p:nvSpPr>
          <p:cNvPr id="247" name="Shape 247"/>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17</a:t>
            </a:fld>
            <a:endParaRPr lang="f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457200" y="1024789"/>
            <a:ext cx="8229600" cy="522599"/>
          </a:xfrm>
          <a:prstGeom prst="rect">
            <a:avLst/>
          </a:prstGeom>
        </p:spPr>
        <p:txBody>
          <a:bodyPr lIns="91425" tIns="91425" rIns="91425" bIns="91425" anchor="t" anchorCtr="0">
            <a:noAutofit/>
          </a:bodyPr>
          <a:lstStyle/>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openssl req -text -noout -in /etc/letsencrypt/csr/0000_csr-letsencrypt.pem</a:t>
            </a:r>
          </a:p>
        </p:txBody>
      </p:sp>
      <p:cxnSp>
        <p:nvCxnSpPr>
          <p:cNvPr id="253" name="Shape 253"/>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254" name="Shape 254"/>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 name="Shape 255"/>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pratique : CSR</a:t>
            </a:r>
          </a:p>
        </p:txBody>
      </p:sp>
      <p:cxnSp>
        <p:nvCxnSpPr>
          <p:cNvPr id="256" name="Shape 256"/>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257" name="Shape 257"/>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58" name="Shape 258"/>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259" name="Shape 259"/>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260" name="Shape 260"/>
          <p:cNvPicPr preferRelativeResize="0"/>
          <p:nvPr/>
        </p:nvPicPr>
        <p:blipFill>
          <a:blip r:embed="rId4">
            <a:alphaModFix/>
          </a:blip>
          <a:stretch>
            <a:fillRect/>
          </a:stretch>
        </p:blipFill>
        <p:spPr>
          <a:xfrm>
            <a:off x="1007599" y="1547474"/>
            <a:ext cx="6519749" cy="3123649"/>
          </a:xfrm>
          <a:prstGeom prst="rect">
            <a:avLst/>
          </a:prstGeom>
          <a:noFill/>
          <a:ln>
            <a:noFill/>
          </a:ln>
        </p:spPr>
      </p:pic>
      <p:sp>
        <p:nvSpPr>
          <p:cNvPr id="261" name="Shape 261"/>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18</a:t>
            </a:fld>
            <a:endParaRPr lang="f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457200" y="939050"/>
            <a:ext cx="8297100" cy="2416799"/>
          </a:xfrm>
          <a:prstGeom prst="rect">
            <a:avLst/>
          </a:prstGeom>
        </p:spPr>
        <p:txBody>
          <a:bodyPr lIns="91425" tIns="91425" rIns="91425" bIns="91425" anchor="t" anchorCtr="0">
            <a:noAutofit/>
          </a:bodyPr>
          <a:lstStyle/>
          <a:p>
            <a:pPr marL="457200" lvl="0" indent="-317500" rtl="0">
              <a:spcBef>
                <a:spcPts val="0"/>
              </a:spcBef>
              <a:buClr>
                <a:srgbClr val="6A205F"/>
              </a:buClr>
              <a:buSzPct val="100000"/>
              <a:buFont typeface="Cantarell"/>
            </a:pPr>
            <a:r>
              <a:rPr lang="fr" sz="1400">
                <a:solidFill>
                  <a:srgbClr val="6A205F"/>
                </a:solidFill>
                <a:latin typeface="Cantarell"/>
                <a:ea typeface="Cantarell"/>
                <a:cs typeface="Cantarell"/>
                <a:sym typeface="Cantarell"/>
              </a:rPr>
              <a:t>Clé de l’agent dans </a:t>
            </a:r>
            <a:r>
              <a:rPr lang="fr" sz="1400" b="1">
                <a:solidFill>
                  <a:srgbClr val="6A205F"/>
                </a:solidFill>
                <a:latin typeface="Cantarell"/>
                <a:ea typeface="Cantarell"/>
                <a:cs typeface="Cantarell"/>
                <a:sym typeface="Cantarell"/>
              </a:rPr>
              <a:t>/etc/letsencrypt/keys/</a:t>
            </a:r>
          </a:p>
          <a:p>
            <a:pPr lvl="0" rtl="0">
              <a:spcBef>
                <a:spcPts val="0"/>
              </a:spcBef>
              <a:buNone/>
            </a:pPr>
            <a:endParaRPr sz="1400" b="1">
              <a:solidFill>
                <a:srgbClr val="6A205F"/>
              </a:solidFill>
              <a:latin typeface="Cantarell"/>
              <a:ea typeface="Cantarell"/>
              <a:cs typeface="Cantarell"/>
              <a:sym typeface="Cantarell"/>
            </a:endParaRPr>
          </a:p>
          <a:p>
            <a:pPr marL="457200" marR="0" lvl="0" indent="-317500" algn="l" rtl="0">
              <a:lnSpc>
                <a:spcPct val="100000"/>
              </a:lnSpc>
              <a:spcBef>
                <a:spcPts val="600"/>
              </a:spcBef>
              <a:spcAft>
                <a:spcPts val="0"/>
              </a:spcAft>
              <a:buClr>
                <a:srgbClr val="6A205F"/>
              </a:buClr>
              <a:buSzPct val="100000"/>
              <a:buFont typeface="Cantarell"/>
            </a:pPr>
            <a:r>
              <a:rPr lang="fr" sz="1400">
                <a:solidFill>
                  <a:srgbClr val="6A205F"/>
                </a:solidFill>
                <a:latin typeface="Cantarell"/>
                <a:ea typeface="Cantarell"/>
                <a:cs typeface="Cantarell"/>
                <a:sym typeface="Cantarell"/>
              </a:rPr>
              <a:t>Dossier de travail </a:t>
            </a:r>
            <a:r>
              <a:rPr lang="fr" sz="1400" b="1">
                <a:solidFill>
                  <a:srgbClr val="6A205F"/>
                </a:solidFill>
                <a:latin typeface="Cantarell"/>
                <a:ea typeface="Cantarell"/>
                <a:cs typeface="Cantarell"/>
                <a:sym typeface="Cantarell"/>
              </a:rPr>
              <a:t>/etc/letsencrypt/live/$DOMAIN</a:t>
            </a:r>
          </a:p>
          <a:p>
            <a:pPr marL="914400" marR="0" lvl="1" indent="-317500" algn="l" rtl="0">
              <a:lnSpc>
                <a:spcPct val="100000"/>
              </a:lnSpc>
              <a:spcBef>
                <a:spcPts val="600"/>
              </a:spcBef>
              <a:spcAft>
                <a:spcPts val="0"/>
              </a:spcAft>
              <a:buClr>
                <a:srgbClr val="6A205F"/>
              </a:buClr>
              <a:buSzPct val="100000"/>
              <a:buFont typeface="Cantarell"/>
            </a:pPr>
            <a:r>
              <a:rPr lang="fr" sz="1400">
                <a:solidFill>
                  <a:srgbClr val="6A205F"/>
                </a:solidFill>
                <a:latin typeface="Cantarell"/>
                <a:ea typeface="Cantarell"/>
                <a:cs typeface="Cantarell"/>
                <a:sym typeface="Cantarell"/>
              </a:rPr>
              <a:t>privkey.pem : clé privée du certificat.</a:t>
            </a:r>
          </a:p>
          <a:p>
            <a:pPr marL="914400" marR="0" lvl="1" indent="-317500" algn="l" rtl="0">
              <a:lnSpc>
                <a:spcPct val="100000"/>
              </a:lnSpc>
              <a:spcBef>
                <a:spcPts val="600"/>
              </a:spcBef>
              <a:spcAft>
                <a:spcPts val="0"/>
              </a:spcAft>
              <a:buClr>
                <a:srgbClr val="6A205F"/>
              </a:buClr>
              <a:buSzPct val="100000"/>
              <a:buFont typeface="Cantarell"/>
            </a:pPr>
            <a:r>
              <a:rPr lang="fr" sz="1400">
                <a:solidFill>
                  <a:srgbClr val="6A205F"/>
                </a:solidFill>
                <a:latin typeface="Cantarell"/>
                <a:ea typeface="Cantarell"/>
                <a:cs typeface="Cantarell"/>
                <a:sym typeface="Cantarell"/>
              </a:rPr>
              <a:t>cert.pem : certificat du serveur</a:t>
            </a:r>
          </a:p>
          <a:p>
            <a:pPr marL="914400" marR="0" lvl="1" indent="-317500" algn="l" rtl="0">
              <a:lnSpc>
                <a:spcPct val="100000"/>
              </a:lnSpc>
              <a:spcBef>
                <a:spcPts val="600"/>
              </a:spcBef>
              <a:spcAft>
                <a:spcPts val="0"/>
              </a:spcAft>
              <a:buClr>
                <a:srgbClr val="6A205F"/>
              </a:buClr>
              <a:buSzPct val="100000"/>
              <a:buFont typeface="Cantarell"/>
            </a:pPr>
            <a:r>
              <a:rPr lang="fr" sz="1400">
                <a:solidFill>
                  <a:srgbClr val="6A205F"/>
                </a:solidFill>
                <a:latin typeface="Cantarell"/>
                <a:ea typeface="Cantarell"/>
                <a:cs typeface="Cantarell"/>
                <a:sym typeface="Cantarell"/>
              </a:rPr>
              <a:t>chain.pem : chaîne de certification SANS le certificat du serveur</a:t>
            </a:r>
          </a:p>
          <a:p>
            <a:pPr marL="914400" marR="0" lvl="1" indent="-317500" algn="l" rtl="0">
              <a:lnSpc>
                <a:spcPct val="100000"/>
              </a:lnSpc>
              <a:spcBef>
                <a:spcPts val="600"/>
              </a:spcBef>
              <a:spcAft>
                <a:spcPts val="0"/>
              </a:spcAft>
              <a:buClr>
                <a:srgbClr val="6A205F"/>
              </a:buClr>
              <a:buSzPct val="100000"/>
              <a:buFont typeface="Cantarell"/>
            </a:pPr>
            <a:r>
              <a:rPr lang="fr" sz="1400">
                <a:solidFill>
                  <a:srgbClr val="6A205F"/>
                </a:solidFill>
                <a:latin typeface="Cantarell"/>
                <a:ea typeface="Cantarell"/>
                <a:cs typeface="Cantarell"/>
                <a:sym typeface="Cantarell"/>
              </a:rPr>
              <a:t>fullchain.pem : TOUTE la chaîne de certification (concaténation de cert.pem et de chain.pem</a:t>
            </a:r>
          </a:p>
          <a:p>
            <a:pPr marR="0" lvl="0" algn="l" rtl="0">
              <a:lnSpc>
                <a:spcPct val="100000"/>
              </a:lnSpc>
              <a:spcBef>
                <a:spcPts val="600"/>
              </a:spcBef>
              <a:spcAft>
                <a:spcPts val="0"/>
              </a:spcAft>
              <a:buNone/>
            </a:pPr>
            <a:endParaRPr sz="1400" b="1">
              <a:solidFill>
                <a:srgbClr val="6A205F"/>
              </a:solidFill>
              <a:latin typeface="Cantarell"/>
              <a:ea typeface="Cantarell"/>
              <a:cs typeface="Cantarell"/>
              <a:sym typeface="Cantarell"/>
            </a:endParaRPr>
          </a:p>
        </p:txBody>
      </p:sp>
      <p:cxnSp>
        <p:nvCxnSpPr>
          <p:cNvPr id="267" name="Shape 267"/>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268" name="Shape 268"/>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 name="Shape 269"/>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pratique : Les chemins</a:t>
            </a:r>
          </a:p>
        </p:txBody>
      </p:sp>
      <p:cxnSp>
        <p:nvCxnSpPr>
          <p:cNvPr id="270" name="Shape 270"/>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271" name="Shape 271"/>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72" name="Shape 272"/>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273" name="Shape 273"/>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274" name="Shape 274"/>
          <p:cNvPicPr preferRelativeResize="0"/>
          <p:nvPr/>
        </p:nvPicPr>
        <p:blipFill>
          <a:blip r:embed="rId4">
            <a:alphaModFix/>
          </a:blip>
          <a:stretch>
            <a:fillRect/>
          </a:stretch>
        </p:blipFill>
        <p:spPr>
          <a:xfrm>
            <a:off x="846587" y="3293896"/>
            <a:ext cx="7450825" cy="1236867"/>
          </a:xfrm>
          <a:prstGeom prst="rect">
            <a:avLst/>
          </a:prstGeom>
          <a:noFill/>
          <a:ln>
            <a:noFill/>
          </a:ln>
        </p:spPr>
      </p:pic>
      <p:sp>
        <p:nvSpPr>
          <p:cNvPr id="275" name="Shape 275"/>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19</a:t>
            </a:fld>
            <a:endParaRPr lang="f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457200" y="1200150"/>
            <a:ext cx="8229600" cy="3373500"/>
          </a:xfrm>
          <a:prstGeom prst="rect">
            <a:avLst/>
          </a:prstGeom>
        </p:spPr>
        <p:txBody>
          <a:bodyPr lIns="91425" tIns="91425" rIns="91425" bIns="91425" anchor="t" anchorCtr="0">
            <a:noAutofit/>
          </a:bodyPr>
          <a:lstStyle/>
          <a:p>
            <a:pPr lvl="0" rtl="0">
              <a:spcBef>
                <a:spcPts val="0"/>
              </a:spcBef>
              <a:buNone/>
            </a:pPr>
            <a:endParaRP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Naissance du projet</a:t>
            </a:r>
            <a:br>
              <a:rPr lang="fr" sz="1400">
                <a:solidFill>
                  <a:srgbClr val="6A205F"/>
                </a:solidFill>
                <a:latin typeface="Cantarell"/>
                <a:ea typeface="Cantarell"/>
                <a:cs typeface="Cantarell"/>
                <a:sym typeface="Cantarell"/>
              </a:rPr>
            </a:br>
            <a:endParaRPr lang="f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Fonctionnement théorique</a:t>
            </a:r>
            <a:br>
              <a:rPr lang="fr" sz="1400">
                <a:solidFill>
                  <a:srgbClr val="6A205F"/>
                </a:solidFill>
                <a:latin typeface="Cantarell"/>
                <a:ea typeface="Cantarell"/>
                <a:cs typeface="Cantarell"/>
                <a:sym typeface="Cantarell"/>
              </a:rPr>
            </a:br>
            <a:endParaRPr lang="f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La pratique</a:t>
            </a:r>
            <a:br>
              <a:rPr lang="fr" sz="1400">
                <a:solidFill>
                  <a:srgbClr val="6A205F"/>
                </a:solidFill>
                <a:latin typeface="Cantarell"/>
                <a:ea typeface="Cantarell"/>
                <a:cs typeface="Cantarell"/>
                <a:sym typeface="Cantarell"/>
              </a:rPr>
            </a:br>
            <a:endParaRPr lang="f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Démonstration</a:t>
            </a:r>
            <a:br>
              <a:rPr lang="fr" sz="1400">
                <a:solidFill>
                  <a:srgbClr val="6A205F"/>
                </a:solidFill>
                <a:latin typeface="Cantarell"/>
                <a:ea typeface="Cantarell"/>
                <a:cs typeface="Cantarell"/>
                <a:sym typeface="Cantarell"/>
              </a:rPr>
            </a:br>
            <a:endParaRPr lang="f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Périmètres et limites</a:t>
            </a:r>
          </a:p>
          <a:p>
            <a:pPr marL="0" lvl="0" indent="0" rtl="0">
              <a:spcBef>
                <a:spcPts val="0"/>
              </a:spcBef>
              <a:buNone/>
            </a:pPr>
            <a:endParaRPr sz="1400">
              <a:solidFill>
                <a:srgbClr val="6A205F"/>
              </a:solidFill>
              <a:latin typeface="Cantarell"/>
              <a:ea typeface="Cantarell"/>
              <a:cs typeface="Cantarell"/>
              <a:sym typeface="Cantarell"/>
            </a:endParaRPr>
          </a:p>
        </p:txBody>
      </p:sp>
      <p:cxnSp>
        <p:nvCxnSpPr>
          <p:cNvPr id="42" name="Shape 42"/>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43" name="Shape 43"/>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Que va-t-on aborder ?</a:t>
            </a:r>
          </a:p>
        </p:txBody>
      </p:sp>
      <p:cxnSp>
        <p:nvCxnSpPr>
          <p:cNvPr id="45" name="Shape 45"/>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46" name="Shape 46"/>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7" name="Shape 47"/>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48" name="Shape 48"/>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sp>
        <p:nvSpPr>
          <p:cNvPr id="49" name="Shape 49"/>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2</a:t>
            </a:fld>
            <a:endParaRPr lang="f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457200" y="1200150"/>
            <a:ext cx="8229600" cy="3373500"/>
          </a:xfrm>
          <a:prstGeom prst="rect">
            <a:avLst/>
          </a:prstGeom>
        </p:spPr>
        <p:txBody>
          <a:bodyPr lIns="91425" tIns="91425" rIns="91425" bIns="91425" anchor="t" anchorCtr="0">
            <a:noAutofit/>
          </a:bodyPr>
          <a:lstStyle/>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Demande de certificat SAN pour les noms de domaines letsencrypt.jerep6.fr et letsencrypt1.jerep6.fr</a:t>
            </a:r>
          </a:p>
          <a:p>
            <a:pPr lvl="0" rtl="0">
              <a:spcBef>
                <a:spcPts val="0"/>
              </a:spcBef>
              <a:buNone/>
            </a:pPr>
            <a:endParaRP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Infrastructure</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Application Web</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Frontal NGINX sur une machine EC2 disposant d’une Elastic IP</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Port 80 et 443 accessibles</a:t>
            </a:r>
          </a:p>
          <a:p>
            <a:pPr lvl="0" rtl="0">
              <a:spcBef>
                <a:spcPts val="0"/>
              </a:spcBef>
              <a:buNone/>
            </a:pPr>
            <a:endParaRPr sz="1400">
              <a:solidFill>
                <a:srgbClr val="6A205F"/>
              </a:solidFill>
              <a:latin typeface="Cantarell"/>
              <a:ea typeface="Cantarell"/>
              <a:cs typeface="Cantarell"/>
              <a:sym typeface="Cantarell"/>
            </a:endParaRPr>
          </a:p>
        </p:txBody>
      </p:sp>
      <p:cxnSp>
        <p:nvCxnSpPr>
          <p:cNvPr id="281" name="Shape 281"/>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282" name="Shape 282"/>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 name="Shape 283"/>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pratique : Démonstration</a:t>
            </a:r>
          </a:p>
        </p:txBody>
      </p:sp>
      <p:cxnSp>
        <p:nvCxnSpPr>
          <p:cNvPr id="284" name="Shape 284"/>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285" name="Shape 285"/>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86" name="Shape 286"/>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287" name="Shape 287"/>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sp>
        <p:nvSpPr>
          <p:cNvPr id="288" name="Shape 288"/>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20</a:t>
            </a:fld>
            <a:endParaRPr lang="f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457200" y="742950"/>
            <a:ext cx="8229600" cy="3373500"/>
          </a:xfrm>
          <a:prstGeom prst="rect">
            <a:avLst/>
          </a:prstGeom>
        </p:spPr>
        <p:txBody>
          <a:bodyPr lIns="91425" tIns="91425" rIns="91425" bIns="91425" anchor="t" anchorCtr="0">
            <a:noAutofit/>
          </a:bodyPr>
          <a:lstStyle/>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Certificats valides 90 jours</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limite les dommages causés par la compromission de la clé ou la mauvaise émission</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force l’automatisation du renouvellement</a:t>
            </a:r>
          </a:p>
          <a:p>
            <a:pPr lvl="0" rtl="0">
              <a:spcBef>
                <a:spcPts val="0"/>
              </a:spcBef>
              <a:buNone/>
            </a:pPr>
            <a:endParaRP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Support des certificats de type Domain Validation (DV)</a:t>
            </a: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Pas de support des certificats de type Organization Validation (OV)</a:t>
            </a: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Pas de support des certificats de type Extended Validation (EV)</a:t>
            </a:r>
          </a:p>
          <a:p>
            <a:pPr lvl="0" rtl="0">
              <a:spcBef>
                <a:spcPts val="0"/>
              </a:spcBef>
              <a:buNone/>
            </a:pPr>
            <a:endParaRP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Support des certificats Subject Alternative </a:t>
            </a:r>
            <a:br>
              <a:rPr lang="fr" sz="1400">
                <a:solidFill>
                  <a:srgbClr val="6A205F"/>
                </a:solidFill>
                <a:latin typeface="Cantarell"/>
                <a:ea typeface="Cantarell"/>
                <a:cs typeface="Cantarell"/>
                <a:sym typeface="Cantarell"/>
              </a:rPr>
            </a:br>
            <a:r>
              <a:rPr lang="fr" sz="1400">
                <a:solidFill>
                  <a:srgbClr val="6A205F"/>
                </a:solidFill>
                <a:latin typeface="Cantarell"/>
                <a:ea typeface="Cantarell"/>
                <a:cs typeface="Cantarell"/>
                <a:sym typeface="Cantarell"/>
              </a:rPr>
              <a:t>Name (SAN)</a:t>
            </a: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Pas de support des certificats wildcard</a:t>
            </a:r>
          </a:p>
          <a:p>
            <a:pPr lvl="0" rtl="0">
              <a:spcBef>
                <a:spcPts val="0"/>
              </a:spcBef>
              <a:buNone/>
            </a:pPr>
            <a:endParaRPr sz="1400">
              <a:solidFill>
                <a:srgbClr val="6A205F"/>
              </a:solidFill>
              <a:latin typeface="Cantarell"/>
              <a:ea typeface="Cantarell"/>
              <a:cs typeface="Cantarell"/>
              <a:sym typeface="Cantarell"/>
            </a:endParaRPr>
          </a:p>
          <a:p>
            <a:pPr lvl="0" rtl="0">
              <a:spcBef>
                <a:spcPts val="0"/>
              </a:spcBef>
              <a:buNone/>
            </a:pPr>
            <a:endParaRPr sz="1400">
              <a:solidFill>
                <a:srgbClr val="6A205F"/>
              </a:solidFill>
              <a:latin typeface="Cantarell"/>
              <a:ea typeface="Cantarell"/>
              <a:cs typeface="Cantarell"/>
              <a:sym typeface="Cantarell"/>
            </a:endParaRPr>
          </a:p>
          <a:p>
            <a:pPr marL="0" lvl="0" indent="0" rtl="0">
              <a:spcBef>
                <a:spcPts val="0"/>
              </a:spcBef>
              <a:buNone/>
            </a:pPr>
            <a:endParaRPr sz="1400">
              <a:solidFill>
                <a:srgbClr val="6A205F"/>
              </a:solidFill>
              <a:latin typeface="Cantarell"/>
              <a:ea typeface="Cantarell"/>
              <a:cs typeface="Cantarell"/>
              <a:sym typeface="Cantarell"/>
            </a:endParaRPr>
          </a:p>
          <a:p>
            <a:pPr lvl="0" rtl="0">
              <a:spcBef>
                <a:spcPts val="0"/>
              </a:spcBef>
              <a:buNone/>
            </a:pPr>
            <a:endParaRPr sz="1400">
              <a:solidFill>
                <a:srgbClr val="6A205F"/>
              </a:solidFill>
              <a:latin typeface="Cantarell"/>
              <a:ea typeface="Cantarell"/>
              <a:cs typeface="Cantarell"/>
              <a:sym typeface="Cantarell"/>
            </a:endParaRPr>
          </a:p>
          <a:p>
            <a:pPr lvl="0" rtl="0">
              <a:spcBef>
                <a:spcPts val="0"/>
              </a:spcBef>
              <a:buNone/>
            </a:pPr>
            <a:endParaRPr sz="1400">
              <a:solidFill>
                <a:srgbClr val="6A205F"/>
              </a:solidFill>
              <a:latin typeface="Cantarell"/>
              <a:ea typeface="Cantarell"/>
              <a:cs typeface="Cantarell"/>
              <a:sym typeface="Cantarell"/>
            </a:endParaRPr>
          </a:p>
        </p:txBody>
      </p:sp>
      <p:cxnSp>
        <p:nvCxnSpPr>
          <p:cNvPr id="294" name="Shape 294"/>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295" name="Shape 295"/>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 name="Shape 296"/>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Périmètre &amp; Limitations</a:t>
            </a:r>
          </a:p>
        </p:txBody>
      </p:sp>
      <p:cxnSp>
        <p:nvCxnSpPr>
          <p:cNvPr id="297" name="Shape 297"/>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298" name="Shape 298"/>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99" name="Shape 299"/>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300" name="Shape 300"/>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301" name="Shape 301"/>
          <p:cNvPicPr preferRelativeResize="0"/>
          <p:nvPr/>
        </p:nvPicPr>
        <p:blipFill>
          <a:blip r:embed="rId4">
            <a:alphaModFix/>
          </a:blip>
          <a:stretch>
            <a:fillRect/>
          </a:stretch>
        </p:blipFill>
        <p:spPr>
          <a:xfrm>
            <a:off x="1199425" y="3702225"/>
            <a:ext cx="3799700" cy="476399"/>
          </a:xfrm>
          <a:prstGeom prst="rect">
            <a:avLst/>
          </a:prstGeom>
          <a:noFill/>
          <a:ln>
            <a:noFill/>
          </a:ln>
        </p:spPr>
      </p:pic>
      <p:pic>
        <p:nvPicPr>
          <p:cNvPr id="302" name="Shape 302"/>
          <p:cNvPicPr preferRelativeResize="0"/>
          <p:nvPr/>
        </p:nvPicPr>
        <p:blipFill>
          <a:blip r:embed="rId5">
            <a:alphaModFix/>
          </a:blip>
          <a:stretch>
            <a:fillRect/>
          </a:stretch>
        </p:blipFill>
        <p:spPr>
          <a:xfrm>
            <a:off x="1204385" y="4178625"/>
            <a:ext cx="3789779" cy="476399"/>
          </a:xfrm>
          <a:prstGeom prst="rect">
            <a:avLst/>
          </a:prstGeom>
          <a:noFill/>
          <a:ln>
            <a:noFill/>
          </a:ln>
        </p:spPr>
      </p:pic>
      <p:sp>
        <p:nvSpPr>
          <p:cNvPr id="303" name="Shape 303"/>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21</a:t>
            </a:fld>
            <a:endParaRPr lang="fr"/>
          </a:p>
        </p:txBody>
      </p:sp>
      <p:pic>
        <p:nvPicPr>
          <p:cNvPr id="304" name="Shape 304"/>
          <p:cNvPicPr preferRelativeResize="0"/>
          <p:nvPr/>
        </p:nvPicPr>
        <p:blipFill>
          <a:blip r:embed="rId6">
            <a:alphaModFix/>
          </a:blip>
          <a:stretch>
            <a:fillRect/>
          </a:stretch>
        </p:blipFill>
        <p:spPr>
          <a:xfrm>
            <a:off x="5163200" y="2659050"/>
            <a:ext cx="3523600" cy="1867975"/>
          </a:xfrm>
          <a:prstGeom prst="rect">
            <a:avLst/>
          </a:prstGeom>
          <a:noFill/>
          <a:ln>
            <a:noFill/>
          </a:ln>
        </p:spPr>
      </p:pic>
      <p:sp>
        <p:nvSpPr>
          <p:cNvPr id="305" name="Shape 305"/>
          <p:cNvSpPr txBox="1"/>
          <p:nvPr/>
        </p:nvSpPr>
        <p:spPr>
          <a:xfrm>
            <a:off x="5136125" y="4314575"/>
            <a:ext cx="3097200" cy="420300"/>
          </a:xfrm>
          <a:prstGeom prst="rect">
            <a:avLst/>
          </a:prstGeom>
          <a:solidFill>
            <a:srgbClr val="FFFFFF"/>
          </a:solidFill>
          <a:ln>
            <a:noFill/>
          </a:ln>
        </p:spPr>
        <p:txBody>
          <a:bodyPr lIns="91425" tIns="91425" rIns="91425" bIns="91425" anchor="t" anchorCtr="0">
            <a:noAutofit/>
          </a:bodyPr>
          <a:lstStyle/>
          <a:p>
            <a:pPr lvl="0">
              <a:spcBef>
                <a:spcPts val="0"/>
              </a:spcBef>
              <a:buNone/>
            </a:pPr>
            <a:r>
              <a:rPr lang="fr" sz="1100" i="1"/>
              <a:t>L’offre de GlobalSign : 3 types de certificats</a:t>
            </a:r>
          </a:p>
        </p:txBody>
      </p:sp>
      <p:sp>
        <p:nvSpPr>
          <p:cNvPr id="306" name="Shape 306"/>
          <p:cNvSpPr/>
          <p:nvPr/>
        </p:nvSpPr>
        <p:spPr>
          <a:xfrm>
            <a:off x="5163200" y="2834650"/>
            <a:ext cx="1131000" cy="1479899"/>
          </a:xfrm>
          <a:prstGeom prst="rect">
            <a:avLst/>
          </a:prstGeom>
          <a:noFill/>
          <a:ln w="76200" cap="flat" cmpd="sng">
            <a:solidFill>
              <a:srgbClr val="351C75"/>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solidFill>
                <a:srgbClr val="351C75"/>
              </a:solidFill>
            </a:endParaRPr>
          </a:p>
        </p:txBody>
      </p:sp>
      <p:cxnSp>
        <p:nvCxnSpPr>
          <p:cNvPr id="307" name="Shape 307"/>
          <p:cNvCxnSpPr/>
          <p:nvPr/>
        </p:nvCxnSpPr>
        <p:spPr>
          <a:xfrm rot="10800000" flipH="1">
            <a:off x="6292775" y="2317424"/>
            <a:ext cx="810299" cy="518100"/>
          </a:xfrm>
          <a:prstGeom prst="straightConnector1">
            <a:avLst/>
          </a:prstGeom>
          <a:noFill/>
          <a:ln w="76200" cap="flat" cmpd="sng">
            <a:solidFill>
              <a:srgbClr val="351C75"/>
            </a:solidFill>
            <a:prstDash val="solid"/>
            <a:round/>
            <a:headEnd type="none" w="lg" len="lg"/>
            <a:tailEnd type="none" w="lg" len="lg"/>
          </a:ln>
        </p:spPr>
      </p:cxnSp>
      <p:sp>
        <p:nvSpPr>
          <p:cNvPr id="308" name="Shape 308"/>
          <p:cNvSpPr txBox="1"/>
          <p:nvPr/>
        </p:nvSpPr>
        <p:spPr>
          <a:xfrm>
            <a:off x="7035575" y="2060325"/>
            <a:ext cx="1489199" cy="3333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r>
              <a:rPr lang="fr" b="1">
                <a:solidFill>
                  <a:srgbClr val="351C75"/>
                </a:solidFill>
              </a:rPr>
              <a:t>Lets’ Encrypt</a:t>
            </a:r>
          </a:p>
          <a:p>
            <a:pPr lvl="0">
              <a:spcBef>
                <a:spcPts val="0"/>
              </a:spcBef>
              <a:buNone/>
            </a:pPr>
            <a:endParaRPr b="1"/>
          </a:p>
        </p:txBody>
      </p:sp>
      <p:sp>
        <p:nvSpPr>
          <p:cNvPr id="309" name="Shape 309"/>
          <p:cNvSpPr txBox="1"/>
          <p:nvPr/>
        </p:nvSpPr>
        <p:spPr>
          <a:xfrm>
            <a:off x="706825" y="3702225"/>
            <a:ext cx="548699" cy="476400"/>
          </a:xfrm>
          <a:prstGeom prst="rect">
            <a:avLst/>
          </a:prstGeom>
          <a:noFill/>
          <a:ln>
            <a:noFill/>
          </a:ln>
        </p:spPr>
        <p:txBody>
          <a:bodyPr lIns="91425" tIns="91425" rIns="91425" bIns="91425" anchor="t" anchorCtr="0">
            <a:noAutofit/>
          </a:bodyPr>
          <a:lstStyle/>
          <a:p>
            <a:pPr lvl="0" rtl="0">
              <a:spcBef>
                <a:spcPts val="0"/>
              </a:spcBef>
              <a:buNone/>
            </a:pPr>
            <a:r>
              <a:rPr lang="fr" sz="1800" b="1">
                <a:solidFill>
                  <a:srgbClr val="351C75"/>
                </a:solidFill>
              </a:rPr>
              <a:t>EV</a:t>
            </a:r>
          </a:p>
        </p:txBody>
      </p:sp>
      <p:sp>
        <p:nvSpPr>
          <p:cNvPr id="310" name="Shape 310"/>
          <p:cNvSpPr txBox="1"/>
          <p:nvPr/>
        </p:nvSpPr>
        <p:spPr>
          <a:xfrm>
            <a:off x="210850" y="4206850"/>
            <a:ext cx="1131000" cy="476400"/>
          </a:xfrm>
          <a:prstGeom prst="rect">
            <a:avLst/>
          </a:prstGeom>
          <a:noFill/>
          <a:ln>
            <a:noFill/>
          </a:ln>
        </p:spPr>
        <p:txBody>
          <a:bodyPr lIns="91425" tIns="91425" rIns="91425" bIns="91425" anchor="t" anchorCtr="0">
            <a:noAutofit/>
          </a:bodyPr>
          <a:lstStyle/>
          <a:p>
            <a:pPr lvl="0" rtl="0">
              <a:spcBef>
                <a:spcPts val="0"/>
              </a:spcBef>
              <a:buNone/>
            </a:pPr>
            <a:r>
              <a:rPr lang="fr" sz="1800" b="1">
                <a:solidFill>
                  <a:srgbClr val="351C75"/>
                </a:solidFill>
              </a:rPr>
              <a:t>DV / OV</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ctrTitle"/>
          </p:nvPr>
        </p:nvSpPr>
        <p:spPr>
          <a:xfrm>
            <a:off x="1642350" y="1024975"/>
            <a:ext cx="6773699" cy="608100"/>
          </a:xfrm>
          <a:prstGeom prst="rect">
            <a:avLst/>
          </a:prstGeom>
        </p:spPr>
        <p:txBody>
          <a:bodyPr lIns="91425" tIns="91425" rIns="91425" bIns="91425" anchor="b" anchorCtr="0">
            <a:noAutofit/>
          </a:bodyPr>
          <a:lstStyle/>
          <a:p>
            <a:pPr lvl="0" algn="l" rtl="0">
              <a:spcBef>
                <a:spcPts val="0"/>
              </a:spcBef>
              <a:buNone/>
            </a:pPr>
            <a:r>
              <a:rPr lang="fr" sz="3600" b="0" i="1">
                <a:solidFill>
                  <a:schemeClr val="lt1"/>
                </a:solidFill>
                <a:latin typeface="Cantarell"/>
                <a:ea typeface="Cantarell"/>
                <a:cs typeface="Cantarell"/>
                <a:sym typeface="Cantarell"/>
              </a:rPr>
              <a:t>Merci</a:t>
            </a:r>
          </a:p>
        </p:txBody>
      </p:sp>
      <p:sp>
        <p:nvSpPr>
          <p:cNvPr id="316" name="Shape 316"/>
          <p:cNvSpPr/>
          <p:nvPr/>
        </p:nvSpPr>
        <p:spPr>
          <a:xfrm>
            <a:off x="914387" y="981900"/>
            <a:ext cx="464525" cy="135125"/>
          </a:xfrm>
          <a:prstGeom prst="flowChartMerge">
            <a:avLst/>
          </a:prstGeom>
          <a:solidFill>
            <a:schemeClr val="lt1"/>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17" name="Shape 317"/>
          <p:cNvCxnSpPr/>
          <p:nvPr/>
        </p:nvCxnSpPr>
        <p:spPr>
          <a:xfrm>
            <a:off x="914400" y="981900"/>
            <a:ext cx="8229600" cy="0"/>
          </a:xfrm>
          <a:prstGeom prst="straightConnector1">
            <a:avLst/>
          </a:prstGeom>
          <a:noFill/>
          <a:ln w="9525" cap="flat" cmpd="sng">
            <a:solidFill>
              <a:schemeClr val="lt1"/>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642350" y="1024975"/>
            <a:ext cx="6773699" cy="608100"/>
          </a:xfrm>
          <a:prstGeom prst="rect">
            <a:avLst/>
          </a:prstGeom>
        </p:spPr>
        <p:txBody>
          <a:bodyPr lIns="91425" tIns="91425" rIns="91425" bIns="91425" anchor="b" anchorCtr="0">
            <a:noAutofit/>
          </a:bodyPr>
          <a:lstStyle/>
          <a:p>
            <a:pPr lvl="0" algn="l" rtl="0">
              <a:spcBef>
                <a:spcPts val="0"/>
              </a:spcBef>
              <a:buNone/>
            </a:pPr>
            <a:r>
              <a:rPr lang="fr" sz="3600" b="0" i="1">
                <a:solidFill>
                  <a:schemeClr val="lt1"/>
                </a:solidFill>
                <a:latin typeface="Cantarell"/>
                <a:ea typeface="Cantarell"/>
                <a:cs typeface="Cantarell"/>
                <a:sym typeface="Cantarell"/>
              </a:rPr>
              <a:t>Vous avez dit Let’s Encrypt ?</a:t>
            </a:r>
          </a:p>
        </p:txBody>
      </p:sp>
      <p:sp>
        <p:nvSpPr>
          <p:cNvPr id="55" name="Shape 55"/>
          <p:cNvSpPr/>
          <p:nvPr/>
        </p:nvSpPr>
        <p:spPr>
          <a:xfrm>
            <a:off x="914387" y="981900"/>
            <a:ext cx="464525" cy="135125"/>
          </a:xfrm>
          <a:prstGeom prst="flowChartMerge">
            <a:avLst/>
          </a:prstGeom>
          <a:solidFill>
            <a:schemeClr val="lt1"/>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6" name="Shape 56"/>
          <p:cNvCxnSpPr/>
          <p:nvPr/>
        </p:nvCxnSpPr>
        <p:spPr>
          <a:xfrm>
            <a:off x="914400" y="981900"/>
            <a:ext cx="8229600" cy="0"/>
          </a:xfrm>
          <a:prstGeom prst="straightConnector1">
            <a:avLst/>
          </a:prstGeom>
          <a:noFill/>
          <a:ln w="9525" cap="flat" cmpd="sng">
            <a:solidFill>
              <a:schemeClr val="lt1"/>
            </a:solidFill>
            <a:prstDash val="solid"/>
            <a:round/>
            <a:headEnd type="none" w="lg" len="lg"/>
            <a:tailEnd type="none" w="lg" len="lg"/>
          </a:ln>
        </p:spPr>
      </p:cxnSp>
      <p:sp>
        <p:nvSpPr>
          <p:cNvPr id="57" name="Shape 57"/>
          <p:cNvSpPr txBox="1"/>
          <p:nvPr/>
        </p:nvSpPr>
        <p:spPr>
          <a:xfrm>
            <a:off x="1007550" y="3267075"/>
            <a:ext cx="7128900" cy="3342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fr">
                <a:latin typeface="Cantarell"/>
                <a:ea typeface="Cantarell"/>
                <a:cs typeface="Cantarell"/>
                <a:sym typeface="Cantarell"/>
              </a:rPr>
              <a:t>letsencrypt certonly --standalone -d example.com -d www.example.com</a:t>
            </a:r>
          </a:p>
        </p:txBody>
      </p:sp>
      <p:sp>
        <p:nvSpPr>
          <p:cNvPr id="58" name="Shape 58"/>
          <p:cNvSpPr txBox="1"/>
          <p:nvPr/>
        </p:nvSpPr>
        <p:spPr>
          <a:xfrm>
            <a:off x="1007550" y="4134675"/>
            <a:ext cx="7128900" cy="3342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fr">
                <a:latin typeface="Cantarell"/>
                <a:ea typeface="Cantarell"/>
                <a:cs typeface="Cantarell"/>
                <a:sym typeface="Cantarell"/>
              </a:rPr>
              <a:t>letsencrypt revoke --cert-path example-cert.pem</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457200" y="819925"/>
            <a:ext cx="8229600" cy="3915599"/>
          </a:xfrm>
          <a:prstGeom prst="rect">
            <a:avLst/>
          </a:prstGeom>
        </p:spPr>
        <p:txBody>
          <a:bodyPr lIns="91425" tIns="91425" rIns="91425" bIns="91425" anchor="t" anchorCtr="0">
            <a:noAutofit/>
          </a:bodyPr>
          <a:lstStyle/>
          <a:p>
            <a:pPr lvl="0" rtl="0">
              <a:spcBef>
                <a:spcPts val="0"/>
              </a:spcBef>
              <a:buNone/>
            </a:pPr>
            <a:r>
              <a:rPr lang="fr" sz="1400">
                <a:solidFill>
                  <a:srgbClr val="6A205F"/>
                </a:solidFill>
                <a:latin typeface="Cantarell"/>
                <a:ea typeface="Cantarell"/>
                <a:cs typeface="Cantarell"/>
                <a:sym typeface="Cantarell"/>
              </a:rPr>
              <a:t>Constat :</a:t>
            </a:r>
          </a:p>
          <a:p>
            <a:pPr marL="457200" lvl="0" indent="-317500" rtl="0">
              <a:spcBef>
                <a:spcPts val="0"/>
              </a:spcBef>
              <a:buClr>
                <a:srgbClr val="6A205F"/>
              </a:buClr>
              <a:buSzPct val="100000"/>
              <a:buFont typeface="Cantarell"/>
            </a:pPr>
            <a:r>
              <a:rPr lang="fr" sz="1400">
                <a:solidFill>
                  <a:srgbClr val="6A205F"/>
                </a:solidFill>
                <a:latin typeface="Cantarell"/>
                <a:ea typeface="Cantarell"/>
                <a:cs typeface="Cantarell"/>
                <a:sym typeface="Cantarell"/>
              </a:rPr>
              <a:t>De plus en plus de données privées circulent sur le Web</a:t>
            </a:r>
          </a:p>
          <a:p>
            <a:pPr marL="457200" lvl="0" indent="-317500" rtl="0">
              <a:spcBef>
                <a:spcPts val="0"/>
              </a:spcBef>
              <a:buClr>
                <a:srgbClr val="6A205F"/>
              </a:buClr>
              <a:buSzPct val="100000"/>
              <a:buFont typeface="Cantarell"/>
            </a:pPr>
            <a:r>
              <a:rPr lang="fr" sz="1400">
                <a:solidFill>
                  <a:srgbClr val="6A205F"/>
                </a:solidFill>
                <a:latin typeface="Cantarell"/>
                <a:ea typeface="Cantarell"/>
                <a:cs typeface="Cantarell"/>
                <a:sym typeface="Cantarell"/>
              </a:rPr>
              <a:t>Gestion des certificats est compliquée</a:t>
            </a:r>
          </a:p>
          <a:p>
            <a:pPr lvl="0" rtl="0">
              <a:spcBef>
                <a:spcPts val="0"/>
              </a:spcBef>
              <a:buNone/>
            </a:pPr>
            <a:endParaRPr sz="1400">
              <a:solidFill>
                <a:srgbClr val="6A205F"/>
              </a:solidFill>
              <a:latin typeface="Cantarell"/>
              <a:ea typeface="Cantarell"/>
              <a:cs typeface="Cantarell"/>
              <a:sym typeface="Cantarell"/>
            </a:endParaRPr>
          </a:p>
          <a:p>
            <a:pPr lvl="0" rtl="0">
              <a:spcBef>
                <a:spcPts val="0"/>
              </a:spcBef>
              <a:buNone/>
            </a:pPr>
            <a:r>
              <a:rPr lang="fr" sz="1400">
                <a:solidFill>
                  <a:srgbClr val="6A205F"/>
                </a:solidFill>
                <a:latin typeface="Cantarell"/>
                <a:ea typeface="Cantarell"/>
                <a:cs typeface="Cantarell"/>
                <a:sym typeface="Cantarell"/>
              </a:rPr>
              <a:t>Promesse :</a:t>
            </a:r>
          </a:p>
          <a:p>
            <a:pPr marL="457200" lvl="0" indent="-317500" rtl="0">
              <a:spcBef>
                <a:spcPts val="0"/>
              </a:spcBef>
              <a:buClr>
                <a:srgbClr val="6A205F"/>
              </a:buClr>
              <a:buSzPct val="100000"/>
              <a:buFont typeface="Cantarell"/>
            </a:pPr>
            <a:r>
              <a:rPr lang="fr" sz="1400">
                <a:solidFill>
                  <a:srgbClr val="6A205F"/>
                </a:solidFill>
                <a:latin typeface="Cantarell"/>
                <a:ea typeface="Cantarell"/>
                <a:cs typeface="Cantarell"/>
                <a:sym typeface="Cantarell"/>
              </a:rPr>
              <a:t>«</a:t>
            </a:r>
            <a:r>
              <a:rPr lang="fr" sz="1400" i="1">
                <a:solidFill>
                  <a:srgbClr val="6A205F"/>
                </a:solidFill>
                <a:latin typeface="Cantarell"/>
                <a:ea typeface="Cantarell"/>
                <a:cs typeface="Cantarell"/>
                <a:sym typeface="Cantarell"/>
              </a:rPr>
              <a:t>No validation emails, no complicated configuration editing, no expired certificates breaking your website. And of course, because Let’s Encrypt provides </a:t>
            </a:r>
            <a:br>
              <a:rPr lang="fr" sz="1400" i="1">
                <a:solidFill>
                  <a:srgbClr val="6A205F"/>
                </a:solidFill>
                <a:latin typeface="Cantarell"/>
                <a:ea typeface="Cantarell"/>
                <a:cs typeface="Cantarell"/>
                <a:sym typeface="Cantarell"/>
              </a:rPr>
            </a:br>
            <a:r>
              <a:rPr lang="fr" sz="1400" i="1">
                <a:solidFill>
                  <a:srgbClr val="6A205F"/>
                </a:solidFill>
                <a:latin typeface="Cantarell"/>
                <a:ea typeface="Cantarell"/>
                <a:cs typeface="Cantarell"/>
                <a:sym typeface="Cantarell"/>
              </a:rPr>
              <a:t>certificates for free, no need to arrange payment. </a:t>
            </a:r>
            <a:r>
              <a:rPr lang="fr" sz="1400">
                <a:solidFill>
                  <a:srgbClr val="6A205F"/>
                </a:solidFill>
                <a:latin typeface="Cantarell"/>
                <a:ea typeface="Cantarell"/>
                <a:cs typeface="Cantarell"/>
                <a:sym typeface="Cantarell"/>
              </a:rPr>
              <a:t>»</a:t>
            </a:r>
          </a:p>
          <a:p>
            <a:pPr marL="457200" lvl="0" indent="-317500" rtl="0">
              <a:spcBef>
                <a:spcPts val="0"/>
              </a:spcBef>
              <a:buClr>
                <a:srgbClr val="6A205F"/>
              </a:buClr>
              <a:buSzPct val="100000"/>
              <a:buFont typeface="Cantarell"/>
            </a:pPr>
            <a:r>
              <a:rPr lang="fr" sz="1400">
                <a:solidFill>
                  <a:srgbClr val="6A205F"/>
                </a:solidFill>
                <a:latin typeface="Cantarell"/>
                <a:ea typeface="Cantarell"/>
                <a:cs typeface="Cantarell"/>
                <a:sym typeface="Cantarell"/>
              </a:rPr>
              <a:t>Automatisation</a:t>
            </a:r>
          </a:p>
          <a:p>
            <a:pPr lvl="0" rtl="0">
              <a:spcBef>
                <a:spcPts val="0"/>
              </a:spcBef>
              <a:buNone/>
            </a:pPr>
            <a:endParaRPr sz="1400">
              <a:solidFill>
                <a:srgbClr val="6A205F"/>
              </a:solidFill>
              <a:latin typeface="Cantarell"/>
              <a:ea typeface="Cantarell"/>
              <a:cs typeface="Cantarell"/>
              <a:sym typeface="Cantarell"/>
            </a:endParaRPr>
          </a:p>
          <a:p>
            <a:pPr lvl="0" rtl="0">
              <a:spcBef>
                <a:spcPts val="0"/>
              </a:spcBef>
              <a:buNone/>
            </a:pPr>
            <a:r>
              <a:rPr lang="fr" sz="1400">
                <a:solidFill>
                  <a:srgbClr val="6A205F"/>
                </a:solidFill>
                <a:latin typeface="Cantarell"/>
                <a:ea typeface="Cantarell"/>
                <a:cs typeface="Cantarell"/>
                <a:sym typeface="Cantarell"/>
              </a:rPr>
              <a:t>Chronologie :</a:t>
            </a: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18 novembre 2014 : démarrage du projet par  l’ISRG</a:t>
            </a: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19 octobre 2015 : Signature croisée de IdenTrust</a:t>
            </a: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3 Décembre 2015 : Bêta publique</a:t>
            </a: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Janvier 2016 : Des hébergeurs vont supporter Let’s Encrypt</a:t>
            </a:r>
          </a:p>
        </p:txBody>
      </p:sp>
      <p:cxnSp>
        <p:nvCxnSpPr>
          <p:cNvPr id="64" name="Shape 64"/>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65" name="Shape 65"/>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De la genèse à aujourd’hui</a:t>
            </a:r>
          </a:p>
        </p:txBody>
      </p:sp>
      <p:cxnSp>
        <p:nvCxnSpPr>
          <p:cNvPr id="67" name="Shape 67"/>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68" name="Shape 68"/>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69" name="Shape 69"/>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70" name="Shape 70"/>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71" name="Shape 71"/>
          <p:cNvPicPr preferRelativeResize="0"/>
          <p:nvPr/>
        </p:nvPicPr>
        <p:blipFill>
          <a:blip r:embed="rId4">
            <a:alphaModFix/>
          </a:blip>
          <a:stretch>
            <a:fillRect/>
          </a:stretch>
        </p:blipFill>
        <p:spPr>
          <a:xfrm>
            <a:off x="6051400" y="2579050"/>
            <a:ext cx="2653549" cy="2130600"/>
          </a:xfrm>
          <a:prstGeom prst="rect">
            <a:avLst/>
          </a:prstGeom>
          <a:noFill/>
          <a:ln>
            <a:noFill/>
          </a:ln>
        </p:spPr>
      </p:pic>
      <p:sp>
        <p:nvSpPr>
          <p:cNvPr id="72" name="Shape 72"/>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4</a:t>
            </a:fld>
            <a:endParaRPr lang="f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cxnSp>
        <p:nvCxnSpPr>
          <p:cNvPr id="77" name="Shape 77"/>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78" name="Shape 78"/>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Let’s Encrypt is trusted !</a:t>
            </a:r>
          </a:p>
        </p:txBody>
      </p:sp>
      <p:cxnSp>
        <p:nvCxnSpPr>
          <p:cNvPr id="80" name="Shape 80"/>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81" name="Shape 81"/>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82" name="Shape 82"/>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83" name="Shape 83"/>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84" name="Shape 84"/>
          <p:cNvPicPr preferRelativeResize="0"/>
          <p:nvPr/>
        </p:nvPicPr>
        <p:blipFill>
          <a:blip r:embed="rId4">
            <a:alphaModFix/>
          </a:blip>
          <a:stretch>
            <a:fillRect/>
          </a:stretch>
        </p:blipFill>
        <p:spPr>
          <a:xfrm>
            <a:off x="186051" y="872525"/>
            <a:ext cx="5174748" cy="3268287"/>
          </a:xfrm>
          <a:prstGeom prst="rect">
            <a:avLst/>
          </a:prstGeom>
          <a:noFill/>
          <a:ln>
            <a:noFill/>
          </a:ln>
        </p:spPr>
      </p:pic>
      <p:pic>
        <p:nvPicPr>
          <p:cNvPr id="85" name="Shape 85"/>
          <p:cNvPicPr preferRelativeResize="0"/>
          <p:nvPr/>
        </p:nvPicPr>
        <p:blipFill>
          <a:blip r:embed="rId5">
            <a:alphaModFix/>
          </a:blip>
          <a:stretch>
            <a:fillRect/>
          </a:stretch>
        </p:blipFill>
        <p:spPr>
          <a:xfrm>
            <a:off x="5600225" y="1899137"/>
            <a:ext cx="2868799" cy="1192824"/>
          </a:xfrm>
          <a:prstGeom prst="rect">
            <a:avLst/>
          </a:prstGeom>
          <a:noFill/>
          <a:ln>
            <a:noFill/>
          </a:ln>
        </p:spPr>
      </p:pic>
      <p:sp>
        <p:nvSpPr>
          <p:cNvPr id="86" name="Shape 86"/>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5</a:t>
            </a:fld>
            <a:endParaRPr lang="f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cxnSp>
        <p:nvCxnSpPr>
          <p:cNvPr id="91" name="Shape 91"/>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92" name="Shape 92"/>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Let’s Encrypt is trusted !</a:t>
            </a:r>
          </a:p>
        </p:txBody>
      </p:sp>
      <p:cxnSp>
        <p:nvCxnSpPr>
          <p:cNvPr id="94" name="Shape 94"/>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95" name="Shape 95"/>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96" name="Shape 96"/>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97" name="Shape 97"/>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98" name="Shape 98"/>
          <p:cNvPicPr preferRelativeResize="0"/>
          <p:nvPr/>
        </p:nvPicPr>
        <p:blipFill>
          <a:blip r:embed="rId4">
            <a:alphaModFix/>
          </a:blip>
          <a:stretch>
            <a:fillRect/>
          </a:stretch>
        </p:blipFill>
        <p:spPr>
          <a:xfrm>
            <a:off x="186051" y="872525"/>
            <a:ext cx="5174748" cy="3268287"/>
          </a:xfrm>
          <a:prstGeom prst="rect">
            <a:avLst/>
          </a:prstGeom>
          <a:noFill/>
          <a:ln>
            <a:noFill/>
          </a:ln>
        </p:spPr>
      </p:pic>
      <p:pic>
        <p:nvPicPr>
          <p:cNvPr id="99" name="Shape 99"/>
          <p:cNvPicPr preferRelativeResize="0"/>
          <p:nvPr/>
        </p:nvPicPr>
        <p:blipFill>
          <a:blip r:embed="rId5">
            <a:alphaModFix/>
          </a:blip>
          <a:stretch>
            <a:fillRect/>
          </a:stretch>
        </p:blipFill>
        <p:spPr>
          <a:xfrm>
            <a:off x="5600225" y="1899137"/>
            <a:ext cx="2868799" cy="1192824"/>
          </a:xfrm>
          <a:prstGeom prst="rect">
            <a:avLst/>
          </a:prstGeom>
          <a:noFill/>
          <a:ln>
            <a:noFill/>
          </a:ln>
        </p:spPr>
      </p:pic>
      <p:cxnSp>
        <p:nvCxnSpPr>
          <p:cNvPr id="100" name="Shape 100"/>
          <p:cNvCxnSpPr/>
          <p:nvPr/>
        </p:nvCxnSpPr>
        <p:spPr>
          <a:xfrm flipH="1">
            <a:off x="4847400" y="2931800"/>
            <a:ext cx="1041899" cy="540299"/>
          </a:xfrm>
          <a:prstGeom prst="straightConnector1">
            <a:avLst/>
          </a:prstGeom>
          <a:noFill/>
          <a:ln w="28575" cap="flat" cmpd="sng">
            <a:solidFill>
              <a:schemeClr val="dk2"/>
            </a:solidFill>
            <a:prstDash val="solid"/>
            <a:round/>
            <a:headEnd type="none" w="lg" len="lg"/>
            <a:tailEnd type="triangle" w="lg" len="lg"/>
          </a:ln>
        </p:spPr>
      </p:cxnSp>
      <p:cxnSp>
        <p:nvCxnSpPr>
          <p:cNvPr id="101" name="Shape 101"/>
          <p:cNvCxnSpPr/>
          <p:nvPr/>
        </p:nvCxnSpPr>
        <p:spPr>
          <a:xfrm rot="10800000">
            <a:off x="2966799" y="2687475"/>
            <a:ext cx="2896800" cy="0"/>
          </a:xfrm>
          <a:prstGeom prst="straightConnector1">
            <a:avLst/>
          </a:prstGeom>
          <a:noFill/>
          <a:ln w="28575" cap="flat" cmpd="sng">
            <a:solidFill>
              <a:schemeClr val="dk2"/>
            </a:solidFill>
            <a:prstDash val="solid"/>
            <a:round/>
            <a:headEnd type="none" w="lg" len="lg"/>
            <a:tailEnd type="triangle" w="lg" len="lg"/>
          </a:ln>
        </p:spPr>
      </p:cxnSp>
      <p:cxnSp>
        <p:nvCxnSpPr>
          <p:cNvPr id="102" name="Shape 102"/>
          <p:cNvCxnSpPr/>
          <p:nvPr/>
        </p:nvCxnSpPr>
        <p:spPr>
          <a:xfrm rot="10800000">
            <a:off x="4873599" y="1607400"/>
            <a:ext cx="990000" cy="694199"/>
          </a:xfrm>
          <a:prstGeom prst="straightConnector1">
            <a:avLst/>
          </a:prstGeom>
          <a:noFill/>
          <a:ln w="28575" cap="flat" cmpd="sng">
            <a:solidFill>
              <a:schemeClr val="dk2"/>
            </a:solidFill>
            <a:prstDash val="solid"/>
            <a:round/>
            <a:headEnd type="none" w="lg" len="lg"/>
            <a:tailEnd type="triangle" w="lg" len="lg"/>
          </a:ln>
        </p:spPr>
      </p:cxnSp>
      <p:sp>
        <p:nvSpPr>
          <p:cNvPr id="103" name="Shape 103"/>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6</a:t>
            </a:fld>
            <a:endParaRPr lang="f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1642350" y="1024975"/>
            <a:ext cx="6773699" cy="608100"/>
          </a:xfrm>
          <a:prstGeom prst="rect">
            <a:avLst/>
          </a:prstGeom>
        </p:spPr>
        <p:txBody>
          <a:bodyPr lIns="91425" tIns="91425" rIns="91425" bIns="91425" anchor="b" anchorCtr="0">
            <a:noAutofit/>
          </a:bodyPr>
          <a:lstStyle/>
          <a:p>
            <a:pPr lvl="0" algn="l" rtl="0">
              <a:spcBef>
                <a:spcPts val="0"/>
              </a:spcBef>
              <a:buNone/>
            </a:pPr>
            <a:r>
              <a:rPr lang="fr" sz="3600" b="0" i="1">
                <a:solidFill>
                  <a:schemeClr val="lt1"/>
                </a:solidFill>
                <a:latin typeface="Cantarell"/>
                <a:ea typeface="Cantarell"/>
                <a:cs typeface="Cantarell"/>
                <a:sym typeface="Cantarell"/>
              </a:rPr>
              <a:t>La théorie</a:t>
            </a:r>
          </a:p>
        </p:txBody>
      </p:sp>
      <p:sp>
        <p:nvSpPr>
          <p:cNvPr id="109" name="Shape 109"/>
          <p:cNvSpPr/>
          <p:nvPr/>
        </p:nvSpPr>
        <p:spPr>
          <a:xfrm>
            <a:off x="914387" y="981900"/>
            <a:ext cx="464525" cy="135125"/>
          </a:xfrm>
          <a:prstGeom prst="flowChartMerge">
            <a:avLst/>
          </a:prstGeom>
          <a:solidFill>
            <a:schemeClr val="lt1"/>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10" name="Shape 110"/>
          <p:cNvCxnSpPr/>
          <p:nvPr/>
        </p:nvCxnSpPr>
        <p:spPr>
          <a:xfrm>
            <a:off x="914400" y="981900"/>
            <a:ext cx="8229600" cy="0"/>
          </a:xfrm>
          <a:prstGeom prst="straightConnector1">
            <a:avLst/>
          </a:prstGeom>
          <a:noFill/>
          <a:ln w="9525" cap="flat" cmpd="sng">
            <a:solidFill>
              <a:schemeClr val="lt1"/>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457200" y="1200150"/>
            <a:ext cx="8229600" cy="3373500"/>
          </a:xfrm>
          <a:prstGeom prst="rect">
            <a:avLst/>
          </a:prstGeom>
        </p:spPr>
        <p:txBody>
          <a:bodyPr lIns="91425" tIns="91425" rIns="91425" bIns="91425" anchor="t" anchorCtr="0">
            <a:noAutofit/>
          </a:bodyPr>
          <a:lstStyle/>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Deux éléments dans l’architecture :</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Autorité de certification (CA)</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Agent coté serveur</a:t>
            </a:r>
          </a:p>
          <a:p>
            <a:pPr marL="1371600" lvl="2"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identifié par une paire de clés générée au premier lancement</a:t>
            </a:r>
          </a:p>
          <a:p>
            <a:pPr lvl="0" rtl="0">
              <a:spcBef>
                <a:spcPts val="0"/>
              </a:spcBef>
              <a:buNone/>
            </a:pPr>
            <a:endParaRP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Protocole ACME (Automatic Certificate Management Environment)</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Automatise les interactions entre la CA et l’agent présent sur les serveurs web</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JSON sur du HTTPS</a:t>
            </a:r>
          </a:p>
          <a:p>
            <a:pPr lvl="0" rtl="0">
              <a:spcBef>
                <a:spcPts val="0"/>
              </a:spcBef>
              <a:buNone/>
            </a:pPr>
            <a:endParaRPr sz="1400">
              <a:solidFill>
                <a:srgbClr val="6A205F"/>
              </a:solidFill>
              <a:latin typeface="Cantarell"/>
              <a:ea typeface="Cantarell"/>
              <a:cs typeface="Cantarell"/>
              <a:sym typeface="Cantarell"/>
            </a:endParaRPr>
          </a:p>
          <a:p>
            <a:pPr marL="457200" lvl="0"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Deux étapes :</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prouver que l’on contrôle le nom de domaine</a:t>
            </a:r>
          </a:p>
          <a:p>
            <a:pPr marL="914400" lvl="1" indent="-317500" rtl="0">
              <a:spcBef>
                <a:spcPts val="0"/>
              </a:spcBef>
              <a:buClr>
                <a:srgbClr val="6A205F"/>
              </a:buClr>
              <a:buSzPct val="100000"/>
              <a:buFont typeface="Cantarell"/>
              <a:buChar char="○"/>
            </a:pPr>
            <a:r>
              <a:rPr lang="fr" sz="1400">
                <a:solidFill>
                  <a:srgbClr val="6A205F"/>
                </a:solidFill>
                <a:latin typeface="Cantarell"/>
                <a:ea typeface="Cantarell"/>
                <a:cs typeface="Cantarell"/>
                <a:sym typeface="Cantarell"/>
              </a:rPr>
              <a:t>envoyer la requête de management du certificat</a:t>
            </a:r>
          </a:p>
        </p:txBody>
      </p:sp>
      <p:cxnSp>
        <p:nvCxnSpPr>
          <p:cNvPr id="116" name="Shape 116"/>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117" name="Shape 117"/>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théorie : Fonctionnement</a:t>
            </a:r>
          </a:p>
        </p:txBody>
      </p:sp>
      <p:cxnSp>
        <p:nvCxnSpPr>
          <p:cNvPr id="119" name="Shape 119"/>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120" name="Shape 120"/>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21" name="Shape 121"/>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122" name="Shape 122"/>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sp>
        <p:nvSpPr>
          <p:cNvPr id="123" name="Shape 123"/>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8</a:t>
            </a:fld>
            <a:endParaRPr lang="f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467100" y="882250"/>
            <a:ext cx="8229600" cy="2293200"/>
          </a:xfrm>
          <a:prstGeom prst="rect">
            <a:avLst/>
          </a:prstGeom>
        </p:spPr>
        <p:txBody>
          <a:bodyPr lIns="91425" tIns="91425" rIns="91425" bIns="91425" anchor="t" anchorCtr="0">
            <a:noAutofit/>
          </a:bodyPr>
          <a:lstStyle/>
          <a:p>
            <a:pPr marL="457200" marR="0" lvl="0" indent="-317500" algn="l" rtl="0">
              <a:lnSpc>
                <a:spcPct val="100000"/>
              </a:lnSpc>
              <a:spcBef>
                <a:spcPts val="600"/>
              </a:spcBef>
              <a:spcAft>
                <a:spcPts val="0"/>
              </a:spcAft>
              <a:buClr>
                <a:srgbClr val="6A205F"/>
              </a:buClr>
              <a:buSzPct val="100000"/>
              <a:buFont typeface="Cantarell"/>
              <a:buAutoNum type="arabicPeriod"/>
            </a:pPr>
            <a:r>
              <a:rPr lang="fr" sz="1400">
                <a:solidFill>
                  <a:srgbClr val="6A205F"/>
                </a:solidFill>
                <a:latin typeface="Cantarell"/>
                <a:ea typeface="Cantarell"/>
                <a:cs typeface="Cantarell"/>
                <a:sym typeface="Cantarell"/>
              </a:rPr>
              <a:t>L’agent doit accomplir un challenge pour prouver qu’il contrôle le nom de domaine</a:t>
            </a:r>
          </a:p>
          <a:p>
            <a:pPr marR="0" lvl="0" algn="l" rtl="0">
              <a:lnSpc>
                <a:spcPct val="100000"/>
              </a:lnSpc>
              <a:spcBef>
                <a:spcPts val="600"/>
              </a:spcBef>
              <a:spcAft>
                <a:spcPts val="0"/>
              </a:spcAft>
              <a:buNone/>
            </a:pPr>
            <a:endParaRPr sz="1400">
              <a:solidFill>
                <a:srgbClr val="6A205F"/>
              </a:solidFill>
              <a:latin typeface="Cantarell"/>
              <a:ea typeface="Cantarell"/>
              <a:cs typeface="Cantarell"/>
              <a:sym typeface="Cantarell"/>
            </a:endParaRPr>
          </a:p>
          <a:p>
            <a:pPr marL="457200" marR="0" lvl="0" indent="-317500" algn="l" rtl="0">
              <a:lnSpc>
                <a:spcPct val="100000"/>
              </a:lnSpc>
              <a:spcBef>
                <a:spcPts val="600"/>
              </a:spcBef>
              <a:spcAft>
                <a:spcPts val="0"/>
              </a:spcAft>
              <a:buClr>
                <a:srgbClr val="6A205F"/>
              </a:buClr>
              <a:buSzPct val="100000"/>
              <a:buFont typeface="Cantarell"/>
              <a:buAutoNum type="arabicPeriod"/>
            </a:pPr>
            <a:r>
              <a:rPr lang="fr" sz="1400">
                <a:solidFill>
                  <a:srgbClr val="6A205F"/>
                </a:solidFill>
                <a:latin typeface="Cantarell"/>
                <a:ea typeface="Cantarell"/>
                <a:cs typeface="Cantarell"/>
                <a:sym typeface="Cantarell"/>
              </a:rPr>
              <a:t>Processus de validation</a:t>
            </a:r>
          </a:p>
          <a:p>
            <a:pPr marL="914400" marR="0" lvl="1" indent="-317500" algn="l" rtl="0">
              <a:lnSpc>
                <a:spcPct val="100000"/>
              </a:lnSpc>
              <a:spcBef>
                <a:spcPts val="600"/>
              </a:spcBef>
              <a:spcAft>
                <a:spcPts val="0"/>
              </a:spcAft>
              <a:buClr>
                <a:srgbClr val="6A205F"/>
              </a:buClr>
              <a:buSzPct val="100000"/>
              <a:buFont typeface="Cantarell"/>
              <a:buAutoNum type="alphaLcPeriod"/>
            </a:pPr>
            <a:r>
              <a:rPr lang="fr" sz="1400" b="1">
                <a:solidFill>
                  <a:srgbClr val="6A205F"/>
                </a:solidFill>
                <a:latin typeface="Cantarell"/>
                <a:ea typeface="Cantarell"/>
                <a:cs typeface="Cantarell"/>
                <a:sym typeface="Cantarell"/>
              </a:rPr>
              <a:t>Agent</a:t>
            </a:r>
            <a:r>
              <a:rPr lang="fr" sz="1400">
                <a:solidFill>
                  <a:srgbClr val="6A205F"/>
                </a:solidFill>
                <a:latin typeface="Cantarell"/>
                <a:ea typeface="Cantarell"/>
                <a:cs typeface="Cantarell"/>
                <a:sym typeface="Cantarell"/>
              </a:rPr>
              <a:t> : demande les informations</a:t>
            </a:r>
          </a:p>
          <a:p>
            <a:pPr marL="914400" marR="0" lvl="1" indent="-317500" algn="l" rtl="0">
              <a:lnSpc>
                <a:spcPct val="100000"/>
              </a:lnSpc>
              <a:spcBef>
                <a:spcPts val="600"/>
              </a:spcBef>
              <a:spcAft>
                <a:spcPts val="0"/>
              </a:spcAft>
              <a:buClr>
                <a:srgbClr val="6A205F"/>
              </a:buClr>
              <a:buSzPct val="100000"/>
              <a:buFont typeface="Cantarell"/>
              <a:buAutoNum type="alphaLcPeriod"/>
            </a:pPr>
            <a:r>
              <a:rPr lang="fr" sz="1400" b="1">
                <a:solidFill>
                  <a:srgbClr val="6A205F"/>
                </a:solidFill>
                <a:latin typeface="Cantarell"/>
                <a:ea typeface="Cantarell"/>
                <a:cs typeface="Cantarell"/>
                <a:sym typeface="Cantarell"/>
              </a:rPr>
              <a:t>CA </a:t>
            </a:r>
            <a:r>
              <a:rPr lang="fr" sz="1400">
                <a:solidFill>
                  <a:srgbClr val="6A205F"/>
                </a:solidFill>
                <a:latin typeface="Cantarell"/>
                <a:ea typeface="Cantarell"/>
                <a:cs typeface="Cantarell"/>
                <a:sym typeface="Cantarell"/>
              </a:rPr>
              <a:t>: envoi du challenge avec un token</a:t>
            </a:r>
          </a:p>
          <a:p>
            <a:pPr marL="914400" marR="0" lvl="1" indent="-317500" algn="l" rtl="0">
              <a:lnSpc>
                <a:spcPct val="100000"/>
              </a:lnSpc>
              <a:spcBef>
                <a:spcPts val="600"/>
              </a:spcBef>
              <a:spcAft>
                <a:spcPts val="0"/>
              </a:spcAft>
              <a:buClr>
                <a:srgbClr val="6A205F"/>
              </a:buClr>
              <a:buSzPct val="100000"/>
              <a:buFont typeface="Cantarell"/>
              <a:buAutoNum type="alphaLcPeriod"/>
            </a:pPr>
            <a:r>
              <a:rPr lang="fr" sz="1400" b="1">
                <a:solidFill>
                  <a:srgbClr val="6A205F"/>
                </a:solidFill>
                <a:latin typeface="Cantarell"/>
                <a:ea typeface="Cantarell"/>
                <a:cs typeface="Cantarell"/>
                <a:sym typeface="Cantarell"/>
              </a:rPr>
              <a:t>Agent</a:t>
            </a:r>
            <a:r>
              <a:rPr lang="fr" sz="1400">
                <a:solidFill>
                  <a:srgbClr val="6A205F"/>
                </a:solidFill>
                <a:latin typeface="Cantarell"/>
                <a:ea typeface="Cantarell"/>
                <a:cs typeface="Cantarell"/>
                <a:sym typeface="Cantarell"/>
              </a:rPr>
              <a:t> : signature du token avec la clé privée</a:t>
            </a:r>
          </a:p>
          <a:p>
            <a:pPr marL="914400" marR="0" lvl="1" indent="-317500" algn="l" rtl="0">
              <a:lnSpc>
                <a:spcPct val="100000"/>
              </a:lnSpc>
              <a:spcBef>
                <a:spcPts val="600"/>
              </a:spcBef>
              <a:spcAft>
                <a:spcPts val="0"/>
              </a:spcAft>
              <a:buClr>
                <a:srgbClr val="6A205F"/>
              </a:buClr>
              <a:buSzPct val="100000"/>
              <a:buFont typeface="Cantarell"/>
              <a:buAutoNum type="alphaLcPeriod"/>
            </a:pPr>
            <a:r>
              <a:rPr lang="fr" sz="1400" b="1">
                <a:solidFill>
                  <a:srgbClr val="6A205F"/>
                </a:solidFill>
                <a:latin typeface="Cantarell"/>
                <a:ea typeface="Cantarell"/>
                <a:cs typeface="Cantarell"/>
                <a:sym typeface="Cantarell"/>
              </a:rPr>
              <a:t>Agent</a:t>
            </a:r>
            <a:r>
              <a:rPr lang="fr" sz="1400">
                <a:solidFill>
                  <a:srgbClr val="6A205F"/>
                </a:solidFill>
                <a:latin typeface="Cantarell"/>
                <a:ea typeface="Cantarell"/>
                <a:cs typeface="Cantarell"/>
                <a:sym typeface="Cantarell"/>
              </a:rPr>
              <a:t> création de la ressource à l’emplacement spécifié</a:t>
            </a:r>
          </a:p>
          <a:p>
            <a:pPr marL="914400" marR="0" lvl="1" indent="-317500" algn="l" rtl="0">
              <a:lnSpc>
                <a:spcPct val="100000"/>
              </a:lnSpc>
              <a:spcBef>
                <a:spcPts val="600"/>
              </a:spcBef>
              <a:spcAft>
                <a:spcPts val="0"/>
              </a:spcAft>
              <a:buClr>
                <a:srgbClr val="6A205F"/>
              </a:buClr>
              <a:buSzPct val="100000"/>
              <a:buFont typeface="Cantarell"/>
              <a:buAutoNum type="alphaLcPeriod"/>
            </a:pPr>
            <a:r>
              <a:rPr lang="fr" sz="1400" b="1">
                <a:solidFill>
                  <a:srgbClr val="6A205F"/>
                </a:solidFill>
                <a:latin typeface="Cantarell"/>
                <a:ea typeface="Cantarell"/>
                <a:cs typeface="Cantarell"/>
                <a:sym typeface="Cantarell"/>
              </a:rPr>
              <a:t>CA</a:t>
            </a:r>
            <a:r>
              <a:rPr lang="fr" sz="1400">
                <a:solidFill>
                  <a:srgbClr val="6A205F"/>
                </a:solidFill>
                <a:latin typeface="Cantarell"/>
                <a:ea typeface="Cantarell"/>
                <a:cs typeface="Cantarell"/>
                <a:sym typeface="Cantarell"/>
              </a:rPr>
              <a:t> : vérification de la signature</a:t>
            </a:r>
          </a:p>
          <a:p>
            <a:pPr marL="914400" marR="0" lvl="1" indent="-317500" algn="l" rtl="0">
              <a:lnSpc>
                <a:spcPct val="100000"/>
              </a:lnSpc>
              <a:spcBef>
                <a:spcPts val="600"/>
              </a:spcBef>
              <a:spcAft>
                <a:spcPts val="0"/>
              </a:spcAft>
              <a:buClr>
                <a:srgbClr val="6A205F"/>
              </a:buClr>
              <a:buSzPct val="100000"/>
              <a:buFont typeface="Cantarell"/>
              <a:buAutoNum type="alphaLcPeriod"/>
            </a:pPr>
            <a:r>
              <a:rPr lang="fr" sz="1400" b="1">
                <a:solidFill>
                  <a:srgbClr val="6A205F"/>
                </a:solidFill>
                <a:latin typeface="Cantarell"/>
                <a:ea typeface="Cantarell"/>
                <a:cs typeface="Cantarell"/>
                <a:sym typeface="Cantarell"/>
              </a:rPr>
              <a:t>CA</a:t>
            </a:r>
            <a:r>
              <a:rPr lang="fr" sz="1400">
                <a:solidFill>
                  <a:srgbClr val="6A205F"/>
                </a:solidFill>
                <a:latin typeface="Cantarell"/>
                <a:ea typeface="Cantarell"/>
                <a:cs typeface="Cantarell"/>
                <a:sym typeface="Cantarell"/>
              </a:rPr>
              <a:t> : téléchargement du fichier</a:t>
            </a:r>
          </a:p>
        </p:txBody>
      </p:sp>
      <p:cxnSp>
        <p:nvCxnSpPr>
          <p:cNvPr id="129" name="Shape 129"/>
          <p:cNvCxnSpPr/>
          <p:nvPr/>
        </p:nvCxnSpPr>
        <p:spPr>
          <a:xfrm rot="10800000" flipH="1">
            <a:off x="0" y="230125"/>
            <a:ext cx="9163800" cy="9599"/>
          </a:xfrm>
          <a:prstGeom prst="straightConnector1">
            <a:avLst/>
          </a:prstGeom>
          <a:noFill/>
          <a:ln w="9525" cap="flat" cmpd="sng">
            <a:solidFill>
              <a:srgbClr val="6A205F"/>
            </a:solidFill>
            <a:prstDash val="solid"/>
            <a:round/>
            <a:headEnd type="none" w="lg" len="lg"/>
            <a:tailEnd type="none" w="lg" len="lg"/>
          </a:ln>
        </p:spPr>
      </p:cxnSp>
      <p:sp>
        <p:nvSpPr>
          <p:cNvPr id="130" name="Shape 130"/>
          <p:cNvSpPr/>
          <p:nvPr/>
        </p:nvSpPr>
        <p:spPr>
          <a:xfrm>
            <a:off x="287050" y="24917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txBox="1"/>
          <p:nvPr/>
        </p:nvSpPr>
        <p:spPr>
          <a:xfrm>
            <a:off x="715175" y="173050"/>
            <a:ext cx="7885799" cy="476400"/>
          </a:xfrm>
          <a:prstGeom prst="rect">
            <a:avLst/>
          </a:prstGeom>
          <a:noFill/>
          <a:ln>
            <a:noFill/>
          </a:ln>
        </p:spPr>
        <p:txBody>
          <a:bodyPr lIns="91425" tIns="91425" rIns="91425" bIns="91425" anchor="t" anchorCtr="0">
            <a:noAutofit/>
          </a:bodyPr>
          <a:lstStyle/>
          <a:p>
            <a:pPr lvl="0" rtl="0">
              <a:spcBef>
                <a:spcPts val="0"/>
              </a:spcBef>
              <a:buNone/>
            </a:pPr>
            <a:r>
              <a:rPr lang="fr" sz="2400">
                <a:solidFill>
                  <a:srgbClr val="6A205F"/>
                </a:solidFill>
                <a:latin typeface="Cantarell"/>
                <a:ea typeface="Cantarell"/>
                <a:cs typeface="Cantarell"/>
                <a:sym typeface="Cantarell"/>
              </a:rPr>
              <a:t>La théorie : Validation du nom de domaine</a:t>
            </a:r>
          </a:p>
        </p:txBody>
      </p:sp>
      <p:cxnSp>
        <p:nvCxnSpPr>
          <p:cNvPr id="132" name="Shape 132"/>
          <p:cNvCxnSpPr/>
          <p:nvPr/>
        </p:nvCxnSpPr>
        <p:spPr>
          <a:xfrm>
            <a:off x="0" y="4773625"/>
            <a:ext cx="9154199" cy="0"/>
          </a:xfrm>
          <a:prstGeom prst="straightConnector1">
            <a:avLst/>
          </a:prstGeom>
          <a:noFill/>
          <a:ln w="9525" cap="flat" cmpd="sng">
            <a:solidFill>
              <a:srgbClr val="6A205F"/>
            </a:solidFill>
            <a:prstDash val="solid"/>
            <a:round/>
            <a:headEnd type="none" w="lg" len="lg"/>
            <a:tailEnd type="none" w="lg" len="lg"/>
          </a:ln>
        </p:spPr>
      </p:cxnSp>
      <p:sp>
        <p:nvSpPr>
          <p:cNvPr id="133" name="Shape 133"/>
          <p:cNvSpPr/>
          <p:nvPr/>
        </p:nvSpPr>
        <p:spPr>
          <a:xfrm rot="10800000" flipH="1">
            <a:off x="8469025" y="4573525"/>
            <a:ext cx="464525" cy="200100"/>
          </a:xfrm>
          <a:prstGeom prst="flowChartMerge">
            <a:avLst/>
          </a:prstGeom>
          <a:solidFill>
            <a:srgbClr val="6A205F"/>
          </a:solidFill>
          <a:ln w="9525" cap="flat" cmpd="sng">
            <a:solidFill>
              <a:srgbClr val="6A205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34" name="Shape 134"/>
          <p:cNvPicPr preferRelativeResize="0"/>
          <p:nvPr/>
        </p:nvPicPr>
        <p:blipFill>
          <a:blip r:embed="rId3">
            <a:alphaModFix/>
          </a:blip>
          <a:stretch>
            <a:fillRect/>
          </a:stretch>
        </p:blipFill>
        <p:spPr>
          <a:xfrm>
            <a:off x="333275" y="4811725"/>
            <a:ext cx="372075" cy="285549"/>
          </a:xfrm>
          <a:prstGeom prst="rect">
            <a:avLst/>
          </a:prstGeom>
          <a:noFill/>
          <a:ln>
            <a:noFill/>
          </a:ln>
        </p:spPr>
      </p:pic>
      <p:sp>
        <p:nvSpPr>
          <p:cNvPr id="135" name="Shape 135"/>
          <p:cNvSpPr txBox="1"/>
          <p:nvPr/>
        </p:nvSpPr>
        <p:spPr>
          <a:xfrm>
            <a:off x="619925" y="4773625"/>
            <a:ext cx="8134499" cy="333300"/>
          </a:xfrm>
          <a:prstGeom prst="rect">
            <a:avLst/>
          </a:prstGeom>
          <a:noFill/>
          <a:ln>
            <a:noFill/>
          </a:ln>
        </p:spPr>
        <p:txBody>
          <a:bodyPr lIns="91425" tIns="91425" rIns="91425" bIns="91425" anchor="t" anchorCtr="0">
            <a:noAutofit/>
          </a:bodyPr>
          <a:lstStyle/>
          <a:p>
            <a:pPr lvl="0" rtl="0">
              <a:spcBef>
                <a:spcPts val="0"/>
              </a:spcBef>
              <a:buNone/>
            </a:pPr>
            <a:r>
              <a:rPr lang="fr" b="1">
                <a:solidFill>
                  <a:srgbClr val="B7B7B7"/>
                </a:solidFill>
                <a:latin typeface="Cantarell"/>
                <a:ea typeface="Cantarell"/>
                <a:cs typeface="Cantarell"/>
                <a:sym typeface="Cantarell"/>
              </a:rPr>
              <a:t>EBIA ALLIANCE = </a:t>
            </a:r>
            <a:r>
              <a:rPr lang="fr" b="1">
                <a:solidFill>
                  <a:srgbClr val="6A205F"/>
                </a:solidFill>
                <a:latin typeface="Cantarell"/>
                <a:ea typeface="Cantarell"/>
                <a:cs typeface="Cantarell"/>
                <a:sym typeface="Cantarell"/>
              </a:rPr>
              <a:t>XEBIA</a:t>
            </a:r>
            <a:r>
              <a:rPr lang="fr" b="1">
                <a:solidFill>
                  <a:srgbClr val="B7B7B7"/>
                </a:solidFill>
                <a:latin typeface="Cantarell"/>
                <a:ea typeface="Cantarell"/>
                <a:cs typeface="Cantarell"/>
                <a:sym typeface="Cantarell"/>
              </a:rPr>
              <a:t> + XEBIALABS + THIGA + UX REPUBLIC</a:t>
            </a:r>
          </a:p>
        </p:txBody>
      </p:sp>
      <p:pic>
        <p:nvPicPr>
          <p:cNvPr id="136" name="Shape 136"/>
          <p:cNvPicPr preferRelativeResize="0"/>
          <p:nvPr/>
        </p:nvPicPr>
        <p:blipFill>
          <a:blip r:embed="rId4">
            <a:alphaModFix/>
          </a:blip>
          <a:stretch>
            <a:fillRect/>
          </a:stretch>
        </p:blipFill>
        <p:spPr>
          <a:xfrm>
            <a:off x="1544976" y="3364165"/>
            <a:ext cx="5921450" cy="1409461"/>
          </a:xfrm>
          <a:prstGeom prst="rect">
            <a:avLst/>
          </a:prstGeom>
          <a:noFill/>
          <a:ln>
            <a:noFill/>
          </a:ln>
        </p:spPr>
      </p:pic>
      <p:sp>
        <p:nvSpPr>
          <p:cNvPr id="137" name="Shape 137"/>
          <p:cNvSpPr txBox="1">
            <a:spLocks noGrp="1"/>
          </p:cNvSpPr>
          <p:nvPr>
            <p:ph type="sldNum" idx="12"/>
          </p:nvPr>
        </p:nvSpPr>
        <p:spPr>
          <a:xfrm>
            <a:off x="8556783" y="4749850"/>
            <a:ext cx="548699" cy="393600"/>
          </a:xfrm>
          <a:prstGeom prst="rect">
            <a:avLst/>
          </a:prstGeom>
        </p:spPr>
        <p:txBody>
          <a:bodyPr lIns="91425" tIns="91425" rIns="91425" bIns="91425" anchor="t" anchorCtr="0">
            <a:noAutofit/>
          </a:bodyPr>
          <a:lstStyle/>
          <a:p>
            <a:pPr lvl="0">
              <a:spcBef>
                <a:spcPts val="0"/>
              </a:spcBef>
              <a:buNone/>
            </a:pPr>
            <a:fld id="{00000000-1234-1234-1234-123412341234}" type="slidenum">
              <a:rPr lang="fr"/>
              <a:t>9</a:t>
            </a:fld>
            <a:endParaRPr lang="f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1882</Words>
  <Application>Microsoft Macintosh PowerPoint</Application>
  <PresentationFormat>On-screen Show (16:9)</PresentationFormat>
  <Paragraphs>234</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Cantarell</vt:lpstr>
      <vt:lpstr>simple-light</vt:lpstr>
      <vt:lpstr>Vers un Web HTTPS                        avec Let’s Encrypt</vt:lpstr>
      <vt:lpstr>PowerPoint Presentation</vt:lpstr>
      <vt:lpstr>Vous avez dit Let’s Encrypt ?</vt:lpstr>
      <vt:lpstr>PowerPoint Presentation</vt:lpstr>
      <vt:lpstr>PowerPoint Presentation</vt:lpstr>
      <vt:lpstr>PowerPoint Presentation</vt:lpstr>
      <vt:lpstr>La théorie</vt:lpstr>
      <vt:lpstr>PowerPoint Presentation</vt:lpstr>
      <vt:lpstr>PowerPoint Presentation</vt:lpstr>
      <vt:lpstr>PowerPoint Presentation</vt:lpstr>
      <vt:lpstr>PowerPoint Presentation</vt:lpstr>
      <vt:lpstr>PowerPoint Presentation</vt:lpstr>
      <vt:lpstr>La pratique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Merci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 un Web HTTPS                        avec Let’s Encrypt</dc:title>
  <cp:lastModifiedBy>Jérémy Pinsolle</cp:lastModifiedBy>
  <cp:revision>1</cp:revision>
  <dcterms:modified xsi:type="dcterms:W3CDTF">2016-01-04T11:11:01Z</dcterms:modified>
</cp:coreProperties>
</file>