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144000"/>
  <p:embeddedFontLst>
    <p:embeddedFont>
      <p:font typeface="DM Sans"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202640c5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202640c5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202640c5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202640c5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202640c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202640c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202640c5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202640c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202640c5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202640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1f028e86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1f028e86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6bbe62a9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6bbe62a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6bbe62a9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6bbe62a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6bbe62a9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6bbe62a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02640c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02640c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6bbe62a9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6bbe62a9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434343"/>
              </a:buClr>
              <a:buSzPts val="1800"/>
              <a:buChar char="●"/>
              <a:defRPr>
                <a:solidFill>
                  <a:srgbClr val="434343"/>
                </a:solidFill>
              </a:defRPr>
            </a:lvl1pPr>
            <a:lvl2pPr marL="914400" lvl="1" indent="-317500">
              <a:spcBef>
                <a:spcPts val="0"/>
              </a:spcBef>
              <a:spcAft>
                <a:spcPts val="0"/>
              </a:spcAft>
              <a:buClr>
                <a:srgbClr val="434343"/>
              </a:buClr>
              <a:buSzPts val="1400"/>
              <a:buChar char="○"/>
              <a:defRPr>
                <a:solidFill>
                  <a:srgbClr val="434343"/>
                </a:solidFill>
              </a:defRPr>
            </a:lvl2pPr>
            <a:lvl3pPr marL="1371600" lvl="2" indent="-317500">
              <a:spcBef>
                <a:spcPts val="0"/>
              </a:spcBef>
              <a:spcAft>
                <a:spcPts val="0"/>
              </a:spcAft>
              <a:buClr>
                <a:srgbClr val="434343"/>
              </a:buClr>
              <a:buSzPts val="1400"/>
              <a:buChar char="■"/>
              <a:defRPr>
                <a:solidFill>
                  <a:srgbClr val="434343"/>
                </a:solidFill>
              </a:defRPr>
            </a:lvl3pPr>
            <a:lvl4pPr marL="1828800" lvl="3" indent="-317500">
              <a:spcBef>
                <a:spcPts val="0"/>
              </a:spcBef>
              <a:spcAft>
                <a:spcPts val="0"/>
              </a:spcAft>
              <a:buClr>
                <a:srgbClr val="434343"/>
              </a:buClr>
              <a:buSzPts val="1400"/>
              <a:buChar char="●"/>
              <a:defRPr>
                <a:solidFill>
                  <a:srgbClr val="434343"/>
                </a:solidFill>
              </a:defRPr>
            </a:lvl4pPr>
            <a:lvl5pPr marL="2286000" lvl="4" indent="-317500">
              <a:spcBef>
                <a:spcPts val="0"/>
              </a:spcBef>
              <a:spcAft>
                <a:spcPts val="0"/>
              </a:spcAft>
              <a:buClr>
                <a:srgbClr val="434343"/>
              </a:buClr>
              <a:buSzPts val="1400"/>
              <a:buChar char="○"/>
              <a:defRPr>
                <a:solidFill>
                  <a:srgbClr val="434343"/>
                </a:solidFill>
              </a:defRPr>
            </a:lvl5pPr>
            <a:lvl6pPr marL="2743200" lvl="5" indent="-317500">
              <a:spcBef>
                <a:spcPts val="0"/>
              </a:spcBef>
              <a:spcAft>
                <a:spcPts val="0"/>
              </a:spcAft>
              <a:buClr>
                <a:srgbClr val="434343"/>
              </a:buClr>
              <a:buSzPts val="1400"/>
              <a:buChar char="■"/>
              <a:defRPr>
                <a:solidFill>
                  <a:srgbClr val="434343"/>
                </a:solidFill>
              </a:defRPr>
            </a:lvl6pPr>
            <a:lvl7pPr marL="3200400" lvl="6" indent="-317500">
              <a:spcBef>
                <a:spcPts val="0"/>
              </a:spcBef>
              <a:spcAft>
                <a:spcPts val="0"/>
              </a:spcAft>
              <a:buClr>
                <a:srgbClr val="434343"/>
              </a:buClr>
              <a:buSzPts val="1400"/>
              <a:buChar char="●"/>
              <a:defRPr>
                <a:solidFill>
                  <a:srgbClr val="434343"/>
                </a:solidFill>
              </a:defRPr>
            </a:lvl7pPr>
            <a:lvl8pPr marL="3657600" lvl="7" indent="-317500">
              <a:spcBef>
                <a:spcPts val="0"/>
              </a:spcBef>
              <a:spcAft>
                <a:spcPts val="0"/>
              </a:spcAft>
              <a:buClr>
                <a:srgbClr val="434343"/>
              </a:buClr>
              <a:buSzPts val="1400"/>
              <a:buChar char="○"/>
              <a:defRPr>
                <a:solidFill>
                  <a:srgbClr val="434343"/>
                </a:solidFill>
              </a:defRPr>
            </a:lvl8pPr>
            <a:lvl9pPr marL="4114800" lvl="8" indent="-317500">
              <a:spcBef>
                <a:spcPts val="0"/>
              </a:spcBef>
              <a:spcAft>
                <a:spcPts val="0"/>
              </a:spcAft>
              <a:buClr>
                <a:srgbClr val="434343"/>
              </a:buClr>
              <a:buSzPts val="1400"/>
              <a:buChar char="■"/>
              <a:defRPr>
                <a:solidFill>
                  <a:srgbClr val="434343"/>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BdZGAkqsP7ZoqPOs2V7tsWxfbXZaxUJY/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311700" y="744575"/>
            <a:ext cx="8520600" cy="201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2 Capstone</a:t>
            </a:r>
            <a:endParaRPr/>
          </a:p>
        </p:txBody>
      </p:sp>
      <p:sp>
        <p:nvSpPr>
          <p:cNvPr id="77" name="Google Shape;7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OSEMN Process</a:t>
            </a:r>
            <a:endParaRPr/>
          </a:p>
        </p:txBody>
      </p:sp>
      <p:pic>
        <p:nvPicPr>
          <p:cNvPr id="78" name="Google Shape;78;p15"/>
          <p:cNvPicPr preferRelativeResize="0"/>
          <p:nvPr/>
        </p:nvPicPr>
        <p:blipFill>
          <a:blip r:embed="rId3">
            <a:alphaModFix/>
          </a:blip>
          <a:stretch>
            <a:fillRect/>
          </a:stretch>
        </p:blipFill>
        <p:spPr>
          <a:xfrm>
            <a:off x="311700" y="197775"/>
            <a:ext cx="1687725" cy="168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2 of 2</a:t>
            </a:r>
            <a:endParaRPr sz="2800"/>
          </a:p>
        </p:txBody>
      </p:sp>
      <p:sp>
        <p:nvSpPr>
          <p:cNvPr id="140" name="Google Shape;140;p24"/>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recommendations would you give Inu + Neko based on the model results?</a:t>
            </a:r>
            <a:endParaRPr sz="1600"/>
          </a:p>
        </p:txBody>
      </p:sp>
      <p:sp>
        <p:nvSpPr>
          <p:cNvPr id="141" name="Google Shape;141;p24"/>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Based on the model, I would recommend marketing focused on people with an average age of 30 years.</a:t>
            </a:r>
            <a:endParaRPr sz="1200" dirty="0">
              <a:solidFill>
                <a:srgbClr val="43434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1 of 4</a:t>
            </a:r>
            <a:endParaRPr sz="2800"/>
          </a:p>
        </p:txBody>
      </p:sp>
      <p:sp>
        <p:nvSpPr>
          <p:cNvPr id="147" name="Google Shape;147;p25"/>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can you say about the current state of the business?</a:t>
            </a:r>
            <a:endParaRPr sz="1600"/>
          </a:p>
        </p:txBody>
      </p:sp>
      <p:sp>
        <p:nvSpPr>
          <p:cNvPr id="148" name="Google Shape;148;p25"/>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Due to the increasing number of clients during the six months of data, I could say that the state of the business is good, it has a tendency to improve. However, the data indicates that there are growth opportunities expanding to other areas, as well as improving some of its products.</a:t>
            </a:r>
            <a:endParaRPr sz="1200" dirty="0">
              <a:solidFill>
                <a:srgbClr val="434343"/>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2 of 4</a:t>
            </a:r>
            <a:endParaRPr sz="2800"/>
          </a:p>
        </p:txBody>
      </p:sp>
      <p:sp>
        <p:nvSpPr>
          <p:cNvPr id="154" name="Google Shape;154;p26"/>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What projections can you make about the future state of the business?</a:t>
            </a:r>
            <a:endParaRPr sz="1600" dirty="0"/>
          </a:p>
        </p:txBody>
      </p:sp>
      <p:sp>
        <p:nvSpPr>
          <p:cNvPr id="155" name="Google Shape;155;p26"/>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Since the states with the highest sales are located in a specific area, growth could be projected first towards neighboring states such as Connecticut or Ohio. Likewise, with the improvement of its products in less sold categories, and maintaining the quality of the products with the highest sales, a great growth of the company can be foreseen.</a:t>
            </a:r>
            <a:endParaRPr sz="1200" dirty="0">
              <a:solidFill>
                <a:srgbClr val="434343"/>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3 of 4</a:t>
            </a:r>
            <a:endParaRPr sz="2800"/>
          </a:p>
        </p:txBody>
      </p:sp>
      <p:sp>
        <p:nvSpPr>
          <p:cNvPr id="161" name="Google Shape;161;p27"/>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would you recommend to Inu + Neko?</a:t>
            </a:r>
            <a:endParaRPr sz="1600"/>
          </a:p>
        </p:txBody>
      </p:sp>
      <p:sp>
        <p:nvSpPr>
          <p:cNvPr id="162" name="Google Shape;162;p27"/>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I recommend starting an expansion plan into the western states. As well as improving the products of the food category. I recommend conducting surveys on these products, emphasizing what can be improved. Likewise, it is highly recommended to analyze the reason why sales drop on the weekend. Likewise, I would recommend launching a promotional campaign during the month of February, to improve sales.</a:t>
            </a:r>
            <a:endParaRPr sz="1200" dirty="0">
              <a:solidFill>
                <a:srgbClr val="434343"/>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4 of 4</a:t>
            </a:r>
            <a:endParaRPr sz="2800"/>
          </a:p>
        </p:txBody>
      </p:sp>
      <p:sp>
        <p:nvSpPr>
          <p:cNvPr id="168" name="Google Shape;168;p28"/>
          <p:cNvSpPr txBox="1">
            <a:spLocks noGrp="1"/>
          </p:cNvSpPr>
          <p:nvPr>
            <p:ph type="body" idx="1"/>
          </p:nvPr>
        </p:nvSpPr>
        <p:spPr>
          <a:xfrm>
            <a:off x="311700" y="1152475"/>
            <a:ext cx="8520600" cy="79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t>What more work could be done to expand on your analysis?</a:t>
            </a:r>
            <a:endParaRPr sz="1600"/>
          </a:p>
          <a:p>
            <a:pPr marL="0" lvl="0" indent="0" algn="l" rtl="0">
              <a:lnSpc>
                <a:spcPct val="100000"/>
              </a:lnSpc>
              <a:spcBef>
                <a:spcPts val="1200"/>
              </a:spcBef>
              <a:spcAft>
                <a:spcPts val="0"/>
              </a:spcAft>
              <a:buClr>
                <a:schemeClr val="dk1"/>
              </a:buClr>
              <a:buSzPts val="1100"/>
              <a:buFont typeface="Arial"/>
              <a:buNone/>
            </a:pPr>
            <a:r>
              <a:rPr lang="en" sz="1100" b="1" i="1">
                <a:solidFill>
                  <a:srgbClr val="0A004A"/>
                </a:solidFill>
              </a:rPr>
              <a:t>(You won’t need to do this but state what would be good next steps for a follow-up analysis.)</a:t>
            </a:r>
            <a:endParaRPr sz="1700" i="1"/>
          </a:p>
        </p:txBody>
      </p:sp>
      <p:sp>
        <p:nvSpPr>
          <p:cNvPr id="169" name="Google Shape;169;p28"/>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To expand the analysis, I would do a study on the least sold products. I would conduct surveys with an emphasis on what can be improved. It would also carry out an in-depth analysis of neighboring states to identify which is the state where efforts can be focused to improve sales. Likewise, an in-depth analysis can be carried out to find out why weekend sales decrease.</a:t>
            </a:r>
            <a:endParaRPr sz="1200" dirty="0">
              <a:solidFill>
                <a:srgbClr val="434343"/>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1 of 4</a:t>
            </a:r>
            <a:endParaRPr sz="2800"/>
          </a:p>
        </p:txBody>
      </p:sp>
      <p:sp>
        <p:nvSpPr>
          <p:cNvPr id="84" name="Google Shape;84;p16"/>
          <p:cNvSpPr txBox="1">
            <a:spLocks noGrp="1"/>
          </p:cNvSpPr>
          <p:nvPr>
            <p:ph type="body" idx="1"/>
          </p:nvPr>
        </p:nvSpPr>
        <p:spPr>
          <a:xfrm>
            <a:off x="311700" y="1152475"/>
            <a:ext cx="8520600" cy="1490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t>Give at least two example questions you would want to answer as an analyst that relates to Inu + Neko’s business problem.</a:t>
            </a:r>
            <a:endParaRPr sz="1600"/>
          </a:p>
          <a:p>
            <a:pPr marL="0" lvl="0" indent="0" algn="l" rtl="0">
              <a:lnSpc>
                <a:spcPct val="100000"/>
              </a:lnSpc>
              <a:spcBef>
                <a:spcPts val="1200"/>
              </a:spcBef>
              <a:spcAft>
                <a:spcPts val="0"/>
              </a:spcAft>
              <a:buClr>
                <a:schemeClr val="dk1"/>
              </a:buClr>
              <a:buSzPts val="1100"/>
              <a:buFont typeface="Arial"/>
              <a:buNone/>
            </a:pPr>
            <a:r>
              <a:rPr lang="en" sz="1100" i="1">
                <a:solidFill>
                  <a:schemeClr val="dk1"/>
                </a:solidFill>
              </a:rPr>
              <a:t>Remember a good question includes a focus on something that is actionable and follows the SMART goal principles (specific, measurable, attainable, relevant, &amp; timely).</a:t>
            </a:r>
            <a:endParaRPr sz="1100" i="1">
              <a:solidFill>
                <a:schemeClr val="dk1"/>
              </a:solidFill>
              <a:highlight>
                <a:srgbClr val="FF00FF"/>
              </a:highlight>
            </a:endParaRPr>
          </a:p>
          <a:p>
            <a:pPr marL="0" lvl="0" indent="0" algn="l" rtl="0">
              <a:spcBef>
                <a:spcPts val="0"/>
              </a:spcBef>
              <a:spcAft>
                <a:spcPts val="1200"/>
              </a:spcAft>
              <a:buNone/>
            </a:pPr>
            <a:endParaRPr sz="1600"/>
          </a:p>
        </p:txBody>
      </p:sp>
      <p:sp>
        <p:nvSpPr>
          <p:cNvPr id="85" name="Google Shape;85;p16"/>
          <p:cNvSpPr txBox="1"/>
          <p:nvPr/>
        </p:nvSpPr>
        <p:spPr>
          <a:xfrm>
            <a:off x="311700" y="2395175"/>
            <a:ext cx="8520600" cy="2525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What are the places and dates where the best and worst sales are recorded?</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s-MX" sz="1200" dirty="0" err="1">
                <a:solidFill>
                  <a:srgbClr val="434343"/>
                </a:solidFill>
                <a:latin typeface="DM Sans"/>
                <a:ea typeface="DM Sans"/>
                <a:cs typeface="DM Sans"/>
                <a:sym typeface="DM Sans"/>
              </a:rPr>
              <a:t>What</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type</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of</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product</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registers</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the</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best</a:t>
            </a:r>
            <a:r>
              <a:rPr lang="es-MX" sz="1200" dirty="0">
                <a:solidFill>
                  <a:srgbClr val="434343"/>
                </a:solidFill>
                <a:latin typeface="DM Sans"/>
                <a:ea typeface="DM Sans"/>
                <a:cs typeface="DM Sans"/>
                <a:sym typeface="DM Sans"/>
              </a:rPr>
              <a:t> sales?</a:t>
            </a:r>
          </a:p>
          <a:p>
            <a:pPr marL="0" lvl="0" indent="0" algn="l" rtl="0">
              <a:spcBef>
                <a:spcPts val="0"/>
              </a:spcBef>
              <a:spcAft>
                <a:spcPts val="0"/>
              </a:spcAft>
              <a:buNone/>
            </a:pPr>
            <a:endParaRPr lang="es-MX" sz="1200" dirty="0">
              <a:solidFill>
                <a:srgbClr val="434343"/>
              </a:solidFill>
              <a:latin typeface="DM Sans"/>
              <a:ea typeface="DM Sans"/>
              <a:cs typeface="DM Sans"/>
              <a:sym typeface="DM Sans"/>
            </a:endParaRPr>
          </a:p>
          <a:p>
            <a:pPr marL="0" lvl="0" indent="0" algn="l" rtl="0">
              <a:spcBef>
                <a:spcPts val="0"/>
              </a:spcBef>
              <a:spcAft>
                <a:spcPts val="0"/>
              </a:spcAft>
              <a:buNone/>
            </a:pPr>
            <a:r>
              <a:rPr lang="es-MX" sz="1200" dirty="0" err="1">
                <a:solidFill>
                  <a:srgbClr val="434343"/>
                </a:solidFill>
                <a:latin typeface="DM Sans"/>
                <a:ea typeface="DM Sans"/>
                <a:cs typeface="DM Sans"/>
                <a:sym typeface="DM Sans"/>
              </a:rPr>
              <a:t>How</a:t>
            </a:r>
            <a:r>
              <a:rPr lang="es-MX" sz="1200" dirty="0">
                <a:solidFill>
                  <a:srgbClr val="434343"/>
                </a:solidFill>
                <a:latin typeface="DM Sans"/>
                <a:ea typeface="DM Sans"/>
                <a:cs typeface="DM Sans"/>
                <a:sym typeface="DM Sans"/>
              </a:rPr>
              <a:t> has </a:t>
            </a:r>
            <a:r>
              <a:rPr lang="es-MX" sz="1200" dirty="0" err="1">
                <a:solidFill>
                  <a:srgbClr val="434343"/>
                </a:solidFill>
                <a:latin typeface="DM Sans"/>
                <a:ea typeface="DM Sans"/>
                <a:cs typeface="DM Sans"/>
                <a:sym typeface="DM Sans"/>
              </a:rPr>
              <a:t>customer</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behavior</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changed</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over</a:t>
            </a:r>
            <a:r>
              <a:rPr lang="es-MX" sz="1200" dirty="0">
                <a:solidFill>
                  <a:srgbClr val="434343"/>
                </a:solidFill>
                <a:latin typeface="DM Sans"/>
                <a:ea typeface="DM Sans"/>
                <a:cs typeface="DM Sans"/>
                <a:sym typeface="DM Sans"/>
              </a:rPr>
              <a:t> </a:t>
            </a:r>
            <a:r>
              <a:rPr lang="es-MX" sz="1200" dirty="0" err="1">
                <a:solidFill>
                  <a:srgbClr val="434343"/>
                </a:solidFill>
                <a:latin typeface="DM Sans"/>
                <a:ea typeface="DM Sans"/>
                <a:cs typeface="DM Sans"/>
                <a:sym typeface="DM Sans"/>
              </a:rPr>
              <a:t>the</a:t>
            </a:r>
            <a:r>
              <a:rPr lang="es-MX" sz="1200" dirty="0">
                <a:solidFill>
                  <a:srgbClr val="434343"/>
                </a:solidFill>
                <a:latin typeface="DM Sans"/>
                <a:ea typeface="DM Sans"/>
                <a:cs typeface="DM Sans"/>
                <a:sym typeface="DM Sans"/>
              </a:rPr>
              <a:t> time?</a:t>
            </a:r>
            <a:endParaRPr sz="1200" dirty="0">
              <a:solidFill>
                <a:srgbClr val="434343"/>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2 of 4</a:t>
            </a:r>
            <a:endParaRPr sz="2800"/>
          </a:p>
        </p:txBody>
      </p:sp>
      <p:sp>
        <p:nvSpPr>
          <p:cNvPr id="91" name="Google Shape;91;p1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information do you think would be particularly important to your analysis for Inu + Neko?</a:t>
            </a:r>
            <a:endParaRPr sz="1600"/>
          </a:p>
        </p:txBody>
      </p:sp>
      <p:sp>
        <p:nvSpPr>
          <p:cNvPr id="92" name="Google Shape;92;p17"/>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We need to obtain the total sales for each state, as well as the average sales made for each month and day of the week.</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It is also required to group the information by type of product to obtain the total earnings of each one.</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Likewise, it is necessary to have the information of the new clients in each period of time</a:t>
            </a:r>
            <a:endParaRPr sz="1200" dirty="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3 of 4</a:t>
            </a:r>
            <a:endParaRPr sz="2800"/>
          </a:p>
        </p:txBody>
      </p:sp>
      <p:sp>
        <p:nvSpPr>
          <p:cNvPr id="98" name="Google Shape;98;p1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How would you go about gathering this information?</a:t>
            </a:r>
            <a:endParaRPr sz="1600" dirty="0"/>
          </a:p>
        </p:txBody>
      </p:sp>
      <p:sp>
        <p:nvSpPr>
          <p:cNvPr id="99" name="Google Shape;99;p18"/>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This information will be collected from the csv file provided by the company. From here we will group data and obtain the necessary information</a:t>
            </a:r>
            <a:endParaRPr sz="1200" dirty="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4 of 4</a:t>
            </a:r>
            <a:endParaRPr sz="2800"/>
          </a:p>
        </p:txBody>
      </p:sp>
      <p:sp>
        <p:nvSpPr>
          <p:cNvPr id="105" name="Google Shape;105;p19"/>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What are some potential issues or roadblocks can you see in trying to get this information to address Inu + Neko’s business problem?</a:t>
            </a:r>
            <a:endParaRPr sz="1600" dirty="0"/>
          </a:p>
        </p:txBody>
      </p:sp>
      <p:sp>
        <p:nvSpPr>
          <p:cNvPr id="106" name="Google Shape;106;p19"/>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Some potential problems can be found in the quality of the data. It could be that the information had repeated data, too many missing data.</a:t>
            </a:r>
            <a:endParaRPr sz="1200" dirty="0">
              <a:solidFill>
                <a:srgbClr val="43434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Data Visualization</a:t>
            </a:r>
            <a:endParaRPr sz="2800"/>
          </a:p>
        </p:txBody>
      </p:sp>
      <p:sp>
        <p:nvSpPr>
          <p:cNvPr id="112" name="Google Shape;112;p2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Using Tableau, create the </a:t>
            </a:r>
            <a:r>
              <a:rPr lang="en" sz="1600" i="1"/>
              <a:t>requested visualization</a:t>
            </a:r>
            <a:r>
              <a:rPr lang="en" sz="1600"/>
              <a:t> </a:t>
            </a:r>
            <a:r>
              <a:rPr lang="en" sz="1600" i="1"/>
              <a:t>(Placeholder).  </a:t>
            </a:r>
            <a:r>
              <a:rPr lang="en" sz="1600"/>
              <a:t>See Step 2 for additional instructions.  The </a:t>
            </a:r>
            <a:r>
              <a:rPr lang="en" sz="1600" u="sng">
                <a:solidFill>
                  <a:schemeClr val="hlink"/>
                </a:solidFill>
                <a:hlinkClick r:id="rId3"/>
              </a:rPr>
              <a:t>CSV is linked here</a:t>
            </a:r>
            <a:r>
              <a:rPr lang="en" sz="1600"/>
              <a:t>.  </a:t>
            </a:r>
            <a:endParaRPr sz="1600"/>
          </a:p>
        </p:txBody>
      </p:sp>
      <p:pic>
        <p:nvPicPr>
          <p:cNvPr id="3" name="Imagen 2">
            <a:extLst>
              <a:ext uri="{FF2B5EF4-FFF2-40B4-BE49-F238E27FC236}">
                <a16:creationId xmlns:a16="http://schemas.microsoft.com/office/drawing/2014/main" id="{8180DCE2-06EF-4F56-9179-8D3522094880}"/>
              </a:ext>
            </a:extLst>
          </p:cNvPr>
          <p:cNvPicPr>
            <a:picLocks noChangeAspect="1"/>
          </p:cNvPicPr>
          <p:nvPr/>
        </p:nvPicPr>
        <p:blipFill>
          <a:blip r:embed="rId4"/>
          <a:stretch>
            <a:fillRect/>
          </a:stretch>
        </p:blipFill>
        <p:spPr>
          <a:xfrm>
            <a:off x="2151934" y="1833436"/>
            <a:ext cx="4130330" cy="33100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Visualization Interpretation 1 of 2</a:t>
            </a:r>
            <a:endParaRPr sz="2800"/>
          </a:p>
        </p:txBody>
      </p:sp>
      <p:sp>
        <p:nvSpPr>
          <p:cNvPr id="119" name="Google Shape;119;p2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does this visualization show about the data?</a:t>
            </a:r>
            <a:endParaRPr sz="1600"/>
          </a:p>
        </p:txBody>
      </p:sp>
      <p:sp>
        <p:nvSpPr>
          <p:cNvPr id="120" name="Google Shape;120;p21"/>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The dashboard tells us that there are some states where sales are notably higher. Among those that stand out are New York, Pennsylvania and New Jersey.</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We can also notice that the average sales has slight decreases in the months of February and June. as well as we can notice that the average sales falls slightly on Saturday, Sunday and Monday.</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The products of the "bedding" category are the ones that give the most sales, while the products of the "food" category are the ones that give the least sales.</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Finally, it is important to say that the number of new users has been increasing over time</a:t>
            </a:r>
            <a:endParaRPr sz="1200" dirty="0">
              <a:solidFill>
                <a:srgbClr val="434343"/>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Visualization Interpretation 2 of 2</a:t>
            </a:r>
            <a:endParaRPr sz="2800"/>
          </a:p>
        </p:txBody>
      </p:sp>
      <p:sp>
        <p:nvSpPr>
          <p:cNvPr id="126" name="Google Shape;126;p22"/>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Does this visualization align with what we’ve seen so far from the data?</a:t>
            </a:r>
            <a:endParaRPr sz="1600" dirty="0"/>
          </a:p>
        </p:txBody>
      </p:sp>
      <p:sp>
        <p:nvSpPr>
          <p:cNvPr id="127" name="Google Shape;127;p22"/>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 sz="1200" dirty="0">
                <a:solidFill>
                  <a:srgbClr val="434343"/>
                </a:solidFill>
                <a:latin typeface="DM Sans"/>
                <a:ea typeface="DM Sans"/>
                <a:cs typeface="DM Sans"/>
                <a:sym typeface="DM Sans"/>
              </a:rPr>
              <a:t>Yes, this visualization is aligned with what we’ve seen so far from the data</a:t>
            </a:r>
            <a:endParaRPr sz="1200" dirty="0">
              <a:solidFill>
                <a:srgbClr val="434343"/>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1 of 2</a:t>
            </a:r>
            <a:endParaRPr sz="2800"/>
          </a:p>
        </p:txBody>
      </p:sp>
      <p:sp>
        <p:nvSpPr>
          <p:cNvPr id="133" name="Google Shape;133;p23"/>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recommendations would you give Inu + Neko based on the model results?</a:t>
            </a:r>
            <a:endParaRPr sz="1600"/>
          </a:p>
        </p:txBody>
      </p:sp>
      <p:sp>
        <p:nvSpPr>
          <p:cNvPr id="134" name="Google Shape;134;p23"/>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434343"/>
                </a:solidFill>
                <a:latin typeface="DM Sans"/>
                <a:ea typeface="DM Sans"/>
                <a:cs typeface="DM Sans"/>
                <a:sym typeface="DM Sans"/>
              </a:rPr>
              <a:t>Enter your answer here:</a:t>
            </a:r>
          </a:p>
          <a:p>
            <a:pPr marL="0" lvl="0" indent="0" algn="l" rtl="0">
              <a:spcBef>
                <a:spcPts val="0"/>
              </a:spcBef>
              <a:spcAft>
                <a:spcPts val="0"/>
              </a:spcAft>
              <a:buNone/>
            </a:pPr>
            <a:endParaRPr lang="en"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The recommendation would be to try to focus efforts on marketing in the rest with less sales such as South Dakota or Wyoming. Likewise, focus marketing to raise the average sales, especially in the month of February, since the drop in the month of June may be since it is the last month of data registration, and it may be a month with incomplete information.</a:t>
            </a:r>
          </a:p>
          <a:p>
            <a:pPr marL="0" lvl="0" indent="0" algn="l" rtl="0">
              <a:spcBef>
                <a:spcPts val="0"/>
              </a:spcBef>
              <a:spcAft>
                <a:spcPts val="0"/>
              </a:spcAft>
              <a:buNone/>
            </a:pPr>
            <a:endParaRPr lang="en-US" sz="1200" dirty="0">
              <a:solidFill>
                <a:srgbClr val="434343"/>
              </a:solidFill>
              <a:latin typeface="DM Sans"/>
              <a:ea typeface="DM Sans"/>
              <a:cs typeface="DM Sans"/>
              <a:sym typeface="DM Sans"/>
            </a:endParaRPr>
          </a:p>
          <a:p>
            <a:pPr marL="0" lvl="0" indent="0" algn="l" rtl="0">
              <a:spcBef>
                <a:spcPts val="0"/>
              </a:spcBef>
              <a:spcAft>
                <a:spcPts val="0"/>
              </a:spcAft>
              <a:buNone/>
            </a:pPr>
            <a:r>
              <a:rPr lang="en-US" sz="1200" dirty="0">
                <a:solidFill>
                  <a:srgbClr val="434343"/>
                </a:solidFill>
                <a:latin typeface="DM Sans"/>
                <a:ea typeface="DM Sans"/>
                <a:cs typeface="DM Sans"/>
                <a:sym typeface="DM Sans"/>
              </a:rPr>
              <a:t>I would recommend launching promotions on weekends to boost sales and focus marketing on bedding-type products.</a:t>
            </a:r>
            <a:endParaRPr sz="1200" dirty="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Presentación en pantalla (16:9)</PresentationFormat>
  <Paragraphs>91</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DM Sans</vt:lpstr>
      <vt:lpstr>Simple Light</vt:lpstr>
      <vt:lpstr>Course 2 Capstone</vt:lpstr>
      <vt:lpstr>Your Approach 1 of 4</vt:lpstr>
      <vt:lpstr>Your Approach 2 of 4</vt:lpstr>
      <vt:lpstr>Your Approach 3 of 4</vt:lpstr>
      <vt:lpstr>Your Approach 4 of 4</vt:lpstr>
      <vt:lpstr>Your Data Visualization</vt:lpstr>
      <vt:lpstr>Your Visualization Interpretation 1 of 2</vt:lpstr>
      <vt:lpstr>Your Visualization Interpretation 2 of 2</vt:lpstr>
      <vt:lpstr>Recommendations Based on Model Results 1 of 2</vt:lpstr>
      <vt:lpstr>Recommendations Based on Model Results 2 of 2</vt:lpstr>
      <vt:lpstr>Your Final Insights 1 of 4</vt:lpstr>
      <vt:lpstr>Your Final Insights 2 of 4</vt:lpstr>
      <vt:lpstr>Your Final Insights 3 of 4</vt:lpstr>
      <vt:lpstr>Your Final Insights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 Capstone</dc:title>
  <cp:lastModifiedBy>emamuel rodriguez</cp:lastModifiedBy>
  <cp:revision>1</cp:revision>
  <dcterms:modified xsi:type="dcterms:W3CDTF">2022-02-13T09:22:13Z</dcterms:modified>
</cp:coreProperties>
</file>