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6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2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3A0DEB-6256-4E6A-B451-08B2E1283086}" type="datetime1">
              <a:rPr lang="es-ES" smtClean="0"/>
              <a:t>22/03/2022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0CF53-2349-4858-BDF2-63B584919167}" type="datetime1">
              <a:rPr lang="es-ES" smtClean="0"/>
              <a:pPr/>
              <a:t>22/03/2022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72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53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editar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editar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editar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es-ES" noProof="0"/>
              <a:t>Texto de ejemplo para el pie de página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texto maestro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modificar los estilos de texto maestro.</a:t>
            </a:r>
          </a:p>
          <a:p>
            <a:pPr rtl="0"/>
            <a:endParaRPr lang="es-ES" noProof="0">
              <a:cs typeface="Calibri"/>
            </a:endParaRP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s-ES" noProof="0"/>
              <a:t>Texto de ejemplo para el pie de página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sz="5400" noProof="0"/>
              <a:t>Haga clic para modificar los estilos de texto maestro.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2000" noProof="0">
                <a:solidFill>
                  <a:schemeClr val="bg1"/>
                </a:solidFill>
                <a:cs typeface="Calibri"/>
              </a:rPr>
              <a:t>Haga clic para modificar los estilos de texto maestro.</a:t>
            </a:r>
          </a:p>
        </p:txBody>
      </p:sp>
      <p:sp>
        <p:nvSpPr>
          <p:cNvPr id="15" name="Marcador de pie de página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noProof="0" dirty="0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sz="5400" noProof="0"/>
              <a:t>Haga clic para modificar los estilos de texto maestro.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ie de página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noProof="0">
                <a:solidFill>
                  <a:schemeClr val="bg1"/>
                </a:solidFill>
              </a:rPr>
              <a:t>Muestra de texto de pie de página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2000" noProof="0">
                <a:solidFill>
                  <a:schemeClr val="bg1"/>
                </a:solidFill>
                <a:cs typeface="Calibri"/>
              </a:rPr>
              <a:t>Haga clic para modificar los estilos de texto maestro.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1" name="Marcador de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5" name="Marcador de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es-ES" noProof="0"/>
              <a:t>Muestra de texto de pie de página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s-ES" noProof="0"/>
              <a:t>Muestra de texto de pie de página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es-ES" dirty="0"/>
              <a:t>Muertes </a:t>
            </a:r>
            <a:br>
              <a:rPr lang="es-ES" dirty="0"/>
            </a:br>
            <a:r>
              <a:rPr lang="es-ES" dirty="0"/>
              <a:t>Maternas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s-ES" dirty="0"/>
              <a:t>José Emanuel</a:t>
            </a:r>
          </a:p>
          <a:p>
            <a:pPr rtl="0"/>
            <a:r>
              <a:rPr lang="es-ES" dirty="0"/>
              <a:t>Rodríguez </a:t>
            </a:r>
            <a:r>
              <a:rPr lang="es-ES" dirty="0" err="1"/>
              <a:t>Fitta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F85CF6-9BCE-4E40-AF3B-222F690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57" y="2394239"/>
            <a:ext cx="5542279" cy="1141557"/>
          </a:xfrm>
        </p:spPr>
        <p:txBody>
          <a:bodyPr>
            <a:noAutofit/>
          </a:bodyPr>
          <a:lstStyle/>
          <a:p>
            <a:pPr algn="just"/>
            <a:r>
              <a:rPr lang="es-MX" sz="2000" dirty="0"/>
              <a:t>La clase 5 corresponde a las muertes relacionadas con el VIH. A pesar de existir una tendencia creciente en el total de muertes por año, vemos que en el  2013, se dejaron de tener registros de muertes dentro de esta categoría.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1A5229-B987-40CC-965E-97BF9867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6" y="4248727"/>
            <a:ext cx="11829317" cy="26092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920EE4-2BA3-426F-8210-F8F7F9BC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46" y="2408093"/>
            <a:ext cx="5846617" cy="18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F85CF6-9BCE-4E40-AF3B-222F690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94" y="2506807"/>
            <a:ext cx="5542279" cy="114155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MX" dirty="0"/>
              <a:t>Podemos observar que existe una clara y preocupante tendencia creciente para el total de muertes por año de la clase 9, que corresponde a muertes maternas ocurridas 42 días después del parto y antes del año.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B56B3C-DA38-45DF-B709-D505E2D9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3648364"/>
            <a:ext cx="12192000" cy="30731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2C6D432-13EE-47F0-AD59-86F0D963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4" y="2506807"/>
            <a:ext cx="5107709" cy="8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8B19B5-4B2C-4012-8133-04D11D5C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090" y="2587752"/>
            <a:ext cx="5310910" cy="1624030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Para las clases 14 y 15 podemos observar que existe una tendencia alcista a partir del año 2015. Ambas clases tienen que ver con muertes relacionadas con el aborto. En un caso debido a complicaciones por infección y en el otro debido a complicaciones por hemorragias. Deberían tomarse medidas para que esta tendencia se revierta.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604EBD-0FEC-40C3-A850-81DC26D7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8" y="2655592"/>
            <a:ext cx="6647658" cy="37007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E56F4A9-F50F-44D2-906E-9C7DA056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4147128"/>
            <a:ext cx="490129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0C53B-E897-4FC0-8D51-94179DB0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1382"/>
            <a:ext cx="6740899" cy="4576618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40F71F5-399F-49BA-8E6F-D3B148C7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1" y="2772895"/>
            <a:ext cx="4969163" cy="3593592"/>
          </a:xfrm>
        </p:spPr>
        <p:txBody>
          <a:bodyPr>
            <a:normAutofit/>
          </a:bodyPr>
          <a:lstStyle/>
          <a:p>
            <a:r>
              <a:rPr lang="es-MX" dirty="0"/>
              <a:t>Se puede observar que la mayor cantidad de muertes debidas al aborto (infección o hemorragia) se localizan en el centro del país. Por lo cual son estas entidades, quienes deberán tomar medidas para revertir la preocupante tendencia.</a:t>
            </a:r>
          </a:p>
        </p:txBody>
      </p:sp>
    </p:spTree>
    <p:extLst>
      <p:ext uri="{BB962C8B-B14F-4D97-AF65-F5344CB8AC3E}">
        <p14:creationId xmlns:p14="http://schemas.microsoft.com/office/powerpoint/2010/main" val="333361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40F71F5-399F-49BA-8E6F-D3B148C7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34" y="2762758"/>
            <a:ext cx="4234439" cy="3593592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La mayor cantidad de muertes maternas son de personas que no tienen ningún seguro médico y de poblaciones realmente pequeñas.</a:t>
            </a:r>
          </a:p>
          <a:p>
            <a:r>
              <a:rPr lang="es-MX" dirty="0"/>
              <a:t>Deben reformarse las políticas publicas para poder llevar servicios médicos a dichas comunidades y atender a las personas sin este servicio.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0E2795-3A33-4408-B21D-BD175D06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90" y="2514490"/>
            <a:ext cx="3508707" cy="40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3550B77-583B-47A5-A84A-47156967D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19" y="2514490"/>
            <a:ext cx="36290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5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Gráfico interesante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990200-5B12-4F15-804B-AC8D311C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95" y="2559050"/>
            <a:ext cx="4342632" cy="359410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19D8EB-E11E-4F0B-8A1B-3BDA6E7BB47E}"/>
              </a:ext>
            </a:extLst>
          </p:cNvPr>
          <p:cNvSpPr txBox="1"/>
          <p:nvPr/>
        </p:nvSpPr>
        <p:spPr>
          <a:xfrm>
            <a:off x="5489248" y="3639127"/>
            <a:ext cx="6156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 es realmente difícil poder dibujar la visualización que</a:t>
            </a:r>
          </a:p>
          <a:p>
            <a:r>
              <a:rPr lang="es-MX" dirty="0"/>
              <a:t>me gustaría hacer, pero la pienso más o menos como</a:t>
            </a:r>
          </a:p>
          <a:p>
            <a:r>
              <a:rPr lang="es-MX" dirty="0"/>
              <a:t>un gráfico de barras interactivo donde al seleccionar uno o</a:t>
            </a:r>
          </a:p>
          <a:p>
            <a:r>
              <a:rPr lang="es-MX" dirty="0"/>
              <a:t>varios estados de la republica puedan resaltar de manera </a:t>
            </a:r>
          </a:p>
          <a:p>
            <a:r>
              <a:rPr lang="es-MX" dirty="0"/>
              <a:t>proporcional a la cantidad de muertes maternas que existen</a:t>
            </a:r>
          </a:p>
          <a:p>
            <a:r>
              <a:rPr lang="es-MX" dirty="0"/>
              <a:t>y de acuerdo a los filtros proporcionados, año, causa, etc.</a:t>
            </a:r>
          </a:p>
        </p:txBody>
      </p:sp>
    </p:spTree>
    <p:extLst>
      <p:ext uri="{BB962C8B-B14F-4D97-AF65-F5344CB8AC3E}">
        <p14:creationId xmlns:p14="http://schemas.microsoft.com/office/powerpoint/2010/main" val="10656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Carga de </a:t>
            </a:r>
            <a:r>
              <a:rPr lang="es-ES" dirty="0" err="1"/>
              <a:t>DAtos</a:t>
            </a:r>
            <a:endParaRPr lang="es-ES" dirty="0"/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3F9F251-15EB-4885-B884-038F2E6F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728719"/>
            <a:ext cx="10268712" cy="3311658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32E3D42-0B52-6764-8ACE-A6B7247F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es-ES" dirty="0"/>
              <a:t>Transformación</a:t>
            </a:r>
          </a:p>
        </p:txBody>
      </p: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5E18C-00CA-4BDC-BB53-9B9927C1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5296140"/>
            <a:ext cx="12192000" cy="51584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3EB5E7F-DAA2-43E8-97EF-0331F7776CA0}"/>
              </a:ext>
            </a:extLst>
          </p:cNvPr>
          <p:cNvSpPr txBox="1"/>
          <p:nvPr/>
        </p:nvSpPr>
        <p:spPr>
          <a:xfrm>
            <a:off x="1656272" y="3058064"/>
            <a:ext cx="808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cambió el valor “MÉXICO” de la columna por el valor “ESTADO DE MÉXICO” </a:t>
            </a:r>
          </a:p>
          <a:p>
            <a:r>
              <a:rPr lang="es-MX" dirty="0"/>
              <a:t>de la columna “ENTIDAD_OCURRENCIAD”, para la correcta interpretación en </a:t>
            </a:r>
            <a:r>
              <a:rPr lang="es-MX" dirty="0" err="1"/>
              <a:t>Power</a:t>
            </a:r>
            <a:r>
              <a:rPr lang="es-MX" dirty="0"/>
              <a:t> BI.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BF0A9-4D2D-4130-9733-90F6E890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08772"/>
            <a:ext cx="4488872" cy="3330140"/>
          </a:xfrm>
        </p:spPr>
        <p:txBody>
          <a:bodyPr>
            <a:noAutofit/>
          </a:bodyPr>
          <a:lstStyle/>
          <a:p>
            <a:r>
              <a:rPr lang="es-MX" sz="2400" dirty="0"/>
              <a:t>Se creo un Data </a:t>
            </a:r>
            <a:r>
              <a:rPr lang="es-MX" sz="2400" dirty="0" err="1"/>
              <a:t>Frame</a:t>
            </a:r>
            <a:r>
              <a:rPr lang="es-MX" sz="2400" dirty="0"/>
              <a:t> auxiliar </a:t>
            </a:r>
          </a:p>
          <a:p>
            <a:r>
              <a:rPr lang="es-MX" sz="2400" dirty="0"/>
              <a:t>con los años de defunción con </a:t>
            </a:r>
          </a:p>
          <a:p>
            <a:r>
              <a:rPr lang="es-MX" sz="2400" dirty="0"/>
              <a:t>valor distinto de cero.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C330C-1276-4452-B0A3-E1F06B5C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A7739E-3318-464A-8A53-4A2D6319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0" y="2269388"/>
            <a:ext cx="7647709" cy="45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BF0A9-4D2D-4130-9733-90F6E890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345" y="2578608"/>
            <a:ext cx="6077528" cy="1700784"/>
          </a:xfrm>
        </p:spPr>
        <p:txBody>
          <a:bodyPr>
            <a:noAutofit/>
          </a:bodyPr>
          <a:lstStyle/>
          <a:p>
            <a:r>
              <a:rPr lang="es-MX" sz="2400" dirty="0"/>
              <a:t>Observamos que la gran mayoría de los registros son a  partir del 2002. Por lo que se realizará un análisis para los años superiores a este.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42EA1B-345E-43A6-B84F-6AB68DCB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" y="2345247"/>
            <a:ext cx="4439270" cy="45059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05CD5B8-9692-464C-B946-933957DF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0" y="4477321"/>
            <a:ext cx="754610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2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TRansformación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F85CF6-9BCE-4E40-AF3B-222F690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21" y="2945320"/>
            <a:ext cx="7326624" cy="3593592"/>
          </a:xfrm>
        </p:spPr>
        <p:txBody>
          <a:bodyPr>
            <a:normAutofit/>
          </a:bodyPr>
          <a:lstStyle/>
          <a:p>
            <a:r>
              <a:rPr lang="es-MX" dirty="0"/>
              <a:t>Debido a que se tienen cerca de 200 causas de muerte, se aplicó el algoritmo </a:t>
            </a:r>
            <a:r>
              <a:rPr lang="es-MX" dirty="0" err="1"/>
              <a:t>KMeans</a:t>
            </a:r>
            <a:r>
              <a:rPr lang="es-MX" dirty="0"/>
              <a:t> para obtener categorías de las causas de muerte que agrupen a las más parecidas. Para esto, lo primero fue convertir a vector cada registro de la columna “CAUSA_CIE_4D”.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5535AC3-2E41-43B8-975D-559C0178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999"/>
            <a:ext cx="4597521" cy="45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TRansformación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F85CF6-9BCE-4E40-AF3B-222F690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51" y="3429000"/>
            <a:ext cx="6297012" cy="244013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Mediante el atributo </a:t>
            </a:r>
            <a:r>
              <a:rPr lang="es-MX" dirty="0" err="1"/>
              <a:t>inertia</a:t>
            </a:r>
            <a:r>
              <a:rPr lang="es-MX" dirty="0"/>
              <a:t>_ podemos observar que el posible número óptimo de </a:t>
            </a:r>
            <a:r>
              <a:rPr lang="es-MX" dirty="0" err="1"/>
              <a:t>clusters</a:t>
            </a:r>
            <a:r>
              <a:rPr lang="es-MX" dirty="0"/>
              <a:t> es 20, es decir, tomaremos 20 categorías de causas de muertes.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BE5D73-C6FC-4BBA-859A-B81E68B8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63" y="2738293"/>
            <a:ext cx="5705886" cy="36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TRansformación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F85CF6-9BCE-4E40-AF3B-222F690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0" y="2318904"/>
            <a:ext cx="12097449" cy="114155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Con esto es posible agregar una columna al data </a:t>
            </a:r>
            <a:r>
              <a:rPr lang="es-MX" dirty="0" err="1"/>
              <a:t>frame</a:t>
            </a:r>
            <a:r>
              <a:rPr lang="es-MX" dirty="0"/>
              <a:t> que clasifique cada registro en una de estas veinte categorías.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0E7AF6-696D-41D4-9854-51C2F616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1" y="3545445"/>
            <a:ext cx="9679709" cy="31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569D-7883-4D63-8D8C-3474A0A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3558-55B4-40A3-8439-E464547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F85CF6-9BCE-4E40-AF3B-222F690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139" y="2408093"/>
            <a:ext cx="8202353" cy="114155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Se observa una importante disminución en el total de muertes maternas por año del  2002 al  2019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AF5D7-5DAB-418E-B892-EA16864B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3" y="3549650"/>
            <a:ext cx="112014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34313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50_TF11201103_Win32" id="{F5AB0BE4-AB56-4F42-AB83-E129BE4CFEFC}" vid="{57D237CE-6C8E-4A17-B91E-437FB89808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fractura</Template>
  <TotalTime>89</TotalTime>
  <Words>529</Words>
  <Application>Microsoft Office PowerPoint</Application>
  <PresentationFormat>Panorámica</PresentationFormat>
  <Paragraphs>57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Muertes  Maternas</vt:lpstr>
      <vt:lpstr>Carga de DAtos</vt:lpstr>
      <vt:lpstr>Transformación</vt:lpstr>
      <vt:lpstr>TRansformación</vt:lpstr>
      <vt:lpstr>TRansformación</vt:lpstr>
      <vt:lpstr>TRansformación</vt:lpstr>
      <vt:lpstr>TRansformación</vt:lpstr>
      <vt:lpstr>TRansformación</vt:lpstr>
      <vt:lpstr>Visualizaciones</vt:lpstr>
      <vt:lpstr>Visualizaciones</vt:lpstr>
      <vt:lpstr>Visualizaciones</vt:lpstr>
      <vt:lpstr>Visualizaciones</vt:lpstr>
      <vt:lpstr>Visualizaciones</vt:lpstr>
      <vt:lpstr>Visualizaciones</vt:lpstr>
      <vt:lpstr>Gráfico interesante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Muertes  Maternas</dc:title>
  <dc:creator>emamuel rodriguez</dc:creator>
  <cp:lastModifiedBy>emamuel rodriguez</cp:lastModifiedBy>
  <cp:revision>3</cp:revision>
  <dcterms:created xsi:type="dcterms:W3CDTF">2022-03-22T06:57:34Z</dcterms:created>
  <dcterms:modified xsi:type="dcterms:W3CDTF">2022-03-22T08:27:16Z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