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98" d="100"/>
          <a:sy n="98" d="100"/>
        </p:scale>
        <p:origin x="10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D16A1-73DE-2731-F61B-897731F6E46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B4D0430-BFC3-40EC-8CE1-FDDE60DF0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D124DBD-6007-BA66-4BCB-5921E6B36261}"/>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5" name="Marcador de pie de página 4">
            <a:extLst>
              <a:ext uri="{FF2B5EF4-FFF2-40B4-BE49-F238E27FC236}">
                <a16:creationId xmlns:a16="http://schemas.microsoft.com/office/drawing/2014/main" id="{7B501741-9185-BA74-E9C7-939156D6D85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1BE014-8A4F-31C4-9704-43816D7F894C}"/>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185913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EE855-A8E7-163E-8E42-400992E4930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DD499FD-27D5-4ED5-5985-2CD16CAE80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D9FB7EE-D436-B99E-F039-3FDD42D53FE5}"/>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5" name="Marcador de pie de página 4">
            <a:extLst>
              <a:ext uri="{FF2B5EF4-FFF2-40B4-BE49-F238E27FC236}">
                <a16:creationId xmlns:a16="http://schemas.microsoft.com/office/drawing/2014/main" id="{A08387D7-A7EF-C49F-6681-2B0D587E6FD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66CAB57-1D99-6946-33F9-98E290AE2C63}"/>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408379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4CC7AE-A67A-9540-2276-74D76338BD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BC80832-049C-F3C4-3DFC-B925285CE95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FE404BB-0745-D215-6126-A36822F97648}"/>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5" name="Marcador de pie de página 4">
            <a:extLst>
              <a:ext uri="{FF2B5EF4-FFF2-40B4-BE49-F238E27FC236}">
                <a16:creationId xmlns:a16="http://schemas.microsoft.com/office/drawing/2014/main" id="{58EED6DC-9EDC-BF2B-A483-3396188FD33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B2C22C5-7CC6-1C8B-8549-7FD512BF8F28}"/>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43107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CF41F-E482-E7F8-4655-B62F063673F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2E9E753-18F5-9625-E9B2-C4800125E56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9B19F6-11B8-5874-E29B-2D320DC0A649}"/>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5" name="Marcador de pie de página 4">
            <a:extLst>
              <a:ext uri="{FF2B5EF4-FFF2-40B4-BE49-F238E27FC236}">
                <a16:creationId xmlns:a16="http://schemas.microsoft.com/office/drawing/2014/main" id="{359E6736-E850-FEF4-055F-5E054B555E8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C214E82-D27C-99D5-2874-04F8B1B425A4}"/>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369427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11D51-E6C7-70CF-8591-80E10A000CA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6AEE62A-D2B4-7EE1-4A5E-FEAF1CF77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03FC415-BFCA-5C62-A096-FF65989955AC}"/>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5" name="Marcador de pie de página 4">
            <a:extLst>
              <a:ext uri="{FF2B5EF4-FFF2-40B4-BE49-F238E27FC236}">
                <a16:creationId xmlns:a16="http://schemas.microsoft.com/office/drawing/2014/main" id="{BFCF9D16-D648-6548-8FE5-28EF935AB85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0A1AA8C-923D-3887-D5F6-BB0BA56590DF}"/>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21022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7440F-5AED-93D1-232B-BB060CF2336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53E83AF-54A4-59AD-4F1C-CBFB1ACD42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CDD80DB-882C-C11D-5DA3-409EBBE0B1C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CC1D55D-E8C2-A852-F2F6-225765AF81AA}"/>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6" name="Marcador de pie de página 5">
            <a:extLst>
              <a:ext uri="{FF2B5EF4-FFF2-40B4-BE49-F238E27FC236}">
                <a16:creationId xmlns:a16="http://schemas.microsoft.com/office/drawing/2014/main" id="{E60A1641-E853-4C65-880B-11145D1BE06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3271292-2C66-8E79-64EA-F5C6A4B0A815}"/>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21016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0B4BB-6A96-82E5-8BB0-73519BFB93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6432659-C039-A0E2-A64C-D1BD6A5D3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31D3144-D793-22B9-5915-ED2B7350D8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86236A3-FB50-BC7B-EF54-3DC295D5B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0B68884-4726-52DB-70CA-7E4D1879C7E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C01D602-2146-1E46-9175-00C45898D5EF}"/>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8" name="Marcador de pie de página 7">
            <a:extLst>
              <a:ext uri="{FF2B5EF4-FFF2-40B4-BE49-F238E27FC236}">
                <a16:creationId xmlns:a16="http://schemas.microsoft.com/office/drawing/2014/main" id="{346E06E9-DF48-7001-06D9-506AA84C472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E058C93-3D9C-2FA7-A790-A54679D95E39}"/>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36092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94E05-7FFE-6126-5147-5078FB84FED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EE4212B-0C67-E5D3-9023-305C9958D1F4}"/>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4" name="Marcador de pie de página 3">
            <a:extLst>
              <a:ext uri="{FF2B5EF4-FFF2-40B4-BE49-F238E27FC236}">
                <a16:creationId xmlns:a16="http://schemas.microsoft.com/office/drawing/2014/main" id="{5CEFFA95-F567-4173-74D1-B632C84354B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982F8CE-F29F-11C0-CF15-D769E5DFAEF7}"/>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213465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5218CFD-B871-6574-B54E-184FB8A7864E}"/>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3" name="Marcador de pie de página 2">
            <a:extLst>
              <a:ext uri="{FF2B5EF4-FFF2-40B4-BE49-F238E27FC236}">
                <a16:creationId xmlns:a16="http://schemas.microsoft.com/office/drawing/2014/main" id="{2C478D47-7209-1969-E027-B9A9049EB31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F25FB9F-51B7-E170-A826-FB49C21DBFB3}"/>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58328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59564-E306-5ECF-B219-ED351FEC6C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C4C0365-87D1-A7BF-F686-67EC124B33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290FF2D-4F99-8A1A-8924-6A67BB1FE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422C7C9-6DE5-2744-A796-6BC86BC1F110}"/>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6" name="Marcador de pie de página 5">
            <a:extLst>
              <a:ext uri="{FF2B5EF4-FFF2-40B4-BE49-F238E27FC236}">
                <a16:creationId xmlns:a16="http://schemas.microsoft.com/office/drawing/2014/main" id="{9708DF53-BBA0-FFD8-01D4-16FBE4F7658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3C8D81D-C4E4-53D2-A55E-878A70B67283}"/>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266293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DF857-00DC-43CF-35B3-2FA886070D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EF172CA-FBE6-6D2C-F044-0EC2D3042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27F4C70-64DE-C139-786E-0B31135E8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3421E2-22E9-E4E9-46AB-BD9E2FA3BE62}"/>
              </a:ext>
            </a:extLst>
          </p:cNvPr>
          <p:cNvSpPr>
            <a:spLocks noGrp="1"/>
          </p:cNvSpPr>
          <p:nvPr>
            <p:ph type="dt" sz="half" idx="10"/>
          </p:nvPr>
        </p:nvSpPr>
        <p:spPr/>
        <p:txBody>
          <a:bodyPr/>
          <a:lstStyle/>
          <a:p>
            <a:fld id="{CB5BBF34-B966-49FD-864E-E578644A8E6A}" type="datetimeFigureOut">
              <a:rPr lang="es-MX" smtClean="0"/>
              <a:t>25/05/2022</a:t>
            </a:fld>
            <a:endParaRPr lang="es-MX"/>
          </a:p>
        </p:txBody>
      </p:sp>
      <p:sp>
        <p:nvSpPr>
          <p:cNvPr id="6" name="Marcador de pie de página 5">
            <a:extLst>
              <a:ext uri="{FF2B5EF4-FFF2-40B4-BE49-F238E27FC236}">
                <a16:creationId xmlns:a16="http://schemas.microsoft.com/office/drawing/2014/main" id="{4CE597CC-31E3-E542-DEA3-98E24139F84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3D97544-2AC5-51F4-1174-4F47F62B0C34}"/>
              </a:ext>
            </a:extLst>
          </p:cNvPr>
          <p:cNvSpPr>
            <a:spLocks noGrp="1"/>
          </p:cNvSpPr>
          <p:nvPr>
            <p:ph type="sldNum" sz="quarter" idx="12"/>
          </p:nvPr>
        </p:nvSpPr>
        <p:spPr/>
        <p:txBody>
          <a:bodyPr/>
          <a:lstStyle/>
          <a:p>
            <a:fld id="{1230FD0F-0E60-4026-B9C4-71CF497EA465}" type="slidenum">
              <a:rPr lang="es-MX" smtClean="0"/>
              <a:t>‹Nº›</a:t>
            </a:fld>
            <a:endParaRPr lang="es-MX"/>
          </a:p>
        </p:txBody>
      </p:sp>
    </p:spTree>
    <p:extLst>
      <p:ext uri="{BB962C8B-B14F-4D97-AF65-F5344CB8AC3E}">
        <p14:creationId xmlns:p14="http://schemas.microsoft.com/office/powerpoint/2010/main" val="7320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019621B-0A29-A193-0740-525F4312F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ED1EF9E-FE47-CBE3-C66B-EF0EF7232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98A7FFB-9811-8E81-03FE-661336E76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BBF34-B966-49FD-864E-E578644A8E6A}" type="datetimeFigureOut">
              <a:rPr lang="es-MX" smtClean="0"/>
              <a:t>25/05/2022</a:t>
            </a:fld>
            <a:endParaRPr lang="es-MX"/>
          </a:p>
        </p:txBody>
      </p:sp>
      <p:sp>
        <p:nvSpPr>
          <p:cNvPr id="5" name="Marcador de pie de página 4">
            <a:extLst>
              <a:ext uri="{FF2B5EF4-FFF2-40B4-BE49-F238E27FC236}">
                <a16:creationId xmlns:a16="http://schemas.microsoft.com/office/drawing/2014/main" id="{017777ED-6DD5-D279-5C86-BAD033A63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E81D31E-8AA7-50FA-4E8E-07AA74339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0FD0F-0E60-4026-B9C4-71CF497EA465}" type="slidenum">
              <a:rPr lang="es-MX" smtClean="0"/>
              <a:t>‹Nº›</a:t>
            </a:fld>
            <a:endParaRPr lang="es-MX"/>
          </a:p>
        </p:txBody>
      </p:sp>
    </p:spTree>
    <p:extLst>
      <p:ext uri="{BB962C8B-B14F-4D97-AF65-F5344CB8AC3E}">
        <p14:creationId xmlns:p14="http://schemas.microsoft.com/office/powerpoint/2010/main" val="2181398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A6609-7FEB-68F3-23CC-6D456B257394}"/>
              </a:ext>
            </a:extLst>
          </p:cNvPr>
          <p:cNvSpPr>
            <a:spLocks noGrp="1"/>
          </p:cNvSpPr>
          <p:nvPr>
            <p:ph type="ctrTitle"/>
          </p:nvPr>
        </p:nvSpPr>
        <p:spPr/>
        <p:txBody>
          <a:bodyPr>
            <a:normAutofit fontScale="90000"/>
          </a:bodyPr>
          <a:lstStyle/>
          <a:p>
            <a:r>
              <a:rPr lang="es-MX" sz="5400" dirty="0">
                <a:effectLst/>
                <a:latin typeface="Calibri" panose="020F0502020204030204" pitchFamily="34" charset="0"/>
                <a:ea typeface="Calibri" panose="020F0502020204030204" pitchFamily="34" charset="0"/>
                <a:cs typeface="Times New Roman" panose="02020603050405020304" pitchFamily="18" charset="0"/>
              </a:rPr>
              <a:t>Retos de Implementación de un Gobierno de Datos</a:t>
            </a:r>
            <a:r>
              <a:rPr lang="es-MX" sz="5400" dirty="0">
                <a:effectLst/>
                <a:latin typeface="Calibri" panose="020F0502020204030204" pitchFamily="34" charset="0"/>
                <a:ea typeface="Calibri" panose="020F0502020204030204" pitchFamily="34" charset="0"/>
                <a:cs typeface="Calibri" panose="020F0502020204030204" pitchFamily="34" charset="0"/>
              </a:rPr>
              <a:t> </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 name="Subtítulo 2">
            <a:extLst>
              <a:ext uri="{FF2B5EF4-FFF2-40B4-BE49-F238E27FC236}">
                <a16:creationId xmlns:a16="http://schemas.microsoft.com/office/drawing/2014/main" id="{8AF214FF-70BA-E183-800F-AE78B3DA0433}"/>
              </a:ext>
            </a:extLst>
          </p:cNvPr>
          <p:cNvSpPr>
            <a:spLocks noGrp="1"/>
          </p:cNvSpPr>
          <p:nvPr>
            <p:ph type="subTitle" idx="1"/>
          </p:nvPr>
        </p:nvSpPr>
        <p:spPr/>
        <p:txBody>
          <a:bodyPr/>
          <a:lstStyle/>
          <a:p>
            <a:r>
              <a:rPr lang="es-MX" dirty="0"/>
              <a:t>José Emanuel Rodríguez </a:t>
            </a:r>
            <a:r>
              <a:rPr lang="es-MX" dirty="0" err="1"/>
              <a:t>Fitta</a:t>
            </a:r>
            <a:endParaRPr lang="es-MX" dirty="0"/>
          </a:p>
        </p:txBody>
      </p:sp>
    </p:spTree>
    <p:extLst>
      <p:ext uri="{BB962C8B-B14F-4D97-AF65-F5344CB8AC3E}">
        <p14:creationId xmlns:p14="http://schemas.microsoft.com/office/powerpoint/2010/main" val="15902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4BB02-65D4-480A-ED9D-BA94C7D47CD3}"/>
              </a:ext>
            </a:extLst>
          </p:cNvPr>
          <p:cNvSpPr>
            <a:spLocks noGrp="1"/>
          </p:cNvSpPr>
          <p:nvPr>
            <p:ph type="title"/>
          </p:nvPr>
        </p:nvSpPr>
        <p:spPr/>
        <p:txBody>
          <a:bodyPr>
            <a:normAutofit/>
          </a:bodyPr>
          <a:lstStyle/>
          <a:p>
            <a:r>
              <a:rPr lang="es-MX" sz="4000" b="1" dirty="0">
                <a:solidFill>
                  <a:srgbClr val="000000"/>
                </a:solidFill>
                <a:effectLst/>
                <a:latin typeface="Calibri" panose="020F0502020204030204" pitchFamily="34" charset="0"/>
                <a:ea typeface="Calibri" panose="020F0502020204030204" pitchFamily="34" charset="0"/>
              </a:rPr>
              <a:t>Las organizaciones no cambian, la gente cambia</a:t>
            </a:r>
            <a:r>
              <a:rPr lang="es-MX" sz="4000" dirty="0">
                <a:solidFill>
                  <a:srgbClr val="000000"/>
                </a:solidFill>
                <a:effectLst/>
                <a:latin typeface="Calibri" panose="020F0502020204030204" pitchFamily="34" charset="0"/>
                <a:ea typeface="Calibri" panose="020F0502020204030204" pitchFamily="34" charset="0"/>
              </a:rPr>
              <a:t>. </a:t>
            </a:r>
            <a:br>
              <a:rPr lang="es-MX" sz="1800" dirty="0">
                <a:solidFill>
                  <a:srgbClr val="000000"/>
                </a:solidFill>
                <a:effectLst/>
                <a:latin typeface="Arial" panose="020B0604020202020204" pitchFamily="34" charset="0"/>
                <a:ea typeface="Calibri" panose="020F0502020204030204" pitchFamily="34" charset="0"/>
              </a:rPr>
            </a:br>
            <a:endParaRPr lang="es-MX" dirty="0"/>
          </a:p>
        </p:txBody>
      </p:sp>
      <p:sp>
        <p:nvSpPr>
          <p:cNvPr id="3" name="Marcador de contenido 2">
            <a:extLst>
              <a:ext uri="{FF2B5EF4-FFF2-40B4-BE49-F238E27FC236}">
                <a16:creationId xmlns:a16="http://schemas.microsoft.com/office/drawing/2014/main" id="{ACB2411A-425B-57EA-E027-9D584DEE5652}"/>
              </a:ext>
            </a:extLst>
          </p:cNvPr>
          <p:cNvSpPr>
            <a:spLocks noGrp="1"/>
          </p:cNvSpPr>
          <p:nvPr>
            <p:ph idx="1"/>
          </p:nvPr>
        </p:nvSpPr>
        <p:spPr/>
        <p:txBody>
          <a:bodyPr>
            <a:normAutofit fontScale="92500" lnSpcReduction="20000"/>
          </a:bodyPr>
          <a:lstStyle/>
          <a:p>
            <a:r>
              <a:rPr lang="es-MX" sz="2600" dirty="0">
                <a:solidFill>
                  <a:srgbClr val="000000"/>
                </a:solidFill>
                <a:effectLst/>
                <a:ea typeface="Calibri" panose="020F0502020204030204" pitchFamily="34" charset="0"/>
              </a:rPr>
              <a:t>Esta ley puede hacer referencia al hecho de que como seres humanos cambiamos y evolucionamos todo el tiempo, y con ello el medio que nos rodea, puesto que nosotros adaptamos el medio a nuestros gustos y necesidades. Las organizaciones deben adaptarse a estos cambios o quedar atrás.</a:t>
            </a:r>
          </a:p>
          <a:p>
            <a:r>
              <a:rPr lang="es-MX" sz="2600" dirty="0">
                <a:solidFill>
                  <a:srgbClr val="000000"/>
                </a:solidFill>
                <a:effectLst/>
                <a:ea typeface="Calibri" panose="020F0502020204030204" pitchFamily="34" charset="0"/>
              </a:rPr>
              <a:t> </a:t>
            </a:r>
            <a:r>
              <a:rPr lang="es-MX" sz="2600" dirty="0">
                <a:solidFill>
                  <a:srgbClr val="000000"/>
                </a:solidFill>
                <a:ea typeface="Calibri" panose="020F0502020204030204" pitchFamily="34" charset="0"/>
              </a:rPr>
              <a:t>E</a:t>
            </a:r>
            <a:r>
              <a:rPr lang="es-MX" sz="2600" dirty="0">
                <a:solidFill>
                  <a:srgbClr val="000000"/>
                </a:solidFill>
                <a:effectLst/>
                <a:ea typeface="Calibri" panose="020F0502020204030204" pitchFamily="34" charset="0"/>
              </a:rPr>
              <a:t>jemplo de ello ocurrió en la reciente pandemia, donde las personas cambiaron su estilo de vida, estando en casa la mayor parte del día, los profesores tuvimos que darle un giro a la forma de enseñar, adaptarnos a este cambio. De lo contrario instituciones enteras hubieran tenido que pausar sus actividades durante dos año</a:t>
            </a:r>
            <a:r>
              <a:rPr lang="es-MX" sz="2600" dirty="0">
                <a:solidFill>
                  <a:srgbClr val="000000"/>
                </a:solidFill>
                <a:ea typeface="Calibri" panose="020F0502020204030204" pitchFamily="34" charset="0"/>
              </a:rPr>
              <a:t>s.</a:t>
            </a:r>
            <a:endParaRPr lang="es-MX" sz="2600" dirty="0">
              <a:solidFill>
                <a:srgbClr val="000000"/>
              </a:solidFill>
              <a:effectLst/>
              <a:ea typeface="Calibri" panose="020F0502020204030204" pitchFamily="34" charset="0"/>
            </a:endParaRPr>
          </a:p>
          <a:p>
            <a:r>
              <a:rPr lang="es-MX" sz="2600" dirty="0">
                <a:solidFill>
                  <a:srgbClr val="000000"/>
                </a:solidFill>
                <a:effectLst/>
                <a:ea typeface="Calibri" panose="020F0502020204030204" pitchFamily="34" charset="0"/>
              </a:rPr>
              <a:t> La solución que muchos colegas y yo tomamos fue adaptar el uso de tecnologías, utilizar redes sociales para comunicar lo que queríamos enseñar y utilizar herramientas que en muchos casos ni siquiera conocíamos. </a:t>
            </a:r>
            <a:r>
              <a:rPr lang="es-MX" sz="2600" dirty="0">
                <a:solidFill>
                  <a:srgbClr val="000000"/>
                </a:solidFill>
                <a:ea typeface="Calibri" panose="020F0502020204030204" pitchFamily="34" charset="0"/>
              </a:rPr>
              <a:t>Sin embargo, al final esto resultó positivo para todos, profesores, alumnos, instituciones e incluso para el mundo entero.</a:t>
            </a:r>
            <a:endParaRPr lang="es-MX" sz="2600" dirty="0">
              <a:solidFill>
                <a:srgbClr val="000000"/>
              </a:solidFill>
              <a:effectLst/>
              <a:ea typeface="Calibri" panose="020F0502020204030204" pitchFamily="34" charset="0"/>
            </a:endParaRPr>
          </a:p>
          <a:p>
            <a:endParaRPr lang="es-MX" dirty="0"/>
          </a:p>
        </p:txBody>
      </p:sp>
    </p:spTree>
    <p:extLst>
      <p:ext uri="{BB962C8B-B14F-4D97-AF65-F5344CB8AC3E}">
        <p14:creationId xmlns:p14="http://schemas.microsoft.com/office/powerpoint/2010/main" val="377845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D1416-C80E-152B-E5A9-5AECC41E68F4}"/>
              </a:ext>
            </a:extLst>
          </p:cNvPr>
          <p:cNvSpPr>
            <a:spLocks noGrp="1"/>
          </p:cNvSpPr>
          <p:nvPr>
            <p:ph type="title"/>
          </p:nvPr>
        </p:nvSpPr>
        <p:spPr/>
        <p:txBody>
          <a:bodyPr>
            <a:normAutofit/>
          </a:bodyPr>
          <a:lstStyle/>
          <a:p>
            <a:r>
              <a:rPr lang="es-MX" sz="3600" b="1" dirty="0">
                <a:effectLst/>
                <a:latin typeface="Calibri" panose="020F0502020204030204" pitchFamily="34" charset="0"/>
                <a:ea typeface="Calibri" panose="020F0502020204030204" pitchFamily="34" charset="0"/>
              </a:rPr>
              <a:t>La gente no se resiste al cambio, se resisten a ser cambiados</a:t>
            </a:r>
            <a:r>
              <a:rPr lang="es-MX" sz="3600" dirty="0">
                <a:effectLst/>
                <a:latin typeface="Calibri" panose="020F0502020204030204" pitchFamily="34" charset="0"/>
                <a:ea typeface="Calibri" panose="020F0502020204030204" pitchFamily="34" charset="0"/>
              </a:rPr>
              <a:t>. </a:t>
            </a:r>
            <a:endParaRPr lang="es-MX" sz="3600" dirty="0"/>
          </a:p>
        </p:txBody>
      </p:sp>
      <p:sp>
        <p:nvSpPr>
          <p:cNvPr id="3" name="Marcador de contenido 2">
            <a:extLst>
              <a:ext uri="{FF2B5EF4-FFF2-40B4-BE49-F238E27FC236}">
                <a16:creationId xmlns:a16="http://schemas.microsoft.com/office/drawing/2014/main" id="{DC9C1C4F-617E-AA12-7494-B146AAEC83F0}"/>
              </a:ext>
            </a:extLst>
          </p:cNvPr>
          <p:cNvSpPr>
            <a:spLocks noGrp="1"/>
          </p:cNvSpPr>
          <p:nvPr>
            <p:ph idx="1"/>
          </p:nvPr>
        </p:nvSpPr>
        <p:spPr/>
        <p:txBody>
          <a:bodyPr>
            <a:normAutofit/>
          </a:bodyPr>
          <a:lstStyle/>
          <a:p>
            <a:r>
              <a:rPr lang="es-MX" sz="2600" dirty="0">
                <a:effectLst/>
                <a:latin typeface="Calibri" panose="020F0502020204030204" pitchFamily="34" charset="0"/>
                <a:ea typeface="Calibri" panose="020F0502020204030204" pitchFamily="34" charset="0"/>
              </a:rPr>
              <a:t>Las personas tienden a evolucionar, como ya se mencionó, por supervivencia, por gusto o por adaptarse, es natural el cambio. Sin embargo, los cambios que son forzados por alguien son difíciles de adoptar.</a:t>
            </a:r>
          </a:p>
          <a:p>
            <a:r>
              <a:rPr lang="es-MX" sz="2600" dirty="0">
                <a:latin typeface="Calibri" panose="020F0502020204030204" pitchFamily="34" charset="0"/>
              </a:rPr>
              <a:t>Ejemplo de esto es cuando en alguna institución educativa donde di clases, los directivos nos quisieron forzar a cambiar nuestros métodos de enseñanza, diciéndonos incluso que palabras utilizar. Esto sin duda que trajo muchos problemas puesto que como esta ley lo indica, las personas se resisten a ser cambiados.</a:t>
            </a:r>
          </a:p>
          <a:p>
            <a:r>
              <a:rPr lang="es-MX" sz="2600" dirty="0">
                <a:latin typeface="Calibri" panose="020F0502020204030204" pitchFamily="34" charset="0"/>
              </a:rPr>
              <a:t>En mi caso la solución que encontré fue adaptar algunas de sus técnicas a mi modo de enseñanza, con ello mantenía la dirección que los directivos querían dar a las clases y a la vez mantenía mi esencia.</a:t>
            </a:r>
          </a:p>
        </p:txBody>
      </p:sp>
    </p:spTree>
    <p:extLst>
      <p:ext uri="{BB962C8B-B14F-4D97-AF65-F5344CB8AC3E}">
        <p14:creationId xmlns:p14="http://schemas.microsoft.com/office/powerpoint/2010/main" val="35347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51E26-437B-8134-5584-6263BDC52D36}"/>
              </a:ext>
            </a:extLst>
          </p:cNvPr>
          <p:cNvSpPr>
            <a:spLocks noGrp="1"/>
          </p:cNvSpPr>
          <p:nvPr>
            <p:ph type="title"/>
          </p:nvPr>
        </p:nvSpPr>
        <p:spPr/>
        <p:txBody>
          <a:bodyPr>
            <a:normAutofit/>
          </a:bodyPr>
          <a:lstStyle/>
          <a:p>
            <a:r>
              <a:rPr lang="es-MX" sz="3600" b="1" dirty="0">
                <a:effectLst/>
                <a:latin typeface="Calibri" panose="020F0502020204030204" pitchFamily="34" charset="0"/>
                <a:ea typeface="Calibri" panose="020F0502020204030204" pitchFamily="34" charset="0"/>
              </a:rPr>
              <a:t>Las cosas son como son porque se volvieron así</a:t>
            </a:r>
            <a:r>
              <a:rPr lang="es-MX" sz="3600" dirty="0">
                <a:effectLst/>
                <a:latin typeface="Calibri" panose="020F0502020204030204" pitchFamily="34" charset="0"/>
                <a:ea typeface="Calibri" panose="020F0502020204030204" pitchFamily="34" charset="0"/>
              </a:rPr>
              <a:t>.  </a:t>
            </a:r>
            <a:endParaRPr lang="es-MX" sz="3600" dirty="0"/>
          </a:p>
        </p:txBody>
      </p:sp>
      <p:sp>
        <p:nvSpPr>
          <p:cNvPr id="3" name="Marcador de contenido 2">
            <a:extLst>
              <a:ext uri="{FF2B5EF4-FFF2-40B4-BE49-F238E27FC236}">
                <a16:creationId xmlns:a16="http://schemas.microsoft.com/office/drawing/2014/main" id="{5AA6A518-E4D4-6F61-D54C-79B01B2E5FBE}"/>
              </a:ext>
            </a:extLst>
          </p:cNvPr>
          <p:cNvSpPr>
            <a:spLocks noGrp="1"/>
          </p:cNvSpPr>
          <p:nvPr>
            <p:ph idx="1"/>
          </p:nvPr>
        </p:nvSpPr>
        <p:spPr/>
        <p:txBody>
          <a:bodyPr>
            <a:normAutofit fontScale="92500"/>
          </a:bodyPr>
          <a:lstStyle/>
          <a:p>
            <a:r>
              <a:rPr lang="es-MX" dirty="0"/>
              <a:t>Esta ley puede referirse a que todo es producto de un secuencia de hechos, y es que cada cosa que realizamos tiene un efecto en el mundo que nos rodea, por lo cual las cosas que hoy vemos y sentimos son producto de decisiones tomadas en el pasado por nosotros o por alguien más.</a:t>
            </a:r>
          </a:p>
          <a:p>
            <a:r>
              <a:rPr lang="es-MX" dirty="0"/>
              <a:t>Ejemplo que puedo dar de esto es cuando realicé una entrevista técnica donde se me pidió realizar un análisis, tome una decisión mala al momento de elegir el algoritmo correcto lo que me llevó en primera instancia a tener todo errado.</a:t>
            </a:r>
          </a:p>
          <a:p>
            <a:r>
              <a:rPr lang="es-MX" dirty="0"/>
              <a:t>La solución que </a:t>
            </a:r>
            <a:r>
              <a:rPr lang="es-MX" dirty="0" err="1"/>
              <a:t>dí</a:t>
            </a:r>
            <a:r>
              <a:rPr lang="es-MX" dirty="0"/>
              <a:t> en ese caso, fue simplemente aceptar esta ley. Ya estaba hecho y nada podía hacer, una mala decisión me llevó ahí y lo que hice fue aprender de ese error y volver a empezar</a:t>
            </a:r>
          </a:p>
        </p:txBody>
      </p:sp>
    </p:spTree>
    <p:extLst>
      <p:ext uri="{BB962C8B-B14F-4D97-AF65-F5344CB8AC3E}">
        <p14:creationId xmlns:p14="http://schemas.microsoft.com/office/powerpoint/2010/main" val="251816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27D67-049F-6444-D81B-05DEB23B17C9}"/>
              </a:ext>
            </a:extLst>
          </p:cNvPr>
          <p:cNvSpPr>
            <a:spLocks noGrp="1"/>
          </p:cNvSpPr>
          <p:nvPr>
            <p:ph type="title"/>
          </p:nvPr>
        </p:nvSpPr>
        <p:spPr/>
        <p:txBody>
          <a:bodyPr>
            <a:normAutofit/>
          </a:bodyPr>
          <a:lstStyle/>
          <a:p>
            <a:r>
              <a:rPr lang="es-MX" sz="3600" b="1" dirty="0">
                <a:effectLst/>
                <a:latin typeface="Calibri" panose="020F0502020204030204" pitchFamily="34" charset="0"/>
                <a:ea typeface="Calibri" panose="020F0502020204030204" pitchFamily="34" charset="0"/>
              </a:rPr>
              <a:t>A menos que haya presión a cambiar, las cosas se mantendrán más o menos en la misma forma</a:t>
            </a:r>
            <a:r>
              <a:rPr lang="es-MX" sz="3600" dirty="0">
                <a:effectLst/>
                <a:latin typeface="Calibri" panose="020F0502020204030204" pitchFamily="34" charset="0"/>
                <a:ea typeface="Calibri" panose="020F0502020204030204" pitchFamily="34" charset="0"/>
              </a:rPr>
              <a:t>. </a:t>
            </a:r>
            <a:endParaRPr lang="es-MX" sz="3600" dirty="0"/>
          </a:p>
        </p:txBody>
      </p:sp>
      <p:sp>
        <p:nvSpPr>
          <p:cNvPr id="3" name="Marcador de contenido 2">
            <a:extLst>
              <a:ext uri="{FF2B5EF4-FFF2-40B4-BE49-F238E27FC236}">
                <a16:creationId xmlns:a16="http://schemas.microsoft.com/office/drawing/2014/main" id="{69E6A027-AA1B-911B-E128-DA22D2F4C545}"/>
              </a:ext>
            </a:extLst>
          </p:cNvPr>
          <p:cNvSpPr>
            <a:spLocks noGrp="1"/>
          </p:cNvSpPr>
          <p:nvPr>
            <p:ph idx="1"/>
          </p:nvPr>
        </p:nvSpPr>
        <p:spPr/>
        <p:txBody>
          <a:bodyPr/>
          <a:lstStyle/>
          <a:p>
            <a:r>
              <a:rPr lang="es-MX" dirty="0"/>
              <a:t>El cambió debe surgir debido a alguna razón, una situación económica, social o de salud. Pero algo debe provocar el cambió, los cambios rara vez vienen por sí solos.</a:t>
            </a:r>
          </a:p>
          <a:p>
            <a:r>
              <a:rPr lang="es-MX" dirty="0"/>
              <a:t>Ejemplo de esto, es la manera en que el machismo se ha ido erradicando, esto gracias a la presión que las mujeres, en su búsqueda de la equidad han ejercido. De otra forma, posiblemente seguiríamos en la misma situación que décadas atrás.</a:t>
            </a:r>
          </a:p>
          <a:p>
            <a:r>
              <a:rPr lang="es-MX" dirty="0"/>
              <a:t>Creo que la solución siempre es forzar aquellos cambios que nos hagan ir más allá y evolucionar.</a:t>
            </a:r>
          </a:p>
        </p:txBody>
      </p:sp>
    </p:spTree>
    <p:extLst>
      <p:ext uri="{BB962C8B-B14F-4D97-AF65-F5344CB8AC3E}">
        <p14:creationId xmlns:p14="http://schemas.microsoft.com/office/powerpoint/2010/main" val="35798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9F4C9-7A56-C9EA-F34F-3F38E0D9CA81}"/>
              </a:ext>
            </a:extLst>
          </p:cNvPr>
          <p:cNvSpPr>
            <a:spLocks noGrp="1"/>
          </p:cNvSpPr>
          <p:nvPr>
            <p:ph type="title"/>
          </p:nvPr>
        </p:nvSpPr>
        <p:spPr/>
        <p:txBody>
          <a:bodyPr>
            <a:normAutofit/>
          </a:bodyPr>
          <a:lstStyle/>
          <a:p>
            <a:r>
              <a:rPr lang="es-MX" sz="3600" b="1" dirty="0">
                <a:effectLst/>
                <a:latin typeface="Calibri" panose="020F0502020204030204" pitchFamily="34" charset="0"/>
                <a:ea typeface="Calibri" panose="020F0502020204030204" pitchFamily="34" charset="0"/>
              </a:rPr>
              <a:t>El cambio sería sencillo si no fuera por toda la gente</a:t>
            </a:r>
            <a:r>
              <a:rPr lang="es-MX" sz="3600" dirty="0">
                <a:effectLst/>
                <a:latin typeface="Calibri" panose="020F0502020204030204" pitchFamily="34" charset="0"/>
                <a:ea typeface="Calibri" panose="020F0502020204030204" pitchFamily="34" charset="0"/>
              </a:rPr>
              <a:t>. </a:t>
            </a:r>
            <a:endParaRPr lang="es-MX" sz="3600" dirty="0"/>
          </a:p>
        </p:txBody>
      </p:sp>
      <p:sp>
        <p:nvSpPr>
          <p:cNvPr id="3" name="Marcador de contenido 2">
            <a:extLst>
              <a:ext uri="{FF2B5EF4-FFF2-40B4-BE49-F238E27FC236}">
                <a16:creationId xmlns:a16="http://schemas.microsoft.com/office/drawing/2014/main" id="{5B2EE525-0FA6-A6E9-E8D6-D86A85E50CCF}"/>
              </a:ext>
            </a:extLst>
          </p:cNvPr>
          <p:cNvSpPr>
            <a:spLocks noGrp="1"/>
          </p:cNvSpPr>
          <p:nvPr>
            <p:ph idx="1"/>
          </p:nvPr>
        </p:nvSpPr>
        <p:spPr/>
        <p:txBody>
          <a:bodyPr>
            <a:normAutofit fontScale="92500"/>
          </a:bodyPr>
          <a:lstStyle/>
          <a:p>
            <a:r>
              <a:rPr lang="es-MX" dirty="0"/>
              <a:t>Muchas veces es fácil pensar en la solución que resolvería un problema, la cuestión viene a la hora de implementarla, cuando esta solución requiere la aceptación o participación de un grupo de personas, hay un </a:t>
            </a:r>
            <a:r>
              <a:rPr lang="es-MX" dirty="0" err="1"/>
              <a:t>obstaculo</a:t>
            </a:r>
            <a:r>
              <a:rPr lang="es-MX" dirty="0"/>
              <a:t>, todos deben estar de acuerdo y eso en muchos casos es en demasía, complicado.</a:t>
            </a:r>
          </a:p>
          <a:p>
            <a:r>
              <a:rPr lang="es-MX" dirty="0"/>
              <a:t>Ejemplo de esto, son los trabajos en equipo, cuando se tiene ideas que puedan provocar un cambio en la mejora del trabajo, en muchas ocasiones es complicado, hacer ver esta perspectiva a los miembros del equipo.</a:t>
            </a:r>
          </a:p>
          <a:p>
            <a:r>
              <a:rPr lang="es-MX" dirty="0"/>
              <a:t>La solución, comunicación, intentar comunicar a detalle las ventajas y desventajas. Discutir sobre la propuesta y tener empatía, ponerse en los zapatos del otro, para entender su punto de vista y llegar a un acuerdo.</a:t>
            </a:r>
          </a:p>
        </p:txBody>
      </p:sp>
    </p:spTree>
    <p:extLst>
      <p:ext uri="{BB962C8B-B14F-4D97-AF65-F5344CB8AC3E}">
        <p14:creationId xmlns:p14="http://schemas.microsoft.com/office/powerpoint/2010/main" val="31764399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763</Words>
  <Application>Microsoft Office PowerPoint</Application>
  <PresentationFormat>Panorámica</PresentationFormat>
  <Paragraphs>22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Retos de Implementación de un Gobierno de Datos  </vt:lpstr>
      <vt:lpstr>Las organizaciones no cambian, la gente cambia.  </vt:lpstr>
      <vt:lpstr>La gente no se resiste al cambio, se resisten a ser cambiados. </vt:lpstr>
      <vt:lpstr>Las cosas son como son porque se volvieron así.  </vt:lpstr>
      <vt:lpstr>A menos que haya presión a cambiar, las cosas se mantendrán más o menos en la misma forma. </vt:lpstr>
      <vt:lpstr>El cambio sería sencillo si no fuera por toda la gente.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Retos de Implementación de un Gobierno de Datos  </dc:title>
  <dc:creator>emamuel rodriguez</dc:creator>
  <cp:lastModifiedBy>emamuel rodriguez</cp:lastModifiedBy>
  <cp:revision>1</cp:revision>
  <dcterms:created xsi:type="dcterms:W3CDTF">2022-05-26T04:18:07Z</dcterms:created>
  <dcterms:modified xsi:type="dcterms:W3CDTF">2022-05-26T04:40:21Z</dcterms:modified>
</cp:coreProperties>
</file>