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1" r:id="rId5"/>
    <p:sldId id="277" r:id="rId6"/>
    <p:sldId id="263" r:id="rId7"/>
    <p:sldId id="265" r:id="rId8"/>
    <p:sldId id="272" r:id="rId9"/>
    <p:sldId id="267" r:id="rId10"/>
    <p:sldId id="268" r:id="rId11"/>
    <p:sldId id="269" r:id="rId12"/>
    <p:sldId id="270" r:id="rId13"/>
    <p:sldId id="271" r:id="rId14"/>
    <p:sldId id="273" r:id="rId15"/>
    <p:sldId id="278" r:id="rId16"/>
    <p:sldId id="27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pex.oracle.com/pls/apex/f?p=41386:1:118509572740059::N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Option 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673101"/>
            <a:ext cx="8228013" cy="106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Gerardo Gamboa</a:t>
            </a:r>
          </a:p>
          <a:p>
            <a:r>
              <a:rPr lang="en-US" dirty="0" smtClean="0"/>
              <a:t>Eros Smith</a:t>
            </a:r>
          </a:p>
          <a:p>
            <a:r>
              <a:rPr lang="en-US" dirty="0" err="1" smtClean="0"/>
              <a:t>Aseal</a:t>
            </a:r>
            <a:r>
              <a:rPr lang="en-US" dirty="0" smtClean="0"/>
              <a:t> </a:t>
            </a:r>
            <a:r>
              <a:rPr lang="en-US" dirty="0" err="1" smtClean="0"/>
              <a:t>Yousef</a:t>
            </a:r>
            <a:endParaRPr lang="en-US" dirty="0" smtClean="0"/>
          </a:p>
          <a:p>
            <a:r>
              <a:rPr lang="en-US" dirty="0" smtClean="0"/>
              <a:t>Jeannette Tang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7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Display Selectors</a:t>
            </a:r>
            <a:endParaRPr lang="en-US" dirty="0"/>
          </a:p>
        </p:txBody>
      </p:sp>
      <p:pic>
        <p:nvPicPr>
          <p:cNvPr id="6" name="Content Placeholder 5" descr="Pic_Region Display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" r="4707"/>
          <a:stretch/>
        </p:blipFill>
        <p:spPr>
          <a:xfrm>
            <a:off x="247414" y="2763173"/>
            <a:ext cx="8741952" cy="3125631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0" y="6544672"/>
            <a:ext cx="9144000" cy="3133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Displays organized tabs for the user to easily navigate between regions on the page.</a:t>
            </a:r>
          </a:p>
        </p:txBody>
      </p:sp>
    </p:spTree>
    <p:extLst>
      <p:ext uri="{BB962C8B-B14F-4D97-AF65-F5344CB8AC3E}">
        <p14:creationId xmlns:p14="http://schemas.microsoft.com/office/powerpoint/2010/main" val="2896195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Tree</a:t>
            </a:r>
            <a:endParaRPr lang="en-US" dirty="0"/>
          </a:p>
        </p:txBody>
      </p:sp>
      <p:pic>
        <p:nvPicPr>
          <p:cNvPr id="5" name="Content Placeholder 4" descr="Pic_Relation tre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" r="1040"/>
          <a:stretch/>
        </p:blipFill>
        <p:spPr>
          <a:xfrm>
            <a:off x="117570" y="2897654"/>
            <a:ext cx="8877018" cy="3171684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0" y="6388008"/>
            <a:ext cx="8487040" cy="3133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Allows user to </a:t>
            </a:r>
            <a:r>
              <a:rPr lang="en-US" dirty="0" smtClean="0"/>
              <a:t>see the </a:t>
            </a:r>
            <a:r>
              <a:rPr lang="en-US" dirty="0" smtClean="0"/>
              <a:t>relationships between lists and each of their memberships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635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on Home Page</a:t>
            </a:r>
            <a:endParaRPr lang="en-US" dirty="0"/>
          </a:p>
        </p:txBody>
      </p:sp>
      <p:pic>
        <p:nvPicPr>
          <p:cNvPr id="5" name="Content Placeholder 4" descr="Pic_ Home Search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91"/>
          <a:stretch/>
        </p:blipFill>
        <p:spPr>
          <a:xfrm>
            <a:off x="844412" y="2757140"/>
            <a:ext cx="7662863" cy="666052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0" y="6334290"/>
            <a:ext cx="7662864" cy="3133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Allows the user to search the members table by Name, Type, or Status.</a:t>
            </a:r>
            <a:endParaRPr lang="en-US" dirty="0"/>
          </a:p>
        </p:txBody>
      </p:sp>
      <p:pic>
        <p:nvPicPr>
          <p:cNvPr id="6" name="Picture 5" descr="Pic_Home Search Resul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6514"/>
            <a:ext cx="9144000" cy="261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49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Shuttle Form Element</a:t>
            </a:r>
            <a:endParaRPr lang="en-US" dirty="0"/>
          </a:p>
        </p:txBody>
      </p:sp>
      <p:pic>
        <p:nvPicPr>
          <p:cNvPr id="4" name="Content Placeholder 3" descr="Pic_Shuttle Succes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82" b="-1835"/>
          <a:stretch/>
        </p:blipFill>
        <p:spPr>
          <a:xfrm>
            <a:off x="0" y="2900212"/>
            <a:ext cx="9102552" cy="292847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0" y="6091978"/>
            <a:ext cx="9144000" cy="3133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Allows user to </a:t>
            </a:r>
            <a:r>
              <a:rPr lang="en-US" dirty="0" smtClean="0"/>
              <a:t>add</a:t>
            </a:r>
            <a:r>
              <a:rPr lang="en-US" dirty="0"/>
              <a:t> </a:t>
            </a:r>
            <a:r>
              <a:rPr lang="en-US" dirty="0" smtClean="0"/>
              <a:t>active </a:t>
            </a:r>
            <a:r>
              <a:rPr lang="en-US" dirty="0" smtClean="0"/>
              <a:t>member(s) </a:t>
            </a:r>
            <a:r>
              <a:rPr lang="en-US" dirty="0" smtClean="0"/>
              <a:t>to any active list they aren’t a member of already.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56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Video</a:t>
            </a:r>
            <a:endParaRPr lang="en-US" dirty="0"/>
          </a:p>
        </p:txBody>
      </p:sp>
      <p:pic>
        <p:nvPicPr>
          <p:cNvPr id="5" name="Content Placeholder 4" descr="Pic_Video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2675" r="1995" b="3799"/>
          <a:stretch/>
        </p:blipFill>
        <p:spPr>
          <a:xfrm>
            <a:off x="1641569" y="2592368"/>
            <a:ext cx="6021295" cy="3952304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0" y="6544672"/>
            <a:ext cx="7662864" cy="3133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Shows a video on the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829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Maintenance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6091978"/>
            <a:ext cx="9144000" cy="6607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page allows the user to clone memberships, remove employees from all lists and see </a:t>
            </a:r>
            <a:r>
              <a:rPr lang="en-US" dirty="0" smtClean="0"/>
              <a:t>an employees memberships to lists.</a:t>
            </a:r>
            <a:endParaRPr lang="en-US" dirty="0" smtClean="0"/>
          </a:p>
        </p:txBody>
      </p:sp>
      <p:pic>
        <p:nvPicPr>
          <p:cNvPr id="7" name="Content Placeholder 6" descr="Maintenanc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03" r="-117" b="9093"/>
          <a:stretch/>
        </p:blipFill>
        <p:spPr>
          <a:xfrm>
            <a:off x="777494" y="2540116"/>
            <a:ext cx="7466075" cy="3551861"/>
          </a:xfrm>
        </p:spPr>
      </p:pic>
    </p:spTree>
    <p:extLst>
      <p:ext uri="{BB962C8B-B14F-4D97-AF65-F5344CB8AC3E}">
        <p14:creationId xmlns:p14="http://schemas.microsoft.com/office/powerpoint/2010/main" val="4021747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Apex Application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159" y="2770094"/>
            <a:ext cx="7662864" cy="3267169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://apex.oracle.com/pls/apex/f?p=41386:1:118509572740059::NO</a:t>
            </a:r>
            <a:r>
              <a:rPr lang="en-US" dirty="0"/>
              <a:t>::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Check us out!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763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pic>
        <p:nvPicPr>
          <p:cNvPr id="5" name="Content Placeholder 4" descr="NL Conceptual Model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2" r="1165"/>
          <a:stretch/>
        </p:blipFill>
        <p:spPr>
          <a:xfrm>
            <a:off x="457201" y="2622783"/>
            <a:ext cx="8060798" cy="4235217"/>
          </a:xfrm>
        </p:spPr>
      </p:pic>
    </p:spTree>
    <p:extLst>
      <p:ext uri="{BB962C8B-B14F-4D97-AF65-F5344CB8AC3E}">
        <p14:creationId xmlns:p14="http://schemas.microsoft.com/office/powerpoint/2010/main" val="3455666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Model</a:t>
            </a:r>
            <a:endParaRPr lang="en-US" dirty="0"/>
          </a:p>
        </p:txBody>
      </p:sp>
      <p:pic>
        <p:nvPicPr>
          <p:cNvPr id="5" name="Content Placeholder 4" descr="logical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" b="1578"/>
          <a:stretch/>
        </p:blipFill>
        <p:spPr>
          <a:xfrm>
            <a:off x="1333569" y="2573027"/>
            <a:ext cx="6187810" cy="4209185"/>
          </a:xfrm>
        </p:spPr>
      </p:pic>
    </p:spTree>
    <p:extLst>
      <p:ext uri="{BB962C8B-B14F-4D97-AF65-F5344CB8AC3E}">
        <p14:creationId xmlns:p14="http://schemas.microsoft.com/office/powerpoint/2010/main" val="957583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  <a:endParaRPr lang="en-US" dirty="0"/>
          </a:p>
        </p:txBody>
      </p:sp>
      <p:pic>
        <p:nvPicPr>
          <p:cNvPr id="4" name="Content Placeholder 3" descr="Relational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" b="-285"/>
          <a:stretch/>
        </p:blipFill>
        <p:spPr>
          <a:xfrm>
            <a:off x="1500977" y="2562683"/>
            <a:ext cx="6267815" cy="4250116"/>
          </a:xfrm>
        </p:spPr>
      </p:pic>
    </p:spTree>
    <p:extLst>
      <p:ext uri="{BB962C8B-B14F-4D97-AF65-F5344CB8AC3E}">
        <p14:creationId xmlns:p14="http://schemas.microsoft.com/office/powerpoint/2010/main" val="2550754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369"/>
            <a:ext cx="8229600" cy="1143000"/>
          </a:xfrm>
        </p:spPr>
        <p:txBody>
          <a:bodyPr/>
          <a:lstStyle/>
          <a:p>
            <a:r>
              <a:rPr lang="en-US" dirty="0" smtClean="0"/>
              <a:t>List Membership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199" y="3071381"/>
            <a:ext cx="3327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This page allows the current user to create lists and add Active members to any Active List.</a:t>
            </a:r>
            <a:endParaRPr lang="en-US" dirty="0"/>
          </a:p>
        </p:txBody>
      </p:sp>
      <p:pic>
        <p:nvPicPr>
          <p:cNvPr id="12" name="Content Placeholder 11" descr="Membership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92" b="10143"/>
          <a:stretch/>
        </p:blipFill>
        <p:spPr>
          <a:xfrm>
            <a:off x="614040" y="2500473"/>
            <a:ext cx="7872999" cy="3639617"/>
          </a:xfr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0" y="6177901"/>
            <a:ext cx="9144000" cy="660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This page allows the user to create lists and add members to active lists.</a:t>
            </a:r>
          </a:p>
        </p:txBody>
      </p:sp>
    </p:spTree>
    <p:extLst>
      <p:ext uri="{BB962C8B-B14F-4D97-AF65-F5344CB8AC3E}">
        <p14:creationId xmlns:p14="http://schemas.microsoft.com/office/powerpoint/2010/main" val="785601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/>
              <a:t>Upload/Data Loading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4444675"/>
            <a:ext cx="7662864" cy="3133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Allows user to upload </a:t>
            </a:r>
            <a:r>
              <a:rPr lang="en-US" dirty="0" smtClean="0"/>
              <a:t>.</a:t>
            </a:r>
            <a:r>
              <a:rPr lang="en-US" dirty="0" err="1" smtClean="0"/>
              <a:t>csv</a:t>
            </a:r>
            <a:r>
              <a:rPr lang="en-US" dirty="0" smtClean="0"/>
              <a:t> files </a:t>
            </a:r>
            <a:r>
              <a:rPr lang="en-US" dirty="0" smtClean="0"/>
              <a:t>onto the </a:t>
            </a:r>
            <a:r>
              <a:rPr lang="en-US" dirty="0" smtClean="0"/>
              <a:t>form to create users. </a:t>
            </a:r>
            <a:endParaRPr lang="en-US" dirty="0" smtClean="0"/>
          </a:p>
        </p:txBody>
      </p:sp>
      <p:pic>
        <p:nvPicPr>
          <p:cNvPr id="7" name="Content Placeholder 6" descr="Pic_ File Upload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" r="404" b="29756"/>
          <a:stretch/>
        </p:blipFill>
        <p:spPr>
          <a:xfrm>
            <a:off x="0" y="2878855"/>
            <a:ext cx="9124587" cy="1177725"/>
          </a:xfrm>
        </p:spPr>
      </p:pic>
    </p:spTree>
    <p:extLst>
      <p:ext uri="{BB962C8B-B14F-4D97-AF65-F5344CB8AC3E}">
        <p14:creationId xmlns:p14="http://schemas.microsoft.com/office/powerpoint/2010/main" val="1950577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Button</a:t>
            </a:r>
            <a:endParaRPr lang="en-US" dirty="0"/>
          </a:p>
        </p:txBody>
      </p:sp>
      <p:pic>
        <p:nvPicPr>
          <p:cNvPr id="5" name="Content Placeholder 4" descr="Pic_Download Succes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6" b="-329"/>
          <a:stretch/>
        </p:blipFill>
        <p:spPr>
          <a:xfrm>
            <a:off x="1599943" y="2580635"/>
            <a:ext cx="6185343" cy="3581709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0" y="6544672"/>
            <a:ext cx="7662864" cy="3133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Allows user to download </a:t>
            </a:r>
            <a:r>
              <a:rPr lang="en-US" dirty="0" smtClean="0"/>
              <a:t>.</a:t>
            </a:r>
            <a:r>
              <a:rPr lang="en-US" dirty="0" err="1" smtClean="0"/>
              <a:t>csv</a:t>
            </a:r>
            <a:r>
              <a:rPr lang="en-US" dirty="0" smtClean="0"/>
              <a:t> </a:t>
            </a:r>
            <a:r>
              <a:rPr lang="en-US" dirty="0" smtClean="0"/>
              <a:t>files of the table.</a:t>
            </a:r>
            <a:endParaRPr lang="en-US" dirty="0"/>
          </a:p>
        </p:txBody>
      </p:sp>
      <p:pic>
        <p:nvPicPr>
          <p:cNvPr id="6" name="Picture 5" descr="Pic_Download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2344"/>
            <a:ext cx="9144000" cy="25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05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Button</a:t>
            </a:r>
            <a:endParaRPr lang="en-US" dirty="0"/>
          </a:p>
        </p:txBody>
      </p:sp>
      <p:pic>
        <p:nvPicPr>
          <p:cNvPr id="5" name="Content Placeholder 4" descr="Pic_Help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6" b="683"/>
          <a:stretch/>
        </p:blipFill>
        <p:spPr>
          <a:xfrm>
            <a:off x="723281" y="2618745"/>
            <a:ext cx="7662864" cy="3925927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0" y="6544672"/>
            <a:ext cx="7662864" cy="3133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Shows help information about the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47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</a:t>
            </a:r>
            <a:endParaRPr lang="en-US" dirty="0"/>
          </a:p>
        </p:txBody>
      </p:sp>
      <p:pic>
        <p:nvPicPr>
          <p:cNvPr id="5" name="Content Placeholder 4" descr="Pic_Pie Chart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4" t="12040" r="4828" b="98"/>
          <a:stretch/>
        </p:blipFill>
        <p:spPr>
          <a:xfrm>
            <a:off x="2655573" y="2639278"/>
            <a:ext cx="3623847" cy="3905394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0" y="6544672"/>
            <a:ext cx="7662864" cy="3133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Shows the percentages of active members versus inactive members.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33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372</TotalTime>
  <Words>247</Words>
  <Application>Microsoft Macintosh PowerPoint</Application>
  <PresentationFormat>On-screen Show (4:3)</PresentationFormat>
  <Paragraphs>35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Genesis</vt:lpstr>
      <vt:lpstr>Option A</vt:lpstr>
      <vt:lpstr>Conceptual Model</vt:lpstr>
      <vt:lpstr>Logical Model</vt:lpstr>
      <vt:lpstr>Relational Model</vt:lpstr>
      <vt:lpstr>List Membership</vt:lpstr>
      <vt:lpstr>File Upload/Data Loading</vt:lpstr>
      <vt:lpstr>Download Button</vt:lpstr>
      <vt:lpstr>Help Button</vt:lpstr>
      <vt:lpstr>Pie Chart</vt:lpstr>
      <vt:lpstr>Region Display Selectors</vt:lpstr>
      <vt:lpstr>Relationship Tree</vt:lpstr>
      <vt:lpstr>Search on Home Page</vt:lpstr>
      <vt:lpstr>Shuttle Form Element</vt:lpstr>
      <vt:lpstr>HTML5 Video</vt:lpstr>
      <vt:lpstr>List Maintenance</vt:lpstr>
      <vt:lpstr>Apex Application URL</vt:lpstr>
    </vt:vector>
  </TitlesOfParts>
  <Company>University of Texas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 A</dc:title>
  <dc:creator>Gerardo Gamboa</dc:creator>
  <cp:lastModifiedBy>Jeannette</cp:lastModifiedBy>
  <cp:revision>22</cp:revision>
  <dcterms:created xsi:type="dcterms:W3CDTF">2015-04-06T04:23:58Z</dcterms:created>
  <dcterms:modified xsi:type="dcterms:W3CDTF">2015-04-28T18:35:06Z</dcterms:modified>
</cp:coreProperties>
</file>