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2" autoAdjust="0"/>
    <p:restoredTop sz="94632"/>
  </p:normalViewPr>
  <p:slideViewPr>
    <p:cSldViewPr snapToGrid="0">
      <p:cViewPr varScale="1">
        <p:scale>
          <a:sx n="59" d="100"/>
          <a:sy n="59" d="100"/>
        </p:scale>
        <p:origin x="10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8103A-FB0B-A7FC-B11C-57DDA606B1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84B54D-9F93-6AEE-41BF-091BA42C41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C258FB-BEF2-9833-DFBD-480397E3D2DF}"/>
              </a:ext>
            </a:extLst>
          </p:cNvPr>
          <p:cNvSpPr>
            <a:spLocks noGrp="1"/>
          </p:cNvSpPr>
          <p:nvPr>
            <p:ph type="dt" sz="half" idx="10"/>
          </p:nvPr>
        </p:nvSpPr>
        <p:spPr/>
        <p:txBody>
          <a:bodyPr/>
          <a:lstStyle/>
          <a:p>
            <a:fld id="{BBD81151-6BDC-4D4C-8B85-D1071FE4745A}" type="datetimeFigureOut">
              <a:rPr lang="en-US" smtClean="0"/>
              <a:t>3/17/2025</a:t>
            </a:fld>
            <a:endParaRPr lang="en-US"/>
          </a:p>
        </p:txBody>
      </p:sp>
      <p:sp>
        <p:nvSpPr>
          <p:cNvPr id="5" name="Footer Placeholder 4">
            <a:extLst>
              <a:ext uri="{FF2B5EF4-FFF2-40B4-BE49-F238E27FC236}">
                <a16:creationId xmlns:a16="http://schemas.microsoft.com/office/drawing/2014/main" id="{0FE89599-2354-3B8C-7787-79BB1293BF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750143-C325-B05E-9087-1238E1C964D3}"/>
              </a:ext>
            </a:extLst>
          </p:cNvPr>
          <p:cNvSpPr>
            <a:spLocks noGrp="1"/>
          </p:cNvSpPr>
          <p:nvPr>
            <p:ph type="sldNum" sz="quarter" idx="12"/>
          </p:nvPr>
        </p:nvSpPr>
        <p:spPr/>
        <p:txBody>
          <a:bodyPr/>
          <a:lstStyle/>
          <a:p>
            <a:fld id="{4A3E8514-28F6-48B3-A159-0DD03AD17E89}" type="slidenum">
              <a:rPr lang="en-US" smtClean="0"/>
              <a:t>‹#›</a:t>
            </a:fld>
            <a:endParaRPr lang="en-US"/>
          </a:p>
        </p:txBody>
      </p:sp>
    </p:spTree>
    <p:extLst>
      <p:ext uri="{BB962C8B-B14F-4D97-AF65-F5344CB8AC3E}">
        <p14:creationId xmlns:p14="http://schemas.microsoft.com/office/powerpoint/2010/main" val="796987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7D89-4DAE-281D-078A-50C00A849E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76B029-BBA3-376C-D7EF-2CDB754AED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760B2D-08CA-B393-BBAA-C473BBCBFC48}"/>
              </a:ext>
            </a:extLst>
          </p:cNvPr>
          <p:cNvSpPr>
            <a:spLocks noGrp="1"/>
          </p:cNvSpPr>
          <p:nvPr>
            <p:ph type="dt" sz="half" idx="10"/>
          </p:nvPr>
        </p:nvSpPr>
        <p:spPr/>
        <p:txBody>
          <a:bodyPr/>
          <a:lstStyle/>
          <a:p>
            <a:fld id="{BBD81151-6BDC-4D4C-8B85-D1071FE4745A}" type="datetimeFigureOut">
              <a:rPr lang="en-US" smtClean="0"/>
              <a:t>3/17/2025</a:t>
            </a:fld>
            <a:endParaRPr lang="en-US"/>
          </a:p>
        </p:txBody>
      </p:sp>
      <p:sp>
        <p:nvSpPr>
          <p:cNvPr id="5" name="Footer Placeholder 4">
            <a:extLst>
              <a:ext uri="{FF2B5EF4-FFF2-40B4-BE49-F238E27FC236}">
                <a16:creationId xmlns:a16="http://schemas.microsoft.com/office/drawing/2014/main" id="{B4794BAA-B842-9460-561D-1CBAFFD44F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A02B5C-0DE9-C291-40FB-1553E07BC36D}"/>
              </a:ext>
            </a:extLst>
          </p:cNvPr>
          <p:cNvSpPr>
            <a:spLocks noGrp="1"/>
          </p:cNvSpPr>
          <p:nvPr>
            <p:ph type="sldNum" sz="quarter" idx="12"/>
          </p:nvPr>
        </p:nvSpPr>
        <p:spPr/>
        <p:txBody>
          <a:bodyPr/>
          <a:lstStyle/>
          <a:p>
            <a:fld id="{4A3E8514-28F6-48B3-A159-0DD03AD17E89}" type="slidenum">
              <a:rPr lang="en-US" smtClean="0"/>
              <a:t>‹#›</a:t>
            </a:fld>
            <a:endParaRPr lang="en-US"/>
          </a:p>
        </p:txBody>
      </p:sp>
    </p:spTree>
    <p:extLst>
      <p:ext uri="{BB962C8B-B14F-4D97-AF65-F5344CB8AC3E}">
        <p14:creationId xmlns:p14="http://schemas.microsoft.com/office/powerpoint/2010/main" val="2509438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A02DEA-0F5D-8F2D-5B0C-160B43EE9B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AD34C7-CD3A-3415-E9F3-A6BD0E2703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0BE4CA-CD04-8762-A678-1A41303D1F47}"/>
              </a:ext>
            </a:extLst>
          </p:cNvPr>
          <p:cNvSpPr>
            <a:spLocks noGrp="1"/>
          </p:cNvSpPr>
          <p:nvPr>
            <p:ph type="dt" sz="half" idx="10"/>
          </p:nvPr>
        </p:nvSpPr>
        <p:spPr/>
        <p:txBody>
          <a:bodyPr/>
          <a:lstStyle/>
          <a:p>
            <a:fld id="{BBD81151-6BDC-4D4C-8B85-D1071FE4745A}" type="datetimeFigureOut">
              <a:rPr lang="en-US" smtClean="0"/>
              <a:t>3/17/2025</a:t>
            </a:fld>
            <a:endParaRPr lang="en-US"/>
          </a:p>
        </p:txBody>
      </p:sp>
      <p:sp>
        <p:nvSpPr>
          <p:cNvPr id="5" name="Footer Placeholder 4">
            <a:extLst>
              <a:ext uri="{FF2B5EF4-FFF2-40B4-BE49-F238E27FC236}">
                <a16:creationId xmlns:a16="http://schemas.microsoft.com/office/drawing/2014/main" id="{8F1CF4B7-DC9D-5B94-3A7A-C545A4E4D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04B15-B050-842F-2D23-BD6C77BDF413}"/>
              </a:ext>
            </a:extLst>
          </p:cNvPr>
          <p:cNvSpPr>
            <a:spLocks noGrp="1"/>
          </p:cNvSpPr>
          <p:nvPr>
            <p:ph type="sldNum" sz="quarter" idx="12"/>
          </p:nvPr>
        </p:nvSpPr>
        <p:spPr/>
        <p:txBody>
          <a:bodyPr/>
          <a:lstStyle/>
          <a:p>
            <a:fld id="{4A3E8514-28F6-48B3-A159-0DD03AD17E89}" type="slidenum">
              <a:rPr lang="en-US" smtClean="0"/>
              <a:t>‹#›</a:t>
            </a:fld>
            <a:endParaRPr lang="en-US"/>
          </a:p>
        </p:txBody>
      </p:sp>
    </p:spTree>
    <p:extLst>
      <p:ext uri="{BB962C8B-B14F-4D97-AF65-F5344CB8AC3E}">
        <p14:creationId xmlns:p14="http://schemas.microsoft.com/office/powerpoint/2010/main" val="2357036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B713A-5AD6-36FD-8543-4CA098DABF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3160D7-8B76-C99D-2EA8-EACCCB1A14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9512C-2A4E-D98E-2BF0-84908FBD1A26}"/>
              </a:ext>
            </a:extLst>
          </p:cNvPr>
          <p:cNvSpPr>
            <a:spLocks noGrp="1"/>
          </p:cNvSpPr>
          <p:nvPr>
            <p:ph type="dt" sz="half" idx="10"/>
          </p:nvPr>
        </p:nvSpPr>
        <p:spPr/>
        <p:txBody>
          <a:bodyPr/>
          <a:lstStyle/>
          <a:p>
            <a:fld id="{BBD81151-6BDC-4D4C-8B85-D1071FE4745A}" type="datetimeFigureOut">
              <a:rPr lang="en-US" smtClean="0"/>
              <a:t>3/17/2025</a:t>
            </a:fld>
            <a:endParaRPr lang="en-US"/>
          </a:p>
        </p:txBody>
      </p:sp>
      <p:sp>
        <p:nvSpPr>
          <p:cNvPr id="5" name="Footer Placeholder 4">
            <a:extLst>
              <a:ext uri="{FF2B5EF4-FFF2-40B4-BE49-F238E27FC236}">
                <a16:creationId xmlns:a16="http://schemas.microsoft.com/office/drawing/2014/main" id="{2A182717-7990-3C8F-3DD0-E5764158B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4405C9-0B8D-17A3-0B99-F1C529590AD8}"/>
              </a:ext>
            </a:extLst>
          </p:cNvPr>
          <p:cNvSpPr>
            <a:spLocks noGrp="1"/>
          </p:cNvSpPr>
          <p:nvPr>
            <p:ph type="sldNum" sz="quarter" idx="12"/>
          </p:nvPr>
        </p:nvSpPr>
        <p:spPr/>
        <p:txBody>
          <a:bodyPr/>
          <a:lstStyle/>
          <a:p>
            <a:fld id="{4A3E8514-28F6-48B3-A159-0DD03AD17E89}" type="slidenum">
              <a:rPr lang="en-US" smtClean="0"/>
              <a:t>‹#›</a:t>
            </a:fld>
            <a:endParaRPr lang="en-US"/>
          </a:p>
        </p:txBody>
      </p:sp>
    </p:spTree>
    <p:extLst>
      <p:ext uri="{BB962C8B-B14F-4D97-AF65-F5344CB8AC3E}">
        <p14:creationId xmlns:p14="http://schemas.microsoft.com/office/powerpoint/2010/main" val="31905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2A8D2-441B-1E33-592D-680555EBAE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6F5BB0-CB68-3EB1-ECF2-52D6C198EF4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DDD882-CF3E-C7F7-4B81-10A431E4389E}"/>
              </a:ext>
            </a:extLst>
          </p:cNvPr>
          <p:cNvSpPr>
            <a:spLocks noGrp="1"/>
          </p:cNvSpPr>
          <p:nvPr>
            <p:ph type="dt" sz="half" idx="10"/>
          </p:nvPr>
        </p:nvSpPr>
        <p:spPr/>
        <p:txBody>
          <a:bodyPr/>
          <a:lstStyle/>
          <a:p>
            <a:fld id="{BBD81151-6BDC-4D4C-8B85-D1071FE4745A}" type="datetimeFigureOut">
              <a:rPr lang="en-US" smtClean="0"/>
              <a:t>3/17/2025</a:t>
            </a:fld>
            <a:endParaRPr lang="en-US"/>
          </a:p>
        </p:txBody>
      </p:sp>
      <p:sp>
        <p:nvSpPr>
          <p:cNvPr id="5" name="Footer Placeholder 4">
            <a:extLst>
              <a:ext uri="{FF2B5EF4-FFF2-40B4-BE49-F238E27FC236}">
                <a16:creationId xmlns:a16="http://schemas.microsoft.com/office/drawing/2014/main" id="{9C44B60C-EB04-CB95-14F9-46F34E2D1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EB17CF-4C89-D82A-52A2-83852C33FC0E}"/>
              </a:ext>
            </a:extLst>
          </p:cNvPr>
          <p:cNvSpPr>
            <a:spLocks noGrp="1"/>
          </p:cNvSpPr>
          <p:nvPr>
            <p:ph type="sldNum" sz="quarter" idx="12"/>
          </p:nvPr>
        </p:nvSpPr>
        <p:spPr/>
        <p:txBody>
          <a:bodyPr/>
          <a:lstStyle/>
          <a:p>
            <a:fld id="{4A3E8514-28F6-48B3-A159-0DD03AD17E89}" type="slidenum">
              <a:rPr lang="en-US" smtClean="0"/>
              <a:t>‹#›</a:t>
            </a:fld>
            <a:endParaRPr lang="en-US"/>
          </a:p>
        </p:txBody>
      </p:sp>
    </p:spTree>
    <p:extLst>
      <p:ext uri="{BB962C8B-B14F-4D97-AF65-F5344CB8AC3E}">
        <p14:creationId xmlns:p14="http://schemas.microsoft.com/office/powerpoint/2010/main" val="949194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28701-53EF-6759-08F4-5B23AA9836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3C1CEB-89FF-6E61-FE8F-6AA0C08FA8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55B135-6294-8435-4828-67062FF301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865705-2392-40DB-5EDE-AF485D2C2229}"/>
              </a:ext>
            </a:extLst>
          </p:cNvPr>
          <p:cNvSpPr>
            <a:spLocks noGrp="1"/>
          </p:cNvSpPr>
          <p:nvPr>
            <p:ph type="dt" sz="half" idx="10"/>
          </p:nvPr>
        </p:nvSpPr>
        <p:spPr/>
        <p:txBody>
          <a:bodyPr/>
          <a:lstStyle/>
          <a:p>
            <a:fld id="{BBD81151-6BDC-4D4C-8B85-D1071FE4745A}" type="datetimeFigureOut">
              <a:rPr lang="en-US" smtClean="0"/>
              <a:t>3/17/2025</a:t>
            </a:fld>
            <a:endParaRPr lang="en-US"/>
          </a:p>
        </p:txBody>
      </p:sp>
      <p:sp>
        <p:nvSpPr>
          <p:cNvPr id="6" name="Footer Placeholder 5">
            <a:extLst>
              <a:ext uri="{FF2B5EF4-FFF2-40B4-BE49-F238E27FC236}">
                <a16:creationId xmlns:a16="http://schemas.microsoft.com/office/drawing/2014/main" id="{541BD8A4-D425-0E2E-2EEA-FF730B999C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9BE82-C9C0-42F5-999D-4DB991AF8B9D}"/>
              </a:ext>
            </a:extLst>
          </p:cNvPr>
          <p:cNvSpPr>
            <a:spLocks noGrp="1"/>
          </p:cNvSpPr>
          <p:nvPr>
            <p:ph type="sldNum" sz="quarter" idx="12"/>
          </p:nvPr>
        </p:nvSpPr>
        <p:spPr/>
        <p:txBody>
          <a:bodyPr/>
          <a:lstStyle/>
          <a:p>
            <a:fld id="{4A3E8514-28F6-48B3-A159-0DD03AD17E89}" type="slidenum">
              <a:rPr lang="en-US" smtClean="0"/>
              <a:t>‹#›</a:t>
            </a:fld>
            <a:endParaRPr lang="en-US"/>
          </a:p>
        </p:txBody>
      </p:sp>
    </p:spTree>
    <p:extLst>
      <p:ext uri="{BB962C8B-B14F-4D97-AF65-F5344CB8AC3E}">
        <p14:creationId xmlns:p14="http://schemas.microsoft.com/office/powerpoint/2010/main" val="1770628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988B9-0E1F-F248-1B2A-DA26027C96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73B34F-3C60-03C8-DD17-6B80703A42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967E1A-291A-A0E0-3C48-89AF1E54C2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A67AE1-D4E1-43EB-0A71-295441E139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D3329D-092E-D61E-396C-915741AB10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BA5AB7-9630-D465-140A-819FACA853CE}"/>
              </a:ext>
            </a:extLst>
          </p:cNvPr>
          <p:cNvSpPr>
            <a:spLocks noGrp="1"/>
          </p:cNvSpPr>
          <p:nvPr>
            <p:ph type="dt" sz="half" idx="10"/>
          </p:nvPr>
        </p:nvSpPr>
        <p:spPr/>
        <p:txBody>
          <a:bodyPr/>
          <a:lstStyle/>
          <a:p>
            <a:fld id="{BBD81151-6BDC-4D4C-8B85-D1071FE4745A}" type="datetimeFigureOut">
              <a:rPr lang="en-US" smtClean="0"/>
              <a:t>3/17/2025</a:t>
            </a:fld>
            <a:endParaRPr lang="en-US"/>
          </a:p>
        </p:txBody>
      </p:sp>
      <p:sp>
        <p:nvSpPr>
          <p:cNvPr id="8" name="Footer Placeholder 7">
            <a:extLst>
              <a:ext uri="{FF2B5EF4-FFF2-40B4-BE49-F238E27FC236}">
                <a16:creationId xmlns:a16="http://schemas.microsoft.com/office/drawing/2014/main" id="{C2A666D7-F554-6BBF-BB25-998DF0B4AE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A8D995-E8F1-0F19-9195-D97450ABD788}"/>
              </a:ext>
            </a:extLst>
          </p:cNvPr>
          <p:cNvSpPr>
            <a:spLocks noGrp="1"/>
          </p:cNvSpPr>
          <p:nvPr>
            <p:ph type="sldNum" sz="quarter" idx="12"/>
          </p:nvPr>
        </p:nvSpPr>
        <p:spPr/>
        <p:txBody>
          <a:bodyPr/>
          <a:lstStyle/>
          <a:p>
            <a:fld id="{4A3E8514-28F6-48B3-A159-0DD03AD17E89}" type="slidenum">
              <a:rPr lang="en-US" smtClean="0"/>
              <a:t>‹#›</a:t>
            </a:fld>
            <a:endParaRPr lang="en-US"/>
          </a:p>
        </p:txBody>
      </p:sp>
    </p:spTree>
    <p:extLst>
      <p:ext uri="{BB962C8B-B14F-4D97-AF65-F5344CB8AC3E}">
        <p14:creationId xmlns:p14="http://schemas.microsoft.com/office/powerpoint/2010/main" val="88266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23E8-C0BC-7884-7C31-335187E5F1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971626-BA56-6338-C83F-CC9527EADDE3}"/>
              </a:ext>
            </a:extLst>
          </p:cNvPr>
          <p:cNvSpPr>
            <a:spLocks noGrp="1"/>
          </p:cNvSpPr>
          <p:nvPr>
            <p:ph type="dt" sz="half" idx="10"/>
          </p:nvPr>
        </p:nvSpPr>
        <p:spPr/>
        <p:txBody>
          <a:bodyPr/>
          <a:lstStyle/>
          <a:p>
            <a:fld id="{BBD81151-6BDC-4D4C-8B85-D1071FE4745A}" type="datetimeFigureOut">
              <a:rPr lang="en-US" smtClean="0"/>
              <a:t>3/17/2025</a:t>
            </a:fld>
            <a:endParaRPr lang="en-US"/>
          </a:p>
        </p:txBody>
      </p:sp>
      <p:sp>
        <p:nvSpPr>
          <p:cNvPr id="4" name="Footer Placeholder 3">
            <a:extLst>
              <a:ext uri="{FF2B5EF4-FFF2-40B4-BE49-F238E27FC236}">
                <a16:creationId xmlns:a16="http://schemas.microsoft.com/office/drawing/2014/main" id="{770952BE-3201-FF7E-7940-E2933CA3AC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37DA68-35DB-2E39-2234-1B07922A64A5}"/>
              </a:ext>
            </a:extLst>
          </p:cNvPr>
          <p:cNvSpPr>
            <a:spLocks noGrp="1"/>
          </p:cNvSpPr>
          <p:nvPr>
            <p:ph type="sldNum" sz="quarter" idx="12"/>
          </p:nvPr>
        </p:nvSpPr>
        <p:spPr/>
        <p:txBody>
          <a:bodyPr/>
          <a:lstStyle/>
          <a:p>
            <a:fld id="{4A3E8514-28F6-48B3-A159-0DD03AD17E89}" type="slidenum">
              <a:rPr lang="en-US" smtClean="0"/>
              <a:t>‹#›</a:t>
            </a:fld>
            <a:endParaRPr lang="en-US"/>
          </a:p>
        </p:txBody>
      </p:sp>
    </p:spTree>
    <p:extLst>
      <p:ext uri="{BB962C8B-B14F-4D97-AF65-F5344CB8AC3E}">
        <p14:creationId xmlns:p14="http://schemas.microsoft.com/office/powerpoint/2010/main" val="2428024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F55E7F-45EC-C616-5091-F19004D0D4CE}"/>
              </a:ext>
            </a:extLst>
          </p:cNvPr>
          <p:cNvSpPr>
            <a:spLocks noGrp="1"/>
          </p:cNvSpPr>
          <p:nvPr>
            <p:ph type="dt" sz="half" idx="10"/>
          </p:nvPr>
        </p:nvSpPr>
        <p:spPr/>
        <p:txBody>
          <a:bodyPr/>
          <a:lstStyle/>
          <a:p>
            <a:fld id="{BBD81151-6BDC-4D4C-8B85-D1071FE4745A}" type="datetimeFigureOut">
              <a:rPr lang="en-US" smtClean="0"/>
              <a:t>3/17/2025</a:t>
            </a:fld>
            <a:endParaRPr lang="en-US"/>
          </a:p>
        </p:txBody>
      </p:sp>
      <p:sp>
        <p:nvSpPr>
          <p:cNvPr id="3" name="Footer Placeholder 2">
            <a:extLst>
              <a:ext uri="{FF2B5EF4-FFF2-40B4-BE49-F238E27FC236}">
                <a16:creationId xmlns:a16="http://schemas.microsoft.com/office/drawing/2014/main" id="{519DDEE7-5E1D-D5B9-1786-AB262BA1D7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DFBAA6-6FAB-28B9-C8B9-F693DF59D774}"/>
              </a:ext>
            </a:extLst>
          </p:cNvPr>
          <p:cNvSpPr>
            <a:spLocks noGrp="1"/>
          </p:cNvSpPr>
          <p:nvPr>
            <p:ph type="sldNum" sz="quarter" idx="12"/>
          </p:nvPr>
        </p:nvSpPr>
        <p:spPr/>
        <p:txBody>
          <a:bodyPr/>
          <a:lstStyle/>
          <a:p>
            <a:fld id="{4A3E8514-28F6-48B3-A159-0DD03AD17E89}" type="slidenum">
              <a:rPr lang="en-US" smtClean="0"/>
              <a:t>‹#›</a:t>
            </a:fld>
            <a:endParaRPr lang="en-US"/>
          </a:p>
        </p:txBody>
      </p:sp>
    </p:spTree>
    <p:extLst>
      <p:ext uri="{BB962C8B-B14F-4D97-AF65-F5344CB8AC3E}">
        <p14:creationId xmlns:p14="http://schemas.microsoft.com/office/powerpoint/2010/main" val="3718132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DB5EE-8FFE-CAA7-4F3F-10D71DD243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A13790-1125-FA93-E139-FA161C6811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C950AD-5F94-B690-DDF4-18F73B569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DFFF7C-EDF7-C04E-F31E-2B6E8D31C256}"/>
              </a:ext>
            </a:extLst>
          </p:cNvPr>
          <p:cNvSpPr>
            <a:spLocks noGrp="1"/>
          </p:cNvSpPr>
          <p:nvPr>
            <p:ph type="dt" sz="half" idx="10"/>
          </p:nvPr>
        </p:nvSpPr>
        <p:spPr/>
        <p:txBody>
          <a:bodyPr/>
          <a:lstStyle/>
          <a:p>
            <a:fld id="{BBD81151-6BDC-4D4C-8B85-D1071FE4745A}" type="datetimeFigureOut">
              <a:rPr lang="en-US" smtClean="0"/>
              <a:t>3/17/2025</a:t>
            </a:fld>
            <a:endParaRPr lang="en-US"/>
          </a:p>
        </p:txBody>
      </p:sp>
      <p:sp>
        <p:nvSpPr>
          <p:cNvPr id="6" name="Footer Placeholder 5">
            <a:extLst>
              <a:ext uri="{FF2B5EF4-FFF2-40B4-BE49-F238E27FC236}">
                <a16:creationId xmlns:a16="http://schemas.microsoft.com/office/drawing/2014/main" id="{40E52D3B-7D0A-5A66-C4CC-5159705D1C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8E614-1FE8-A267-4382-6061B8943A11}"/>
              </a:ext>
            </a:extLst>
          </p:cNvPr>
          <p:cNvSpPr>
            <a:spLocks noGrp="1"/>
          </p:cNvSpPr>
          <p:nvPr>
            <p:ph type="sldNum" sz="quarter" idx="12"/>
          </p:nvPr>
        </p:nvSpPr>
        <p:spPr/>
        <p:txBody>
          <a:bodyPr/>
          <a:lstStyle/>
          <a:p>
            <a:fld id="{4A3E8514-28F6-48B3-A159-0DD03AD17E89}" type="slidenum">
              <a:rPr lang="en-US" smtClean="0"/>
              <a:t>‹#›</a:t>
            </a:fld>
            <a:endParaRPr lang="en-US"/>
          </a:p>
        </p:txBody>
      </p:sp>
    </p:spTree>
    <p:extLst>
      <p:ext uri="{BB962C8B-B14F-4D97-AF65-F5344CB8AC3E}">
        <p14:creationId xmlns:p14="http://schemas.microsoft.com/office/powerpoint/2010/main" val="1584387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666C-10FD-833A-7340-4531AD7E47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B3C840-3DD2-0045-D1BF-97DBA16A5E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A4A058-E0B3-4B97-ED89-AD0FE3491D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FBEA93-5B52-597A-7781-7FD178416606}"/>
              </a:ext>
            </a:extLst>
          </p:cNvPr>
          <p:cNvSpPr>
            <a:spLocks noGrp="1"/>
          </p:cNvSpPr>
          <p:nvPr>
            <p:ph type="dt" sz="half" idx="10"/>
          </p:nvPr>
        </p:nvSpPr>
        <p:spPr/>
        <p:txBody>
          <a:bodyPr/>
          <a:lstStyle/>
          <a:p>
            <a:fld id="{BBD81151-6BDC-4D4C-8B85-D1071FE4745A}" type="datetimeFigureOut">
              <a:rPr lang="en-US" smtClean="0"/>
              <a:t>3/17/2025</a:t>
            </a:fld>
            <a:endParaRPr lang="en-US"/>
          </a:p>
        </p:txBody>
      </p:sp>
      <p:sp>
        <p:nvSpPr>
          <p:cNvPr id="6" name="Footer Placeholder 5">
            <a:extLst>
              <a:ext uri="{FF2B5EF4-FFF2-40B4-BE49-F238E27FC236}">
                <a16:creationId xmlns:a16="http://schemas.microsoft.com/office/drawing/2014/main" id="{27124D65-FA0A-D45E-BCA4-91D5DD75F1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6D0E4-2058-0AD7-5433-A00F8CB55160}"/>
              </a:ext>
            </a:extLst>
          </p:cNvPr>
          <p:cNvSpPr>
            <a:spLocks noGrp="1"/>
          </p:cNvSpPr>
          <p:nvPr>
            <p:ph type="sldNum" sz="quarter" idx="12"/>
          </p:nvPr>
        </p:nvSpPr>
        <p:spPr/>
        <p:txBody>
          <a:bodyPr/>
          <a:lstStyle/>
          <a:p>
            <a:fld id="{4A3E8514-28F6-48B3-A159-0DD03AD17E89}" type="slidenum">
              <a:rPr lang="en-US" smtClean="0"/>
              <a:t>‹#›</a:t>
            </a:fld>
            <a:endParaRPr lang="en-US"/>
          </a:p>
        </p:txBody>
      </p:sp>
    </p:spTree>
    <p:extLst>
      <p:ext uri="{BB962C8B-B14F-4D97-AF65-F5344CB8AC3E}">
        <p14:creationId xmlns:p14="http://schemas.microsoft.com/office/powerpoint/2010/main" val="2206126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28F8F6-67C9-73FC-1062-A5EDE7A084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729E61-A992-BD72-2507-09030FDEB0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F5E4B1-49CE-7E5B-0110-1F8F89C314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D81151-6BDC-4D4C-8B85-D1071FE4745A}" type="datetimeFigureOut">
              <a:rPr lang="en-US" smtClean="0"/>
              <a:t>3/17/2025</a:t>
            </a:fld>
            <a:endParaRPr lang="en-US"/>
          </a:p>
        </p:txBody>
      </p:sp>
      <p:sp>
        <p:nvSpPr>
          <p:cNvPr id="5" name="Footer Placeholder 4">
            <a:extLst>
              <a:ext uri="{FF2B5EF4-FFF2-40B4-BE49-F238E27FC236}">
                <a16:creationId xmlns:a16="http://schemas.microsoft.com/office/drawing/2014/main" id="{B7E7F471-0199-E639-6D16-BC5AAC8114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CECAA6B-CB4C-A5C1-63A6-BB8210D955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A3E8514-28F6-48B3-A159-0DD03AD17E89}" type="slidenum">
              <a:rPr lang="en-US" smtClean="0"/>
              <a:t>‹#›</a:t>
            </a:fld>
            <a:endParaRPr lang="en-US"/>
          </a:p>
        </p:txBody>
      </p:sp>
    </p:spTree>
    <p:extLst>
      <p:ext uri="{BB962C8B-B14F-4D97-AF65-F5344CB8AC3E}">
        <p14:creationId xmlns:p14="http://schemas.microsoft.com/office/powerpoint/2010/main" val="3331709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EC856-072E-9E79-BF4C-241C076B5C7B}"/>
              </a:ext>
            </a:extLst>
          </p:cNvPr>
          <p:cNvSpPr>
            <a:spLocks noGrp="1"/>
          </p:cNvSpPr>
          <p:nvPr>
            <p:ph type="ctrTitle"/>
          </p:nvPr>
        </p:nvSpPr>
        <p:spPr/>
        <p:txBody>
          <a:bodyPr/>
          <a:lstStyle/>
          <a:p>
            <a:r>
              <a:rPr lang="en-US" noProof="0" dirty="0"/>
              <a:t>Company Growth</a:t>
            </a:r>
          </a:p>
        </p:txBody>
      </p:sp>
      <p:sp>
        <p:nvSpPr>
          <p:cNvPr id="3" name="Subtitle 2">
            <a:extLst>
              <a:ext uri="{FF2B5EF4-FFF2-40B4-BE49-F238E27FC236}">
                <a16:creationId xmlns:a16="http://schemas.microsoft.com/office/drawing/2014/main" id="{20FBAA72-F342-CCF7-3C83-F2C96245EF75}"/>
              </a:ext>
            </a:extLst>
          </p:cNvPr>
          <p:cNvSpPr>
            <a:spLocks noGrp="1"/>
          </p:cNvSpPr>
          <p:nvPr>
            <p:ph type="subTitle" idx="1"/>
          </p:nvPr>
        </p:nvSpPr>
        <p:spPr/>
        <p:txBody>
          <a:bodyPr/>
          <a:lstStyle/>
          <a:p>
            <a:r>
              <a:rPr lang="en-US" noProof="0" dirty="0"/>
              <a:t>Jose Reyes and Jarom Asher</a:t>
            </a:r>
          </a:p>
        </p:txBody>
      </p:sp>
    </p:spTree>
    <p:extLst>
      <p:ext uri="{BB962C8B-B14F-4D97-AF65-F5344CB8AC3E}">
        <p14:creationId xmlns:p14="http://schemas.microsoft.com/office/powerpoint/2010/main" val="2790488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5E909-B5C8-FFEB-4997-6C6B4DAB5CD7}"/>
              </a:ext>
            </a:extLst>
          </p:cNvPr>
          <p:cNvSpPr>
            <a:spLocks noGrp="1"/>
          </p:cNvSpPr>
          <p:nvPr>
            <p:ph type="title"/>
          </p:nvPr>
        </p:nvSpPr>
        <p:spPr/>
        <p:txBody>
          <a:bodyPr/>
          <a:lstStyle/>
          <a:p>
            <a:r>
              <a:rPr lang="en-US" dirty="0"/>
              <a:t>Variable Importance</a:t>
            </a:r>
          </a:p>
        </p:txBody>
      </p:sp>
      <p:sp>
        <p:nvSpPr>
          <p:cNvPr id="3" name="Content Placeholder 2">
            <a:extLst>
              <a:ext uri="{FF2B5EF4-FFF2-40B4-BE49-F238E27FC236}">
                <a16:creationId xmlns:a16="http://schemas.microsoft.com/office/drawing/2014/main" id="{CB0D996A-26D1-6AFE-5BD1-431B48EB467B}"/>
              </a:ext>
            </a:extLst>
          </p:cNvPr>
          <p:cNvSpPr>
            <a:spLocks noGrp="1"/>
          </p:cNvSpPr>
          <p:nvPr>
            <p:ph idx="1"/>
          </p:nvPr>
        </p:nvSpPr>
        <p:spPr/>
        <p:txBody>
          <a:bodyPr>
            <a:normAutofit fontScale="92500"/>
          </a:bodyPr>
          <a:lstStyle/>
          <a:p>
            <a:r>
              <a:rPr lang="en-US" dirty="0"/>
              <a:t>Income: As our macroeconomic income indicator increases by 1 unit, company growth increases by between 18.5% and 32.1% on average.</a:t>
            </a:r>
          </a:p>
          <a:p>
            <a:r>
              <a:rPr lang="en-US" dirty="0"/>
              <a:t>Production: As our macroeconomic production indicator increases by 1 unit, company growth increases by between 0.2% and 9.3% on average.</a:t>
            </a:r>
          </a:p>
          <a:p>
            <a:r>
              <a:rPr lang="en-US" dirty="0"/>
              <a:t>Savings: As our macroeconomic savings indicator increases by 1 unit, company growth decreases by between 4.7% and 5.9% on average.</a:t>
            </a:r>
          </a:p>
          <a:p>
            <a:r>
              <a:rPr lang="en-US" dirty="0"/>
              <a:t>Unemployment: As our macroeconomic unemployment indicator increases by 1 unit, company growth decreases by between 1.4% and 36.3% on average.</a:t>
            </a:r>
          </a:p>
          <a:p>
            <a:endParaRPr lang="en-US" dirty="0"/>
          </a:p>
          <a:p>
            <a:endParaRPr lang="en-US" dirty="0"/>
          </a:p>
        </p:txBody>
      </p:sp>
    </p:spTree>
    <p:extLst>
      <p:ext uri="{BB962C8B-B14F-4D97-AF65-F5344CB8AC3E}">
        <p14:creationId xmlns:p14="http://schemas.microsoft.com/office/powerpoint/2010/main" val="1121740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9B77ED-D854-5367-B81B-92554526B079}"/>
              </a:ext>
            </a:extLst>
          </p:cNvPr>
          <p:cNvSpPr>
            <a:spLocks noGrp="1"/>
          </p:cNvSpPr>
          <p:nvPr>
            <p:ph type="title"/>
          </p:nvPr>
        </p:nvSpPr>
        <p:spPr/>
        <p:txBody>
          <a:bodyPr/>
          <a:lstStyle/>
          <a:p>
            <a:r>
              <a:rPr lang="en-US" noProof="0" dirty="0"/>
              <a:t>Current Model</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9F463168-6BAC-68C9-6B11-394BC321FB60}"/>
                  </a:ext>
                </a:extLst>
              </p:cNvPr>
              <p:cNvSpPr>
                <a:spLocks noGrp="1"/>
              </p:cNvSpPr>
              <p:nvPr>
                <p:ph sz="half" idx="1"/>
              </p:nvPr>
            </p:nvSpPr>
            <p:spPr/>
            <p:txBody>
              <a:bodyPr>
                <a:normAutofit/>
              </a:bodyPr>
              <a:lstStyle/>
              <a:p>
                <a14:m>
                  <m:oMath xmlns:m="http://schemas.openxmlformats.org/officeDocument/2006/math">
                    <m:r>
                      <m:rPr>
                        <m:nor/>
                      </m:rPr>
                      <a:rPr lang="fr-CA" sz="1800" b="0" i="0" noProof="0" smtClean="0">
                        <a:latin typeface="Cambria Math" panose="02040503050406030204" pitchFamily="18" charset="0"/>
                      </a:rPr>
                      <m:t>Growth</m:t>
                    </m:r>
                    <m:r>
                      <a:rPr lang="fr-CA" sz="1800" b="0" i="1" noProof="0" smtClean="0">
                        <a:latin typeface="Cambria Math" panose="02040503050406030204" pitchFamily="18" charset="0"/>
                      </a:rPr>
                      <m:t>=</m:t>
                    </m:r>
                    <m:sSub>
                      <m:sSubPr>
                        <m:ctrlPr>
                          <a:rPr lang="fr-CA" sz="1800" b="0" i="1" noProof="0" smtClean="0">
                            <a:latin typeface="Cambria Math" panose="02040503050406030204" pitchFamily="18" charset="0"/>
                          </a:rPr>
                        </m:ctrlPr>
                      </m:sSubPr>
                      <m:e>
                        <m:r>
                          <a:rPr lang="fr-CA" sz="1800" b="0" i="1" noProof="0" smtClean="0">
                            <a:latin typeface="Cambria Math" panose="02040503050406030204" pitchFamily="18" charset="0"/>
                            <a:ea typeface="Cambria Math" panose="02040503050406030204" pitchFamily="18" charset="0"/>
                          </a:rPr>
                          <m:t>𝛽</m:t>
                        </m:r>
                      </m:e>
                      <m:sub>
                        <m:r>
                          <a:rPr lang="fr-CA" sz="1800" b="0" i="1" noProof="0" smtClean="0">
                            <a:latin typeface="Cambria Math" panose="02040503050406030204" pitchFamily="18" charset="0"/>
                          </a:rPr>
                          <m:t>0</m:t>
                        </m:r>
                      </m:sub>
                    </m:sSub>
                    <m:r>
                      <a:rPr lang="fr-CA" sz="1800" b="0" i="1" noProof="0" smtClean="0">
                        <a:latin typeface="Cambria Math" panose="02040503050406030204" pitchFamily="18" charset="0"/>
                      </a:rPr>
                      <m:t>+</m:t>
                    </m:r>
                    <m:sSub>
                      <m:sSubPr>
                        <m:ctrlPr>
                          <a:rPr lang="fr-CA" sz="1800" b="0" i="1" noProof="0" smtClean="0">
                            <a:latin typeface="Cambria Math" panose="02040503050406030204" pitchFamily="18" charset="0"/>
                          </a:rPr>
                        </m:ctrlPr>
                      </m:sSubPr>
                      <m:e>
                        <m:r>
                          <a:rPr lang="fr-CA" sz="1800" b="0" i="1" noProof="0" smtClean="0">
                            <a:latin typeface="Cambria Math" panose="02040503050406030204" pitchFamily="18" charset="0"/>
                            <a:ea typeface="Cambria Math" panose="02040503050406030204" pitchFamily="18" charset="0"/>
                          </a:rPr>
                          <m:t>𝛽</m:t>
                        </m:r>
                      </m:e>
                      <m:sub>
                        <m:r>
                          <a:rPr lang="fr-CA" sz="1800" b="0" i="1" noProof="0" smtClean="0">
                            <a:latin typeface="Cambria Math" panose="02040503050406030204" pitchFamily="18" charset="0"/>
                          </a:rPr>
                          <m:t>1</m:t>
                        </m:r>
                      </m:sub>
                    </m:sSub>
                    <m:r>
                      <m:rPr>
                        <m:nor/>
                      </m:rPr>
                      <a:rPr lang="fr-CA" sz="1800" b="0" i="0" noProof="0" smtClean="0">
                        <a:latin typeface="Cambria Math" panose="02040503050406030204" pitchFamily="18" charset="0"/>
                      </a:rPr>
                      <m:t>Income</m:t>
                    </m:r>
                    <m:r>
                      <a:rPr lang="fr-CA" sz="1800" b="0" i="1" noProof="0" smtClean="0">
                        <a:latin typeface="Cambria Math" panose="02040503050406030204" pitchFamily="18" charset="0"/>
                      </a:rPr>
                      <m:t>+</m:t>
                    </m:r>
                    <m:sSub>
                      <m:sSubPr>
                        <m:ctrlPr>
                          <a:rPr lang="fr-CA" sz="1800" i="1">
                            <a:latin typeface="Cambria Math" panose="02040503050406030204" pitchFamily="18" charset="0"/>
                          </a:rPr>
                        </m:ctrlPr>
                      </m:sSubPr>
                      <m:e>
                        <m:r>
                          <a:rPr lang="fr-CA" sz="1800" i="1">
                            <a:latin typeface="Cambria Math" panose="02040503050406030204" pitchFamily="18" charset="0"/>
                            <a:ea typeface="Cambria Math" panose="02040503050406030204" pitchFamily="18" charset="0"/>
                          </a:rPr>
                          <m:t>𝛽</m:t>
                        </m:r>
                      </m:e>
                      <m:sub>
                        <m:r>
                          <a:rPr lang="fr-CA" sz="1800" b="0" i="1" smtClean="0">
                            <a:latin typeface="Cambria Math" panose="02040503050406030204" pitchFamily="18" charset="0"/>
                            <a:ea typeface="Cambria Math" panose="02040503050406030204" pitchFamily="18" charset="0"/>
                          </a:rPr>
                          <m:t>2</m:t>
                        </m:r>
                      </m:sub>
                    </m:sSub>
                    <m:r>
                      <m:rPr>
                        <m:nor/>
                      </m:rPr>
                      <a:rPr lang="fr-CA" sz="1800" b="0" i="0" smtClean="0">
                        <a:latin typeface="Cambria Math" panose="02040503050406030204" pitchFamily="18" charset="0"/>
                      </a:rPr>
                      <m:t>Production</m:t>
                    </m:r>
                    <m:r>
                      <a:rPr lang="fr-CA" sz="1800" b="0" i="1" smtClean="0">
                        <a:latin typeface="Cambria Math" panose="02040503050406030204" pitchFamily="18" charset="0"/>
                      </a:rPr>
                      <m:t>+</m:t>
                    </m:r>
                    <m:sSub>
                      <m:sSubPr>
                        <m:ctrlPr>
                          <a:rPr lang="fr-CA" sz="1800" i="1">
                            <a:latin typeface="Cambria Math" panose="02040503050406030204" pitchFamily="18" charset="0"/>
                          </a:rPr>
                        </m:ctrlPr>
                      </m:sSubPr>
                      <m:e>
                        <m:r>
                          <a:rPr lang="fr-CA" sz="1800" i="1">
                            <a:latin typeface="Cambria Math" panose="02040503050406030204" pitchFamily="18" charset="0"/>
                            <a:ea typeface="Cambria Math" panose="02040503050406030204" pitchFamily="18" charset="0"/>
                          </a:rPr>
                          <m:t>𝛽</m:t>
                        </m:r>
                      </m:e>
                      <m:sub>
                        <m:r>
                          <a:rPr lang="fr-CA" sz="1800" b="0" i="1" smtClean="0">
                            <a:latin typeface="Cambria Math" panose="02040503050406030204" pitchFamily="18" charset="0"/>
                            <a:ea typeface="Cambria Math" panose="02040503050406030204" pitchFamily="18" charset="0"/>
                          </a:rPr>
                          <m:t>3</m:t>
                        </m:r>
                      </m:sub>
                    </m:sSub>
                    <m:r>
                      <m:rPr>
                        <m:nor/>
                      </m:rPr>
                      <a:rPr lang="fr-CA" sz="1800" b="0" i="0" smtClean="0">
                        <a:latin typeface="Cambria Math" panose="02040503050406030204" pitchFamily="18" charset="0"/>
                      </a:rPr>
                      <m:t>Savings</m:t>
                    </m:r>
                    <m:r>
                      <a:rPr lang="fr-CA" sz="1800" b="0" i="1" smtClean="0">
                        <a:latin typeface="Cambria Math" panose="02040503050406030204" pitchFamily="18" charset="0"/>
                      </a:rPr>
                      <m:t>+</m:t>
                    </m:r>
                    <m:sSub>
                      <m:sSubPr>
                        <m:ctrlPr>
                          <a:rPr lang="fr-CA" sz="1800" i="1">
                            <a:latin typeface="Cambria Math" panose="02040503050406030204" pitchFamily="18" charset="0"/>
                          </a:rPr>
                        </m:ctrlPr>
                      </m:sSubPr>
                      <m:e>
                        <m:r>
                          <a:rPr lang="fr-CA" sz="1800" i="1">
                            <a:latin typeface="Cambria Math" panose="02040503050406030204" pitchFamily="18" charset="0"/>
                            <a:ea typeface="Cambria Math" panose="02040503050406030204" pitchFamily="18" charset="0"/>
                          </a:rPr>
                          <m:t>𝛽</m:t>
                        </m:r>
                      </m:e>
                      <m:sub>
                        <m:r>
                          <a:rPr lang="fr-CA" sz="1800" b="0" i="1" smtClean="0">
                            <a:latin typeface="Cambria Math" panose="02040503050406030204" pitchFamily="18" charset="0"/>
                            <a:ea typeface="Cambria Math" panose="02040503050406030204" pitchFamily="18" charset="0"/>
                          </a:rPr>
                          <m:t>4</m:t>
                        </m:r>
                      </m:sub>
                    </m:sSub>
                    <m:r>
                      <m:rPr>
                        <m:nor/>
                      </m:rPr>
                      <a:rPr lang="fr-CA" sz="1800" b="0" i="0" smtClean="0">
                        <a:latin typeface="Cambria Math" panose="02040503050406030204" pitchFamily="18" charset="0"/>
                      </a:rPr>
                      <m:t>Unemployment</m:t>
                    </m:r>
                    <m:r>
                      <a:rPr lang="fr-CA" sz="1800" b="0" i="1" smtClean="0">
                        <a:latin typeface="Cambria Math" panose="02040503050406030204" pitchFamily="18" charset="0"/>
                      </a:rPr>
                      <m:t>+</m:t>
                    </m:r>
                    <m:sSub>
                      <m:sSubPr>
                        <m:ctrlPr>
                          <a:rPr lang="fr-CA" sz="1800" b="0" i="1" smtClean="0">
                            <a:latin typeface="Cambria Math" panose="02040503050406030204" pitchFamily="18" charset="0"/>
                          </a:rPr>
                        </m:ctrlPr>
                      </m:sSubPr>
                      <m:e>
                        <m:r>
                          <a:rPr lang="fr-CA" sz="1800" b="0" i="1" smtClean="0">
                            <a:latin typeface="Cambria Math" panose="02040503050406030204" pitchFamily="18" charset="0"/>
                            <a:ea typeface="Cambria Math" panose="02040503050406030204" pitchFamily="18" charset="0"/>
                          </a:rPr>
                          <m:t>𝜖</m:t>
                        </m:r>
                      </m:e>
                      <m:sub>
                        <m:r>
                          <a:rPr lang="fr-CA" sz="1800" b="0" i="1" smtClean="0">
                            <a:latin typeface="Cambria Math" panose="02040503050406030204" pitchFamily="18" charset="0"/>
                          </a:rPr>
                          <m:t>𝑖</m:t>
                        </m:r>
                      </m:sub>
                    </m:sSub>
                  </m:oMath>
                </a14:m>
                <a:endParaRPr lang="en-US" sz="1800" noProof="0" dirty="0"/>
              </a:p>
              <a:p>
                <a14:m>
                  <m:oMath xmlns:m="http://schemas.openxmlformats.org/officeDocument/2006/math">
                    <m:sSub>
                      <m:sSubPr>
                        <m:ctrlPr>
                          <a:rPr lang="en-US" sz="1800" i="1" noProof="0" smtClean="0">
                            <a:latin typeface="Cambria Math" panose="02040503050406030204" pitchFamily="18" charset="0"/>
                            <a:ea typeface="Cambria Math" panose="02040503050406030204" pitchFamily="18" charset="0"/>
                          </a:rPr>
                        </m:ctrlPr>
                      </m:sSubPr>
                      <m:e>
                        <m:r>
                          <a:rPr lang="en-US" sz="1800" i="1" noProof="0" smtClean="0">
                            <a:latin typeface="Cambria Math" panose="02040503050406030204" pitchFamily="18" charset="0"/>
                            <a:ea typeface="Cambria Math" panose="02040503050406030204" pitchFamily="18" charset="0"/>
                          </a:rPr>
                          <m:t>𝜖</m:t>
                        </m:r>
                      </m:e>
                      <m:sub>
                        <m:r>
                          <a:rPr lang="fr-CA" sz="1800" b="0" i="1" noProof="0" smtClean="0">
                            <a:latin typeface="Cambria Math" panose="02040503050406030204" pitchFamily="18" charset="0"/>
                            <a:ea typeface="Cambria Math" panose="02040503050406030204" pitchFamily="18" charset="0"/>
                          </a:rPr>
                          <m:t>𝑖</m:t>
                        </m:r>
                      </m:sub>
                    </m:sSub>
                    <m:r>
                      <a:rPr lang="fr-CA" sz="1800" i="1">
                        <a:latin typeface="Cambria Math" panose="02040503050406030204" pitchFamily="18" charset="0"/>
                        <a:ea typeface="Cambria Math" panose="02040503050406030204" pitchFamily="18" charset="0"/>
                      </a:rPr>
                      <m:t>∼</m:t>
                    </m:r>
                    <m:r>
                      <a:rPr lang="fr-CA" sz="1800" b="0" i="1" smtClean="0">
                        <a:latin typeface="Cambria Math" panose="02040503050406030204" pitchFamily="18" charset="0"/>
                        <a:ea typeface="Cambria Math" panose="02040503050406030204" pitchFamily="18" charset="0"/>
                      </a:rPr>
                      <m:t>𝑁</m:t>
                    </m:r>
                    <m:d>
                      <m:dPr>
                        <m:ctrlPr>
                          <a:rPr lang="fr-CA" sz="1800" b="0" i="1" smtClean="0">
                            <a:latin typeface="Cambria Math" panose="02040503050406030204" pitchFamily="18" charset="0"/>
                            <a:ea typeface="Cambria Math" panose="02040503050406030204" pitchFamily="18" charset="0"/>
                          </a:rPr>
                        </m:ctrlPr>
                      </m:dPr>
                      <m:e>
                        <m:r>
                          <a:rPr lang="fr-CA" sz="1800" b="0" i="1" smtClean="0">
                            <a:latin typeface="Cambria Math" panose="02040503050406030204" pitchFamily="18" charset="0"/>
                            <a:ea typeface="Cambria Math" panose="02040503050406030204" pitchFamily="18" charset="0"/>
                          </a:rPr>
                          <m:t>0,</m:t>
                        </m:r>
                        <m:sSup>
                          <m:sSupPr>
                            <m:ctrlPr>
                              <a:rPr lang="fr-CA" sz="1800" b="0" i="1" smtClean="0">
                                <a:latin typeface="Cambria Math" panose="02040503050406030204" pitchFamily="18" charset="0"/>
                                <a:ea typeface="Cambria Math" panose="02040503050406030204" pitchFamily="18" charset="0"/>
                              </a:rPr>
                            </m:ctrlPr>
                          </m:sSupPr>
                          <m:e>
                            <m:r>
                              <a:rPr lang="fr-CA" sz="1800" b="0" i="1" smtClean="0">
                                <a:latin typeface="Cambria Math" panose="02040503050406030204" pitchFamily="18" charset="0"/>
                                <a:ea typeface="Cambria Math" panose="02040503050406030204" pitchFamily="18" charset="0"/>
                              </a:rPr>
                              <m:t>𝜎</m:t>
                            </m:r>
                          </m:e>
                          <m:sup>
                            <m:r>
                              <a:rPr lang="fr-CA" sz="1800" b="0" i="1" smtClean="0">
                                <a:latin typeface="Cambria Math" panose="02040503050406030204" pitchFamily="18" charset="0"/>
                                <a:ea typeface="Cambria Math" panose="02040503050406030204" pitchFamily="18" charset="0"/>
                              </a:rPr>
                              <m:t>2</m:t>
                            </m:r>
                          </m:sup>
                        </m:sSup>
                      </m:e>
                    </m:d>
                  </m:oMath>
                </a14:m>
                <a:endParaRPr lang="fr-CA" sz="1800" b="0" dirty="0">
                  <a:ea typeface="Cambria Math" panose="02040503050406030204" pitchFamily="18" charset="0"/>
                </a:endParaRPr>
              </a:p>
              <a:p>
                <a:r>
                  <a:rPr lang="en-US" sz="1800" dirty="0">
                    <a:latin typeface="Cambria Math" panose="02040503050406030204" pitchFamily="18" charset="0"/>
                    <a:ea typeface="Cambria Math" panose="02040503050406030204" pitchFamily="18" charset="0"/>
                  </a:rPr>
                  <a:t>Using only the year and quarter as predictors, we built simple linear models to predict future Income, Production, Savings, and Unemployment changes, which we then used to predict overall growth.</a:t>
                </a:r>
              </a:p>
              <a:p>
                <a:pPr lvl="1"/>
                <a:r>
                  <a:rPr lang="en-US" sz="1400" dirty="0">
                    <a:latin typeface="Cambria Math" panose="02040503050406030204" pitchFamily="18" charset="0"/>
                    <a:ea typeface="Cambria Math" panose="02040503050406030204" pitchFamily="18" charset="0"/>
                  </a:rPr>
                  <a:t>Ex: </a:t>
                </a:r>
                <a14:m>
                  <m:oMath xmlns:m="http://schemas.openxmlformats.org/officeDocument/2006/math">
                    <m:sSub>
                      <m:sSubPr>
                        <m:ctrlPr>
                          <a:rPr lang="fr-CA" sz="1400" b="0" i="1" noProof="0" smtClean="0">
                            <a:latin typeface="Cambria Math" panose="02040503050406030204" pitchFamily="18" charset="0"/>
                          </a:rPr>
                        </m:ctrlPr>
                      </m:sSubPr>
                      <m:e>
                        <m:r>
                          <a:rPr lang="en-US" sz="1400" b="0" i="1" noProof="0" smtClean="0">
                            <a:latin typeface="Cambria Math" panose="02040503050406030204" pitchFamily="18" charset="0"/>
                          </a:rPr>
                          <m:t>𝐼𝑛𝑐𝑜𝑚𝑒</m:t>
                        </m:r>
                        <m:r>
                          <a:rPr lang="en-US" sz="1400" b="0" i="1" noProof="0" smtClean="0">
                            <a:latin typeface="Cambria Math" panose="02040503050406030204" pitchFamily="18" charset="0"/>
                          </a:rPr>
                          <m:t>_</m:t>
                        </m:r>
                        <m:r>
                          <a:rPr lang="en-US" sz="1400" b="0" i="1" noProof="0" smtClean="0">
                            <a:latin typeface="Cambria Math" panose="02040503050406030204" pitchFamily="18" charset="0"/>
                          </a:rPr>
                          <m:t>𝑖</m:t>
                        </m:r>
                        <m:r>
                          <a:rPr lang="en-US" sz="1400" b="0" i="1" noProof="0" smtClean="0">
                            <a:latin typeface="Cambria Math" panose="02040503050406030204" pitchFamily="18" charset="0"/>
                          </a:rPr>
                          <m:t>= </m:t>
                        </m:r>
                        <m:r>
                          <a:rPr lang="fr-CA" sz="1400" b="0" i="1" noProof="0" smtClean="0">
                            <a:latin typeface="Cambria Math" panose="02040503050406030204" pitchFamily="18" charset="0"/>
                            <a:ea typeface="Cambria Math" panose="02040503050406030204" pitchFamily="18" charset="0"/>
                          </a:rPr>
                          <m:t>𝛽</m:t>
                        </m:r>
                      </m:e>
                      <m:sub>
                        <m:r>
                          <a:rPr lang="fr-CA" sz="1400" b="0" i="1" noProof="0" smtClean="0">
                            <a:latin typeface="Cambria Math" panose="02040503050406030204" pitchFamily="18" charset="0"/>
                          </a:rPr>
                          <m:t>0</m:t>
                        </m:r>
                      </m:sub>
                    </m:sSub>
                    <m:r>
                      <a:rPr lang="fr-CA" sz="1400" b="0" i="1" noProof="0" smtClean="0">
                        <a:latin typeface="Cambria Math" panose="02040503050406030204" pitchFamily="18" charset="0"/>
                      </a:rPr>
                      <m:t>+</m:t>
                    </m:r>
                    <m:sSub>
                      <m:sSubPr>
                        <m:ctrlPr>
                          <a:rPr lang="fr-CA" sz="1400" b="0" i="1" noProof="0" smtClean="0">
                            <a:latin typeface="Cambria Math" panose="02040503050406030204" pitchFamily="18" charset="0"/>
                          </a:rPr>
                        </m:ctrlPr>
                      </m:sSubPr>
                      <m:e>
                        <m:r>
                          <a:rPr lang="fr-CA" sz="1400" b="0" i="1" noProof="0" smtClean="0">
                            <a:latin typeface="Cambria Math" panose="02040503050406030204" pitchFamily="18" charset="0"/>
                            <a:ea typeface="Cambria Math" panose="02040503050406030204" pitchFamily="18" charset="0"/>
                          </a:rPr>
                          <m:t>𝛽</m:t>
                        </m:r>
                      </m:e>
                      <m:sub>
                        <m:r>
                          <a:rPr lang="fr-CA" sz="1400" b="0" i="1" noProof="0" smtClean="0">
                            <a:latin typeface="Cambria Math" panose="02040503050406030204" pitchFamily="18" charset="0"/>
                          </a:rPr>
                          <m:t>1</m:t>
                        </m:r>
                      </m:sub>
                    </m:sSub>
                    <m:r>
                      <m:rPr>
                        <m:nor/>
                      </m:rPr>
                      <a:rPr lang="en-US" sz="1400" b="0" i="0" noProof="0" smtClean="0">
                        <a:latin typeface="Cambria Math" panose="02040503050406030204" pitchFamily="18" charset="0"/>
                      </a:rPr>
                      <m:t>Year</m:t>
                    </m:r>
                    <m:r>
                      <m:rPr>
                        <m:nor/>
                      </m:rPr>
                      <a:rPr lang="en-US" sz="1400" b="0" i="0" noProof="0" smtClean="0">
                        <a:latin typeface="Cambria Math" panose="02040503050406030204" pitchFamily="18" charset="0"/>
                      </a:rPr>
                      <m:t>_</m:t>
                    </m:r>
                    <m:r>
                      <m:rPr>
                        <m:nor/>
                      </m:rPr>
                      <a:rPr lang="en-US" sz="1400" b="0" i="0" noProof="0" smtClean="0">
                        <a:latin typeface="Cambria Math" panose="02040503050406030204" pitchFamily="18" charset="0"/>
                      </a:rPr>
                      <m:t>i</m:t>
                    </m:r>
                    <m:r>
                      <a:rPr lang="fr-CA" sz="1400" b="0" i="1" noProof="0" smtClean="0">
                        <a:latin typeface="Cambria Math" panose="02040503050406030204" pitchFamily="18" charset="0"/>
                      </a:rPr>
                      <m:t>+</m:t>
                    </m:r>
                    <m:sSub>
                      <m:sSubPr>
                        <m:ctrlPr>
                          <a:rPr lang="fr-CA" sz="1400" i="1">
                            <a:latin typeface="Cambria Math" panose="02040503050406030204" pitchFamily="18" charset="0"/>
                          </a:rPr>
                        </m:ctrlPr>
                      </m:sSubPr>
                      <m:e>
                        <m:r>
                          <a:rPr lang="fr-CA" sz="1400" i="1">
                            <a:latin typeface="Cambria Math" panose="02040503050406030204" pitchFamily="18" charset="0"/>
                            <a:ea typeface="Cambria Math" panose="02040503050406030204" pitchFamily="18" charset="0"/>
                          </a:rPr>
                          <m:t>𝛽</m:t>
                        </m:r>
                      </m:e>
                      <m:sub>
                        <m:r>
                          <a:rPr lang="fr-CA" sz="1400" b="0" i="1" smtClean="0">
                            <a:latin typeface="Cambria Math" panose="02040503050406030204" pitchFamily="18" charset="0"/>
                            <a:ea typeface="Cambria Math" panose="02040503050406030204" pitchFamily="18" charset="0"/>
                          </a:rPr>
                          <m:t>2</m:t>
                        </m:r>
                      </m:sub>
                    </m:sSub>
                    <m:r>
                      <m:rPr>
                        <m:nor/>
                      </m:rPr>
                      <a:rPr lang="en-US" sz="1400" b="0" i="0" smtClean="0">
                        <a:latin typeface="Cambria Math" panose="02040503050406030204" pitchFamily="18" charset="0"/>
                        <a:ea typeface="Cambria Math" panose="02040503050406030204" pitchFamily="18" charset="0"/>
                      </a:rPr>
                      <m:t>Quarter</m:t>
                    </m:r>
                    <m:r>
                      <m:rPr>
                        <m:nor/>
                      </m:rPr>
                      <a:rPr lang="en-US" sz="1400" b="0" i="0" smtClean="0">
                        <a:latin typeface="Cambria Math" panose="02040503050406030204" pitchFamily="18" charset="0"/>
                        <a:ea typeface="Cambria Math" panose="02040503050406030204" pitchFamily="18" charset="0"/>
                      </a:rPr>
                      <m:t>_</m:t>
                    </m:r>
                    <m:r>
                      <m:rPr>
                        <m:nor/>
                      </m:rPr>
                      <a:rPr lang="en-US" sz="1400" b="0" i="0" smtClean="0">
                        <a:latin typeface="Cambria Math" panose="02040503050406030204" pitchFamily="18" charset="0"/>
                        <a:ea typeface="Cambria Math" panose="02040503050406030204" pitchFamily="18" charset="0"/>
                      </a:rPr>
                      <m:t>i</m:t>
                    </m:r>
                  </m:oMath>
                </a14:m>
                <a:endParaRPr lang="en-US" sz="1400" dirty="0">
                  <a:latin typeface="Cambria Math" panose="02040503050406030204" pitchFamily="18" charset="0"/>
                  <a:ea typeface="Cambria Math" panose="02040503050406030204" pitchFamily="18" charset="0"/>
                </a:endParaRPr>
              </a:p>
              <a:p>
                <a:endParaRPr lang="en-US" sz="1800" dirty="0">
                  <a:latin typeface="Cambria Math" panose="02040503050406030204" pitchFamily="18" charset="0"/>
                  <a:ea typeface="Cambria Math" panose="02040503050406030204" pitchFamily="18" charset="0"/>
                </a:endParaRPr>
              </a:p>
              <a:p>
                <a:endParaRPr lang="en-US" sz="1800" noProof="0" dirty="0">
                  <a:latin typeface="Cambria Math" panose="02040503050406030204" pitchFamily="18" charset="0"/>
                  <a:ea typeface="Cambria Math" panose="02040503050406030204" pitchFamily="18" charset="0"/>
                </a:endParaRPr>
              </a:p>
            </p:txBody>
          </p:sp>
        </mc:Choice>
        <mc:Fallback xmlns="">
          <p:sp>
            <p:nvSpPr>
              <p:cNvPr id="3" name="Espace réservé du contenu 2">
                <a:extLst>
                  <a:ext uri="{FF2B5EF4-FFF2-40B4-BE49-F238E27FC236}">
                    <a16:creationId xmlns:a16="http://schemas.microsoft.com/office/drawing/2014/main" id="{9F463168-6BAC-68C9-6B11-394BC321FB60}"/>
                  </a:ext>
                </a:extLst>
              </p:cNvPr>
              <p:cNvSpPr>
                <a:spLocks noGrp="1" noRot="1" noChangeAspect="1" noMove="1" noResize="1" noEditPoints="1" noAdjustHandles="1" noChangeArrowheads="1" noChangeShapeType="1" noTextEdit="1"/>
              </p:cNvSpPr>
              <p:nvPr>
                <p:ph sz="half" idx="1"/>
              </p:nvPr>
            </p:nvSpPr>
            <p:spPr>
              <a:blipFill>
                <a:blip r:embed="rId2"/>
                <a:stretch>
                  <a:fillRect l="-824" t="-840" r="-1647"/>
                </a:stretch>
              </a:blipFill>
            </p:spPr>
            <p:txBody>
              <a:bodyPr/>
              <a:lstStyle/>
              <a:p>
                <a:r>
                  <a:rPr lang="en-US">
                    <a:noFill/>
                  </a:rPr>
                  <a:t> </a:t>
                </a:r>
              </a:p>
            </p:txBody>
          </p:sp>
        </mc:Fallback>
      </mc:AlternateContent>
      <p:pic>
        <p:nvPicPr>
          <p:cNvPr id="6" name="Espace réservé du contenu 5">
            <a:extLst>
              <a:ext uri="{FF2B5EF4-FFF2-40B4-BE49-F238E27FC236}">
                <a16:creationId xmlns:a16="http://schemas.microsoft.com/office/drawing/2014/main" id="{B0A33DCF-68F4-1546-A9F7-846F99E4E6F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835385"/>
            <a:ext cx="5181600" cy="4331817"/>
          </a:xfrm>
        </p:spPr>
      </p:pic>
    </p:spTree>
    <p:extLst>
      <p:ext uri="{BB962C8B-B14F-4D97-AF65-F5344CB8AC3E}">
        <p14:creationId xmlns:p14="http://schemas.microsoft.com/office/powerpoint/2010/main" val="4269496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CE774-73CC-6E3B-7F37-F1859ABF835B}"/>
              </a:ext>
            </a:extLst>
          </p:cNvPr>
          <p:cNvSpPr>
            <a:spLocks noGrp="1"/>
          </p:cNvSpPr>
          <p:nvPr>
            <p:ph type="title"/>
          </p:nvPr>
        </p:nvSpPr>
        <p:spPr/>
        <p:txBody>
          <a:bodyPr/>
          <a:lstStyle/>
          <a:p>
            <a:r>
              <a:rPr lang="en-US" dirty="0"/>
              <a:t>Model Performance and Estimates</a:t>
            </a:r>
          </a:p>
        </p:txBody>
      </p:sp>
      <p:sp>
        <p:nvSpPr>
          <p:cNvPr id="3" name="Content Placeholder 2">
            <a:extLst>
              <a:ext uri="{FF2B5EF4-FFF2-40B4-BE49-F238E27FC236}">
                <a16:creationId xmlns:a16="http://schemas.microsoft.com/office/drawing/2014/main" id="{68C46F18-17D9-B248-8C8B-D2FA790FDFF1}"/>
              </a:ext>
            </a:extLst>
          </p:cNvPr>
          <p:cNvSpPr>
            <a:spLocks noGrp="1"/>
          </p:cNvSpPr>
          <p:nvPr>
            <p:ph sz="half" idx="1"/>
          </p:nvPr>
        </p:nvSpPr>
        <p:spPr/>
        <p:txBody>
          <a:bodyPr>
            <a:normAutofit lnSpcReduction="10000"/>
          </a:bodyPr>
          <a:lstStyle/>
          <a:p>
            <a:r>
              <a:rPr lang="en-US" dirty="0"/>
              <a:t>To test model performance, we split the data and used 1975-2014 data to predict 2015-2024 values which could then be used to predict growth.</a:t>
            </a:r>
          </a:p>
          <a:p>
            <a:r>
              <a:rPr lang="en-US" dirty="0"/>
              <a:t>We found that this basic linear model gave us an error, or </a:t>
            </a:r>
            <a:r>
              <a:rPr lang="en-US" dirty="0" err="1"/>
              <a:t>rmse</a:t>
            </a:r>
            <a:r>
              <a:rPr lang="en-US" dirty="0"/>
              <a:t>, of 0.3157</a:t>
            </a:r>
          </a:p>
          <a:p>
            <a:r>
              <a:rPr lang="en-US" dirty="0"/>
              <a:t>You’ll see in our future models that we can do much better than this.</a:t>
            </a:r>
          </a:p>
        </p:txBody>
      </p:sp>
      <p:sp>
        <p:nvSpPr>
          <p:cNvPr id="4" name="Content Placeholder 3">
            <a:extLst>
              <a:ext uri="{FF2B5EF4-FFF2-40B4-BE49-F238E27FC236}">
                <a16:creationId xmlns:a16="http://schemas.microsoft.com/office/drawing/2014/main" id="{EFB68E57-1F7F-D3EB-931D-1E6884597693}"/>
              </a:ext>
            </a:extLst>
          </p:cNvPr>
          <p:cNvSpPr>
            <a:spLocks noGrp="1"/>
          </p:cNvSpPr>
          <p:nvPr>
            <p:ph sz="half" idx="2"/>
          </p:nvPr>
        </p:nvSpPr>
        <p:spPr/>
        <p:txBody>
          <a:bodyPr>
            <a:normAutofit lnSpcReduction="10000"/>
          </a:bodyPr>
          <a:lstStyle/>
          <a:p>
            <a:r>
              <a:rPr lang="en-US" dirty="0"/>
              <a:t>Using all our data (1975-2024), we found the following predictions for each 2025 quarter</a:t>
            </a:r>
          </a:p>
          <a:p>
            <a:pPr lvl="1"/>
            <a:r>
              <a:rPr lang="en-US" dirty="0"/>
              <a:t>Q1: 0.6224</a:t>
            </a:r>
          </a:p>
          <a:p>
            <a:pPr lvl="1"/>
            <a:r>
              <a:rPr lang="en-US" dirty="0"/>
              <a:t>Q2: 0.6521</a:t>
            </a:r>
          </a:p>
          <a:p>
            <a:pPr lvl="1"/>
            <a:r>
              <a:rPr lang="en-US" dirty="0"/>
              <a:t>Q3: 0.6818</a:t>
            </a:r>
          </a:p>
          <a:p>
            <a:pPr lvl="1"/>
            <a:r>
              <a:rPr lang="en-US" dirty="0"/>
              <a:t>Q4: 0.7115</a:t>
            </a:r>
          </a:p>
          <a:p>
            <a:r>
              <a:rPr lang="en-US" dirty="0"/>
              <a:t>These values seem pretty on par for growth rates we’ve seen in the past.</a:t>
            </a:r>
          </a:p>
          <a:p>
            <a:pPr lvl="1"/>
            <a:endParaRPr lang="en-US" dirty="0"/>
          </a:p>
        </p:txBody>
      </p:sp>
    </p:spTree>
    <p:extLst>
      <p:ext uri="{BB962C8B-B14F-4D97-AF65-F5344CB8AC3E}">
        <p14:creationId xmlns:p14="http://schemas.microsoft.com/office/powerpoint/2010/main" val="2167926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13F8-A3EA-A35A-DD7D-64622B21C5E1}"/>
              </a:ext>
            </a:extLst>
          </p:cNvPr>
          <p:cNvSpPr>
            <a:spLocks noGrp="1"/>
          </p:cNvSpPr>
          <p:nvPr>
            <p:ph type="title"/>
          </p:nvPr>
        </p:nvSpPr>
        <p:spPr/>
        <p:txBody>
          <a:bodyPr/>
          <a:lstStyle/>
          <a:p>
            <a:r>
              <a:rPr lang="en-US"/>
              <a:t>Feature Engineered Linear Model</a:t>
            </a:r>
            <a:endParaRPr lang="en-US" dirty="0"/>
          </a:p>
        </p:txBody>
      </p:sp>
      <p:sp>
        <p:nvSpPr>
          <p:cNvPr id="3" name="Content Placeholder 2">
            <a:extLst>
              <a:ext uri="{FF2B5EF4-FFF2-40B4-BE49-F238E27FC236}">
                <a16:creationId xmlns:a16="http://schemas.microsoft.com/office/drawing/2014/main" id="{B4F4BA81-4AD7-CA84-BFAE-80D3D93564C7}"/>
              </a:ext>
            </a:extLst>
          </p:cNvPr>
          <p:cNvSpPr>
            <a:spLocks noGrp="1"/>
          </p:cNvSpPr>
          <p:nvPr>
            <p:ph idx="1"/>
          </p:nvPr>
        </p:nvSpPr>
        <p:spPr>
          <a:xfrm>
            <a:off x="4963886" y="1825625"/>
            <a:ext cx="6389913" cy="4351338"/>
          </a:xfrm>
        </p:spPr>
        <p:txBody>
          <a:bodyPr/>
          <a:lstStyle/>
          <a:p>
            <a:r>
              <a:rPr lang="en-US" dirty="0"/>
              <a:t>We decided to create some extra features in our model that account for:</a:t>
            </a:r>
          </a:p>
          <a:p>
            <a:pPr lvl="1"/>
            <a:r>
              <a:rPr lang="en-US" dirty="0"/>
              <a:t>Year</a:t>
            </a:r>
          </a:p>
          <a:p>
            <a:pPr lvl="1"/>
            <a:r>
              <a:rPr lang="en-US" dirty="0"/>
              <a:t>Month</a:t>
            </a:r>
          </a:p>
          <a:p>
            <a:pPr lvl="1"/>
            <a:r>
              <a:rPr lang="en-US" dirty="0"/>
              <a:t>Day of Week</a:t>
            </a:r>
          </a:p>
          <a:p>
            <a:pPr lvl="1"/>
            <a:r>
              <a:rPr lang="en-US" dirty="0"/>
              <a:t>Quarter</a:t>
            </a:r>
          </a:p>
          <a:p>
            <a:r>
              <a:rPr lang="en-US" dirty="0"/>
              <a:t>These take our linear model to a new level by accounting for patterns and trends in collected data to paint a more detailed picture of the future</a:t>
            </a:r>
          </a:p>
        </p:txBody>
      </p:sp>
      <p:pic>
        <p:nvPicPr>
          <p:cNvPr id="4" name="Espace réservé du contenu 5">
            <a:extLst>
              <a:ext uri="{FF2B5EF4-FFF2-40B4-BE49-F238E27FC236}">
                <a16:creationId xmlns:a16="http://schemas.microsoft.com/office/drawing/2014/main" id="{3DB044B9-EDD6-9320-C39A-FE23BD3B1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944" y="1690688"/>
            <a:ext cx="4180114" cy="4351338"/>
          </a:xfrm>
          <a:prstGeom prst="rect">
            <a:avLst/>
          </a:prstGeom>
        </p:spPr>
      </p:pic>
    </p:spTree>
    <p:extLst>
      <p:ext uri="{BB962C8B-B14F-4D97-AF65-F5344CB8AC3E}">
        <p14:creationId xmlns:p14="http://schemas.microsoft.com/office/powerpoint/2010/main" val="2848173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89B7-7C1E-4FE5-84E4-765D0E9CA4D7}"/>
              </a:ext>
            </a:extLst>
          </p:cNvPr>
          <p:cNvSpPr>
            <a:spLocks noGrp="1"/>
          </p:cNvSpPr>
          <p:nvPr>
            <p:ph type="title"/>
          </p:nvPr>
        </p:nvSpPr>
        <p:spPr/>
        <p:txBody>
          <a:bodyPr/>
          <a:lstStyle/>
          <a:p>
            <a:r>
              <a:rPr lang="en-US" dirty="0"/>
              <a:t>ARIMA model</a:t>
            </a:r>
          </a:p>
        </p:txBody>
      </p:sp>
      <p:sp>
        <p:nvSpPr>
          <p:cNvPr id="3" name="Content Placeholder 2">
            <a:extLst>
              <a:ext uri="{FF2B5EF4-FFF2-40B4-BE49-F238E27FC236}">
                <a16:creationId xmlns:a16="http://schemas.microsoft.com/office/drawing/2014/main" id="{1B014B4D-D40A-B90D-45AC-39BE7477BAE2}"/>
              </a:ext>
            </a:extLst>
          </p:cNvPr>
          <p:cNvSpPr>
            <a:spLocks noGrp="1"/>
          </p:cNvSpPr>
          <p:nvPr>
            <p:ph idx="1"/>
          </p:nvPr>
        </p:nvSpPr>
        <p:spPr/>
        <p:txBody>
          <a:bodyPr/>
          <a:lstStyle/>
          <a:p>
            <a:r>
              <a:rPr lang="en-US" dirty="0"/>
              <a:t>ARIMA models are powerful tools for predicting</a:t>
            </a:r>
          </a:p>
          <a:p>
            <a:r>
              <a:rPr lang="en-US" dirty="0"/>
              <a:t>Unlike our basic linear model, ARIMA models use more than just past observations to predict</a:t>
            </a:r>
          </a:p>
          <a:p>
            <a:pPr lvl="1"/>
            <a:r>
              <a:rPr lang="en-US" dirty="0"/>
              <a:t>This model uses how past observations correlate with each other (lags) to capture patterns in the data</a:t>
            </a:r>
          </a:p>
          <a:p>
            <a:pPr lvl="1"/>
            <a:r>
              <a:rPr lang="en-US" dirty="0"/>
              <a:t>It also utilizes past predictive errors to adjust predictions</a:t>
            </a:r>
          </a:p>
          <a:p>
            <a:r>
              <a:rPr lang="en-US" dirty="0"/>
              <a:t>These adjustments lead to more precise estimates and generally more accurate predictions</a:t>
            </a:r>
          </a:p>
        </p:txBody>
      </p:sp>
    </p:spTree>
    <p:extLst>
      <p:ext uri="{BB962C8B-B14F-4D97-AF65-F5344CB8AC3E}">
        <p14:creationId xmlns:p14="http://schemas.microsoft.com/office/powerpoint/2010/main" val="2906677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3B95D-33FF-6D39-2D31-192F53B60D9A}"/>
              </a:ext>
            </a:extLst>
          </p:cNvPr>
          <p:cNvSpPr>
            <a:spLocks noGrp="1"/>
          </p:cNvSpPr>
          <p:nvPr>
            <p:ph type="title"/>
          </p:nvPr>
        </p:nvSpPr>
        <p:spPr/>
        <p:txBody>
          <a:bodyPr/>
          <a:lstStyle/>
          <a:p>
            <a:r>
              <a:rPr lang="en-US" dirty="0"/>
              <a:t>Ability to Predict</a:t>
            </a:r>
          </a:p>
        </p:txBody>
      </p:sp>
      <p:sp>
        <p:nvSpPr>
          <p:cNvPr id="3" name="Content Placeholder 2">
            <a:extLst>
              <a:ext uri="{FF2B5EF4-FFF2-40B4-BE49-F238E27FC236}">
                <a16:creationId xmlns:a16="http://schemas.microsoft.com/office/drawing/2014/main" id="{AC99BD80-0F85-4D6E-F9B7-B08338527C2B}"/>
              </a:ext>
            </a:extLst>
          </p:cNvPr>
          <p:cNvSpPr>
            <a:spLocks noGrp="1"/>
          </p:cNvSpPr>
          <p:nvPr>
            <p:ph idx="1"/>
          </p:nvPr>
        </p:nvSpPr>
        <p:spPr/>
        <p:txBody>
          <a:bodyPr/>
          <a:lstStyle/>
          <a:p>
            <a:r>
              <a:rPr lang="en-US" dirty="0"/>
              <a:t>To get the following prediction estimates, we trained each model based on 1975-2014 data and fit 2015-2024 data, then compared our estimates to the actual company growth percentages.</a:t>
            </a:r>
          </a:p>
          <a:p>
            <a:r>
              <a:rPr lang="en-US" dirty="0"/>
              <a:t>After fitting these models, we found that both new models predict much better than our original linear model. </a:t>
            </a:r>
          </a:p>
          <a:p>
            <a:endParaRPr lang="en-US" dirty="0"/>
          </a:p>
        </p:txBody>
      </p:sp>
      <p:pic>
        <p:nvPicPr>
          <p:cNvPr id="5" name="Picture 4" descr="A screenshot of a computer&#10;&#10;AI-generated content may be incorrect.">
            <a:extLst>
              <a:ext uri="{FF2B5EF4-FFF2-40B4-BE49-F238E27FC236}">
                <a16:creationId xmlns:a16="http://schemas.microsoft.com/office/drawing/2014/main" id="{18C6A74F-6ADB-E041-A71F-A6C09C6AD7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1058" y="4208690"/>
            <a:ext cx="7043344" cy="2494517"/>
          </a:xfrm>
          <a:prstGeom prst="rect">
            <a:avLst/>
          </a:prstGeom>
        </p:spPr>
      </p:pic>
    </p:spTree>
    <p:extLst>
      <p:ext uri="{BB962C8B-B14F-4D97-AF65-F5344CB8AC3E}">
        <p14:creationId xmlns:p14="http://schemas.microsoft.com/office/powerpoint/2010/main" val="2549529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9973A-B4E3-CEFF-F2F2-46414CC4E782}"/>
              </a:ext>
            </a:extLst>
          </p:cNvPr>
          <p:cNvSpPr>
            <a:spLocks noGrp="1"/>
          </p:cNvSpPr>
          <p:nvPr>
            <p:ph type="title"/>
          </p:nvPr>
        </p:nvSpPr>
        <p:spPr/>
        <p:txBody>
          <a:bodyPr/>
          <a:lstStyle/>
          <a:p>
            <a:r>
              <a:rPr lang="en-US" dirty="0"/>
              <a:t>2025 Predictions</a:t>
            </a:r>
          </a:p>
        </p:txBody>
      </p:sp>
      <p:sp>
        <p:nvSpPr>
          <p:cNvPr id="3" name="Content Placeholder 2">
            <a:extLst>
              <a:ext uri="{FF2B5EF4-FFF2-40B4-BE49-F238E27FC236}">
                <a16:creationId xmlns:a16="http://schemas.microsoft.com/office/drawing/2014/main" id="{BB7056AC-3510-982B-CCAA-5AB8091EBE31}"/>
              </a:ext>
            </a:extLst>
          </p:cNvPr>
          <p:cNvSpPr>
            <a:spLocks noGrp="1"/>
          </p:cNvSpPr>
          <p:nvPr>
            <p:ph idx="1"/>
          </p:nvPr>
        </p:nvSpPr>
        <p:spPr/>
        <p:txBody>
          <a:bodyPr/>
          <a:lstStyle/>
          <a:p>
            <a:r>
              <a:rPr lang="en-US" dirty="0"/>
              <a:t>We then retrained them on the entirety of the data, predicting Income, Production, Savings, and Unemployment changes and using those predictions to predict company growth in 2025</a:t>
            </a:r>
          </a:p>
          <a:p>
            <a:r>
              <a:rPr lang="en-US" dirty="0"/>
              <a:t>The predictions are as follows :</a:t>
            </a:r>
          </a:p>
        </p:txBody>
      </p:sp>
      <p:pic>
        <p:nvPicPr>
          <p:cNvPr id="5" name="Picture 4" descr="A screenshot of a computer&#10;&#10;AI-generated content may be incorrect.">
            <a:extLst>
              <a:ext uri="{FF2B5EF4-FFF2-40B4-BE49-F238E27FC236}">
                <a16:creationId xmlns:a16="http://schemas.microsoft.com/office/drawing/2014/main" id="{A2ED46A1-A76F-B334-086A-C94DF7880E88}"/>
              </a:ext>
            </a:extLst>
          </p:cNvPr>
          <p:cNvPicPr>
            <a:picLocks noChangeAspect="1"/>
          </p:cNvPicPr>
          <p:nvPr/>
        </p:nvPicPr>
        <p:blipFill>
          <a:blip r:embed="rId2">
            <a:extLst>
              <a:ext uri="{28A0092B-C50C-407E-A947-70E740481C1C}">
                <a14:useLocalDpi xmlns:a14="http://schemas.microsoft.com/office/drawing/2010/main" val="0"/>
              </a:ext>
            </a:extLst>
          </a:blip>
          <a:srcRect l="21388" r="-21388"/>
          <a:stretch/>
        </p:blipFill>
        <p:spPr>
          <a:xfrm>
            <a:off x="1621972" y="3526972"/>
            <a:ext cx="11103754" cy="2177260"/>
          </a:xfrm>
          <a:prstGeom prst="rect">
            <a:avLst/>
          </a:prstGeom>
        </p:spPr>
      </p:pic>
    </p:spTree>
    <p:extLst>
      <p:ext uri="{BB962C8B-B14F-4D97-AF65-F5344CB8AC3E}">
        <p14:creationId xmlns:p14="http://schemas.microsoft.com/office/powerpoint/2010/main" val="1087393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DBE10-1E81-C4C6-10D9-74DD8CC99475}"/>
              </a:ext>
            </a:extLst>
          </p:cNvPr>
          <p:cNvSpPr>
            <a:spLocks noGrp="1"/>
          </p:cNvSpPr>
          <p:nvPr>
            <p:ph type="title"/>
          </p:nvPr>
        </p:nvSpPr>
        <p:spPr/>
        <p:txBody>
          <a:bodyPr/>
          <a:lstStyle/>
          <a:p>
            <a:r>
              <a:rPr lang="en-US" dirty="0"/>
              <a:t>Variable Importance</a:t>
            </a:r>
          </a:p>
        </p:txBody>
      </p:sp>
      <p:sp>
        <p:nvSpPr>
          <p:cNvPr id="3" name="Content Placeholder 2">
            <a:extLst>
              <a:ext uri="{FF2B5EF4-FFF2-40B4-BE49-F238E27FC236}">
                <a16:creationId xmlns:a16="http://schemas.microsoft.com/office/drawing/2014/main" id="{529311CE-AD7F-7570-3451-5F3C75293D14}"/>
              </a:ext>
            </a:extLst>
          </p:cNvPr>
          <p:cNvSpPr>
            <a:spLocks noGrp="1"/>
          </p:cNvSpPr>
          <p:nvPr>
            <p:ph idx="1"/>
          </p:nvPr>
        </p:nvSpPr>
        <p:spPr/>
        <p:txBody>
          <a:bodyPr/>
          <a:lstStyle/>
          <a:p>
            <a:r>
              <a:rPr lang="en-US" dirty="0"/>
              <a:t>While our feature engineered and ARIMA models tend to predict better to future data, we believe that the basic linear model can still give us an accurate idea of how Income, Production, Savings, and Unemployment changes affect company growth</a:t>
            </a:r>
          </a:p>
          <a:p>
            <a:r>
              <a:rPr lang="en-US" dirty="0"/>
              <a:t>It is also more easily interpretable, so we decided to use this model to evaluate this effect</a:t>
            </a:r>
          </a:p>
        </p:txBody>
      </p:sp>
    </p:spTree>
    <p:extLst>
      <p:ext uri="{BB962C8B-B14F-4D97-AF65-F5344CB8AC3E}">
        <p14:creationId xmlns:p14="http://schemas.microsoft.com/office/powerpoint/2010/main" val="3114946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4EF81-FB2C-6503-B9BD-015F71EC37ED}"/>
              </a:ext>
            </a:extLst>
          </p:cNvPr>
          <p:cNvSpPr>
            <a:spLocks noGrp="1"/>
          </p:cNvSpPr>
          <p:nvPr>
            <p:ph type="title"/>
          </p:nvPr>
        </p:nvSpPr>
        <p:spPr/>
        <p:txBody>
          <a:bodyPr/>
          <a:lstStyle/>
          <a:p>
            <a:r>
              <a:rPr lang="en-US" dirty="0"/>
              <a:t>Variable Importance</a:t>
            </a:r>
          </a:p>
        </p:txBody>
      </p:sp>
      <p:sp>
        <p:nvSpPr>
          <p:cNvPr id="3" name="Content Placeholder 2">
            <a:extLst>
              <a:ext uri="{FF2B5EF4-FFF2-40B4-BE49-F238E27FC236}">
                <a16:creationId xmlns:a16="http://schemas.microsoft.com/office/drawing/2014/main" id="{C8294DDF-184E-393A-F2D8-77BCFBA0E69D}"/>
              </a:ext>
            </a:extLst>
          </p:cNvPr>
          <p:cNvSpPr>
            <a:spLocks noGrp="1"/>
          </p:cNvSpPr>
          <p:nvPr>
            <p:ph idx="1"/>
          </p:nvPr>
        </p:nvSpPr>
        <p:spPr/>
        <p:txBody>
          <a:bodyPr/>
          <a:lstStyle/>
          <a:p>
            <a:r>
              <a:rPr lang="en-US" dirty="0"/>
              <a:t>Based on p-values, we found that Income and Savings were the greatest predictors of company growth (p-values: essentially 0).</a:t>
            </a:r>
          </a:p>
          <a:p>
            <a:r>
              <a:rPr lang="en-US" dirty="0"/>
              <a:t> Production and Unemployment appear to be much less influential, but can very well effect it too (p-values: 0.0429, 0.0689 respectively)</a:t>
            </a:r>
          </a:p>
          <a:p>
            <a:r>
              <a:rPr lang="en-US" dirty="0"/>
              <a:t>That being said, we will discuss the influence of each</a:t>
            </a:r>
          </a:p>
          <a:p>
            <a:endParaRPr lang="en-US" dirty="0"/>
          </a:p>
        </p:txBody>
      </p:sp>
    </p:spTree>
    <p:extLst>
      <p:ext uri="{BB962C8B-B14F-4D97-AF65-F5344CB8AC3E}">
        <p14:creationId xmlns:p14="http://schemas.microsoft.com/office/powerpoint/2010/main" val="2851468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176</TotalTime>
  <Words>620</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Cambria Math</vt:lpstr>
      <vt:lpstr>Office Theme</vt:lpstr>
      <vt:lpstr>Company Growth</vt:lpstr>
      <vt:lpstr>Current Model</vt:lpstr>
      <vt:lpstr>Model Performance and Estimates</vt:lpstr>
      <vt:lpstr>Feature Engineered Linear Model</vt:lpstr>
      <vt:lpstr>ARIMA model</vt:lpstr>
      <vt:lpstr>Ability to Predict</vt:lpstr>
      <vt:lpstr>2025 Predictions</vt:lpstr>
      <vt:lpstr>Variable Importance</vt:lpstr>
      <vt:lpstr>Variable Importance</vt:lpstr>
      <vt:lpstr>Variable Importance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Jarom Asher</dc:creator>
  <cp:lastModifiedBy>Jarom Asher</cp:lastModifiedBy>
  <cp:revision>3</cp:revision>
  <dcterms:created xsi:type="dcterms:W3CDTF">2025-03-13T20:45:41Z</dcterms:created>
  <dcterms:modified xsi:type="dcterms:W3CDTF">2025-03-18T00:08:45Z</dcterms:modified>
</cp:coreProperties>
</file>