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3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5143500" type="screen16x9"/>
  <p:notesSz cx="6858000" cy="9144000"/>
  <p:embeddedFontLst>
    <p:embeddedFont>
      <p:font typeface="Roboto" panose="020B0604020202020204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Open Sans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07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1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a3800b80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a3800b80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c8640d0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6c8640d0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c8640d0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6c8640d0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c8640d0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c8640d0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7f576559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7f576559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7f576559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7f5765591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a3800b80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a3800b80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c8640d0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c8640d0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5a3800b80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5a3800b80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7f5765591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7f5765591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f5765591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f5765591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5a3800b80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5a3800b80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94f2827d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94f2827d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a3f6e2c1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a3f6e2c1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a3f6e2c1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a3f6e2c1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5a3800b80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5a3800b80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90f2eba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90f2eba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5a3800b80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5a3800b80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7f5765591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7f5765591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7f576559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7f576559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04c611e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04c611e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fbd4b1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8fbd4b1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3f6e2c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3f6e2c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a3800b8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a3800b8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f576559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7f576559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7f576559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7f576559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346775" y="4761375"/>
            <a:ext cx="23652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83425" y="4663950"/>
            <a:ext cx="1095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2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0" name="Google Shape;130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Storing Data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6" name="Google Shape;176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2" name="Google Shape;182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9" name="Google Shape;189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8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7" name="Google Shape;197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00" name="Google Shape;20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80725" y="4761375"/>
            <a:ext cx="2312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93925" y="4761375"/>
            <a:ext cx="2325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2279675" y="4783500"/>
            <a:ext cx="2382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radle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developer.android.com/tools/extras/oem-usb.html" TargetMode="External"/><Relationship Id="rId4" Type="http://schemas.openxmlformats.org/officeDocument/2006/relationships/hyperlink" Target="http://developer.android.com/tools/device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index.html" TargetMode="External"/><Relationship Id="rId7" Type="http://schemas.openxmlformats.org/officeDocument/2006/relationships/hyperlink" Target="https://developer.android.com/guide/practices/screens_support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training/basics/supporting-devices/platforms.html" TargetMode="External"/><Relationship Id="rId5" Type="http://schemas.openxmlformats.org/officeDocument/2006/relationships/hyperlink" Target="https://developer.android.com/studio/run/managing-avds.html" TargetMode="External"/><Relationship Id="rId4" Type="http://schemas.openxmlformats.org/officeDocument/2006/relationships/hyperlink" Target="https://developer.android.com/index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dl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stackoverflow.com/" TargetMode="External"/><Relationship Id="rId4" Type="http://schemas.openxmlformats.org/officeDocument/2006/relationships/hyperlink" Target="http://google.github.io/styleguide/javaguide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1-get-started/lesson-1-build-your-first-app/1-1-c-your-first-android-app/1-1-c-your-first-android-app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labs.developers.google.com/codelabs/android-training-hello-world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labs.developers.google.com/codelabs/android-training-hello-worl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10" name="Google Shape;210;p40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title"/>
          </p:nvPr>
        </p:nvSpPr>
        <p:spPr>
          <a:xfrm>
            <a:off x="195700" y="985671"/>
            <a:ext cx="4045200" cy="20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Build your first app</a:t>
            </a:r>
            <a:endParaRPr/>
          </a:p>
        </p:txBody>
      </p:sp>
      <p:sp>
        <p:nvSpPr>
          <p:cNvPr id="212" name="Google Shape;212;p40"/>
          <p:cNvSpPr txBox="1">
            <a:spLocks noGrp="1"/>
          </p:cNvSpPr>
          <p:nvPr>
            <p:ph type="subTitle" idx="1"/>
          </p:nvPr>
        </p:nvSpPr>
        <p:spPr>
          <a:xfrm>
            <a:off x="265500" y="3497900"/>
            <a:ext cx="4236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</a:t>
            </a:r>
            <a:endParaRPr sz="1800"/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>
            <a:spLocks noGrp="1"/>
          </p:cNvSpPr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Start Android Studio</a:t>
            </a:r>
            <a:endParaRPr/>
          </a:p>
        </p:txBody>
      </p:sp>
      <p:sp>
        <p:nvSpPr>
          <p:cNvPr id="274" name="Google Shape;274;p4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75" name="Google Shape;2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88" y="16494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9"/>
          <p:cNvSpPr/>
          <p:nvPr/>
        </p:nvSpPr>
        <p:spPr>
          <a:xfrm>
            <a:off x="1257513" y="871800"/>
            <a:ext cx="548700" cy="703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9"/>
          <p:cNvSpPr/>
          <p:nvPr/>
        </p:nvSpPr>
        <p:spPr>
          <a:xfrm rot="5400000">
            <a:off x="1731125" y="3355725"/>
            <a:ext cx="768000" cy="1317600"/>
          </a:xfrm>
          <a:prstGeom prst="bentUpArrow">
            <a:avLst>
              <a:gd name="adj1" fmla="val 33707"/>
              <a:gd name="adj2" fmla="val 25000"/>
              <a:gd name="adj3" fmla="val 1910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8" name="Google Shape;27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025" y="1062100"/>
            <a:ext cx="3535776" cy="34206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9" name="Google Shape;279;p49"/>
          <p:cNvSpPr/>
          <p:nvPr/>
        </p:nvSpPr>
        <p:spPr>
          <a:xfrm>
            <a:off x="3928950" y="2652969"/>
            <a:ext cx="2385300" cy="198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>
            <a:spLocks noGrp="1"/>
          </p:cNvSpPr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a project inside Android Studio</a:t>
            </a:r>
            <a:endParaRPr/>
          </a:p>
        </p:txBody>
      </p:sp>
      <p:sp>
        <p:nvSpPr>
          <p:cNvPr id="285" name="Google Shape;285;p5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86" name="Google Shape;286;p50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266208" y="1031789"/>
            <a:ext cx="5662943" cy="345746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7" name="Google Shape;287;p50"/>
          <p:cNvSpPr/>
          <p:nvPr/>
        </p:nvSpPr>
        <p:spPr>
          <a:xfrm>
            <a:off x="4293800" y="1292425"/>
            <a:ext cx="1023600" cy="198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900" y="1092321"/>
            <a:ext cx="4652192" cy="346913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1"/>
          <p:cNvSpPr txBox="1">
            <a:spLocks noGrp="1"/>
          </p:cNvSpPr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app</a:t>
            </a:r>
            <a:endParaRPr/>
          </a:p>
        </p:txBody>
      </p:sp>
      <p:sp>
        <p:nvSpPr>
          <p:cNvPr id="294" name="Google Shape;294;p5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95" name="Google Shape;295;p51"/>
          <p:cNvSpPr/>
          <p:nvPr/>
        </p:nvSpPr>
        <p:spPr>
          <a:xfrm>
            <a:off x="2732375" y="1839278"/>
            <a:ext cx="3679200" cy="3936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51"/>
          <p:cNvSpPr/>
          <p:nvPr/>
        </p:nvSpPr>
        <p:spPr>
          <a:xfrm>
            <a:off x="2732375" y="2630090"/>
            <a:ext cx="3679200" cy="3936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>
            <a:spLocks noGrp="1"/>
          </p:cNvSpPr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Pick activity template</a:t>
            </a:r>
            <a:endParaRPr/>
          </a:p>
        </p:txBody>
      </p:sp>
      <p:sp>
        <p:nvSpPr>
          <p:cNvPr id="302" name="Google Shape;302;p5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03" name="Google Shape;303;p52"/>
          <p:cNvSpPr txBox="1"/>
          <p:nvPr/>
        </p:nvSpPr>
        <p:spPr>
          <a:xfrm>
            <a:off x="237775" y="1200675"/>
            <a:ext cx="3090900" cy="3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Choose templates for common activities, such as maps or navigation drawers.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Pick Empty Activity or Basic Activity for simple and custom activities.</a:t>
            </a:r>
            <a:r>
              <a:rPr lang="en"/>
              <a:t> </a:t>
            </a:r>
            <a:endParaRPr/>
          </a:p>
        </p:txBody>
      </p:sp>
      <p:pic>
        <p:nvPicPr>
          <p:cNvPr id="304" name="Google Shape;30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675" y="1082246"/>
            <a:ext cx="4711771" cy="3504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>
            <a:spLocks noGrp="1"/>
          </p:cNvSpPr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activity</a:t>
            </a:r>
            <a:endParaRPr/>
          </a:p>
        </p:txBody>
      </p:sp>
      <p:sp>
        <p:nvSpPr>
          <p:cNvPr id="310" name="Google Shape;310;p5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11" name="Google Shape;311;p53"/>
          <p:cNvSpPr txBox="1"/>
          <p:nvPr/>
        </p:nvSpPr>
        <p:spPr>
          <a:xfrm>
            <a:off x="76200" y="1200675"/>
            <a:ext cx="3377100" cy="3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Good practice:</a:t>
            </a:r>
            <a:endParaRPr sz="24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Name main activity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MainActivity</a:t>
            </a:r>
            <a:endParaRPr sz="20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/>
              <a:t>Name layout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activity_main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AppCompat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Generating layout file is convenient</a:t>
            </a:r>
            <a:endParaRPr/>
          </a:p>
        </p:txBody>
      </p:sp>
      <p:pic>
        <p:nvPicPr>
          <p:cNvPr id="312" name="Google Shape;31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700" y="1082246"/>
            <a:ext cx="4713963" cy="350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Project folders</a:t>
            </a:r>
            <a:endParaRPr/>
          </a:p>
        </p:txBody>
      </p:sp>
      <p:sp>
        <p:nvSpPr>
          <p:cNvPr id="318" name="Google Shape;318;p5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19" name="Google Shape;319;p54"/>
          <p:cNvSpPr txBox="1"/>
          <p:nvPr/>
        </p:nvSpPr>
        <p:spPr>
          <a:xfrm>
            <a:off x="104200" y="1066875"/>
            <a:ext cx="54951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b="1"/>
              <a:t>manifests</a:t>
            </a:r>
            <a:r>
              <a:rPr lang="en" sz="2400"/>
              <a:t>—Android Manifest file - description of app read by the Android runtime 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b="1">
                <a:solidFill>
                  <a:schemeClr val="dk1"/>
                </a:solidFill>
              </a:rPr>
              <a:t>java</a:t>
            </a:r>
            <a:r>
              <a:rPr lang="en" sz="2400">
                <a:solidFill>
                  <a:schemeClr val="dk1"/>
                </a:solidFill>
              </a:rPr>
              <a:t>—Java source code packages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 b="1">
                <a:solidFill>
                  <a:schemeClr val="dk1"/>
                </a:solidFill>
              </a:rPr>
              <a:t>res</a:t>
            </a:r>
            <a:r>
              <a:rPr lang="en" sz="2400">
                <a:solidFill>
                  <a:schemeClr val="dk1"/>
                </a:solidFill>
              </a:rPr>
              <a:t>—Resources (XML) - layout, strings, images, dimensions, colors...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 b="1">
                <a:solidFill>
                  <a:schemeClr val="dk1"/>
                </a:solidFill>
              </a:rPr>
              <a:t>build.gradle</a:t>
            </a:r>
            <a:r>
              <a:rPr lang="en" sz="2400">
                <a:solidFill>
                  <a:schemeClr val="dk1"/>
                </a:solidFill>
              </a:rPr>
              <a:t>—Gradle build files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20" name="Google Shape;320;p54"/>
          <p:cNvPicPr preferRelativeResize="0"/>
          <p:nvPr/>
        </p:nvPicPr>
        <p:blipFill rotWithShape="1">
          <a:blip r:embed="rId3">
            <a:alphaModFix/>
          </a:blip>
          <a:srcRect b="17450"/>
          <a:stretch/>
        </p:blipFill>
        <p:spPr>
          <a:xfrm>
            <a:off x="5446850" y="209850"/>
            <a:ext cx="3544750" cy="422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Gradle build system</a:t>
            </a:r>
            <a:endParaRPr/>
          </a:p>
        </p:txBody>
      </p:sp>
      <p:sp>
        <p:nvSpPr>
          <p:cNvPr id="326" name="Google Shape;326;p5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Modern build subsystem in Android Studio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Three build.gradle:</a:t>
            </a:r>
            <a:endParaRPr/>
          </a:p>
          <a:p>
            <a:pPr marL="914400" lvl="1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project</a:t>
            </a:r>
            <a:endParaRPr/>
          </a:p>
          <a:p>
            <a:pPr marL="914400" lvl="1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module</a:t>
            </a:r>
            <a:endParaRPr/>
          </a:p>
          <a:p>
            <a:pPr marL="914400" lvl="1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settings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Typically not necessary to know low-level Gradle details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Learn more about gradle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https://gradle.org/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7" name="Google Shape;327;p5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your app</a:t>
            </a:r>
            <a:endParaRPr/>
          </a:p>
        </p:txBody>
      </p:sp>
      <p:sp>
        <p:nvSpPr>
          <p:cNvPr id="333" name="Google Shape;333;p5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34" name="Google Shape;33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25" y="1063025"/>
            <a:ext cx="5847049" cy="34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6"/>
          <p:cNvSpPr txBox="1">
            <a:spLocks noGrp="1"/>
          </p:cNvSpPr>
          <p:nvPr>
            <p:ph type="sldNum" idx="12"/>
          </p:nvPr>
        </p:nvSpPr>
        <p:spPr>
          <a:xfrm>
            <a:off x="7489732" y="4741500"/>
            <a:ext cx="519600" cy="3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36" name="Google Shape;336;p56"/>
          <p:cNvSpPr/>
          <p:nvPr/>
        </p:nvSpPr>
        <p:spPr>
          <a:xfrm>
            <a:off x="3229185" y="1133667"/>
            <a:ext cx="519600" cy="3315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56"/>
          <p:cNvSpPr txBox="1"/>
          <p:nvPr/>
        </p:nvSpPr>
        <p:spPr>
          <a:xfrm>
            <a:off x="6416575" y="1143625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Run</a:t>
            </a:r>
            <a:endParaRPr sz="3000"/>
          </a:p>
        </p:txBody>
      </p:sp>
      <p:cxnSp>
        <p:nvCxnSpPr>
          <p:cNvPr id="338" name="Google Shape;338;p56"/>
          <p:cNvCxnSpPr>
            <a:endCxn id="336" idx="3"/>
          </p:cNvCxnSpPr>
          <p:nvPr/>
        </p:nvCxnSpPr>
        <p:spPr>
          <a:xfrm rot="10800000">
            <a:off x="3748785" y="1299417"/>
            <a:ext cx="2591700" cy="1371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9" name="Google Shape;339;p56"/>
          <p:cNvSpPr txBox="1"/>
          <p:nvPr/>
        </p:nvSpPr>
        <p:spPr>
          <a:xfrm>
            <a:off x="6340375" y="2237925"/>
            <a:ext cx="2803500" cy="167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 Select virtual or physical device</a:t>
            </a:r>
            <a:endParaRPr sz="3000"/>
          </a:p>
        </p:txBody>
      </p:sp>
      <p:cxnSp>
        <p:nvCxnSpPr>
          <p:cNvPr id="340" name="Google Shape;340;p56"/>
          <p:cNvCxnSpPr/>
          <p:nvPr/>
        </p:nvCxnSpPr>
        <p:spPr>
          <a:xfrm rot="10800000">
            <a:off x="4489375" y="2254775"/>
            <a:ext cx="1870800" cy="3309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1" name="Google Shape;341;p56"/>
          <p:cNvSpPr/>
          <p:nvPr/>
        </p:nvSpPr>
        <p:spPr>
          <a:xfrm>
            <a:off x="5362676" y="4092257"/>
            <a:ext cx="810900" cy="4467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56"/>
          <p:cNvSpPr txBox="1"/>
          <p:nvPr/>
        </p:nvSpPr>
        <p:spPr>
          <a:xfrm>
            <a:off x="6340375" y="3844750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3. OK</a:t>
            </a:r>
            <a:endParaRPr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5675"/>
            <a:ext cx="5094300" cy="234499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8" name="Google Shape;348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Create a virtual device</a:t>
            </a:r>
            <a:endParaRPr/>
          </a:p>
        </p:txBody>
      </p:sp>
      <p:sp>
        <p:nvSpPr>
          <p:cNvPr id="349" name="Google Shape;349;p5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50" name="Google Shape;350;p57"/>
          <p:cNvSpPr txBox="1"/>
          <p:nvPr/>
        </p:nvSpPr>
        <p:spPr>
          <a:xfrm>
            <a:off x="148600" y="996800"/>
            <a:ext cx="8747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emulators to test app on different versions of Android and form factors.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  <p:sp>
        <p:nvSpPr>
          <p:cNvPr id="351" name="Google Shape;351;p57"/>
          <p:cNvSpPr/>
          <p:nvPr/>
        </p:nvSpPr>
        <p:spPr>
          <a:xfrm>
            <a:off x="351960" y="4221981"/>
            <a:ext cx="1114800" cy="2733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2" name="Google Shape;352;p57"/>
          <p:cNvPicPr preferRelativeResize="0"/>
          <p:nvPr/>
        </p:nvPicPr>
        <p:blipFill rotWithShape="1">
          <a:blip r:embed="rId4">
            <a:alphaModFix/>
          </a:blip>
          <a:srcRect l="35666" t="20785"/>
          <a:stretch/>
        </p:blipFill>
        <p:spPr>
          <a:xfrm>
            <a:off x="5329875" y="1486775"/>
            <a:ext cx="3750825" cy="263447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3" name="Google Shape;353;p57"/>
          <p:cNvSpPr/>
          <p:nvPr/>
        </p:nvSpPr>
        <p:spPr>
          <a:xfrm>
            <a:off x="5485599" y="3735016"/>
            <a:ext cx="1545000" cy="1719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57"/>
          <p:cNvSpPr txBox="1"/>
          <p:nvPr/>
        </p:nvSpPr>
        <p:spPr>
          <a:xfrm>
            <a:off x="159300" y="1543575"/>
            <a:ext cx="50943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Tools &gt; Android &gt; AVD Manager                  </a:t>
            </a:r>
            <a:r>
              <a:rPr lang="en" sz="1800"/>
              <a:t>or:</a:t>
            </a:r>
            <a:endParaRPr sz="1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Configure virtual device</a:t>
            </a:r>
            <a:endParaRPr/>
          </a:p>
        </p:txBody>
      </p:sp>
      <p:sp>
        <p:nvSpPr>
          <p:cNvPr id="360" name="Google Shape;360;p5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61" name="Google Shape;361;p58"/>
          <p:cNvSpPr txBox="1"/>
          <p:nvPr/>
        </p:nvSpPr>
        <p:spPr>
          <a:xfrm>
            <a:off x="9300" y="1248125"/>
            <a:ext cx="4510200" cy="22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Choose hardware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Select Android version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AutoNum type="arabicPeriod"/>
            </a:pPr>
            <a:r>
              <a:rPr lang="en" sz="2400"/>
              <a:t>Finalize</a:t>
            </a:r>
            <a:endParaRPr sz="2400"/>
          </a:p>
        </p:txBody>
      </p:sp>
      <p:pic>
        <p:nvPicPr>
          <p:cNvPr id="362" name="Google Shape;36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800" y="1107201"/>
            <a:ext cx="4995825" cy="3357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Your first Android app</a:t>
            </a:r>
            <a:endParaRPr/>
          </a:p>
        </p:txBody>
      </p:sp>
      <p:sp>
        <p:nvSpPr>
          <p:cNvPr id="220" name="Google Shape;220;p4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on a virtual device</a:t>
            </a:r>
            <a:endParaRPr/>
          </a:p>
        </p:txBody>
      </p:sp>
      <p:sp>
        <p:nvSpPr>
          <p:cNvPr id="368" name="Google Shape;368;p5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69" name="Google Shape;36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50" y="969150"/>
            <a:ext cx="2163315" cy="36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819" y="969150"/>
            <a:ext cx="433931" cy="31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9"/>
          <p:cNvSpPr/>
          <p:nvPr/>
        </p:nvSpPr>
        <p:spPr>
          <a:xfrm rot="-5400000">
            <a:off x="2342713" y="3378225"/>
            <a:ext cx="548700" cy="703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Run on a physical device</a:t>
            </a:r>
            <a:endParaRPr/>
          </a:p>
        </p:txBody>
      </p:sp>
      <p:sp>
        <p:nvSpPr>
          <p:cNvPr id="377" name="Google Shape;377;p6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78" name="Google Shape;37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900" y="987873"/>
            <a:ext cx="2732176" cy="364290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/>
        </p:nvSpPr>
        <p:spPr>
          <a:xfrm>
            <a:off x="52600" y="987875"/>
            <a:ext cx="6303300" cy="3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Developer Options: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 b="1">
                <a:solidFill>
                  <a:schemeClr val="dk1"/>
                </a:solidFill>
              </a:rPr>
              <a:t>Settings &gt; About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 b="1">
                <a:solidFill>
                  <a:schemeClr val="dk1"/>
                </a:solidFill>
              </a:rPr>
              <a:t>phone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Tap </a:t>
            </a:r>
            <a:r>
              <a:rPr lang="en" sz="1800" b="1">
                <a:solidFill>
                  <a:schemeClr val="dk1"/>
                </a:solidFill>
              </a:rPr>
              <a:t>Build number</a:t>
            </a:r>
            <a:r>
              <a:rPr lang="en" sz="1800">
                <a:solidFill>
                  <a:schemeClr val="dk1"/>
                </a:solidFill>
              </a:rPr>
              <a:t> seven times</a:t>
            </a:r>
            <a:r>
              <a:rPr lang="en" sz="1800"/>
              <a:t> 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USB Debugging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 b="1"/>
              <a:t>Settings &gt; Developer Options &gt; USB Debugging</a:t>
            </a:r>
            <a:endParaRPr sz="1800" b="1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Connect phone to computer with cable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Windows/Linux additional setup: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Using Hardware Devices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 drivers: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OEM USB Drivers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feedback as your app runs</a:t>
            </a:r>
            <a:endParaRPr/>
          </a:p>
        </p:txBody>
      </p:sp>
      <p:sp>
        <p:nvSpPr>
          <p:cNvPr id="385" name="Google Shape;385;p6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Emulator running the app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 pane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b="1"/>
              <a:t>Run</a:t>
            </a:r>
            <a:r>
              <a:rPr lang="en"/>
              <a:t> tab to open or close the Run pane</a:t>
            </a:r>
            <a:endParaRPr/>
          </a:p>
        </p:txBody>
      </p:sp>
      <p:sp>
        <p:nvSpPr>
          <p:cNvPr id="386" name="Google Shape;386;p6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87" name="Google Shape;38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00" y="1170425"/>
            <a:ext cx="59436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logging to your app</a:t>
            </a:r>
            <a:endParaRPr/>
          </a:p>
        </p:txBody>
      </p:sp>
      <p:sp>
        <p:nvSpPr>
          <p:cNvPr id="393" name="Google Shape;393;p6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the app runs, the </a:t>
            </a:r>
            <a:r>
              <a:rPr lang="en" b="1"/>
              <a:t>Logcat</a:t>
            </a:r>
            <a:r>
              <a:rPr lang="en"/>
              <a:t> pane shows information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logging statements to your app that will show up in the Logcat pane 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filters in </a:t>
            </a:r>
            <a:r>
              <a:rPr lang="en" b="1"/>
              <a:t>Logcat</a:t>
            </a:r>
            <a:r>
              <a:rPr lang="en"/>
              <a:t> pane to see what's important to you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Search using tags</a:t>
            </a:r>
            <a:endParaRPr/>
          </a:p>
        </p:txBody>
      </p:sp>
      <p:sp>
        <p:nvSpPr>
          <p:cNvPr id="394" name="Google Shape;394;p6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Logcat pane</a:t>
            </a:r>
            <a:endParaRPr/>
          </a:p>
        </p:txBody>
      </p:sp>
      <p:sp>
        <p:nvSpPr>
          <p:cNvPr id="400" name="Google Shape;400;p6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b="1"/>
              <a:t>Logcat</a:t>
            </a:r>
            <a:r>
              <a:rPr lang="en"/>
              <a:t> tab to show Logcat pane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Log level menu</a:t>
            </a:r>
            <a:endParaRPr/>
          </a:p>
        </p:txBody>
      </p:sp>
      <p:sp>
        <p:nvSpPr>
          <p:cNvPr id="401" name="Google Shape;401;p6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402" name="Google Shape;40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900" y="910062"/>
            <a:ext cx="5786301" cy="36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Logging statement</a:t>
            </a:r>
            <a:endParaRPr/>
          </a:p>
        </p:txBody>
      </p:sp>
      <p:sp>
        <p:nvSpPr>
          <p:cNvPr id="408" name="Google Shape;408;p64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Use class name as tag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Android Monitor, logcat pane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“Creating the URI…”);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6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15" name="Google Shape;415;p65"/>
          <p:cNvSpPr txBox="1">
            <a:spLocks noGrp="1"/>
          </p:cNvSpPr>
          <p:nvPr>
            <p:ph type="body" idx="1"/>
          </p:nvPr>
        </p:nvSpPr>
        <p:spPr>
          <a:xfrm>
            <a:off x="311700" y="1291975"/>
            <a:ext cx="8520600" cy="3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Meet Android Studio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Android documentation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developer.android.com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Create and Manage Virtual Devices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Supporting Different Platform Versions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Supporting Multiple Screens</a:t>
            </a:r>
            <a:endParaRPr/>
          </a:p>
        </p:txBody>
      </p:sp>
      <p:sp>
        <p:nvSpPr>
          <p:cNvPr id="416" name="Google Shape;416;p6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422" name="Google Shape;422;p66"/>
          <p:cNvSpPr txBox="1">
            <a:spLocks noGrp="1"/>
          </p:cNvSpPr>
          <p:nvPr>
            <p:ph type="body" idx="1"/>
          </p:nvPr>
        </p:nvSpPr>
        <p:spPr>
          <a:xfrm>
            <a:off x="311700" y="1596775"/>
            <a:ext cx="8520600" cy="26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Gradle Wikipedia page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Google Java Programming Language style guide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answers at </a:t>
            </a:r>
            <a:r>
              <a:rPr lang="en" u="sng">
                <a:solidFill>
                  <a:schemeClr val="hlink"/>
                </a:solidFill>
                <a:hlinkClick r:id="rId5"/>
              </a:rPr>
              <a:t>Stackoverflow.com</a:t>
            </a:r>
            <a:endParaRPr/>
          </a:p>
        </p:txBody>
      </p:sp>
      <p:sp>
        <p:nvSpPr>
          <p:cNvPr id="423" name="Google Shape;423;p6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29" name="Google Shape;429;p6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30" name="Google Shape;430;p6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1.1 Your first Android app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1.1 Android Studio and Hello World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36" name="Google Shape;436;p6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6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38" name="Google Shape;438;p6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42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"Hello World" app in Android Studio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Basic app development workflow with Android Studio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Running apps on virtual and physical devices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27" name="Google Shape;227;p4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Prerequisites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3" name="Google Shape;233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Programming Language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Object-oriented programming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- properties / attributes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Using an IDE for development and debugging</a:t>
            </a:r>
            <a:endParaRPr/>
          </a:p>
        </p:txBody>
      </p:sp>
      <p:sp>
        <p:nvSpPr>
          <p:cNvPr id="234" name="Google Shape;234;p4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40" name="Google Shape;240;p4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Android Studio?</a:t>
            </a:r>
            <a:endParaRPr/>
          </a:p>
        </p:txBody>
      </p:sp>
      <p:sp>
        <p:nvSpPr>
          <p:cNvPr id="246" name="Google Shape;246;p4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47" name="Google Shape;247;p45"/>
          <p:cNvSpPr txBox="1"/>
          <p:nvPr/>
        </p:nvSpPr>
        <p:spPr>
          <a:xfrm>
            <a:off x="362350" y="1393150"/>
            <a:ext cx="8583900" cy="27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Android integrated development environment (IDE)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and Activity templates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Layout editor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Testing tools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Gradle-based build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 console and debugger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Emulators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 interface</a:t>
            </a:r>
            <a:endParaRPr/>
          </a:p>
        </p:txBody>
      </p:sp>
      <p:sp>
        <p:nvSpPr>
          <p:cNvPr id="253" name="Google Shape;253;p4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54" name="Google Shape;254;p46"/>
          <p:cNvSpPr txBox="1"/>
          <p:nvPr/>
        </p:nvSpPr>
        <p:spPr>
          <a:xfrm>
            <a:off x="6089650" y="1570225"/>
            <a:ext cx="2856600" cy="25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Toolbar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Navigation bar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Project pane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Editor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Tabs for other panes</a:t>
            </a:r>
            <a:endParaRPr sz="2400"/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75" y="1006651"/>
            <a:ext cx="5850576" cy="34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Installation Overview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Google Shape;261;p4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Mac, Windows, or Linux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Download and install Android Studio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https://developer.android.com/studio/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1.1 P: Android Studio and Hello World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" name="Google Shape;262;p4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</a:t>
            </a:r>
            <a:br>
              <a:rPr lang="en"/>
            </a:br>
            <a:r>
              <a:rPr lang="en"/>
              <a:t>first Android app</a:t>
            </a:r>
            <a:endParaRPr/>
          </a:p>
        </p:txBody>
      </p:sp>
      <p:sp>
        <p:nvSpPr>
          <p:cNvPr id="268" name="Google Shape;268;p4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545</Words>
  <Application>Microsoft Office PowerPoint</Application>
  <PresentationFormat>On-screen Show (16:9)</PresentationFormat>
  <Paragraphs>153</Paragraphs>
  <Slides>29</Slides>
  <Notes>29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Roboto</vt:lpstr>
      <vt:lpstr>Consolas</vt:lpstr>
      <vt:lpstr>Arial</vt:lpstr>
      <vt:lpstr>Open Sans</vt:lpstr>
      <vt:lpstr>GDT master</vt:lpstr>
      <vt:lpstr>GDT master</vt:lpstr>
      <vt:lpstr>GDT master</vt:lpstr>
      <vt:lpstr>Build your first app</vt:lpstr>
      <vt:lpstr>1.1 Your first Android app</vt:lpstr>
      <vt:lpstr>Contents</vt:lpstr>
      <vt:lpstr>Prerequisites</vt:lpstr>
      <vt:lpstr>Android Studio</vt:lpstr>
      <vt:lpstr>What is Android Studio?</vt:lpstr>
      <vt:lpstr>Android Studio interface</vt:lpstr>
      <vt:lpstr>Installation Overview</vt:lpstr>
      <vt:lpstr>Creating your  first Android app</vt:lpstr>
      <vt:lpstr>Start Android Studio</vt:lpstr>
      <vt:lpstr>Create a project inside Android Studio</vt:lpstr>
      <vt:lpstr>Name your app</vt:lpstr>
      <vt:lpstr>Pick activity template</vt:lpstr>
      <vt:lpstr>Name your activity</vt:lpstr>
      <vt:lpstr>Project folders</vt:lpstr>
      <vt:lpstr>Gradle build system</vt:lpstr>
      <vt:lpstr>Run your app</vt:lpstr>
      <vt:lpstr>Create a virtual device</vt:lpstr>
      <vt:lpstr>Configure virtual device</vt:lpstr>
      <vt:lpstr>Run on a virtual device</vt:lpstr>
      <vt:lpstr>Run on a physical device</vt:lpstr>
      <vt:lpstr>Get feedback as your app runs</vt:lpstr>
      <vt:lpstr>Adding logging to your app</vt:lpstr>
      <vt:lpstr>The Logcat pane</vt:lpstr>
      <vt:lpstr>Logging statement</vt:lpstr>
      <vt:lpstr>Learn more</vt:lpstr>
      <vt:lpstr>Learn even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first app</dc:title>
  <cp:lastModifiedBy>W</cp:lastModifiedBy>
  <cp:revision>1</cp:revision>
  <dcterms:modified xsi:type="dcterms:W3CDTF">2022-03-27T10:55:17Z</dcterms:modified>
</cp:coreProperties>
</file>