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4" r:id="rId2"/>
    <p:sldId id="270" r:id="rId3"/>
    <p:sldId id="267" r:id="rId4"/>
    <p:sldId id="272" r:id="rId5"/>
    <p:sldId id="271" r:id="rId6"/>
    <p:sldId id="257" r:id="rId7"/>
    <p:sldId id="258" r:id="rId8"/>
    <p:sldId id="260" r:id="rId9"/>
    <p:sldId id="261" r:id="rId10"/>
    <p:sldId id="265" r:id="rId11"/>
    <p:sldId id="266" r:id="rId12"/>
    <p:sldId id="269" r:id="rId13"/>
    <p:sldId id="268" r:id="rId14"/>
    <p:sldId id="273" r:id="rId15"/>
    <p:sldId id="274" r:id="rId16"/>
    <p:sldId id="275" r:id="rId17"/>
    <p:sldId id="276" r:id="rId18"/>
    <p:sldId id="277" r:id="rId19"/>
    <p:sldId id="278" r:id="rId20"/>
    <p:sldId id="279" r:id="rId21"/>
    <p:sldId id="281"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6" autoAdjust="0"/>
    <p:restoredTop sz="94660"/>
  </p:normalViewPr>
  <p:slideViewPr>
    <p:cSldViewPr snapToGrid="0">
      <p:cViewPr varScale="1">
        <p:scale>
          <a:sx n="86" d="100"/>
          <a:sy n="86" d="100"/>
        </p:scale>
        <p:origin x="4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38F57-079C-4B9D-9DFA-B7A92B3FA493}"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BB9FA-56A3-463B-B21B-9DE022B65941}" type="slidenum">
              <a:rPr lang="en-US" smtClean="0"/>
              <a:t>‹#›</a:t>
            </a:fld>
            <a:endParaRPr lang="en-US"/>
          </a:p>
        </p:txBody>
      </p:sp>
    </p:spTree>
    <p:extLst>
      <p:ext uri="{BB962C8B-B14F-4D97-AF65-F5344CB8AC3E}">
        <p14:creationId xmlns:p14="http://schemas.microsoft.com/office/powerpoint/2010/main" val="205528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11F6-30D0-40AF-B531-F1F1C38E2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BE04F8-CAC0-42FE-AB92-3EF17E81D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7AAA9-5764-4483-B232-0DF63F13BE64}"/>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0E7736C6-8CFB-4711-8771-BEAF3363D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0C03A-E7EC-4476-A1DE-CA207E43D8EB}"/>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417812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00F8-B323-4001-A692-B096F5B817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3CA25-2C37-4433-8B26-4890A8167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322DB-5018-412C-A938-0C5A7C9D0ADB}"/>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308ABAB4-833A-4521-ABB5-6BF738ACE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9B668-DCCD-44DC-A658-EB2FBC936E5F}"/>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168119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99ED5-0F4F-4C36-938A-C3FB85744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809765-0DE5-47B7-B228-55FBA86B7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6B82D-0E8E-42E5-A263-BBB8B1309596}"/>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71E80E31-D591-4B94-AF00-9CC42D6B9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E591F-F56D-4949-812C-26FC61B201DF}"/>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113187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1C56-AF7B-4082-800F-103E9E86C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34429-237B-42A6-A731-0799122CF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99CFC-69E5-4BCB-8F47-51BE48C42E32}"/>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95836023-3E72-41BD-A239-0C822B5AC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D6AF1-EECE-44AC-912D-379D5CECB14F}"/>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158987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0407-35C6-4E6E-B6C3-6FC480DE8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CD35C-C8FC-452C-A342-8BFF9E6BE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0CFE6F-D341-49D1-9166-551CA1880AB4}"/>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61A52845-D66A-44CE-9D1B-ADEB9982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87358-D6D1-4F90-BFBB-B7DFDC98969D}"/>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380155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1786-2B98-4127-B934-817819C17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D25C5-F727-48DF-A1BF-9E2F9AC66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E0095-4753-4A75-9448-7F41B40A47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883DAF-C731-4563-827F-EEEBF67C0F10}"/>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6" name="Footer Placeholder 5">
            <a:extLst>
              <a:ext uri="{FF2B5EF4-FFF2-40B4-BE49-F238E27FC236}">
                <a16:creationId xmlns:a16="http://schemas.microsoft.com/office/drawing/2014/main" id="{0726DCB0-39FB-4EE8-B601-4773D539A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69ED7-123E-4E56-9CF3-9BE640184A4E}"/>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45983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85CA-B5FE-4893-96C8-8D9E532D5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A4C0CB-509A-4C64-946A-4A650776A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8FC09-4509-414F-9607-B937B630E0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48C69-2861-4DC3-9A96-C507BBD27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94246-BF8A-48B0-9C0A-3D1B7CD53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3E3E8-4F45-42C5-887B-2B2B49CC4108}"/>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8" name="Footer Placeholder 7">
            <a:extLst>
              <a:ext uri="{FF2B5EF4-FFF2-40B4-BE49-F238E27FC236}">
                <a16:creationId xmlns:a16="http://schemas.microsoft.com/office/drawing/2014/main" id="{AAD4DACF-0BA7-4897-B90E-569751468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F52840-6C09-48C6-8042-EC627677D750}"/>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318925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0991-8123-4405-A95E-6D0144152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033191-B45A-45C6-AB00-E88ED5FFAF41}"/>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4" name="Footer Placeholder 3">
            <a:extLst>
              <a:ext uri="{FF2B5EF4-FFF2-40B4-BE49-F238E27FC236}">
                <a16:creationId xmlns:a16="http://schemas.microsoft.com/office/drawing/2014/main" id="{EF33487E-8845-43CA-98DB-41796CA319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11ADF-F162-495B-BBCB-5ADE4A410A73}"/>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169982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CFFAE-8765-4DDF-8B6B-3693FA6F847C}"/>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3" name="Footer Placeholder 2">
            <a:extLst>
              <a:ext uri="{FF2B5EF4-FFF2-40B4-BE49-F238E27FC236}">
                <a16:creationId xmlns:a16="http://schemas.microsoft.com/office/drawing/2014/main" id="{6FCF302B-7705-46DF-A982-6625DF1BF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4A9A6-E289-44FC-8FA5-D7E1F5F0F0BE}"/>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8611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FAD6-4242-448F-8C8A-D56E684F3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7C08F-6FB9-45B9-BF97-824619486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C429E-0747-4139-8D7E-854A709FE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F20A0-5ED4-46C9-B286-8E3A393B76F9}"/>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6" name="Footer Placeholder 5">
            <a:extLst>
              <a:ext uri="{FF2B5EF4-FFF2-40B4-BE49-F238E27FC236}">
                <a16:creationId xmlns:a16="http://schemas.microsoft.com/office/drawing/2014/main" id="{2E67214A-E93C-4AF6-A123-4B4C13DA6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C1AF-F980-4F90-9E11-7486C9D8745F}"/>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329133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63FC-41CF-413E-91D4-0BDC7EFC3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A15B09-7721-447F-8784-59BC9FE24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D57B5-0856-4BC0-B439-587BAEFDB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D2465-E993-436D-9EAD-6D460DF4F93F}"/>
              </a:ext>
            </a:extLst>
          </p:cNvPr>
          <p:cNvSpPr>
            <a:spLocks noGrp="1"/>
          </p:cNvSpPr>
          <p:nvPr>
            <p:ph type="dt" sz="half" idx="10"/>
          </p:nvPr>
        </p:nvSpPr>
        <p:spPr/>
        <p:txBody>
          <a:bodyPr/>
          <a:lstStyle/>
          <a:p>
            <a:fld id="{C3016E9D-8FC3-46CE-A79C-E08ECE424F45}" type="datetimeFigureOut">
              <a:rPr lang="en-US" smtClean="0"/>
              <a:t>8/14/2021</a:t>
            </a:fld>
            <a:endParaRPr lang="en-US"/>
          </a:p>
        </p:txBody>
      </p:sp>
      <p:sp>
        <p:nvSpPr>
          <p:cNvPr id="6" name="Footer Placeholder 5">
            <a:extLst>
              <a:ext uri="{FF2B5EF4-FFF2-40B4-BE49-F238E27FC236}">
                <a16:creationId xmlns:a16="http://schemas.microsoft.com/office/drawing/2014/main" id="{B0ED6DB8-B89A-4EDA-BD65-C3D0DD412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50848-3CC2-4554-A32A-0E447DBFE676}"/>
              </a:ext>
            </a:extLst>
          </p:cNvPr>
          <p:cNvSpPr>
            <a:spLocks noGrp="1"/>
          </p:cNvSpPr>
          <p:nvPr>
            <p:ph type="sldNum" sz="quarter" idx="12"/>
          </p:nvPr>
        </p:nvSpPr>
        <p:spPr/>
        <p:txBody>
          <a:bodyPr/>
          <a:lstStyle/>
          <a:p>
            <a:fld id="{E56FDE70-1815-4F2A-A5E3-87C5AECAC3B0}" type="slidenum">
              <a:rPr lang="en-US" smtClean="0"/>
              <a:t>‹#›</a:t>
            </a:fld>
            <a:endParaRPr lang="en-US"/>
          </a:p>
        </p:txBody>
      </p:sp>
    </p:spTree>
    <p:extLst>
      <p:ext uri="{BB962C8B-B14F-4D97-AF65-F5344CB8AC3E}">
        <p14:creationId xmlns:p14="http://schemas.microsoft.com/office/powerpoint/2010/main" val="146418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BB169-ABDD-42A8-A507-D4BCEB9A64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69C229-1BA6-46FD-A084-C8B9081B7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1043D-5315-4C7B-B76F-BF537954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16E9D-8FC3-46CE-A79C-E08ECE424F45}" type="datetimeFigureOut">
              <a:rPr lang="en-US" smtClean="0"/>
              <a:t>8/14/2021</a:t>
            </a:fld>
            <a:endParaRPr lang="en-US"/>
          </a:p>
        </p:txBody>
      </p:sp>
      <p:sp>
        <p:nvSpPr>
          <p:cNvPr id="5" name="Footer Placeholder 4">
            <a:extLst>
              <a:ext uri="{FF2B5EF4-FFF2-40B4-BE49-F238E27FC236}">
                <a16:creationId xmlns:a16="http://schemas.microsoft.com/office/drawing/2014/main" id="{25DF4E94-3CDB-4C65-B131-5BBD8B638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96BEA2-228C-4964-A048-79C3ED8DC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FDE70-1815-4F2A-A5E3-87C5AECAC3B0}" type="slidenum">
              <a:rPr lang="en-US" smtClean="0"/>
              <a:t>‹#›</a:t>
            </a:fld>
            <a:endParaRPr lang="en-US"/>
          </a:p>
        </p:txBody>
      </p:sp>
    </p:spTree>
    <p:extLst>
      <p:ext uri="{BB962C8B-B14F-4D97-AF65-F5344CB8AC3E}">
        <p14:creationId xmlns:p14="http://schemas.microsoft.com/office/powerpoint/2010/main" val="303731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sets.imdbw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Film reel and slate">
            <a:extLst>
              <a:ext uri="{FF2B5EF4-FFF2-40B4-BE49-F238E27FC236}">
                <a16:creationId xmlns:a16="http://schemas.microsoft.com/office/drawing/2014/main" id="{420F306C-FC59-4E9F-B311-DD6EF0069418}"/>
              </a:ext>
            </a:extLst>
          </p:cNvPr>
          <p:cNvPicPr>
            <a:picLocks noChangeAspect="1"/>
          </p:cNvPicPr>
          <p:nvPr/>
        </p:nvPicPr>
        <p:blipFill rotWithShape="1">
          <a:blip r:embed="rId2">
            <a:extLst>
              <a:ext uri="{28A0092B-C50C-407E-A947-70E740481C1C}">
                <a14:useLocalDpi xmlns:a14="http://schemas.microsoft.com/office/drawing/2010/main" val="0"/>
              </a:ext>
            </a:extLst>
          </a:blip>
          <a:srcRect t="2991" r="9091" b="20401"/>
          <a:stretch/>
        </p:blipFill>
        <p:spPr>
          <a:xfrm>
            <a:off x="20" y="10"/>
            <a:ext cx="12191980" cy="6857990"/>
          </a:xfrm>
          <a:prstGeom prst="rect">
            <a:avLst/>
          </a:prstGeom>
        </p:spPr>
      </p:pic>
      <p:sp>
        <p:nvSpPr>
          <p:cNvPr id="47" name="Rectangle 4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AB56AD-C2EA-4BB9-85EC-48D3B2977473}"/>
              </a:ext>
            </a:extLst>
          </p:cNvPr>
          <p:cNvSpPr>
            <a:spLocks noGrp="1"/>
          </p:cNvSpPr>
          <p:nvPr>
            <p:ph type="title"/>
          </p:nvPr>
        </p:nvSpPr>
        <p:spPr>
          <a:xfrm>
            <a:off x="838200" y="744328"/>
            <a:ext cx="10515600" cy="1325563"/>
          </a:xfrm>
        </p:spPr>
        <p:txBody>
          <a:bodyPr>
            <a:normAutofit/>
          </a:bodyPr>
          <a:lstStyle/>
          <a:p>
            <a:r>
              <a:rPr lang="en-CA" sz="4400" b="1" dirty="0"/>
              <a:t>Do US </a:t>
            </a:r>
            <a:r>
              <a:rPr lang="en-CA" sz="4400" b="1"/>
              <a:t>Movies with </a:t>
            </a:r>
            <a:r>
              <a:rPr lang="en-CA" sz="4400" b="1" dirty="0"/>
              <a:t>Longer Running Times Tend to get Higher Ratings on IMDB?</a:t>
            </a:r>
            <a:endParaRPr lang="en-US" b="1" dirty="0"/>
          </a:p>
        </p:txBody>
      </p:sp>
      <p:sp>
        <p:nvSpPr>
          <p:cNvPr id="3" name="Content Placeholder 2">
            <a:extLst>
              <a:ext uri="{FF2B5EF4-FFF2-40B4-BE49-F238E27FC236}">
                <a16:creationId xmlns:a16="http://schemas.microsoft.com/office/drawing/2014/main" id="{2C2D7FEF-ABDA-44F3-B99F-D83763C44A0C}"/>
              </a:ext>
            </a:extLst>
          </p:cNvPr>
          <p:cNvSpPr>
            <a:spLocks noGrp="1"/>
          </p:cNvSpPr>
          <p:nvPr>
            <p:ph idx="1"/>
          </p:nvPr>
        </p:nvSpPr>
        <p:spPr>
          <a:xfrm>
            <a:off x="838200" y="2450237"/>
            <a:ext cx="10515600" cy="3817398"/>
          </a:xfrm>
        </p:spPr>
        <p:txBody>
          <a:bodyPr>
            <a:normAutofit/>
          </a:bodyPr>
          <a:lstStyle/>
          <a:p>
            <a:pPr indent="0">
              <a:buNone/>
            </a:pPr>
            <a:r>
              <a:rPr lang="en-CA" sz="1800" b="1" dirty="0"/>
              <a:t>An Analytical Analysis Using Python</a:t>
            </a:r>
          </a:p>
          <a:p>
            <a:pPr indent="0">
              <a:buNone/>
            </a:pPr>
            <a:r>
              <a:rPr lang="en-CA" sz="1400" dirty="0"/>
              <a:t>Jerica Tripp</a:t>
            </a:r>
          </a:p>
          <a:p>
            <a:pPr indent="0">
              <a:buNone/>
            </a:pPr>
            <a:r>
              <a:rPr lang="en-CA" sz="1400" dirty="0"/>
              <a:t>Bellevue University</a:t>
            </a:r>
          </a:p>
          <a:p>
            <a:pPr indent="0">
              <a:buNone/>
            </a:pPr>
            <a:r>
              <a:rPr lang="en-CA" sz="1400" dirty="0"/>
              <a:t>DSC530-T301 Data Exploration and Analysis</a:t>
            </a:r>
          </a:p>
          <a:p>
            <a:pPr indent="0">
              <a:buNone/>
            </a:pPr>
            <a:r>
              <a:rPr lang="en-CA" sz="1400" dirty="0"/>
              <a:t>August 14, 2021</a:t>
            </a:r>
          </a:p>
        </p:txBody>
      </p:sp>
    </p:spTree>
    <p:extLst>
      <p:ext uri="{BB962C8B-B14F-4D97-AF65-F5344CB8AC3E}">
        <p14:creationId xmlns:p14="http://schemas.microsoft.com/office/powerpoint/2010/main" val="322186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0" y="0"/>
            <a:ext cx="10515600" cy="1325563"/>
          </a:xfrm>
        </p:spPr>
        <p:txBody>
          <a:bodyPr/>
          <a:lstStyle/>
          <a:p>
            <a:r>
              <a:rPr lang="en-CA" dirty="0">
                <a:solidFill>
                  <a:schemeClr val="bg1"/>
                </a:solidFill>
              </a:rPr>
              <a:t>1.3 Analysis of Variables: </a:t>
            </a:r>
            <a:r>
              <a:rPr lang="en-CA" dirty="0" err="1">
                <a:solidFill>
                  <a:schemeClr val="bg1"/>
                </a:solidFill>
              </a:rPr>
              <a:t>numVotes</a:t>
            </a:r>
            <a:endParaRPr lang="en-US" dirty="0">
              <a:solidFill>
                <a:schemeClr val="bg1"/>
              </a:solidFill>
            </a:endParaRPr>
          </a:p>
        </p:txBody>
      </p:sp>
      <p:sp>
        <p:nvSpPr>
          <p:cNvPr id="7" name="TextBox 6">
            <a:extLst>
              <a:ext uri="{FF2B5EF4-FFF2-40B4-BE49-F238E27FC236}">
                <a16:creationId xmlns:a16="http://schemas.microsoft.com/office/drawing/2014/main" id="{25B70CB3-EB5C-49F0-B679-EA9836EB0E83}"/>
              </a:ext>
            </a:extLst>
          </p:cNvPr>
          <p:cNvSpPr txBox="1"/>
          <p:nvPr/>
        </p:nvSpPr>
        <p:spPr>
          <a:xfrm>
            <a:off x="838200" y="956231"/>
            <a:ext cx="6219824" cy="338554"/>
          </a:xfrm>
          <a:prstGeom prst="rect">
            <a:avLst/>
          </a:prstGeom>
          <a:noFill/>
        </p:spPr>
        <p:txBody>
          <a:bodyPr wrap="square">
            <a:spAutoFit/>
          </a:bodyPr>
          <a:lstStyle/>
          <a:p>
            <a:pPr algn="l" fontAlgn="ctr"/>
            <a:r>
              <a:rPr lang="en-US" sz="1600" b="1" i="1" u="none" strike="noStrike" dirty="0">
                <a:solidFill>
                  <a:schemeClr val="bg1"/>
                </a:solidFill>
                <a:effectLst/>
              </a:rPr>
              <a:t>numVotes </a:t>
            </a:r>
            <a:r>
              <a:rPr lang="en-US" sz="1600" b="0" i="1" u="none" strike="noStrike" dirty="0">
                <a:solidFill>
                  <a:schemeClr val="bg1"/>
                </a:solidFill>
                <a:effectLst/>
              </a:rPr>
              <a:t>- number of votes the title has received</a:t>
            </a:r>
          </a:p>
        </p:txBody>
      </p:sp>
      <p:sp>
        <p:nvSpPr>
          <p:cNvPr id="10" name="TextBox 9">
            <a:extLst>
              <a:ext uri="{FF2B5EF4-FFF2-40B4-BE49-F238E27FC236}">
                <a16:creationId xmlns:a16="http://schemas.microsoft.com/office/drawing/2014/main" id="{C575F055-D0A2-432F-BC5E-5DB954DC4506}"/>
              </a:ext>
            </a:extLst>
          </p:cNvPr>
          <p:cNvSpPr txBox="1"/>
          <p:nvPr/>
        </p:nvSpPr>
        <p:spPr>
          <a:xfrm>
            <a:off x="282278" y="1675807"/>
            <a:ext cx="5039203" cy="369332"/>
          </a:xfrm>
          <a:prstGeom prst="rect">
            <a:avLst/>
          </a:prstGeom>
          <a:noFill/>
        </p:spPr>
        <p:txBody>
          <a:bodyPr wrap="square">
            <a:spAutoFit/>
          </a:bodyPr>
          <a:lstStyle/>
          <a:p>
            <a:pPr algn="ctr"/>
            <a:r>
              <a:rPr lang="en-CA" b="1" dirty="0">
                <a:solidFill>
                  <a:schemeClr val="bg1"/>
                </a:solidFill>
              </a:rPr>
              <a:t>Frequency Histogram</a:t>
            </a:r>
          </a:p>
        </p:txBody>
      </p:sp>
      <p:sp>
        <p:nvSpPr>
          <p:cNvPr id="11" name="TextBox 10">
            <a:extLst>
              <a:ext uri="{FF2B5EF4-FFF2-40B4-BE49-F238E27FC236}">
                <a16:creationId xmlns:a16="http://schemas.microsoft.com/office/drawing/2014/main" id="{723C71BA-9899-469D-8775-9CC837D4AA59}"/>
              </a:ext>
            </a:extLst>
          </p:cNvPr>
          <p:cNvSpPr txBox="1"/>
          <p:nvPr/>
        </p:nvSpPr>
        <p:spPr>
          <a:xfrm>
            <a:off x="8293017" y="2257336"/>
            <a:ext cx="3680386" cy="2585323"/>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distribution is right-skewed. There are obvious outliers in the data.</a:t>
            </a:r>
          </a:p>
          <a:p>
            <a:pPr marL="285750" indent="-285750">
              <a:buFont typeface="Arial" panose="020B0604020202020204" pitchFamily="34" charset="0"/>
              <a:buChar char="•"/>
            </a:pPr>
            <a:r>
              <a:rPr lang="en-CA" dirty="0">
                <a:solidFill>
                  <a:schemeClr val="bg1"/>
                </a:solidFill>
              </a:rPr>
              <a:t>I will not be excluding any data, as all movies have received at least 5 votes and the final rating metric is weighted.</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p:txBody>
      </p:sp>
      <p:graphicFrame>
        <p:nvGraphicFramePr>
          <p:cNvPr id="14" name="Table 13">
            <a:extLst>
              <a:ext uri="{FF2B5EF4-FFF2-40B4-BE49-F238E27FC236}">
                <a16:creationId xmlns:a16="http://schemas.microsoft.com/office/drawing/2014/main" id="{E1AB3E90-C1D8-44BB-9FC7-F9ED4CD13B5F}"/>
              </a:ext>
            </a:extLst>
          </p:cNvPr>
          <p:cNvGraphicFramePr>
            <a:graphicFrameLocks noGrp="1"/>
          </p:cNvGraphicFramePr>
          <p:nvPr>
            <p:extLst>
              <p:ext uri="{D42A27DB-BD31-4B8C-83A1-F6EECF244321}">
                <p14:modId xmlns:p14="http://schemas.microsoft.com/office/powerpoint/2010/main" val="2816507283"/>
              </p:ext>
            </p:extLst>
          </p:nvPr>
        </p:nvGraphicFramePr>
        <p:xfrm>
          <a:off x="5603330" y="2251016"/>
          <a:ext cx="2344157" cy="4195730"/>
        </p:xfrm>
        <a:graphic>
          <a:graphicData uri="http://schemas.openxmlformats.org/drawingml/2006/table">
            <a:tbl>
              <a:tblPr>
                <a:tableStyleId>{5C22544A-7EE6-4342-B048-85BDC9FD1C3A}</a:tableStyleId>
              </a:tblPr>
              <a:tblGrid>
                <a:gridCol w="1127886">
                  <a:extLst>
                    <a:ext uri="{9D8B030D-6E8A-4147-A177-3AD203B41FA5}">
                      <a16:colId xmlns:a16="http://schemas.microsoft.com/office/drawing/2014/main" val="3230224446"/>
                    </a:ext>
                  </a:extLst>
                </a:gridCol>
                <a:gridCol w="1216271">
                  <a:extLst>
                    <a:ext uri="{9D8B030D-6E8A-4147-A177-3AD203B41FA5}">
                      <a16:colId xmlns:a16="http://schemas.microsoft.com/office/drawing/2014/main" val="635636577"/>
                    </a:ext>
                  </a:extLst>
                </a:gridCol>
              </a:tblGrid>
              <a:tr h="343846">
                <a:tc>
                  <a:txBody>
                    <a:bodyPr/>
                    <a:lstStyle/>
                    <a:p>
                      <a:pPr algn="l" fontAlgn="b"/>
                      <a:r>
                        <a:rPr lang="en-US" sz="1600" b="1" u="none" strike="noStrike" dirty="0">
                          <a:effectLst/>
                        </a:rPr>
                        <a:t>Count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1544</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3150718"/>
                  </a:ext>
                </a:extLst>
              </a:tr>
              <a:tr h="343846">
                <a:tc>
                  <a:txBody>
                    <a:bodyPr/>
                    <a:lstStyle/>
                    <a:p>
                      <a:pPr algn="l" fontAlgn="b"/>
                      <a:r>
                        <a:rPr lang="en-US" sz="1600" b="1" u="none" strike="noStrike">
                          <a:effectLst/>
                        </a:rPr>
                        <a:t>Mean</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28.89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3210482"/>
                  </a:ext>
                </a:extLst>
              </a:tr>
              <a:tr h="438956">
                <a:tc>
                  <a:txBody>
                    <a:bodyPr/>
                    <a:lstStyle/>
                    <a:p>
                      <a:pPr algn="l" fontAlgn="b"/>
                      <a:r>
                        <a:rPr lang="en-US" sz="1600" b="1" u="none" strike="noStrike" dirty="0">
                          <a:effectLst/>
                        </a:rPr>
                        <a:t>Standard Deviation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65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6186234"/>
                  </a:ext>
                </a:extLst>
              </a:tr>
              <a:tr h="343846">
                <a:tc>
                  <a:txBody>
                    <a:bodyPr/>
                    <a:lstStyle/>
                    <a:p>
                      <a:pPr algn="l" fontAlgn="b"/>
                      <a:r>
                        <a:rPr lang="en-US" sz="1600" b="1" u="none" strike="noStrike">
                          <a:effectLst/>
                        </a:rPr>
                        <a:t>Min</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9569581"/>
                  </a:ext>
                </a:extLst>
              </a:tr>
              <a:tr h="438956">
                <a:tc>
                  <a:txBody>
                    <a:bodyPr/>
                    <a:lstStyle/>
                    <a:p>
                      <a:pPr algn="l" fontAlgn="b"/>
                      <a:r>
                        <a:rPr lang="en-US" sz="1600" b="1" u="none" strike="noStrike" dirty="0">
                          <a:effectLst/>
                        </a:rPr>
                        <a:t>25% (Lower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8</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8572968"/>
                  </a:ext>
                </a:extLst>
              </a:tr>
              <a:tr h="438956">
                <a:tc>
                  <a:txBody>
                    <a:bodyPr/>
                    <a:lstStyle/>
                    <a:p>
                      <a:pPr algn="l" fontAlgn="b"/>
                      <a:r>
                        <a:rPr lang="en-US" sz="1600" b="1" u="none" strike="noStrike" dirty="0">
                          <a:effectLst/>
                        </a:rPr>
                        <a:t>50% (Median)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2285816656"/>
                  </a:ext>
                </a:extLst>
              </a:tr>
              <a:tr h="438956">
                <a:tc>
                  <a:txBody>
                    <a:bodyPr/>
                    <a:lstStyle/>
                    <a:p>
                      <a:pPr algn="l" fontAlgn="b"/>
                      <a:r>
                        <a:rPr lang="en-US" sz="1600" b="1" u="none" strike="noStrike" dirty="0">
                          <a:effectLst/>
                        </a:rPr>
                        <a:t>75% (Upper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2</a:t>
                      </a:r>
                      <a:r>
                        <a:rPr lang="en-US" sz="1600" b="0" i="0" u="none" strike="noStrike" dirty="0">
                          <a:solidFill>
                            <a:srgbClr val="000000"/>
                          </a:solidFill>
                          <a:effectLst/>
                          <a:latin typeface="Calibri" panose="020F0502020204030204" pitchFamily="34" charset="0"/>
                        </a:rPr>
                        <a:t>4</a:t>
                      </a:r>
                    </a:p>
                  </a:txBody>
                  <a:tcPr marL="7620" marR="7620" marT="7620" marB="0" anchor="b"/>
                </a:tc>
                <a:extLst>
                  <a:ext uri="{0D108BD9-81ED-4DB2-BD59-A6C34878D82A}">
                    <a16:rowId xmlns:a16="http://schemas.microsoft.com/office/drawing/2014/main" val="3836000841"/>
                  </a:ext>
                </a:extLst>
              </a:tr>
              <a:tr h="343846">
                <a:tc>
                  <a:txBody>
                    <a:bodyPr/>
                    <a:lstStyle/>
                    <a:p>
                      <a:pPr algn="l" fontAlgn="b"/>
                      <a:r>
                        <a:rPr lang="en-US" sz="1600" b="1" u="none" strike="noStrike" dirty="0">
                          <a:effectLst/>
                        </a:rPr>
                        <a:t>Max</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9</a:t>
                      </a:r>
                      <a:r>
                        <a:rPr lang="en-US" sz="1600" b="0" i="0" u="none" strike="noStrike" dirty="0">
                          <a:solidFill>
                            <a:srgbClr val="000000"/>
                          </a:solidFill>
                          <a:effectLst/>
                          <a:latin typeface="Calibri" panose="020F0502020204030204" pitchFamily="34" charset="0"/>
                        </a:rPr>
                        <a:t>41</a:t>
                      </a:r>
                    </a:p>
                  </a:txBody>
                  <a:tcPr marL="7620" marR="7620" marT="7620" marB="0" anchor="b"/>
                </a:tc>
                <a:extLst>
                  <a:ext uri="{0D108BD9-81ED-4DB2-BD59-A6C34878D82A}">
                    <a16:rowId xmlns:a16="http://schemas.microsoft.com/office/drawing/2014/main" val="2185014097"/>
                  </a:ext>
                </a:extLst>
              </a:tr>
              <a:tr h="343846">
                <a:tc>
                  <a:txBody>
                    <a:bodyPr/>
                    <a:lstStyle/>
                    <a:p>
                      <a:pPr algn="l" fontAlgn="b"/>
                      <a:r>
                        <a:rPr lang="en-CA" sz="1600" b="1" i="0" u="none" strike="noStrike" dirty="0">
                          <a:solidFill>
                            <a:srgbClr val="000000"/>
                          </a:solidFill>
                          <a:effectLst/>
                          <a:latin typeface="Calibri" panose="020F0502020204030204" pitchFamily="34" charset="0"/>
                        </a:rPr>
                        <a:t>Mode</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6</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8131229"/>
                  </a:ext>
                </a:extLst>
              </a:tr>
              <a:tr h="438956">
                <a:tc>
                  <a:txBody>
                    <a:bodyPr/>
                    <a:lstStyle/>
                    <a:p>
                      <a:pPr algn="l" fontAlgn="b"/>
                      <a:r>
                        <a:rPr lang="en-CA" sz="1600" b="1" i="0" u="none" strike="noStrike" dirty="0">
                          <a:solidFill>
                            <a:srgbClr val="000000"/>
                          </a:solidFill>
                          <a:effectLst/>
                          <a:latin typeface="Calibri" panose="020F0502020204030204" pitchFamily="34" charset="0"/>
                        </a:rPr>
                        <a:t>Variance (Spread)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4225.69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5454856"/>
                  </a:ext>
                </a:extLst>
              </a:tr>
            </a:tbl>
          </a:graphicData>
        </a:graphic>
      </p:graphicFrame>
      <p:pic>
        <p:nvPicPr>
          <p:cNvPr id="5" name="Picture 4" descr="Chart, histogram&#10;&#10;Description automatically generated">
            <a:extLst>
              <a:ext uri="{FF2B5EF4-FFF2-40B4-BE49-F238E27FC236}">
                <a16:creationId xmlns:a16="http://schemas.microsoft.com/office/drawing/2014/main" id="{9CFE0020-8959-4CB1-AE3A-C5C53AB3C117}"/>
              </a:ext>
            </a:extLst>
          </p:cNvPr>
          <p:cNvPicPr>
            <a:picLocks noChangeAspect="1"/>
          </p:cNvPicPr>
          <p:nvPr/>
        </p:nvPicPr>
        <p:blipFill>
          <a:blip r:embed="rId2"/>
          <a:stretch>
            <a:fillRect/>
          </a:stretch>
        </p:blipFill>
        <p:spPr>
          <a:xfrm>
            <a:off x="218597" y="2251016"/>
            <a:ext cx="5039203" cy="3641342"/>
          </a:xfrm>
          <a:prstGeom prst="rect">
            <a:avLst/>
          </a:prstGeom>
        </p:spPr>
      </p:pic>
      <p:sp>
        <p:nvSpPr>
          <p:cNvPr id="12" name="TextBox 11">
            <a:extLst>
              <a:ext uri="{FF2B5EF4-FFF2-40B4-BE49-F238E27FC236}">
                <a16:creationId xmlns:a16="http://schemas.microsoft.com/office/drawing/2014/main" id="{F9D4205C-2BB5-4531-8EDD-0473483F5F1E}"/>
              </a:ext>
            </a:extLst>
          </p:cNvPr>
          <p:cNvSpPr txBox="1"/>
          <p:nvPr/>
        </p:nvSpPr>
        <p:spPr>
          <a:xfrm>
            <a:off x="5527633" y="1655174"/>
            <a:ext cx="2344157" cy="369332"/>
          </a:xfrm>
          <a:prstGeom prst="rect">
            <a:avLst/>
          </a:prstGeom>
          <a:noFill/>
        </p:spPr>
        <p:txBody>
          <a:bodyPr wrap="square">
            <a:spAutoFit/>
          </a:bodyPr>
          <a:lstStyle/>
          <a:p>
            <a:pPr algn="ctr"/>
            <a:r>
              <a:rPr lang="en-CA" b="1" dirty="0">
                <a:solidFill>
                  <a:schemeClr val="bg1"/>
                </a:solidFill>
              </a:rPr>
              <a:t>Summary Statistics</a:t>
            </a:r>
          </a:p>
        </p:txBody>
      </p:sp>
      <p:sp>
        <p:nvSpPr>
          <p:cNvPr id="13" name="TextBox 12">
            <a:extLst>
              <a:ext uri="{FF2B5EF4-FFF2-40B4-BE49-F238E27FC236}">
                <a16:creationId xmlns:a16="http://schemas.microsoft.com/office/drawing/2014/main" id="{86D030BF-3E15-4994-B254-DB3C34795001}"/>
              </a:ext>
            </a:extLst>
          </p:cNvPr>
          <p:cNvSpPr txBox="1"/>
          <p:nvPr/>
        </p:nvSpPr>
        <p:spPr>
          <a:xfrm>
            <a:off x="8293017" y="1603623"/>
            <a:ext cx="3616705" cy="369332"/>
          </a:xfrm>
          <a:prstGeom prst="rect">
            <a:avLst/>
          </a:prstGeom>
          <a:noFill/>
        </p:spPr>
        <p:txBody>
          <a:bodyPr wrap="square">
            <a:spAutoFit/>
          </a:bodyPr>
          <a:lstStyle/>
          <a:p>
            <a:pPr algn="ctr"/>
            <a:r>
              <a:rPr lang="en-CA" b="1" dirty="0">
                <a:solidFill>
                  <a:schemeClr val="bg1"/>
                </a:solidFill>
              </a:rPr>
              <a:t>Analysis</a:t>
            </a:r>
          </a:p>
        </p:txBody>
      </p:sp>
    </p:spTree>
    <p:extLst>
      <p:ext uri="{BB962C8B-B14F-4D97-AF65-F5344CB8AC3E}">
        <p14:creationId xmlns:p14="http://schemas.microsoft.com/office/powerpoint/2010/main" val="121621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0" y="0"/>
            <a:ext cx="10515600" cy="1325563"/>
          </a:xfrm>
        </p:spPr>
        <p:txBody>
          <a:bodyPr/>
          <a:lstStyle/>
          <a:p>
            <a:r>
              <a:rPr lang="en-CA" dirty="0">
                <a:solidFill>
                  <a:schemeClr val="bg1"/>
                </a:solidFill>
              </a:rPr>
              <a:t>1.4 Analysis of Variables: averageRating</a:t>
            </a:r>
            <a:endParaRPr lang="en-US" dirty="0">
              <a:solidFill>
                <a:schemeClr val="bg1"/>
              </a:solidFill>
            </a:endParaRPr>
          </a:p>
        </p:txBody>
      </p:sp>
      <p:sp>
        <p:nvSpPr>
          <p:cNvPr id="7" name="TextBox 6">
            <a:extLst>
              <a:ext uri="{FF2B5EF4-FFF2-40B4-BE49-F238E27FC236}">
                <a16:creationId xmlns:a16="http://schemas.microsoft.com/office/drawing/2014/main" id="{25B70CB3-EB5C-49F0-B679-EA9836EB0E83}"/>
              </a:ext>
            </a:extLst>
          </p:cNvPr>
          <p:cNvSpPr txBox="1"/>
          <p:nvPr/>
        </p:nvSpPr>
        <p:spPr>
          <a:xfrm>
            <a:off x="838200" y="956231"/>
            <a:ext cx="6219824" cy="338554"/>
          </a:xfrm>
          <a:prstGeom prst="rect">
            <a:avLst/>
          </a:prstGeom>
          <a:noFill/>
        </p:spPr>
        <p:txBody>
          <a:bodyPr wrap="square">
            <a:spAutoFit/>
          </a:bodyPr>
          <a:lstStyle/>
          <a:p>
            <a:pPr algn="l" fontAlgn="ctr"/>
            <a:r>
              <a:rPr lang="en-US" sz="1600" b="1" i="1" u="none" strike="noStrike" dirty="0">
                <a:solidFill>
                  <a:schemeClr val="bg1"/>
                </a:solidFill>
                <a:effectLst/>
              </a:rPr>
              <a:t>averageRating</a:t>
            </a:r>
            <a:r>
              <a:rPr lang="en-US" sz="1600" i="1" u="none" strike="noStrike" dirty="0">
                <a:solidFill>
                  <a:schemeClr val="bg1"/>
                </a:solidFill>
                <a:effectLst/>
              </a:rPr>
              <a:t> – weighted average of all the individual user ratings</a:t>
            </a:r>
            <a:endParaRPr lang="en-US" sz="1600" b="0" i="1" u="none" strike="noStrike" dirty="0">
              <a:solidFill>
                <a:schemeClr val="bg1"/>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723C71BA-9899-469D-8775-9CC837D4AA59}"/>
              </a:ext>
            </a:extLst>
          </p:cNvPr>
          <p:cNvSpPr txBox="1"/>
          <p:nvPr/>
        </p:nvSpPr>
        <p:spPr>
          <a:xfrm>
            <a:off x="8640317" y="2045139"/>
            <a:ext cx="2922104" cy="2031325"/>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distribution is slightly left-skewed. </a:t>
            </a:r>
          </a:p>
          <a:p>
            <a:pPr marL="285750" indent="-285750">
              <a:buFont typeface="Arial" panose="020B0604020202020204" pitchFamily="34" charset="0"/>
              <a:buChar char="•"/>
            </a:pPr>
            <a:r>
              <a:rPr lang="en-CA" dirty="0">
                <a:solidFill>
                  <a:schemeClr val="bg1"/>
                </a:solidFill>
              </a:rPr>
              <a:t>There aren’t any outliers I think should be removed, as all movies have an average rating.</a:t>
            </a:r>
          </a:p>
          <a:p>
            <a:pPr marL="285750" indent="-285750">
              <a:buFont typeface="Arial" panose="020B0604020202020204" pitchFamily="34" charset="0"/>
              <a:buChar char="•"/>
            </a:pPr>
            <a:endParaRPr lang="en-CA" dirty="0">
              <a:solidFill>
                <a:schemeClr val="bg1"/>
              </a:solidFill>
            </a:endParaRPr>
          </a:p>
        </p:txBody>
      </p:sp>
      <p:graphicFrame>
        <p:nvGraphicFramePr>
          <p:cNvPr id="14" name="Table 13">
            <a:extLst>
              <a:ext uri="{FF2B5EF4-FFF2-40B4-BE49-F238E27FC236}">
                <a16:creationId xmlns:a16="http://schemas.microsoft.com/office/drawing/2014/main" id="{E1AB3E90-C1D8-44BB-9FC7-F9ED4CD13B5F}"/>
              </a:ext>
            </a:extLst>
          </p:cNvPr>
          <p:cNvGraphicFramePr>
            <a:graphicFrameLocks noGrp="1"/>
          </p:cNvGraphicFramePr>
          <p:nvPr>
            <p:extLst>
              <p:ext uri="{D42A27DB-BD31-4B8C-83A1-F6EECF244321}">
                <p14:modId xmlns:p14="http://schemas.microsoft.com/office/powerpoint/2010/main" val="2018597479"/>
              </p:ext>
            </p:extLst>
          </p:nvPr>
        </p:nvGraphicFramePr>
        <p:xfrm>
          <a:off x="5527633" y="2200223"/>
          <a:ext cx="2652272" cy="4316022"/>
        </p:xfrm>
        <a:graphic>
          <a:graphicData uri="http://schemas.openxmlformats.org/drawingml/2006/table">
            <a:tbl>
              <a:tblPr>
                <a:tableStyleId>{5C22544A-7EE6-4342-B048-85BDC9FD1C3A}</a:tableStyleId>
              </a:tblPr>
              <a:tblGrid>
                <a:gridCol w="1326136">
                  <a:extLst>
                    <a:ext uri="{9D8B030D-6E8A-4147-A177-3AD203B41FA5}">
                      <a16:colId xmlns:a16="http://schemas.microsoft.com/office/drawing/2014/main" val="3230224446"/>
                    </a:ext>
                  </a:extLst>
                </a:gridCol>
                <a:gridCol w="1326136">
                  <a:extLst>
                    <a:ext uri="{9D8B030D-6E8A-4147-A177-3AD203B41FA5}">
                      <a16:colId xmlns:a16="http://schemas.microsoft.com/office/drawing/2014/main" val="635636577"/>
                    </a:ext>
                  </a:extLst>
                </a:gridCol>
              </a:tblGrid>
              <a:tr h="389137">
                <a:tc>
                  <a:txBody>
                    <a:bodyPr/>
                    <a:lstStyle/>
                    <a:p>
                      <a:pPr algn="l" fontAlgn="b"/>
                      <a:r>
                        <a:rPr lang="en-US" sz="1600" b="1" u="none" strike="noStrike">
                          <a:effectLst/>
                        </a:rPr>
                        <a:t>Count</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1544</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3150718"/>
                  </a:ext>
                </a:extLst>
              </a:tr>
              <a:tr h="389137">
                <a:tc>
                  <a:txBody>
                    <a:bodyPr/>
                    <a:lstStyle/>
                    <a:p>
                      <a:pPr algn="l" fontAlgn="b"/>
                      <a:r>
                        <a:rPr lang="en-US" sz="1600" b="1" u="none" strike="noStrike" dirty="0">
                          <a:effectLst/>
                        </a:rPr>
                        <a:t>Mean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6</a:t>
                      </a:r>
                      <a:r>
                        <a:rPr lang="en-US" sz="1600" b="0" i="0" u="none" strike="noStrike" dirty="0">
                          <a:solidFill>
                            <a:srgbClr val="000000"/>
                          </a:solidFill>
                          <a:effectLst/>
                          <a:latin typeface="Calibri" panose="020F0502020204030204" pitchFamily="34" charset="0"/>
                        </a:rPr>
                        <a:t>.80</a:t>
                      </a:r>
                    </a:p>
                  </a:txBody>
                  <a:tcPr marL="7620" marR="7620" marT="7620" marB="0" anchor="b"/>
                </a:tc>
                <a:extLst>
                  <a:ext uri="{0D108BD9-81ED-4DB2-BD59-A6C34878D82A}">
                    <a16:rowId xmlns:a16="http://schemas.microsoft.com/office/drawing/2014/main" val="4033210482"/>
                  </a:ext>
                </a:extLst>
              </a:tr>
              <a:tr h="389137">
                <a:tc>
                  <a:txBody>
                    <a:bodyPr/>
                    <a:lstStyle/>
                    <a:p>
                      <a:pPr algn="l" fontAlgn="b"/>
                      <a:r>
                        <a:rPr lang="en-US" sz="1600" b="1" u="none" strike="noStrike">
                          <a:effectLst/>
                        </a:rPr>
                        <a:t>Standard Deviation</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.78</a:t>
                      </a:r>
                    </a:p>
                  </a:txBody>
                  <a:tcPr marL="7620" marR="7620" marT="7620" marB="0" anchor="b"/>
                </a:tc>
                <a:extLst>
                  <a:ext uri="{0D108BD9-81ED-4DB2-BD59-A6C34878D82A}">
                    <a16:rowId xmlns:a16="http://schemas.microsoft.com/office/drawing/2014/main" val="1046186234"/>
                  </a:ext>
                </a:extLst>
              </a:tr>
              <a:tr h="389137">
                <a:tc>
                  <a:txBody>
                    <a:bodyPr/>
                    <a:lstStyle/>
                    <a:p>
                      <a:pPr algn="l" fontAlgn="b"/>
                      <a:r>
                        <a:rPr lang="en-US" sz="1600" b="1" u="none" strike="noStrike">
                          <a:effectLst/>
                        </a:rPr>
                        <a:t>Min</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1</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9569581"/>
                  </a:ext>
                </a:extLst>
              </a:tr>
              <a:tr h="389137">
                <a:tc>
                  <a:txBody>
                    <a:bodyPr/>
                    <a:lstStyle/>
                    <a:p>
                      <a:pPr algn="l" fontAlgn="b"/>
                      <a:r>
                        <a:rPr lang="en-US" sz="1600" b="1" u="none" strike="noStrike" dirty="0">
                          <a:effectLst/>
                        </a:rPr>
                        <a:t>25% (Lower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5.80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8572968"/>
                  </a:ext>
                </a:extLst>
              </a:tr>
              <a:tr h="389137">
                <a:tc>
                  <a:txBody>
                    <a:bodyPr/>
                    <a:lstStyle/>
                    <a:p>
                      <a:pPr algn="l" fontAlgn="b"/>
                      <a:r>
                        <a:rPr lang="en-US" sz="1600" b="1" u="none" strike="noStrike" dirty="0">
                          <a:effectLst/>
                        </a:rPr>
                        <a:t>50% (Median)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7.20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5816656"/>
                  </a:ext>
                </a:extLst>
              </a:tr>
              <a:tr h="389137">
                <a:tc>
                  <a:txBody>
                    <a:bodyPr/>
                    <a:lstStyle/>
                    <a:p>
                      <a:pPr algn="l" fontAlgn="b"/>
                      <a:r>
                        <a:rPr lang="en-US" sz="1600" b="1" u="none" strike="noStrike" dirty="0">
                          <a:effectLst/>
                        </a:rPr>
                        <a:t>75% (Upper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8.10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6000841"/>
                  </a:ext>
                </a:extLst>
              </a:tr>
              <a:tr h="389137">
                <a:tc>
                  <a:txBody>
                    <a:bodyPr/>
                    <a:lstStyle/>
                    <a:p>
                      <a:pPr algn="l" fontAlgn="b"/>
                      <a:r>
                        <a:rPr lang="en-US" sz="1600" b="1" u="none" strike="noStrike" dirty="0">
                          <a:effectLst/>
                        </a:rPr>
                        <a:t>Max</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9.90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5014097"/>
                  </a:ext>
                </a:extLst>
              </a:tr>
              <a:tr h="389137">
                <a:tc>
                  <a:txBody>
                    <a:bodyPr/>
                    <a:lstStyle/>
                    <a:p>
                      <a:pPr algn="l" fontAlgn="b"/>
                      <a:r>
                        <a:rPr lang="en-CA" sz="1600" b="1" i="0" u="none" strike="noStrike" dirty="0">
                          <a:solidFill>
                            <a:srgbClr val="000000"/>
                          </a:solidFill>
                          <a:effectLst/>
                          <a:latin typeface="Calibri" panose="020F0502020204030204" pitchFamily="34" charset="0"/>
                        </a:rPr>
                        <a:t>Mode</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7.9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0319320"/>
                  </a:ext>
                </a:extLst>
              </a:tr>
              <a:tr h="389137">
                <a:tc>
                  <a:txBody>
                    <a:bodyPr/>
                    <a:lstStyle/>
                    <a:p>
                      <a:pPr algn="l" fontAlgn="b"/>
                      <a:r>
                        <a:rPr lang="en-CA" sz="1600" b="1" i="0" u="none" strike="noStrike" dirty="0">
                          <a:solidFill>
                            <a:srgbClr val="000000"/>
                          </a:solidFill>
                          <a:effectLst/>
                          <a:latin typeface="Calibri" panose="020F0502020204030204" pitchFamily="34" charset="0"/>
                        </a:rPr>
                        <a:t>Variance (Spread)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3.15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5545707"/>
                  </a:ext>
                </a:extLst>
              </a:tr>
            </a:tbl>
          </a:graphicData>
        </a:graphic>
      </p:graphicFrame>
      <p:pic>
        <p:nvPicPr>
          <p:cNvPr id="4" name="Picture 3" descr="Chart, bar chart, histogram&#10;&#10;Description automatically generated">
            <a:extLst>
              <a:ext uri="{FF2B5EF4-FFF2-40B4-BE49-F238E27FC236}">
                <a16:creationId xmlns:a16="http://schemas.microsoft.com/office/drawing/2014/main" id="{BF46E11C-58E7-4AB8-946D-835B87AE19E6}"/>
              </a:ext>
            </a:extLst>
          </p:cNvPr>
          <p:cNvPicPr>
            <a:picLocks noChangeAspect="1"/>
          </p:cNvPicPr>
          <p:nvPr/>
        </p:nvPicPr>
        <p:blipFill>
          <a:blip r:embed="rId2"/>
          <a:stretch>
            <a:fillRect/>
          </a:stretch>
        </p:blipFill>
        <p:spPr>
          <a:xfrm>
            <a:off x="415124" y="2251017"/>
            <a:ext cx="4523929" cy="3295018"/>
          </a:xfrm>
          <a:prstGeom prst="rect">
            <a:avLst/>
          </a:prstGeom>
        </p:spPr>
      </p:pic>
      <p:sp>
        <p:nvSpPr>
          <p:cNvPr id="12" name="TextBox 11">
            <a:extLst>
              <a:ext uri="{FF2B5EF4-FFF2-40B4-BE49-F238E27FC236}">
                <a16:creationId xmlns:a16="http://schemas.microsoft.com/office/drawing/2014/main" id="{DA1C48FF-517A-4D7A-826A-D75E430EF0CD}"/>
              </a:ext>
            </a:extLst>
          </p:cNvPr>
          <p:cNvSpPr txBox="1"/>
          <p:nvPr/>
        </p:nvSpPr>
        <p:spPr>
          <a:xfrm>
            <a:off x="282278" y="1675807"/>
            <a:ext cx="5039203" cy="369332"/>
          </a:xfrm>
          <a:prstGeom prst="rect">
            <a:avLst/>
          </a:prstGeom>
          <a:noFill/>
        </p:spPr>
        <p:txBody>
          <a:bodyPr wrap="square">
            <a:spAutoFit/>
          </a:bodyPr>
          <a:lstStyle/>
          <a:p>
            <a:pPr algn="ctr"/>
            <a:r>
              <a:rPr lang="en-CA" b="1" dirty="0">
                <a:solidFill>
                  <a:schemeClr val="bg1"/>
                </a:solidFill>
              </a:rPr>
              <a:t>Frequency Histogram</a:t>
            </a:r>
          </a:p>
        </p:txBody>
      </p:sp>
      <p:sp>
        <p:nvSpPr>
          <p:cNvPr id="13" name="TextBox 12">
            <a:extLst>
              <a:ext uri="{FF2B5EF4-FFF2-40B4-BE49-F238E27FC236}">
                <a16:creationId xmlns:a16="http://schemas.microsoft.com/office/drawing/2014/main" id="{5F26ECC9-60FA-47C4-95B6-EBDA7D2751B2}"/>
              </a:ext>
            </a:extLst>
          </p:cNvPr>
          <p:cNvSpPr txBox="1"/>
          <p:nvPr/>
        </p:nvSpPr>
        <p:spPr>
          <a:xfrm>
            <a:off x="5527633" y="1655174"/>
            <a:ext cx="2344157" cy="369332"/>
          </a:xfrm>
          <a:prstGeom prst="rect">
            <a:avLst/>
          </a:prstGeom>
          <a:noFill/>
        </p:spPr>
        <p:txBody>
          <a:bodyPr wrap="square">
            <a:spAutoFit/>
          </a:bodyPr>
          <a:lstStyle/>
          <a:p>
            <a:pPr algn="ctr"/>
            <a:r>
              <a:rPr lang="en-CA" b="1" dirty="0">
                <a:solidFill>
                  <a:schemeClr val="bg1"/>
                </a:solidFill>
              </a:rPr>
              <a:t>Summary Statistics</a:t>
            </a:r>
          </a:p>
        </p:txBody>
      </p:sp>
      <p:sp>
        <p:nvSpPr>
          <p:cNvPr id="15" name="TextBox 14">
            <a:extLst>
              <a:ext uri="{FF2B5EF4-FFF2-40B4-BE49-F238E27FC236}">
                <a16:creationId xmlns:a16="http://schemas.microsoft.com/office/drawing/2014/main" id="{DAADFB78-137F-434D-BBE2-5F0CA250E75B}"/>
              </a:ext>
            </a:extLst>
          </p:cNvPr>
          <p:cNvSpPr txBox="1"/>
          <p:nvPr/>
        </p:nvSpPr>
        <p:spPr>
          <a:xfrm>
            <a:off x="8293017" y="1603623"/>
            <a:ext cx="3616705" cy="369332"/>
          </a:xfrm>
          <a:prstGeom prst="rect">
            <a:avLst/>
          </a:prstGeom>
          <a:noFill/>
        </p:spPr>
        <p:txBody>
          <a:bodyPr wrap="square">
            <a:spAutoFit/>
          </a:bodyPr>
          <a:lstStyle/>
          <a:p>
            <a:pPr algn="ctr"/>
            <a:r>
              <a:rPr lang="en-CA" b="1" dirty="0">
                <a:solidFill>
                  <a:schemeClr val="bg1"/>
                </a:solidFill>
              </a:rPr>
              <a:t>Analysis</a:t>
            </a:r>
          </a:p>
        </p:txBody>
      </p:sp>
    </p:spTree>
    <p:extLst>
      <p:ext uri="{BB962C8B-B14F-4D97-AF65-F5344CB8AC3E}">
        <p14:creationId xmlns:p14="http://schemas.microsoft.com/office/powerpoint/2010/main" val="406298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0" y="0"/>
            <a:ext cx="12046226" cy="1325563"/>
          </a:xfrm>
        </p:spPr>
        <p:txBody>
          <a:bodyPr>
            <a:normAutofit/>
          </a:bodyPr>
          <a:lstStyle/>
          <a:p>
            <a:r>
              <a:rPr lang="en-CA" sz="4000" dirty="0">
                <a:solidFill>
                  <a:schemeClr val="bg1"/>
                </a:solidFill>
              </a:rPr>
              <a:t>Creation &amp; Analysis of Variables: </a:t>
            </a:r>
            <a:r>
              <a:rPr lang="en-CA" sz="4000" dirty="0" err="1">
                <a:solidFill>
                  <a:schemeClr val="bg1"/>
                </a:solidFill>
              </a:rPr>
              <a:t>averageRatingGrpd</a:t>
            </a:r>
            <a:endParaRPr lang="en-US" sz="4000" dirty="0">
              <a:solidFill>
                <a:schemeClr val="bg1"/>
              </a:solidFill>
            </a:endParaRPr>
          </a:p>
        </p:txBody>
      </p:sp>
      <p:sp>
        <p:nvSpPr>
          <p:cNvPr id="7" name="TextBox 6">
            <a:extLst>
              <a:ext uri="{FF2B5EF4-FFF2-40B4-BE49-F238E27FC236}">
                <a16:creationId xmlns:a16="http://schemas.microsoft.com/office/drawing/2014/main" id="{25B70CB3-EB5C-49F0-B679-EA9836EB0E83}"/>
              </a:ext>
            </a:extLst>
          </p:cNvPr>
          <p:cNvSpPr txBox="1"/>
          <p:nvPr/>
        </p:nvSpPr>
        <p:spPr>
          <a:xfrm>
            <a:off x="838200" y="956231"/>
            <a:ext cx="8039470" cy="338554"/>
          </a:xfrm>
          <a:prstGeom prst="rect">
            <a:avLst/>
          </a:prstGeom>
          <a:noFill/>
        </p:spPr>
        <p:txBody>
          <a:bodyPr wrap="square">
            <a:spAutoFit/>
          </a:bodyPr>
          <a:lstStyle/>
          <a:p>
            <a:pPr algn="l" fontAlgn="ctr"/>
            <a:r>
              <a:rPr lang="en-US" sz="1600" b="1" i="1" u="none" strike="noStrike" dirty="0">
                <a:solidFill>
                  <a:schemeClr val="bg1"/>
                </a:solidFill>
                <a:effectLst/>
              </a:rPr>
              <a:t>averageRatingGrpd</a:t>
            </a:r>
            <a:r>
              <a:rPr lang="en-US" sz="1600" i="1" u="none" strike="noStrike" dirty="0">
                <a:solidFill>
                  <a:schemeClr val="bg1"/>
                </a:solidFill>
                <a:effectLst/>
              </a:rPr>
              <a:t> – this is a new variable constructed from the averageRating variable. The</a:t>
            </a:r>
            <a:endParaRPr lang="en-US" sz="1600" b="0" i="1" u="none" strike="noStrike" dirty="0">
              <a:solidFill>
                <a:schemeClr val="bg1"/>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723C71BA-9899-469D-8775-9CC837D4AA59}"/>
              </a:ext>
            </a:extLst>
          </p:cNvPr>
          <p:cNvSpPr txBox="1"/>
          <p:nvPr/>
        </p:nvSpPr>
        <p:spPr>
          <a:xfrm>
            <a:off x="9064486" y="2395383"/>
            <a:ext cx="2659494" cy="2308324"/>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grouping of these fields will allow for easier identification of high and low scoring</a:t>
            </a:r>
          </a:p>
          <a:p>
            <a:pPr marL="285750" indent="-285750">
              <a:buFont typeface="Arial" panose="020B0604020202020204" pitchFamily="34" charset="0"/>
              <a:buChar char="•"/>
            </a:pPr>
            <a:r>
              <a:rPr lang="en-CA" dirty="0">
                <a:solidFill>
                  <a:schemeClr val="bg1"/>
                </a:solidFill>
              </a:rPr>
              <a:t>Shape of distribution is easier to identify as slightly left-skewed</a:t>
            </a:r>
          </a:p>
          <a:p>
            <a:pPr marL="285750" indent="-285750">
              <a:buFont typeface="Arial" panose="020B0604020202020204" pitchFamily="34" charset="0"/>
              <a:buChar char="•"/>
            </a:pPr>
            <a:endParaRPr lang="en-CA" dirty="0">
              <a:solidFill>
                <a:schemeClr val="bg1"/>
              </a:solidFill>
            </a:endParaRPr>
          </a:p>
        </p:txBody>
      </p:sp>
      <p:graphicFrame>
        <p:nvGraphicFramePr>
          <p:cNvPr id="12" name="Table 11">
            <a:extLst>
              <a:ext uri="{FF2B5EF4-FFF2-40B4-BE49-F238E27FC236}">
                <a16:creationId xmlns:a16="http://schemas.microsoft.com/office/drawing/2014/main" id="{87A50996-E1C7-4917-BD81-C963A6A3E1FB}"/>
              </a:ext>
            </a:extLst>
          </p:cNvPr>
          <p:cNvGraphicFramePr>
            <a:graphicFrameLocks noGrp="1"/>
          </p:cNvGraphicFramePr>
          <p:nvPr>
            <p:extLst>
              <p:ext uri="{D42A27DB-BD31-4B8C-83A1-F6EECF244321}">
                <p14:modId xmlns:p14="http://schemas.microsoft.com/office/powerpoint/2010/main" val="3935033472"/>
              </p:ext>
            </p:extLst>
          </p:nvPr>
        </p:nvGraphicFramePr>
        <p:xfrm>
          <a:off x="6455096" y="2395383"/>
          <a:ext cx="2159000" cy="3840480"/>
        </p:xfrm>
        <a:graphic>
          <a:graphicData uri="http://schemas.openxmlformats.org/drawingml/2006/table">
            <a:tbl>
              <a:tblPr>
                <a:tableStyleId>{5C22544A-7EE6-4342-B048-85BDC9FD1C3A}</a:tableStyleId>
              </a:tblPr>
              <a:tblGrid>
                <a:gridCol w="640888">
                  <a:extLst>
                    <a:ext uri="{9D8B030D-6E8A-4147-A177-3AD203B41FA5}">
                      <a16:colId xmlns:a16="http://schemas.microsoft.com/office/drawing/2014/main" val="3539006533"/>
                    </a:ext>
                  </a:extLst>
                </a:gridCol>
                <a:gridCol w="908512">
                  <a:extLst>
                    <a:ext uri="{9D8B030D-6E8A-4147-A177-3AD203B41FA5}">
                      <a16:colId xmlns:a16="http://schemas.microsoft.com/office/drawing/2014/main" val="2271427099"/>
                    </a:ext>
                  </a:extLst>
                </a:gridCol>
                <a:gridCol w="609600">
                  <a:extLst>
                    <a:ext uri="{9D8B030D-6E8A-4147-A177-3AD203B41FA5}">
                      <a16:colId xmlns:a16="http://schemas.microsoft.com/office/drawing/2014/main" val="2584417652"/>
                    </a:ext>
                  </a:extLst>
                </a:gridCol>
              </a:tblGrid>
              <a:tr h="182880">
                <a:tc>
                  <a:txBody>
                    <a:bodyPr/>
                    <a:lstStyle/>
                    <a:p>
                      <a:pPr algn="l" fontAlgn="b"/>
                      <a:r>
                        <a:rPr lang="en-US" sz="1100" b="1" u="none" strike="noStrike" dirty="0">
                          <a:effectLst/>
                        </a:rPr>
                        <a:t>Range Min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Range Max</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Category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1462955"/>
                  </a:ext>
                </a:extLst>
              </a:tr>
              <a:tr h="182880">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270227"/>
                  </a:ext>
                </a:extLst>
              </a:tr>
              <a:tr h="182880">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8518293"/>
                  </a:ext>
                </a:extLst>
              </a:tr>
              <a:tr h="18288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0472191"/>
                  </a:ext>
                </a:extLst>
              </a:tr>
              <a:tr h="182880">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4922058"/>
                  </a:ext>
                </a:extLst>
              </a:tr>
              <a:tr h="18288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280824"/>
                  </a:ext>
                </a:extLst>
              </a:tr>
              <a:tr h="182880">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1701442"/>
                  </a:ext>
                </a:extLst>
              </a:tr>
              <a:tr h="18288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9002341"/>
                  </a:ext>
                </a:extLst>
              </a:tr>
              <a:tr h="182880">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3514563"/>
                  </a:ext>
                </a:extLst>
              </a:tr>
              <a:tr h="18288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7103820"/>
                  </a:ext>
                </a:extLst>
              </a:tr>
              <a:tr h="182880">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48462"/>
                  </a:ext>
                </a:extLst>
              </a:tr>
              <a:tr h="18288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1115566"/>
                  </a:ext>
                </a:extLst>
              </a:tr>
              <a:tr h="182880">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777986"/>
                  </a:ext>
                </a:extLst>
              </a:tr>
              <a:tr h="18288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198790"/>
                  </a:ext>
                </a:extLst>
              </a:tr>
              <a:tr h="182880">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9447339"/>
                  </a:ext>
                </a:extLst>
              </a:tr>
              <a:tr h="18288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702762"/>
                  </a:ext>
                </a:extLst>
              </a:tr>
              <a:tr h="182880">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0271803"/>
                  </a:ext>
                </a:extLst>
              </a:tr>
              <a:tr h="18288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4057076"/>
                  </a:ext>
                </a:extLst>
              </a:tr>
              <a:tr h="182880">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590223"/>
                  </a:ext>
                </a:extLst>
              </a:tr>
              <a:tr h="18288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5663735"/>
                  </a:ext>
                </a:extLst>
              </a:tr>
              <a:tr h="182880">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6744148"/>
                  </a:ext>
                </a:extLst>
              </a:tr>
            </a:tbl>
          </a:graphicData>
        </a:graphic>
      </p:graphicFrame>
      <p:sp>
        <p:nvSpPr>
          <p:cNvPr id="8" name="TextBox 7">
            <a:extLst>
              <a:ext uri="{FF2B5EF4-FFF2-40B4-BE49-F238E27FC236}">
                <a16:creationId xmlns:a16="http://schemas.microsoft.com/office/drawing/2014/main" id="{40308C63-E792-4506-89AC-6C3F71A3F2D9}"/>
              </a:ext>
            </a:extLst>
          </p:cNvPr>
          <p:cNvSpPr txBox="1"/>
          <p:nvPr/>
        </p:nvSpPr>
        <p:spPr>
          <a:xfrm>
            <a:off x="282278" y="1675807"/>
            <a:ext cx="5039203" cy="369332"/>
          </a:xfrm>
          <a:prstGeom prst="rect">
            <a:avLst/>
          </a:prstGeom>
          <a:noFill/>
        </p:spPr>
        <p:txBody>
          <a:bodyPr wrap="square">
            <a:spAutoFit/>
          </a:bodyPr>
          <a:lstStyle/>
          <a:p>
            <a:pPr algn="ctr"/>
            <a:r>
              <a:rPr lang="en-CA" b="1" dirty="0">
                <a:solidFill>
                  <a:schemeClr val="bg1"/>
                </a:solidFill>
              </a:rPr>
              <a:t>Frequency Histogram</a:t>
            </a:r>
          </a:p>
        </p:txBody>
      </p:sp>
      <p:sp>
        <p:nvSpPr>
          <p:cNvPr id="9" name="TextBox 8">
            <a:extLst>
              <a:ext uri="{FF2B5EF4-FFF2-40B4-BE49-F238E27FC236}">
                <a16:creationId xmlns:a16="http://schemas.microsoft.com/office/drawing/2014/main" id="{5C69EDBD-AD4C-41DB-8100-842A4A261156}"/>
              </a:ext>
            </a:extLst>
          </p:cNvPr>
          <p:cNvSpPr txBox="1"/>
          <p:nvPr/>
        </p:nvSpPr>
        <p:spPr>
          <a:xfrm>
            <a:off x="6187295" y="1719155"/>
            <a:ext cx="2344157" cy="369332"/>
          </a:xfrm>
          <a:prstGeom prst="rect">
            <a:avLst/>
          </a:prstGeom>
          <a:noFill/>
        </p:spPr>
        <p:txBody>
          <a:bodyPr wrap="square">
            <a:spAutoFit/>
          </a:bodyPr>
          <a:lstStyle/>
          <a:p>
            <a:pPr algn="ctr"/>
            <a:r>
              <a:rPr lang="en-CA" b="1" dirty="0">
                <a:solidFill>
                  <a:schemeClr val="bg1"/>
                </a:solidFill>
              </a:rPr>
              <a:t>New Ranges</a:t>
            </a:r>
          </a:p>
        </p:txBody>
      </p:sp>
      <p:sp>
        <p:nvSpPr>
          <p:cNvPr id="13" name="TextBox 12">
            <a:extLst>
              <a:ext uri="{FF2B5EF4-FFF2-40B4-BE49-F238E27FC236}">
                <a16:creationId xmlns:a16="http://schemas.microsoft.com/office/drawing/2014/main" id="{1EC3ED9D-8E16-4D89-910F-311462B149C8}"/>
              </a:ext>
            </a:extLst>
          </p:cNvPr>
          <p:cNvSpPr txBox="1"/>
          <p:nvPr/>
        </p:nvSpPr>
        <p:spPr>
          <a:xfrm>
            <a:off x="8293017" y="1603623"/>
            <a:ext cx="3616705" cy="369332"/>
          </a:xfrm>
          <a:prstGeom prst="rect">
            <a:avLst/>
          </a:prstGeom>
          <a:noFill/>
        </p:spPr>
        <p:txBody>
          <a:bodyPr wrap="square">
            <a:spAutoFit/>
          </a:bodyPr>
          <a:lstStyle/>
          <a:p>
            <a:pPr algn="ctr"/>
            <a:r>
              <a:rPr lang="en-CA" b="1" dirty="0">
                <a:solidFill>
                  <a:schemeClr val="bg1"/>
                </a:solidFill>
              </a:rPr>
              <a:t>Analysis</a:t>
            </a:r>
          </a:p>
        </p:txBody>
      </p:sp>
      <p:pic>
        <p:nvPicPr>
          <p:cNvPr id="15" name="Picture 14" descr="Chart, histogram&#10;&#10;Description automatically generated">
            <a:extLst>
              <a:ext uri="{FF2B5EF4-FFF2-40B4-BE49-F238E27FC236}">
                <a16:creationId xmlns:a16="http://schemas.microsoft.com/office/drawing/2014/main" id="{8550B761-DBAC-4A51-A3DD-E65192EAE872}"/>
              </a:ext>
            </a:extLst>
          </p:cNvPr>
          <p:cNvPicPr>
            <a:picLocks noChangeAspect="1"/>
          </p:cNvPicPr>
          <p:nvPr/>
        </p:nvPicPr>
        <p:blipFill>
          <a:blip r:embed="rId2"/>
          <a:stretch>
            <a:fillRect/>
          </a:stretch>
        </p:blipFill>
        <p:spPr>
          <a:xfrm>
            <a:off x="299231" y="2244888"/>
            <a:ext cx="5705475" cy="3990975"/>
          </a:xfrm>
          <a:prstGeom prst="rect">
            <a:avLst/>
          </a:prstGeom>
        </p:spPr>
      </p:pic>
    </p:spTree>
    <p:extLst>
      <p:ext uri="{BB962C8B-B14F-4D97-AF65-F5344CB8AC3E}">
        <p14:creationId xmlns:p14="http://schemas.microsoft.com/office/powerpoint/2010/main" val="366737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bg1"/>
                </a:solidFill>
                <a:latin typeface="+mj-lt"/>
                <a:ea typeface="+mj-ea"/>
                <a:cs typeface="+mj-cs"/>
              </a:rPr>
              <a:t>Probability Mass Function Analysis</a:t>
            </a:r>
          </a:p>
        </p:txBody>
      </p:sp>
      <p:pic>
        <p:nvPicPr>
          <p:cNvPr id="9" name="Picture 8" descr="Chart, histogram&#10;&#10;Description automatically generated">
            <a:extLst>
              <a:ext uri="{FF2B5EF4-FFF2-40B4-BE49-F238E27FC236}">
                <a16:creationId xmlns:a16="http://schemas.microsoft.com/office/drawing/2014/main" id="{B524D20F-BE13-40B7-A43A-6756E76196AC}"/>
              </a:ext>
            </a:extLst>
          </p:cNvPr>
          <p:cNvPicPr>
            <a:picLocks noChangeAspect="1"/>
          </p:cNvPicPr>
          <p:nvPr/>
        </p:nvPicPr>
        <p:blipFill>
          <a:blip r:embed="rId2"/>
          <a:stretch>
            <a:fillRect/>
          </a:stretch>
        </p:blipFill>
        <p:spPr>
          <a:xfrm>
            <a:off x="307669" y="2835413"/>
            <a:ext cx="5951699" cy="3121249"/>
          </a:xfrm>
          <a:prstGeom prst="rect">
            <a:avLst/>
          </a:prstGeom>
        </p:spPr>
      </p:pic>
      <p:pic>
        <p:nvPicPr>
          <p:cNvPr id="13" name="Picture 12" descr="Chart, waterfall chart&#10;&#10;Description automatically generated">
            <a:extLst>
              <a:ext uri="{FF2B5EF4-FFF2-40B4-BE49-F238E27FC236}">
                <a16:creationId xmlns:a16="http://schemas.microsoft.com/office/drawing/2014/main" id="{10B8F44A-F312-4307-8BA0-D7EC74E12536}"/>
              </a:ext>
            </a:extLst>
          </p:cNvPr>
          <p:cNvPicPr>
            <a:picLocks noChangeAspect="1"/>
          </p:cNvPicPr>
          <p:nvPr/>
        </p:nvPicPr>
        <p:blipFill>
          <a:blip r:embed="rId3"/>
          <a:stretch>
            <a:fillRect/>
          </a:stretch>
        </p:blipFill>
        <p:spPr>
          <a:xfrm>
            <a:off x="6580811" y="2781828"/>
            <a:ext cx="4480560" cy="3228417"/>
          </a:xfrm>
          <a:prstGeom prst="rect">
            <a:avLst/>
          </a:prstGeom>
        </p:spPr>
      </p:pic>
      <p:sp>
        <p:nvSpPr>
          <p:cNvPr id="14" name="TextBox 13">
            <a:extLst>
              <a:ext uri="{FF2B5EF4-FFF2-40B4-BE49-F238E27FC236}">
                <a16:creationId xmlns:a16="http://schemas.microsoft.com/office/drawing/2014/main" id="{69C131C5-81C0-446E-A021-11ACF2C45F28}"/>
              </a:ext>
            </a:extLst>
          </p:cNvPr>
          <p:cNvSpPr txBox="1"/>
          <p:nvPr/>
        </p:nvSpPr>
        <p:spPr>
          <a:xfrm>
            <a:off x="1435777" y="1223778"/>
            <a:ext cx="9128650" cy="1477328"/>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probability mass function shows the likelihood longer vs other receiving a given rating</a:t>
            </a:r>
          </a:p>
          <a:p>
            <a:pPr marL="285750" indent="-285750">
              <a:buFont typeface="Arial" panose="020B0604020202020204" pitchFamily="34" charset="0"/>
              <a:buChar char="•"/>
            </a:pPr>
            <a:r>
              <a:rPr lang="en-CA" dirty="0">
                <a:solidFill>
                  <a:schemeClr val="bg1"/>
                </a:solidFill>
              </a:rPr>
              <a:t>The charts to the left show the PMF for longer vs other, but they are a bit hard to read</a:t>
            </a:r>
          </a:p>
          <a:p>
            <a:pPr marL="285750" indent="-285750">
              <a:buFont typeface="Arial" panose="020B0604020202020204" pitchFamily="34" charset="0"/>
              <a:buChar char="•"/>
            </a:pPr>
            <a:r>
              <a:rPr lang="en-CA" dirty="0">
                <a:solidFill>
                  <a:schemeClr val="bg1"/>
                </a:solidFill>
              </a:rPr>
              <a:t>The chart to the right shows the difference of the PMFs for longer vs other and more clearly shows the tend of longer running films having higher ratings (the majority of scores over 5)</a:t>
            </a: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35097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bg1"/>
                </a:solidFill>
                <a:latin typeface="+mj-lt"/>
                <a:ea typeface="+mj-ea"/>
                <a:cs typeface="+mj-cs"/>
              </a:rPr>
              <a:t>Cumulative Distribution </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435777" y="1223778"/>
            <a:ext cx="8766314" cy="1754326"/>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cumulative distribution function shows the percentile rank for any given value, in this case, average rating</a:t>
            </a:r>
          </a:p>
          <a:p>
            <a:pPr marL="285750" indent="-285750">
              <a:buFont typeface="Arial" panose="020B0604020202020204" pitchFamily="34" charset="0"/>
              <a:buChar char="•"/>
            </a:pPr>
            <a:r>
              <a:rPr lang="en-CA" dirty="0">
                <a:solidFill>
                  <a:schemeClr val="bg1"/>
                </a:solidFill>
              </a:rPr>
              <a:t>The chart below shows the percentile rank on average ranking for longer and other films. This chart appears to show other having a higher percentile rank most of the averageRatings – the chart to the right confirms this</a:t>
            </a:r>
          </a:p>
          <a:p>
            <a:pPr marL="285750" indent="-285750">
              <a:buFont typeface="Arial" panose="020B0604020202020204" pitchFamily="34" charset="0"/>
              <a:buChar char="•"/>
            </a:pPr>
            <a:endParaRPr lang="en-CA" dirty="0">
              <a:solidFill>
                <a:schemeClr val="bg1"/>
              </a:solidFill>
            </a:endParaRPr>
          </a:p>
        </p:txBody>
      </p:sp>
      <p:pic>
        <p:nvPicPr>
          <p:cNvPr id="4" name="Picture 3" descr="Chart&#10;&#10;Description automatically generated">
            <a:extLst>
              <a:ext uri="{FF2B5EF4-FFF2-40B4-BE49-F238E27FC236}">
                <a16:creationId xmlns:a16="http://schemas.microsoft.com/office/drawing/2014/main" id="{E5134BDC-B834-4CF0-A1EF-A083C1DC81CC}"/>
              </a:ext>
            </a:extLst>
          </p:cNvPr>
          <p:cNvPicPr>
            <a:picLocks noChangeAspect="1"/>
          </p:cNvPicPr>
          <p:nvPr/>
        </p:nvPicPr>
        <p:blipFill>
          <a:blip r:embed="rId2"/>
          <a:stretch>
            <a:fillRect/>
          </a:stretch>
        </p:blipFill>
        <p:spPr>
          <a:xfrm>
            <a:off x="1029106" y="2873207"/>
            <a:ext cx="5066892" cy="3693703"/>
          </a:xfrm>
          <a:prstGeom prst="rect">
            <a:avLst/>
          </a:prstGeom>
        </p:spPr>
      </p:pic>
      <p:pic>
        <p:nvPicPr>
          <p:cNvPr id="6" name="Picture 5" descr="Chart, histogram&#10;&#10;Description automatically generated">
            <a:extLst>
              <a:ext uri="{FF2B5EF4-FFF2-40B4-BE49-F238E27FC236}">
                <a16:creationId xmlns:a16="http://schemas.microsoft.com/office/drawing/2014/main" id="{9B44AF71-452F-4510-ABCF-400A0CD0BA37}"/>
              </a:ext>
            </a:extLst>
          </p:cNvPr>
          <p:cNvPicPr>
            <a:picLocks noChangeAspect="1"/>
          </p:cNvPicPr>
          <p:nvPr/>
        </p:nvPicPr>
        <p:blipFill>
          <a:blip r:embed="rId3"/>
          <a:stretch>
            <a:fillRect/>
          </a:stretch>
        </p:blipFill>
        <p:spPr>
          <a:xfrm>
            <a:off x="6325022" y="2873207"/>
            <a:ext cx="5229191" cy="3693703"/>
          </a:xfrm>
          <a:prstGeom prst="rect">
            <a:avLst/>
          </a:prstGeom>
        </p:spPr>
      </p:pic>
    </p:spTree>
    <p:extLst>
      <p:ext uri="{BB962C8B-B14F-4D97-AF65-F5344CB8AC3E}">
        <p14:creationId xmlns:p14="http://schemas.microsoft.com/office/powerpoint/2010/main" val="41038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4000" kern="1200" dirty="0">
                <a:solidFill>
                  <a:schemeClr val="bg1"/>
                </a:solidFill>
                <a:latin typeface="+mj-lt"/>
                <a:ea typeface="+mj-ea"/>
                <a:cs typeface="+mj-cs"/>
              </a:rPr>
              <a:t>Analytical Distribution: Normal Probability Plot</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383525" y="975583"/>
            <a:ext cx="8766314" cy="923330"/>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below normal probability plot shows that the data for all duration of movies (all, other, &amp; longer) tend to deviate from the mean as the rating increases</a:t>
            </a:r>
          </a:p>
          <a:p>
            <a:pPr marL="285750" indent="-285750">
              <a:buFont typeface="Arial" panose="020B0604020202020204" pitchFamily="34" charset="0"/>
              <a:buChar char="•"/>
            </a:pPr>
            <a:endParaRPr lang="en-CA" dirty="0">
              <a:solidFill>
                <a:schemeClr val="bg1"/>
              </a:solidFill>
            </a:endParaRPr>
          </a:p>
        </p:txBody>
      </p:sp>
      <p:pic>
        <p:nvPicPr>
          <p:cNvPr id="8" name="Picture 7" descr="Chart, line chart&#10;&#10;Description automatically generated">
            <a:extLst>
              <a:ext uri="{FF2B5EF4-FFF2-40B4-BE49-F238E27FC236}">
                <a16:creationId xmlns:a16="http://schemas.microsoft.com/office/drawing/2014/main" id="{4D033E39-4C44-46D3-97A9-57751EB22D6C}"/>
              </a:ext>
            </a:extLst>
          </p:cNvPr>
          <p:cNvPicPr>
            <a:picLocks noChangeAspect="1"/>
          </p:cNvPicPr>
          <p:nvPr/>
        </p:nvPicPr>
        <p:blipFill>
          <a:blip r:embed="rId2"/>
          <a:stretch>
            <a:fillRect/>
          </a:stretch>
        </p:blipFill>
        <p:spPr>
          <a:xfrm>
            <a:off x="1665106" y="2058214"/>
            <a:ext cx="6261491" cy="4508696"/>
          </a:xfrm>
          <a:prstGeom prst="rect">
            <a:avLst/>
          </a:prstGeom>
        </p:spPr>
      </p:pic>
    </p:spTree>
    <p:extLst>
      <p:ext uri="{BB962C8B-B14F-4D97-AF65-F5344CB8AC3E}">
        <p14:creationId xmlns:p14="http://schemas.microsoft.com/office/powerpoint/2010/main" val="72168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4000" kern="1200" dirty="0">
                <a:solidFill>
                  <a:schemeClr val="bg1"/>
                </a:solidFill>
                <a:latin typeface="+mj-lt"/>
                <a:ea typeface="+mj-ea"/>
                <a:cs typeface="+mj-cs"/>
              </a:rPr>
              <a:t>Scatter Plot: Average Rating by Runtime Minutes</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383525" y="975583"/>
            <a:ext cx="8766314" cy="1477328"/>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scatterplot below shows the relationship between runtime minutes and average rating.</a:t>
            </a:r>
          </a:p>
          <a:p>
            <a:pPr marL="285750" indent="-285750">
              <a:buFont typeface="Arial" panose="020B0604020202020204" pitchFamily="34" charset="0"/>
              <a:buChar char="•"/>
            </a:pPr>
            <a:r>
              <a:rPr lang="en-CA" dirty="0">
                <a:solidFill>
                  <a:schemeClr val="bg1"/>
                </a:solidFill>
              </a:rPr>
              <a:t>It is a bit difficult to decipher exactly the relationship, but it appears that there is a positive relationship between the two variables</a:t>
            </a:r>
          </a:p>
          <a:p>
            <a:pPr marL="285750" indent="-285750">
              <a:buFont typeface="Arial" panose="020B0604020202020204" pitchFamily="34" charset="0"/>
              <a:buChar char="•"/>
            </a:pPr>
            <a:endParaRPr lang="en-CA" dirty="0">
              <a:solidFill>
                <a:schemeClr val="bg1"/>
              </a:solidFill>
            </a:endParaRPr>
          </a:p>
        </p:txBody>
      </p:sp>
      <p:pic>
        <p:nvPicPr>
          <p:cNvPr id="4" name="Picture 3" descr="Chart, scatter chart&#10;&#10;Description automatically generated">
            <a:extLst>
              <a:ext uri="{FF2B5EF4-FFF2-40B4-BE49-F238E27FC236}">
                <a16:creationId xmlns:a16="http://schemas.microsoft.com/office/drawing/2014/main" id="{BA850127-5181-4362-BFD9-670697271CE1}"/>
              </a:ext>
            </a:extLst>
          </p:cNvPr>
          <p:cNvPicPr>
            <a:picLocks noChangeAspect="1"/>
          </p:cNvPicPr>
          <p:nvPr/>
        </p:nvPicPr>
        <p:blipFill>
          <a:blip r:embed="rId2"/>
          <a:stretch>
            <a:fillRect/>
          </a:stretch>
        </p:blipFill>
        <p:spPr>
          <a:xfrm>
            <a:off x="1745658" y="2365975"/>
            <a:ext cx="5843862" cy="4078229"/>
          </a:xfrm>
          <a:prstGeom prst="rect">
            <a:avLst/>
          </a:prstGeom>
        </p:spPr>
      </p:pic>
    </p:spTree>
    <p:extLst>
      <p:ext uri="{BB962C8B-B14F-4D97-AF65-F5344CB8AC3E}">
        <p14:creationId xmlns:p14="http://schemas.microsoft.com/office/powerpoint/2010/main" val="2706123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4000" kern="1200" dirty="0">
                <a:solidFill>
                  <a:schemeClr val="bg1"/>
                </a:solidFill>
                <a:latin typeface="+mj-lt"/>
                <a:ea typeface="+mj-ea"/>
                <a:cs typeface="+mj-cs"/>
              </a:rPr>
              <a:t>Scatter Plot: Average Rating by </a:t>
            </a:r>
            <a:r>
              <a:rPr lang="en-US" sz="4000" dirty="0">
                <a:solidFill>
                  <a:schemeClr val="bg1"/>
                </a:solidFill>
              </a:rPr>
              <a:t>Number of Votes</a:t>
            </a:r>
            <a:endParaRPr lang="en-US" sz="4000" kern="1200" dirty="0">
              <a:solidFill>
                <a:schemeClr val="bg1"/>
              </a:solidFill>
              <a:latin typeface="+mj-lt"/>
              <a:ea typeface="+mj-ea"/>
              <a:cs typeface="+mj-cs"/>
            </a:endParaRPr>
          </a:p>
        </p:txBody>
      </p:sp>
      <p:sp>
        <p:nvSpPr>
          <p:cNvPr id="14" name="TextBox 13">
            <a:extLst>
              <a:ext uri="{FF2B5EF4-FFF2-40B4-BE49-F238E27FC236}">
                <a16:creationId xmlns:a16="http://schemas.microsoft.com/office/drawing/2014/main" id="{69C131C5-81C0-446E-A021-11ACF2C45F28}"/>
              </a:ext>
            </a:extLst>
          </p:cNvPr>
          <p:cNvSpPr txBox="1"/>
          <p:nvPr/>
        </p:nvSpPr>
        <p:spPr>
          <a:xfrm>
            <a:off x="1383525" y="975583"/>
            <a:ext cx="8766314" cy="1477328"/>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scatterplot below shows the relationship between  number of votes and average rating.</a:t>
            </a:r>
          </a:p>
          <a:p>
            <a:pPr marL="285750" indent="-285750">
              <a:buFont typeface="Arial" panose="020B0604020202020204" pitchFamily="34" charset="0"/>
              <a:buChar char="•"/>
            </a:pPr>
            <a:r>
              <a:rPr lang="en-CA" dirty="0">
                <a:solidFill>
                  <a:schemeClr val="bg1"/>
                </a:solidFill>
              </a:rPr>
              <a:t>Again, It is a bit difficult to decipher exactly the relationship, but it appears that there is a positive relationship between the two variables</a:t>
            </a:r>
          </a:p>
          <a:p>
            <a:pPr marL="285750" indent="-285750">
              <a:buFont typeface="Arial" panose="020B0604020202020204" pitchFamily="34" charset="0"/>
              <a:buChar char="•"/>
            </a:pPr>
            <a:endParaRPr lang="en-CA" dirty="0">
              <a:solidFill>
                <a:schemeClr val="bg1"/>
              </a:solidFill>
            </a:endParaRPr>
          </a:p>
        </p:txBody>
      </p:sp>
      <p:pic>
        <p:nvPicPr>
          <p:cNvPr id="5" name="Picture 4" descr="Chart, scatter chart&#10;&#10;Description automatically generated">
            <a:extLst>
              <a:ext uri="{FF2B5EF4-FFF2-40B4-BE49-F238E27FC236}">
                <a16:creationId xmlns:a16="http://schemas.microsoft.com/office/drawing/2014/main" id="{6FE41C35-2575-42F9-ACCD-A96FF0D3FCF4}"/>
              </a:ext>
            </a:extLst>
          </p:cNvPr>
          <p:cNvPicPr>
            <a:picLocks noChangeAspect="1"/>
          </p:cNvPicPr>
          <p:nvPr/>
        </p:nvPicPr>
        <p:blipFill>
          <a:blip r:embed="rId2"/>
          <a:stretch>
            <a:fillRect/>
          </a:stretch>
        </p:blipFill>
        <p:spPr>
          <a:xfrm>
            <a:off x="2368205" y="2297389"/>
            <a:ext cx="5686425" cy="3952875"/>
          </a:xfrm>
          <a:prstGeom prst="rect">
            <a:avLst/>
          </a:prstGeom>
        </p:spPr>
      </p:pic>
    </p:spTree>
    <p:extLst>
      <p:ext uri="{BB962C8B-B14F-4D97-AF65-F5344CB8AC3E}">
        <p14:creationId xmlns:p14="http://schemas.microsoft.com/office/powerpoint/2010/main" val="141268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4000" kern="1200" dirty="0">
                <a:solidFill>
                  <a:schemeClr val="bg1"/>
                </a:solidFill>
                <a:latin typeface="+mj-lt"/>
                <a:ea typeface="+mj-ea"/>
                <a:cs typeface="+mj-cs"/>
              </a:rPr>
              <a:t>Testing the Hypothesis: with Correlation</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383525" y="975583"/>
            <a:ext cx="8766314" cy="1477328"/>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I calculated the correlation covariance and performed two correlation tests on average rating &amp; runtime minutes. </a:t>
            </a:r>
          </a:p>
          <a:p>
            <a:pPr marL="285750" indent="-285750">
              <a:buFont typeface="Arial" panose="020B0604020202020204" pitchFamily="34" charset="0"/>
              <a:buChar char="•"/>
            </a:pPr>
            <a:r>
              <a:rPr lang="en-CA" dirty="0">
                <a:solidFill>
                  <a:schemeClr val="bg1"/>
                </a:solidFill>
              </a:rPr>
              <a:t>The results and analysis are below. </a:t>
            </a:r>
          </a:p>
          <a:p>
            <a:pPr marL="285750" indent="-285750">
              <a:buFont typeface="Arial" panose="020B0604020202020204" pitchFamily="34" charset="0"/>
              <a:buChar char="•"/>
            </a:pPr>
            <a:r>
              <a:rPr lang="en-CA" dirty="0">
                <a:solidFill>
                  <a:schemeClr val="bg1"/>
                </a:solidFill>
              </a:rPr>
              <a:t>The correlations are small, but are still statistically significant</a:t>
            </a:r>
          </a:p>
          <a:p>
            <a:pPr marL="285750" indent="-285750">
              <a:buFont typeface="Arial" panose="020B0604020202020204" pitchFamily="34" charset="0"/>
              <a:buChar char="•"/>
            </a:pPr>
            <a:endParaRPr lang="en-CA" dirty="0">
              <a:solidFill>
                <a:schemeClr val="bg1"/>
              </a:solidFill>
            </a:endParaRPr>
          </a:p>
        </p:txBody>
      </p:sp>
      <p:graphicFrame>
        <p:nvGraphicFramePr>
          <p:cNvPr id="3" name="Table 3">
            <a:extLst>
              <a:ext uri="{FF2B5EF4-FFF2-40B4-BE49-F238E27FC236}">
                <a16:creationId xmlns:a16="http://schemas.microsoft.com/office/drawing/2014/main" id="{DC9FE2A3-F303-44D3-A6A5-F8C269C8F8E6}"/>
              </a:ext>
            </a:extLst>
          </p:cNvPr>
          <p:cNvGraphicFramePr>
            <a:graphicFrameLocks noGrp="1"/>
          </p:cNvGraphicFramePr>
          <p:nvPr>
            <p:extLst>
              <p:ext uri="{D42A27DB-BD31-4B8C-83A1-F6EECF244321}">
                <p14:modId xmlns:p14="http://schemas.microsoft.com/office/powerpoint/2010/main" val="3204865900"/>
              </p:ext>
            </p:extLst>
          </p:nvPr>
        </p:nvGraphicFramePr>
        <p:xfrm>
          <a:off x="1383525" y="2452911"/>
          <a:ext cx="7658652" cy="3400412"/>
        </p:xfrm>
        <a:graphic>
          <a:graphicData uri="http://schemas.openxmlformats.org/drawingml/2006/table">
            <a:tbl>
              <a:tblPr firstRow="1" bandRow="1">
                <a:tableStyleId>{5C22544A-7EE6-4342-B048-85BDC9FD1C3A}</a:tableStyleId>
              </a:tblPr>
              <a:tblGrid>
                <a:gridCol w="2552884">
                  <a:extLst>
                    <a:ext uri="{9D8B030D-6E8A-4147-A177-3AD203B41FA5}">
                      <a16:colId xmlns:a16="http://schemas.microsoft.com/office/drawing/2014/main" val="327130550"/>
                    </a:ext>
                  </a:extLst>
                </a:gridCol>
                <a:gridCol w="2552884">
                  <a:extLst>
                    <a:ext uri="{9D8B030D-6E8A-4147-A177-3AD203B41FA5}">
                      <a16:colId xmlns:a16="http://schemas.microsoft.com/office/drawing/2014/main" val="4064698273"/>
                    </a:ext>
                  </a:extLst>
                </a:gridCol>
                <a:gridCol w="2552884">
                  <a:extLst>
                    <a:ext uri="{9D8B030D-6E8A-4147-A177-3AD203B41FA5}">
                      <a16:colId xmlns:a16="http://schemas.microsoft.com/office/drawing/2014/main" val="2328153434"/>
                    </a:ext>
                  </a:extLst>
                </a:gridCol>
              </a:tblGrid>
              <a:tr h="850103">
                <a:tc>
                  <a:txBody>
                    <a:bodyPr/>
                    <a:lstStyle/>
                    <a:p>
                      <a:r>
                        <a:rPr lang="en-CA" dirty="0"/>
                        <a:t>Correlation Test</a:t>
                      </a:r>
                      <a:endParaRPr lang="en-US" dirty="0"/>
                    </a:p>
                  </a:txBody>
                  <a:tcPr/>
                </a:tc>
                <a:tc>
                  <a:txBody>
                    <a:bodyPr/>
                    <a:lstStyle/>
                    <a:p>
                      <a:r>
                        <a:rPr lang="en-CA" dirty="0"/>
                        <a:t>Result</a:t>
                      </a:r>
                      <a:endParaRPr lang="en-US" dirty="0"/>
                    </a:p>
                  </a:txBody>
                  <a:tcPr/>
                </a:tc>
                <a:tc>
                  <a:txBody>
                    <a:bodyPr/>
                    <a:lstStyle/>
                    <a:p>
                      <a:r>
                        <a:rPr lang="en-CA" dirty="0"/>
                        <a:t>Analysis</a:t>
                      </a:r>
                      <a:endParaRPr lang="en-US" dirty="0"/>
                    </a:p>
                  </a:txBody>
                  <a:tcPr/>
                </a:tc>
                <a:extLst>
                  <a:ext uri="{0D108BD9-81ED-4DB2-BD59-A6C34878D82A}">
                    <a16:rowId xmlns:a16="http://schemas.microsoft.com/office/drawing/2014/main" val="2874023902"/>
                  </a:ext>
                </a:extLst>
              </a:tr>
              <a:tr h="850103">
                <a:tc>
                  <a:txBody>
                    <a:bodyPr/>
                    <a:lstStyle/>
                    <a:p>
                      <a:r>
                        <a:rPr lang="en-CA" dirty="0"/>
                        <a:t>Correlation Covariance</a:t>
                      </a:r>
                      <a:endParaRPr lang="en-US" dirty="0"/>
                    </a:p>
                  </a:txBody>
                  <a:tcPr/>
                </a:tc>
                <a:tc>
                  <a:txBody>
                    <a:bodyPr/>
                    <a:lstStyle/>
                    <a:p>
                      <a:r>
                        <a:rPr lang="en-CA" dirty="0"/>
                        <a:t>2.728</a:t>
                      </a:r>
                      <a:endParaRPr lang="en-US" dirty="0"/>
                    </a:p>
                  </a:txBody>
                  <a:tcPr/>
                </a:tc>
                <a:tc>
                  <a:txBody>
                    <a:bodyPr/>
                    <a:lstStyle/>
                    <a:p>
                      <a:r>
                        <a:rPr lang="en-CA" dirty="0"/>
                        <a:t>There is a positive relationship</a:t>
                      </a:r>
                      <a:endParaRPr lang="en-US" dirty="0"/>
                    </a:p>
                  </a:txBody>
                  <a:tcPr/>
                </a:tc>
                <a:extLst>
                  <a:ext uri="{0D108BD9-81ED-4DB2-BD59-A6C34878D82A}">
                    <a16:rowId xmlns:a16="http://schemas.microsoft.com/office/drawing/2014/main" val="3328180840"/>
                  </a:ext>
                </a:extLst>
              </a:tr>
              <a:tr h="850103">
                <a:tc>
                  <a:txBody>
                    <a:bodyPr/>
                    <a:lstStyle/>
                    <a:p>
                      <a:r>
                        <a:rPr lang="en-CA" dirty="0"/>
                        <a:t>Pearson’s Correlation</a:t>
                      </a:r>
                      <a:endParaRPr lang="en-US" dirty="0"/>
                    </a:p>
                  </a:txBody>
                  <a:tcPr/>
                </a:tc>
                <a:tc>
                  <a:txBody>
                    <a:bodyPr/>
                    <a:lstStyle/>
                    <a:p>
                      <a:r>
                        <a:rPr lang="en-CA" dirty="0"/>
                        <a:t>0.0481</a:t>
                      </a:r>
                      <a:endParaRPr lang="en-US" dirty="0"/>
                    </a:p>
                  </a:txBody>
                  <a:tcPr/>
                </a:tc>
                <a:tc>
                  <a:txBody>
                    <a:bodyPr/>
                    <a:lstStyle/>
                    <a:p>
                      <a:r>
                        <a:rPr lang="en-CA" dirty="0"/>
                        <a:t>This score indicates a strong correlation</a:t>
                      </a:r>
                      <a:endParaRPr lang="en-US" dirty="0"/>
                    </a:p>
                  </a:txBody>
                  <a:tcPr/>
                </a:tc>
                <a:extLst>
                  <a:ext uri="{0D108BD9-81ED-4DB2-BD59-A6C34878D82A}">
                    <a16:rowId xmlns:a16="http://schemas.microsoft.com/office/drawing/2014/main" val="3419209970"/>
                  </a:ext>
                </a:extLst>
              </a:tr>
              <a:tr h="850103">
                <a:tc>
                  <a:txBody>
                    <a:bodyPr/>
                    <a:lstStyle/>
                    <a:p>
                      <a:r>
                        <a:rPr lang="en-CA" dirty="0"/>
                        <a:t>Spearman’s Correlation</a:t>
                      </a:r>
                      <a:endParaRPr lang="en-US" dirty="0"/>
                    </a:p>
                  </a:txBody>
                  <a:tcPr/>
                </a:tc>
                <a:tc>
                  <a:txBody>
                    <a:bodyPr/>
                    <a:lstStyle/>
                    <a:p>
                      <a:r>
                        <a:rPr lang="en-CA" dirty="0"/>
                        <a:t>0.0153</a:t>
                      </a:r>
                      <a:endParaRPr lang="en-US" dirty="0"/>
                    </a:p>
                  </a:txBody>
                  <a:tcPr/>
                </a:tc>
                <a:tc>
                  <a:txBody>
                    <a:bodyPr/>
                    <a:lstStyle/>
                    <a:p>
                      <a:r>
                        <a:rPr lang="en-CA" dirty="0"/>
                        <a:t>This score indicates a strong relationship</a:t>
                      </a:r>
                      <a:endParaRPr lang="en-US" dirty="0"/>
                    </a:p>
                  </a:txBody>
                  <a:tcPr/>
                </a:tc>
                <a:extLst>
                  <a:ext uri="{0D108BD9-81ED-4DB2-BD59-A6C34878D82A}">
                    <a16:rowId xmlns:a16="http://schemas.microsoft.com/office/drawing/2014/main" val="822519496"/>
                  </a:ext>
                </a:extLst>
              </a:tr>
            </a:tbl>
          </a:graphicData>
        </a:graphic>
      </p:graphicFrame>
    </p:spTree>
    <p:extLst>
      <p:ext uri="{BB962C8B-B14F-4D97-AF65-F5344CB8AC3E}">
        <p14:creationId xmlns:p14="http://schemas.microsoft.com/office/powerpoint/2010/main" val="376046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3600" kern="1200" dirty="0">
                <a:solidFill>
                  <a:schemeClr val="bg1"/>
                </a:solidFill>
                <a:latin typeface="+mj-lt"/>
                <a:ea typeface="+mj-ea"/>
                <a:cs typeface="+mj-cs"/>
              </a:rPr>
              <a:t>Testing the Hypothesis: Difference in Means</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383525" y="975583"/>
            <a:ext cx="8766314" cy="923330"/>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By comparing the difference in means, I am able to better tell the effect size</a:t>
            </a:r>
          </a:p>
          <a:p>
            <a:pPr marL="285750" indent="-285750">
              <a:buFont typeface="Arial" panose="020B0604020202020204" pitchFamily="34" charset="0"/>
              <a:buChar char="•"/>
            </a:pPr>
            <a:r>
              <a:rPr lang="en-CA" dirty="0">
                <a:solidFill>
                  <a:schemeClr val="bg1"/>
                </a:solidFill>
              </a:rPr>
              <a:t>The effect size is smaller</a:t>
            </a:r>
          </a:p>
          <a:p>
            <a:pPr marL="285750" indent="-285750">
              <a:buFont typeface="Arial" panose="020B0604020202020204" pitchFamily="34" charset="0"/>
              <a:buChar char="•"/>
            </a:pPr>
            <a:endParaRPr lang="en-CA" dirty="0">
              <a:solidFill>
                <a:schemeClr val="bg1"/>
              </a:solidFill>
            </a:endParaRPr>
          </a:p>
        </p:txBody>
      </p:sp>
      <p:graphicFrame>
        <p:nvGraphicFramePr>
          <p:cNvPr id="3" name="Table 3">
            <a:extLst>
              <a:ext uri="{FF2B5EF4-FFF2-40B4-BE49-F238E27FC236}">
                <a16:creationId xmlns:a16="http://schemas.microsoft.com/office/drawing/2014/main" id="{DC9FE2A3-F303-44D3-A6A5-F8C269C8F8E6}"/>
              </a:ext>
            </a:extLst>
          </p:cNvPr>
          <p:cNvGraphicFramePr>
            <a:graphicFrameLocks noGrp="1"/>
          </p:cNvGraphicFramePr>
          <p:nvPr>
            <p:extLst>
              <p:ext uri="{D42A27DB-BD31-4B8C-83A1-F6EECF244321}">
                <p14:modId xmlns:p14="http://schemas.microsoft.com/office/powerpoint/2010/main" val="3655065280"/>
              </p:ext>
            </p:extLst>
          </p:nvPr>
        </p:nvGraphicFramePr>
        <p:xfrm>
          <a:off x="1383525" y="2121697"/>
          <a:ext cx="7658652" cy="4368117"/>
        </p:xfrm>
        <a:graphic>
          <a:graphicData uri="http://schemas.openxmlformats.org/drawingml/2006/table">
            <a:tbl>
              <a:tblPr firstRow="1" bandRow="1">
                <a:tableStyleId>{5C22544A-7EE6-4342-B048-85BDC9FD1C3A}</a:tableStyleId>
              </a:tblPr>
              <a:tblGrid>
                <a:gridCol w="2602066">
                  <a:extLst>
                    <a:ext uri="{9D8B030D-6E8A-4147-A177-3AD203B41FA5}">
                      <a16:colId xmlns:a16="http://schemas.microsoft.com/office/drawing/2014/main" val="327130550"/>
                    </a:ext>
                  </a:extLst>
                </a:gridCol>
                <a:gridCol w="2503702">
                  <a:extLst>
                    <a:ext uri="{9D8B030D-6E8A-4147-A177-3AD203B41FA5}">
                      <a16:colId xmlns:a16="http://schemas.microsoft.com/office/drawing/2014/main" val="4064698273"/>
                    </a:ext>
                  </a:extLst>
                </a:gridCol>
                <a:gridCol w="2552884">
                  <a:extLst>
                    <a:ext uri="{9D8B030D-6E8A-4147-A177-3AD203B41FA5}">
                      <a16:colId xmlns:a16="http://schemas.microsoft.com/office/drawing/2014/main" val="2328153434"/>
                    </a:ext>
                  </a:extLst>
                </a:gridCol>
              </a:tblGrid>
              <a:tr h="541639">
                <a:tc>
                  <a:txBody>
                    <a:bodyPr/>
                    <a:lstStyle/>
                    <a:p>
                      <a:r>
                        <a:rPr lang="en-CA" dirty="0"/>
                        <a:t>Correlation Test</a:t>
                      </a:r>
                      <a:endParaRPr lang="en-US" dirty="0"/>
                    </a:p>
                  </a:txBody>
                  <a:tcPr/>
                </a:tc>
                <a:tc>
                  <a:txBody>
                    <a:bodyPr/>
                    <a:lstStyle/>
                    <a:p>
                      <a:r>
                        <a:rPr lang="en-CA" dirty="0"/>
                        <a:t>Result</a:t>
                      </a:r>
                      <a:endParaRPr lang="en-US" dirty="0"/>
                    </a:p>
                  </a:txBody>
                  <a:tcPr/>
                </a:tc>
                <a:tc>
                  <a:txBody>
                    <a:bodyPr/>
                    <a:lstStyle/>
                    <a:p>
                      <a:r>
                        <a:rPr lang="en-CA" dirty="0"/>
                        <a:t>Analysis</a:t>
                      </a:r>
                      <a:endParaRPr lang="en-US" dirty="0"/>
                    </a:p>
                  </a:txBody>
                  <a:tcPr/>
                </a:tc>
                <a:extLst>
                  <a:ext uri="{0D108BD9-81ED-4DB2-BD59-A6C34878D82A}">
                    <a16:rowId xmlns:a16="http://schemas.microsoft.com/office/drawing/2014/main" val="2874023902"/>
                  </a:ext>
                </a:extLst>
              </a:tr>
              <a:tr h="541639">
                <a:tc>
                  <a:txBody>
                    <a:bodyPr/>
                    <a:lstStyle/>
                    <a:p>
                      <a:r>
                        <a:rPr lang="en-CA" dirty="0"/>
                        <a:t>Data Mean of Avg Rating</a:t>
                      </a:r>
                      <a:endParaRPr lang="en-US" dirty="0"/>
                    </a:p>
                  </a:txBody>
                  <a:tcPr/>
                </a:tc>
                <a:tc>
                  <a:txBody>
                    <a:bodyPr/>
                    <a:lstStyle/>
                    <a:p>
                      <a:r>
                        <a:rPr lang="en-CA" dirty="0"/>
                        <a:t>6.7908</a:t>
                      </a:r>
                      <a:endParaRPr lang="en-US" dirty="0"/>
                    </a:p>
                  </a:txBody>
                  <a:tcPr/>
                </a:tc>
                <a:tc>
                  <a:txBody>
                    <a:bodyPr/>
                    <a:lstStyle/>
                    <a:p>
                      <a:r>
                        <a:rPr lang="en-CA" dirty="0"/>
                        <a:t>Second Highest Mean</a:t>
                      </a:r>
                      <a:endParaRPr lang="en-US" dirty="0"/>
                    </a:p>
                  </a:txBody>
                  <a:tcPr/>
                </a:tc>
                <a:extLst>
                  <a:ext uri="{0D108BD9-81ED-4DB2-BD59-A6C34878D82A}">
                    <a16:rowId xmlns:a16="http://schemas.microsoft.com/office/drawing/2014/main" val="539046217"/>
                  </a:ext>
                </a:extLst>
              </a:tr>
              <a:tr h="541639">
                <a:tc>
                  <a:txBody>
                    <a:bodyPr/>
                    <a:lstStyle/>
                    <a:p>
                      <a:r>
                        <a:rPr lang="en-CA" dirty="0"/>
                        <a:t>Longer  Mean of Avg Rating</a:t>
                      </a:r>
                      <a:endParaRPr lang="en-US" dirty="0"/>
                    </a:p>
                  </a:txBody>
                  <a:tcPr/>
                </a:tc>
                <a:tc>
                  <a:txBody>
                    <a:bodyPr/>
                    <a:lstStyle/>
                    <a:p>
                      <a:r>
                        <a:rPr lang="en-CA" dirty="0"/>
                        <a:t>6.9598</a:t>
                      </a:r>
                      <a:endParaRPr lang="en-US" dirty="0"/>
                    </a:p>
                  </a:txBody>
                  <a:tcPr/>
                </a:tc>
                <a:tc>
                  <a:txBody>
                    <a:bodyPr/>
                    <a:lstStyle/>
                    <a:p>
                      <a:r>
                        <a:rPr lang="en-CA" dirty="0"/>
                        <a:t>Highest Mean</a:t>
                      </a:r>
                      <a:endParaRPr lang="en-US" dirty="0"/>
                    </a:p>
                  </a:txBody>
                  <a:tcPr/>
                </a:tc>
                <a:extLst>
                  <a:ext uri="{0D108BD9-81ED-4DB2-BD59-A6C34878D82A}">
                    <a16:rowId xmlns:a16="http://schemas.microsoft.com/office/drawing/2014/main" val="3174720042"/>
                  </a:ext>
                </a:extLst>
              </a:tr>
              <a:tr h="541639">
                <a:tc>
                  <a:txBody>
                    <a:bodyPr/>
                    <a:lstStyle/>
                    <a:p>
                      <a:r>
                        <a:rPr lang="en-CA" dirty="0"/>
                        <a:t>Other Mean of Avg Rating</a:t>
                      </a:r>
                      <a:endParaRPr lang="en-US" dirty="0"/>
                    </a:p>
                  </a:txBody>
                  <a:tcPr/>
                </a:tc>
                <a:tc>
                  <a:txBody>
                    <a:bodyPr/>
                    <a:lstStyle/>
                    <a:p>
                      <a:r>
                        <a:rPr lang="en-CA" dirty="0"/>
                        <a:t>6.7365</a:t>
                      </a:r>
                      <a:endParaRPr lang="en-US" dirty="0"/>
                    </a:p>
                  </a:txBody>
                  <a:tcPr/>
                </a:tc>
                <a:tc>
                  <a:txBody>
                    <a:bodyPr/>
                    <a:lstStyle/>
                    <a:p>
                      <a:r>
                        <a:rPr lang="en-CA" dirty="0"/>
                        <a:t>Third Highest Mean</a:t>
                      </a:r>
                      <a:endParaRPr lang="en-US" dirty="0"/>
                    </a:p>
                  </a:txBody>
                  <a:tcPr/>
                </a:tc>
                <a:extLst>
                  <a:ext uri="{0D108BD9-81ED-4DB2-BD59-A6C34878D82A}">
                    <a16:rowId xmlns:a16="http://schemas.microsoft.com/office/drawing/2014/main" val="3319094606"/>
                  </a:ext>
                </a:extLst>
              </a:tr>
              <a:tr h="541639">
                <a:tc>
                  <a:txBody>
                    <a:bodyPr/>
                    <a:lstStyle/>
                    <a:p>
                      <a:r>
                        <a:rPr lang="en-CA" dirty="0"/>
                        <a:t>Difference in Means of Avg Rating</a:t>
                      </a:r>
                      <a:endParaRPr lang="en-US" dirty="0"/>
                    </a:p>
                  </a:txBody>
                  <a:tcPr/>
                </a:tc>
                <a:tc>
                  <a:txBody>
                    <a:bodyPr/>
                    <a:lstStyle/>
                    <a:p>
                      <a:r>
                        <a:rPr lang="en-CA" dirty="0"/>
                        <a:t>0.2233</a:t>
                      </a:r>
                      <a:endParaRPr lang="en-US" dirty="0"/>
                    </a:p>
                  </a:txBody>
                  <a:tcPr/>
                </a:tc>
                <a:tc>
                  <a:txBody>
                    <a:bodyPr/>
                    <a:lstStyle/>
                    <a:p>
                      <a:r>
                        <a:rPr lang="en-CA" dirty="0"/>
                        <a:t>There is a positive difference between means of longer and other runtimes</a:t>
                      </a:r>
                      <a:endParaRPr lang="en-US" dirty="0"/>
                    </a:p>
                  </a:txBody>
                  <a:tcPr/>
                </a:tc>
                <a:extLst>
                  <a:ext uri="{0D108BD9-81ED-4DB2-BD59-A6C34878D82A}">
                    <a16:rowId xmlns:a16="http://schemas.microsoft.com/office/drawing/2014/main" val="3328180840"/>
                  </a:ext>
                </a:extLst>
              </a:tr>
              <a:tr h="328515">
                <a:tc>
                  <a:txBody>
                    <a:bodyPr/>
                    <a:lstStyle/>
                    <a:p>
                      <a:r>
                        <a:rPr lang="en-CA" dirty="0"/>
                        <a:t>Effect Percent</a:t>
                      </a:r>
                      <a:endParaRPr lang="en-US" dirty="0"/>
                    </a:p>
                  </a:txBody>
                  <a:tcPr/>
                </a:tc>
                <a:tc>
                  <a:txBody>
                    <a:bodyPr/>
                    <a:lstStyle/>
                    <a:p>
                      <a:r>
                        <a:rPr lang="en-CA" dirty="0"/>
                        <a:t>3.29%</a:t>
                      </a:r>
                      <a:endParaRPr lang="en-US" dirty="0"/>
                    </a:p>
                  </a:txBody>
                  <a:tcPr/>
                </a:tc>
                <a:tc>
                  <a:txBody>
                    <a:bodyPr/>
                    <a:lstStyle/>
                    <a:p>
                      <a:r>
                        <a:rPr lang="en-CA" dirty="0"/>
                        <a:t>The difference is about 3.29%, as a fraction of the typical average rating</a:t>
                      </a:r>
                      <a:endParaRPr lang="en-US" dirty="0"/>
                    </a:p>
                  </a:txBody>
                  <a:tcPr/>
                </a:tc>
                <a:extLst>
                  <a:ext uri="{0D108BD9-81ED-4DB2-BD59-A6C34878D82A}">
                    <a16:rowId xmlns:a16="http://schemas.microsoft.com/office/drawing/2014/main" val="822519496"/>
                  </a:ext>
                </a:extLst>
              </a:tr>
            </a:tbl>
          </a:graphicData>
        </a:graphic>
      </p:graphicFrame>
    </p:spTree>
    <p:extLst>
      <p:ext uri="{BB962C8B-B14F-4D97-AF65-F5344CB8AC3E}">
        <p14:creationId xmlns:p14="http://schemas.microsoft.com/office/powerpoint/2010/main" val="354065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Film reel and slate">
            <a:extLst>
              <a:ext uri="{FF2B5EF4-FFF2-40B4-BE49-F238E27FC236}">
                <a16:creationId xmlns:a16="http://schemas.microsoft.com/office/drawing/2014/main" id="{420F306C-FC59-4E9F-B311-DD6EF0069418}"/>
              </a:ext>
            </a:extLst>
          </p:cNvPr>
          <p:cNvPicPr>
            <a:picLocks noChangeAspect="1"/>
          </p:cNvPicPr>
          <p:nvPr/>
        </p:nvPicPr>
        <p:blipFill rotWithShape="1">
          <a:blip r:embed="rId2">
            <a:extLst>
              <a:ext uri="{28A0092B-C50C-407E-A947-70E740481C1C}">
                <a14:useLocalDpi xmlns:a14="http://schemas.microsoft.com/office/drawing/2010/main" val="0"/>
              </a:ext>
            </a:extLst>
          </a:blip>
          <a:srcRect t="2991" r="9091" b="20401"/>
          <a:stretch/>
        </p:blipFill>
        <p:spPr>
          <a:xfrm>
            <a:off x="20" y="10"/>
            <a:ext cx="12191980" cy="6857990"/>
          </a:xfrm>
          <a:prstGeom prst="rect">
            <a:avLst/>
          </a:prstGeom>
        </p:spPr>
      </p:pic>
      <p:sp>
        <p:nvSpPr>
          <p:cNvPr id="47" name="Rectangle 4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AB56AD-C2EA-4BB9-85EC-48D3B2977473}"/>
              </a:ext>
            </a:extLst>
          </p:cNvPr>
          <p:cNvSpPr>
            <a:spLocks noGrp="1"/>
          </p:cNvSpPr>
          <p:nvPr>
            <p:ph type="title"/>
          </p:nvPr>
        </p:nvSpPr>
        <p:spPr>
          <a:xfrm>
            <a:off x="838200" y="206098"/>
            <a:ext cx="10515600" cy="1325563"/>
          </a:xfrm>
        </p:spPr>
        <p:txBody>
          <a:bodyPr>
            <a:normAutofit/>
          </a:bodyPr>
          <a:lstStyle/>
          <a:p>
            <a:r>
              <a:rPr lang="en-CA" b="1" dirty="0"/>
              <a:t>Contents</a:t>
            </a:r>
            <a:endParaRPr lang="en-US" b="1" dirty="0"/>
          </a:p>
        </p:txBody>
      </p:sp>
      <p:sp>
        <p:nvSpPr>
          <p:cNvPr id="3" name="Content Placeholder 2">
            <a:extLst>
              <a:ext uri="{FF2B5EF4-FFF2-40B4-BE49-F238E27FC236}">
                <a16:creationId xmlns:a16="http://schemas.microsoft.com/office/drawing/2014/main" id="{2C2D7FEF-ABDA-44F3-B99F-D83763C44A0C}"/>
              </a:ext>
            </a:extLst>
          </p:cNvPr>
          <p:cNvSpPr>
            <a:spLocks noGrp="1"/>
          </p:cNvSpPr>
          <p:nvPr>
            <p:ph idx="1"/>
          </p:nvPr>
        </p:nvSpPr>
        <p:spPr>
          <a:xfrm>
            <a:off x="1046921" y="1222503"/>
            <a:ext cx="10515600" cy="5635487"/>
          </a:xfrm>
        </p:spPr>
        <p:txBody>
          <a:bodyPr>
            <a:normAutofit lnSpcReduction="10000"/>
          </a:bodyPr>
          <a:lstStyle/>
          <a:p>
            <a:pPr indent="0">
              <a:buFont typeface="+mj-lt"/>
              <a:buAutoNum type="arabicPeriod"/>
            </a:pPr>
            <a:r>
              <a:rPr lang="en-CA" sz="1400" dirty="0"/>
              <a:t>Objective of Analysis</a:t>
            </a:r>
          </a:p>
          <a:p>
            <a:pPr indent="0">
              <a:buFont typeface="+mj-lt"/>
              <a:buAutoNum type="arabicPeriod"/>
            </a:pPr>
            <a:r>
              <a:rPr lang="en-CA" sz="1400" dirty="0"/>
              <a:t>Conducting Analysis Overview</a:t>
            </a:r>
            <a:endParaRPr lang="en-US" sz="1400" dirty="0"/>
          </a:p>
          <a:p>
            <a:pPr indent="0">
              <a:buFont typeface="+mj-lt"/>
              <a:buAutoNum type="arabicPeriod"/>
            </a:pPr>
            <a:r>
              <a:rPr lang="en-US" sz="1400" dirty="0"/>
              <a:t>Data &amp; Variables</a:t>
            </a:r>
          </a:p>
          <a:p>
            <a:pPr indent="0">
              <a:buFont typeface="+mj-lt"/>
              <a:buAutoNum type="arabicPeriod"/>
            </a:pPr>
            <a:r>
              <a:rPr lang="en-US" sz="1400" dirty="0"/>
              <a:t>Variable Overview</a:t>
            </a:r>
          </a:p>
          <a:p>
            <a:pPr lvl="1" indent="0">
              <a:buFont typeface="+mj-lt"/>
              <a:buAutoNum type="arabicPeriod"/>
            </a:pPr>
            <a:r>
              <a:rPr lang="en-US" sz="1400" dirty="0"/>
              <a:t>Analysis of Variable: startYear</a:t>
            </a:r>
          </a:p>
          <a:p>
            <a:pPr lvl="1" indent="0">
              <a:buFont typeface="+mj-lt"/>
              <a:buAutoNum type="arabicPeriod"/>
            </a:pPr>
            <a:r>
              <a:rPr lang="en-US" sz="1400" dirty="0"/>
              <a:t>Analysis of Variable: genres</a:t>
            </a:r>
          </a:p>
          <a:p>
            <a:pPr lvl="1" indent="0">
              <a:buFont typeface="+mj-lt"/>
              <a:buAutoNum type="arabicPeriod"/>
            </a:pPr>
            <a:r>
              <a:rPr lang="en-US" sz="1400" dirty="0"/>
              <a:t>Analysis of Variable: runtimeMinutes</a:t>
            </a:r>
          </a:p>
          <a:p>
            <a:pPr lvl="1" indent="0">
              <a:buFont typeface="+mj-lt"/>
              <a:buAutoNum type="arabicPeriod"/>
            </a:pPr>
            <a:r>
              <a:rPr lang="en-US" sz="1400" dirty="0"/>
              <a:t>Analysis of Variable: numVotes</a:t>
            </a:r>
          </a:p>
          <a:p>
            <a:pPr lvl="1" indent="0">
              <a:buFont typeface="+mj-lt"/>
              <a:buAutoNum type="arabicPeriod"/>
            </a:pPr>
            <a:r>
              <a:rPr lang="en-US" sz="1400" dirty="0"/>
              <a:t>Analysis of Variable: averageRating</a:t>
            </a:r>
          </a:p>
          <a:p>
            <a:pPr lvl="1" indent="0">
              <a:buFont typeface="+mj-lt"/>
              <a:buAutoNum type="arabicPeriod"/>
            </a:pPr>
            <a:r>
              <a:rPr lang="en-US" sz="1400" dirty="0"/>
              <a:t>Analysis of Variable: averageRatingGrpd</a:t>
            </a:r>
          </a:p>
          <a:p>
            <a:pPr indent="0">
              <a:buFont typeface="+mj-lt"/>
              <a:buAutoNum type="arabicPeriod"/>
            </a:pPr>
            <a:r>
              <a:rPr lang="en-US" sz="1400" dirty="0"/>
              <a:t>Analytical Analysis</a:t>
            </a:r>
          </a:p>
          <a:p>
            <a:pPr lvl="1" indent="0">
              <a:buFont typeface="+mj-lt"/>
              <a:buAutoNum type="arabicPeriod"/>
            </a:pPr>
            <a:r>
              <a:rPr lang="en-US" sz="1400" dirty="0"/>
              <a:t>Probability Mass Function</a:t>
            </a:r>
          </a:p>
          <a:p>
            <a:pPr lvl="1" indent="0">
              <a:buFont typeface="+mj-lt"/>
              <a:buAutoNum type="arabicPeriod"/>
            </a:pPr>
            <a:r>
              <a:rPr lang="en-US" sz="1400" dirty="0"/>
              <a:t>Cumulative Distribution Function</a:t>
            </a:r>
          </a:p>
          <a:p>
            <a:pPr lvl="1" indent="0">
              <a:buFont typeface="+mj-lt"/>
              <a:buAutoNum type="arabicPeriod"/>
            </a:pPr>
            <a:r>
              <a:rPr lang="en-US" sz="1400" dirty="0"/>
              <a:t>Normal Probability Plot</a:t>
            </a:r>
          </a:p>
          <a:p>
            <a:pPr lvl="1" indent="0">
              <a:buFont typeface="+mj-lt"/>
              <a:buAutoNum type="arabicPeriod"/>
            </a:pPr>
            <a:r>
              <a:rPr lang="en-US" sz="1400" dirty="0"/>
              <a:t>Scatterplot: Average Rating by Runtime Minutes</a:t>
            </a:r>
          </a:p>
          <a:p>
            <a:pPr lvl="1" indent="0">
              <a:buFont typeface="+mj-lt"/>
              <a:buAutoNum type="arabicPeriod"/>
            </a:pPr>
            <a:r>
              <a:rPr lang="en-US" sz="1400" dirty="0"/>
              <a:t>Scatterplot: Average Rating by Number of Votes</a:t>
            </a:r>
          </a:p>
          <a:p>
            <a:pPr indent="0">
              <a:buFont typeface="+mj-lt"/>
              <a:buAutoNum type="arabicPeriod"/>
            </a:pPr>
            <a:r>
              <a:rPr lang="en-US" sz="1400" dirty="0"/>
              <a:t>Testing the Hypothesis</a:t>
            </a:r>
          </a:p>
          <a:p>
            <a:pPr lvl="1" indent="0">
              <a:buFont typeface="+mj-lt"/>
              <a:buAutoNum type="arabicPeriod"/>
            </a:pPr>
            <a:r>
              <a:rPr lang="en-US" sz="1400" dirty="0"/>
              <a:t>Correlation Tests</a:t>
            </a:r>
          </a:p>
          <a:p>
            <a:pPr lvl="1" indent="0">
              <a:buFont typeface="+mj-lt"/>
              <a:buAutoNum type="arabicPeriod"/>
            </a:pPr>
            <a:r>
              <a:rPr lang="en-US" sz="1400" dirty="0"/>
              <a:t>Difference in Means</a:t>
            </a:r>
          </a:p>
          <a:p>
            <a:pPr lvl="1" indent="0">
              <a:buFont typeface="+mj-lt"/>
              <a:buAutoNum type="arabicPeriod"/>
            </a:pPr>
            <a:r>
              <a:rPr lang="en-US" sz="1400" dirty="0"/>
              <a:t>Cohen Effect Size</a:t>
            </a:r>
          </a:p>
          <a:p>
            <a:pPr lvl="1" indent="0">
              <a:buFont typeface="+mj-lt"/>
              <a:buAutoNum type="arabicPeriod"/>
            </a:pPr>
            <a:r>
              <a:rPr lang="en-US" sz="1400" dirty="0"/>
              <a:t>Linear Regression Analysis</a:t>
            </a:r>
          </a:p>
          <a:p>
            <a:pPr lvl="1" indent="0">
              <a:buFont typeface="+mj-lt"/>
              <a:buAutoNum type="arabicPeriod"/>
            </a:pPr>
            <a:r>
              <a:rPr lang="en-US" sz="1400" dirty="0"/>
              <a:t>Testing the Linear Regression &amp; Conclusion</a:t>
            </a:r>
            <a:endParaRPr lang="en-CA" sz="1400" dirty="0"/>
          </a:p>
        </p:txBody>
      </p:sp>
    </p:spTree>
    <p:extLst>
      <p:ext uri="{BB962C8B-B14F-4D97-AF65-F5344CB8AC3E}">
        <p14:creationId xmlns:p14="http://schemas.microsoft.com/office/powerpoint/2010/main" val="377200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3200" kern="1200" dirty="0">
                <a:solidFill>
                  <a:schemeClr val="bg1"/>
                </a:solidFill>
                <a:latin typeface="+mj-lt"/>
                <a:ea typeface="+mj-ea"/>
                <a:cs typeface="+mj-cs"/>
              </a:rPr>
              <a:t>Testing the Hypothesis: Cohen Effect Size</a:t>
            </a:r>
          </a:p>
        </p:txBody>
      </p:sp>
      <p:sp>
        <p:nvSpPr>
          <p:cNvPr id="14" name="TextBox 13">
            <a:extLst>
              <a:ext uri="{FF2B5EF4-FFF2-40B4-BE49-F238E27FC236}">
                <a16:creationId xmlns:a16="http://schemas.microsoft.com/office/drawing/2014/main" id="{69C131C5-81C0-446E-A021-11ACF2C45F28}"/>
              </a:ext>
            </a:extLst>
          </p:cNvPr>
          <p:cNvSpPr txBox="1"/>
          <p:nvPr/>
        </p:nvSpPr>
        <p:spPr>
          <a:xfrm>
            <a:off x="1343768" y="1134609"/>
            <a:ext cx="8766314" cy="3139321"/>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Cohen Effect Size is used to compare the difference in variability between two groups</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Cohen’s d comes out to </a:t>
            </a:r>
            <a:r>
              <a:rPr lang="en-CA" b="1" dirty="0">
                <a:solidFill>
                  <a:schemeClr val="bg1"/>
                </a:solidFill>
              </a:rPr>
              <a:t>0.003633 </a:t>
            </a:r>
            <a:r>
              <a:rPr lang="en-CA" dirty="0">
                <a:solidFill>
                  <a:schemeClr val="bg1"/>
                </a:solidFill>
              </a:rPr>
              <a:t>when average rating of the longer records are compared to the average rating of all records. This means that the effect size between the longer type records and all records is small.</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When comparing average rating of longer records to average rating of other records, Cohen’s d comes out to </a:t>
            </a:r>
            <a:r>
              <a:rPr lang="en-CA" b="1" dirty="0">
                <a:solidFill>
                  <a:schemeClr val="bg1"/>
                </a:solidFill>
              </a:rPr>
              <a:t>0.004872</a:t>
            </a:r>
            <a:r>
              <a:rPr lang="en-CA" dirty="0">
                <a:solidFill>
                  <a:schemeClr val="bg1"/>
                </a:solidFill>
              </a:rPr>
              <a:t>. This means that the effect size between the longer type records and the other type records is small.</a:t>
            </a:r>
            <a:endParaRPr lang="en-CA" b="1" dirty="0">
              <a:solidFill>
                <a:schemeClr val="bg1"/>
              </a:solidFill>
            </a:endParaRP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112074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3200" kern="1200" dirty="0">
                <a:solidFill>
                  <a:schemeClr val="bg1"/>
                </a:solidFill>
                <a:latin typeface="+mj-lt"/>
                <a:ea typeface="+mj-ea"/>
                <a:cs typeface="+mj-cs"/>
              </a:rPr>
              <a:t>Linear Regression Analysis</a:t>
            </a:r>
          </a:p>
        </p:txBody>
      </p:sp>
      <p:pic>
        <p:nvPicPr>
          <p:cNvPr id="5" name="Picture 4" descr="Chart, scatter chart&#10;&#10;Description automatically generated">
            <a:extLst>
              <a:ext uri="{FF2B5EF4-FFF2-40B4-BE49-F238E27FC236}">
                <a16:creationId xmlns:a16="http://schemas.microsoft.com/office/drawing/2014/main" id="{E56ED147-E28E-47F0-BFEC-D2DCBF24FF33}"/>
              </a:ext>
            </a:extLst>
          </p:cNvPr>
          <p:cNvPicPr>
            <a:picLocks noChangeAspect="1"/>
          </p:cNvPicPr>
          <p:nvPr/>
        </p:nvPicPr>
        <p:blipFill>
          <a:blip r:embed="rId2"/>
          <a:stretch>
            <a:fillRect/>
          </a:stretch>
        </p:blipFill>
        <p:spPr>
          <a:xfrm>
            <a:off x="838199" y="1404937"/>
            <a:ext cx="5667375" cy="4048125"/>
          </a:xfrm>
          <a:prstGeom prst="rect">
            <a:avLst/>
          </a:prstGeom>
        </p:spPr>
      </p:pic>
      <p:sp>
        <p:nvSpPr>
          <p:cNvPr id="6" name="TextBox 5">
            <a:extLst>
              <a:ext uri="{FF2B5EF4-FFF2-40B4-BE49-F238E27FC236}">
                <a16:creationId xmlns:a16="http://schemas.microsoft.com/office/drawing/2014/main" id="{06152473-FB31-4959-9ED4-A4B3393118DA}"/>
              </a:ext>
            </a:extLst>
          </p:cNvPr>
          <p:cNvSpPr txBox="1"/>
          <p:nvPr/>
        </p:nvSpPr>
        <p:spPr>
          <a:xfrm>
            <a:off x="6792686" y="1134609"/>
            <a:ext cx="4561112" cy="3693319"/>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The scatter plot shows the relationship of average rating and runtime minutes for the dataset</a:t>
            </a:r>
          </a:p>
          <a:p>
            <a:pPr marL="285750" indent="-285750">
              <a:buFont typeface="Arial" panose="020B0604020202020204" pitchFamily="34" charset="0"/>
              <a:buChar char="•"/>
            </a:pPr>
            <a:r>
              <a:rPr lang="en-CA" dirty="0">
                <a:solidFill>
                  <a:schemeClr val="bg1"/>
                </a:solidFill>
              </a:rPr>
              <a:t>A linear fit line has been added</a:t>
            </a:r>
          </a:p>
          <a:p>
            <a:pPr marL="285750" indent="-285750">
              <a:buFont typeface="Arial" panose="020B0604020202020204" pitchFamily="34" charset="0"/>
              <a:buChar char="•"/>
            </a:pPr>
            <a:r>
              <a:rPr lang="en-CA" dirty="0">
                <a:solidFill>
                  <a:schemeClr val="bg1"/>
                </a:solidFill>
              </a:rPr>
              <a:t>The regression line details are below:</a:t>
            </a:r>
          </a:p>
          <a:p>
            <a:endParaRPr lang="en-CA" dirty="0">
              <a:solidFill>
                <a:schemeClr val="bg1"/>
              </a:solidFill>
            </a:endParaRPr>
          </a:p>
          <a:p>
            <a:r>
              <a:rPr lang="en-CA" dirty="0">
                <a:solidFill>
                  <a:schemeClr val="bg1"/>
                </a:solidFill>
              </a:rPr>
              <a:t>Slope: 0.89</a:t>
            </a:r>
          </a:p>
          <a:p>
            <a:r>
              <a:rPr lang="en-CA" dirty="0">
                <a:solidFill>
                  <a:schemeClr val="bg1"/>
                </a:solidFill>
              </a:rPr>
              <a:t>Intercept: 75.372</a:t>
            </a:r>
          </a:p>
          <a:p>
            <a:r>
              <a:rPr lang="en-CA" dirty="0">
                <a:solidFill>
                  <a:schemeClr val="bg1"/>
                </a:solidFill>
              </a:rPr>
              <a:t>R Value (Correlation Coefficient): 0.048</a:t>
            </a:r>
          </a:p>
          <a:p>
            <a:r>
              <a:rPr lang="en-CA" dirty="0">
                <a:solidFill>
                  <a:schemeClr val="bg1"/>
                </a:solidFill>
              </a:rPr>
              <a:t>P Value 0.08 (8% change null hypothesis is true)</a:t>
            </a:r>
          </a:p>
          <a:p>
            <a:r>
              <a:rPr lang="en-CA" dirty="0">
                <a:solidFill>
                  <a:schemeClr val="bg1"/>
                </a:solidFill>
              </a:rPr>
              <a:t>Standard Error: 0.509</a:t>
            </a: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5798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6C9-FAF2-443C-9AE2-C014CF240983}"/>
              </a:ext>
            </a:extLst>
          </p:cNvPr>
          <p:cNvSpPr>
            <a:spLocks noGrp="1"/>
          </p:cNvSpPr>
          <p:nvPr>
            <p:ph type="title"/>
          </p:nvPr>
        </p:nvSpPr>
        <p:spPr>
          <a:xfrm>
            <a:off x="838199" y="291090"/>
            <a:ext cx="10515599" cy="932688"/>
          </a:xfrm>
        </p:spPr>
        <p:txBody>
          <a:bodyPr vert="horz" lIns="91440" tIns="45720" rIns="91440" bIns="45720" rtlCol="0" anchor="t">
            <a:noAutofit/>
          </a:bodyPr>
          <a:lstStyle/>
          <a:p>
            <a:r>
              <a:rPr lang="en-US" sz="3200" kern="1200" dirty="0">
                <a:solidFill>
                  <a:schemeClr val="bg1"/>
                </a:solidFill>
                <a:latin typeface="+mj-lt"/>
                <a:ea typeface="+mj-ea"/>
                <a:cs typeface="+mj-cs"/>
              </a:rPr>
              <a:t>Testing the Linear Regression</a:t>
            </a:r>
          </a:p>
        </p:txBody>
      </p:sp>
      <p:sp>
        <p:nvSpPr>
          <p:cNvPr id="6" name="TextBox 5">
            <a:extLst>
              <a:ext uri="{FF2B5EF4-FFF2-40B4-BE49-F238E27FC236}">
                <a16:creationId xmlns:a16="http://schemas.microsoft.com/office/drawing/2014/main" id="{06152473-FB31-4959-9ED4-A4B3393118DA}"/>
              </a:ext>
            </a:extLst>
          </p:cNvPr>
          <p:cNvSpPr txBox="1"/>
          <p:nvPr/>
        </p:nvSpPr>
        <p:spPr>
          <a:xfrm>
            <a:off x="755374" y="1134609"/>
            <a:ext cx="10598424" cy="4955203"/>
          </a:xfrm>
          <a:prstGeom prst="rect">
            <a:avLst/>
          </a:prstGeom>
          <a:noFill/>
        </p:spPr>
        <p:txBody>
          <a:bodyPr wrap="square">
            <a:spAutoFit/>
          </a:bodyPr>
          <a:lstStyle/>
          <a:p>
            <a:pPr marL="285750" indent="-285750">
              <a:buFont typeface="Arial" panose="020B0604020202020204" pitchFamily="34" charset="0"/>
              <a:buChar char="•"/>
            </a:pPr>
            <a:r>
              <a:rPr lang="en-CA" dirty="0">
                <a:solidFill>
                  <a:schemeClr val="bg1"/>
                </a:solidFill>
              </a:rPr>
              <a:t>I ran a test on the slope to determine the likelihood that the apparent slope is due to chance</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To test, I ran 1000 permutations using random variations of the average rating to get the test statistic of the slope, as estimated by the </a:t>
            </a:r>
            <a:r>
              <a:rPr lang="en-CA" dirty="0" err="1">
                <a:solidFill>
                  <a:schemeClr val="bg1"/>
                </a:solidFill>
              </a:rPr>
              <a:t>LeastSquares</a:t>
            </a:r>
            <a:r>
              <a:rPr lang="en-CA" dirty="0">
                <a:solidFill>
                  <a:schemeClr val="bg1"/>
                </a:solidFill>
              </a:rPr>
              <a:t> function</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I ran 5 tests</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The p-values came to 0.041, 0.027, 0.034, 0.033, 0.027</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All above test returned values less than 0.05, thus allowing me </a:t>
            </a:r>
            <a:r>
              <a:rPr lang="en-CA" b="1" dirty="0">
                <a:solidFill>
                  <a:schemeClr val="bg1"/>
                </a:solidFill>
              </a:rPr>
              <a:t>to reject the null hypothesis </a:t>
            </a:r>
            <a:r>
              <a:rPr lang="en-CA" dirty="0">
                <a:solidFill>
                  <a:schemeClr val="bg1"/>
                </a:solidFill>
              </a:rPr>
              <a:t>and conclude that the estimated slope of 0.89 of the linear fit model is not likely due to chance.</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sz="2000" b="1" dirty="0">
                <a:solidFill>
                  <a:schemeClr val="bg1"/>
                </a:solidFill>
              </a:rPr>
              <a:t>The outcome of the analysis is that as the </a:t>
            </a:r>
            <a:r>
              <a:rPr lang="en-US" sz="2000" b="1" dirty="0">
                <a:solidFill>
                  <a:schemeClr val="bg1"/>
                </a:solidFill>
              </a:rPr>
              <a:t>average rating of films goes up, the runtime minutes tend to increase as well. This is at a rate of 0.89 minutes increase per 0.1 rating increase. </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This can be more easily described as the rating of films tends to increase by 1 integer for every roughly 9 minutes longer the films are</a:t>
            </a:r>
            <a:endParaRPr lang="en-CA" sz="2000" b="1" dirty="0">
              <a:solidFill>
                <a:schemeClr val="bg1"/>
              </a:solidFill>
            </a:endParaRPr>
          </a:p>
        </p:txBody>
      </p:sp>
    </p:spTree>
    <p:extLst>
      <p:ext uri="{BB962C8B-B14F-4D97-AF65-F5344CB8AC3E}">
        <p14:creationId xmlns:p14="http://schemas.microsoft.com/office/powerpoint/2010/main" val="295881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BDEBE0A-C76F-4228-BE0B-655FF27B8DDF}"/>
              </a:ext>
            </a:extLst>
          </p:cNvPr>
          <p:cNvSpPr>
            <a:spLocks noGrp="1"/>
          </p:cNvSpPr>
          <p:nvPr>
            <p:ph type="title"/>
          </p:nvPr>
        </p:nvSpPr>
        <p:spPr>
          <a:xfrm>
            <a:off x="958506" y="800392"/>
            <a:ext cx="10264697" cy="1212102"/>
          </a:xfrm>
        </p:spPr>
        <p:txBody>
          <a:bodyPr>
            <a:normAutofit/>
          </a:bodyPr>
          <a:lstStyle/>
          <a:p>
            <a:r>
              <a:rPr lang="en-CA" sz="4000" b="1">
                <a:solidFill>
                  <a:srgbClr val="FFFFFF"/>
                </a:solidFill>
              </a:rPr>
              <a:t>Objective of Analysis</a:t>
            </a:r>
            <a:endParaRPr lang="en-US" sz="4000" b="1">
              <a:solidFill>
                <a:srgbClr val="FFFFFF"/>
              </a:solidFill>
            </a:endParaRPr>
          </a:p>
        </p:txBody>
      </p:sp>
      <p:sp>
        <p:nvSpPr>
          <p:cNvPr id="3" name="Content Placeholder 2">
            <a:extLst>
              <a:ext uri="{FF2B5EF4-FFF2-40B4-BE49-F238E27FC236}">
                <a16:creationId xmlns:a16="http://schemas.microsoft.com/office/drawing/2014/main" id="{BE3EE638-A8D1-48EE-B19A-5140C24C9164}"/>
              </a:ext>
            </a:extLst>
          </p:cNvPr>
          <p:cNvSpPr>
            <a:spLocks noGrp="1"/>
          </p:cNvSpPr>
          <p:nvPr>
            <p:ph idx="1"/>
          </p:nvPr>
        </p:nvSpPr>
        <p:spPr>
          <a:xfrm>
            <a:off x="1367624" y="2490436"/>
            <a:ext cx="9708995" cy="3567173"/>
          </a:xfrm>
        </p:spPr>
        <p:txBody>
          <a:bodyPr anchor="ctr">
            <a:normAutofit/>
          </a:bodyPr>
          <a:lstStyle/>
          <a:p>
            <a:pPr marL="0" indent="0">
              <a:buNone/>
            </a:pPr>
            <a:r>
              <a:rPr lang="en-CA" sz="2000" dirty="0"/>
              <a:t>To answer the question “</a:t>
            </a:r>
            <a:r>
              <a:rPr lang="en-US" sz="2000" dirty="0"/>
              <a:t>Do Movies with Longer Running Times Tend to get Higher Ratings on IMDB?</a:t>
            </a:r>
            <a:r>
              <a:rPr lang="en-CA" sz="2000" dirty="0"/>
              <a:t>”, I will be using the below null and alternate hypothesis. “Running Time” is defined as the length in minutes of the film.</a:t>
            </a:r>
          </a:p>
          <a:p>
            <a:pPr marL="0" indent="0">
              <a:buNone/>
            </a:pPr>
            <a:endParaRPr lang="en-CA" sz="2000" dirty="0"/>
          </a:p>
          <a:p>
            <a:r>
              <a:rPr lang="en-US" sz="2000" b="0" i="0" dirty="0">
                <a:effectLst/>
              </a:rPr>
              <a:t>Ho: The slope of the regression line is equal to zero.</a:t>
            </a:r>
            <a:endParaRPr lang="en-CA" sz="2000" b="0" i="0" dirty="0">
              <a:effectLst/>
            </a:endParaRPr>
          </a:p>
          <a:p>
            <a:r>
              <a:rPr lang="en-US" sz="2000" b="0" i="0" dirty="0">
                <a:effectLst/>
              </a:rPr>
              <a:t>Ha: The slope of the regression line is not equal to zero.</a:t>
            </a:r>
          </a:p>
          <a:p>
            <a:endParaRPr lang="en-US" sz="2000" dirty="0"/>
          </a:p>
          <a:p>
            <a:pPr marL="0" indent="0">
              <a:buNone/>
            </a:pPr>
            <a:r>
              <a:rPr lang="en-US" sz="2000" dirty="0"/>
              <a:t>Rejecting the Null hypothesis will mean that there is evidence of a  relationship between movie runtime minutes and ratings. A positive slope will indicate that the relationship is positive, meaning that longer runtimes tend to have higher ratings.</a:t>
            </a:r>
            <a:endParaRPr lang="en-CA" sz="2000" dirty="0"/>
          </a:p>
          <a:p>
            <a:pPr marL="0" indent="0">
              <a:buNone/>
            </a:pPr>
            <a:endParaRPr lang="en-US" sz="2000" dirty="0"/>
          </a:p>
        </p:txBody>
      </p:sp>
    </p:spTree>
    <p:extLst>
      <p:ext uri="{BB962C8B-B14F-4D97-AF65-F5344CB8AC3E}">
        <p14:creationId xmlns:p14="http://schemas.microsoft.com/office/powerpoint/2010/main" val="608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BDEBE0A-C76F-4228-BE0B-655FF27B8DDF}"/>
              </a:ext>
            </a:extLst>
          </p:cNvPr>
          <p:cNvSpPr>
            <a:spLocks noGrp="1"/>
          </p:cNvSpPr>
          <p:nvPr>
            <p:ph type="title"/>
          </p:nvPr>
        </p:nvSpPr>
        <p:spPr>
          <a:xfrm>
            <a:off x="958506" y="800392"/>
            <a:ext cx="10264697" cy="1212102"/>
          </a:xfrm>
        </p:spPr>
        <p:txBody>
          <a:bodyPr>
            <a:normAutofit/>
          </a:bodyPr>
          <a:lstStyle/>
          <a:p>
            <a:r>
              <a:rPr lang="en-CA" sz="4000" b="1" dirty="0">
                <a:solidFill>
                  <a:srgbClr val="FFFFFF"/>
                </a:solidFill>
              </a:rPr>
              <a:t>Conducting Analysis</a:t>
            </a:r>
            <a:endParaRPr lang="en-US" sz="4000" b="1" dirty="0">
              <a:solidFill>
                <a:srgbClr val="FFFFFF"/>
              </a:solidFill>
            </a:endParaRPr>
          </a:p>
        </p:txBody>
      </p:sp>
      <p:sp>
        <p:nvSpPr>
          <p:cNvPr id="3" name="Content Placeholder 2">
            <a:extLst>
              <a:ext uri="{FF2B5EF4-FFF2-40B4-BE49-F238E27FC236}">
                <a16:creationId xmlns:a16="http://schemas.microsoft.com/office/drawing/2014/main" id="{BE3EE638-A8D1-48EE-B19A-5140C24C9164}"/>
              </a:ext>
            </a:extLst>
          </p:cNvPr>
          <p:cNvSpPr>
            <a:spLocks noGrp="1"/>
          </p:cNvSpPr>
          <p:nvPr>
            <p:ph idx="1"/>
          </p:nvPr>
        </p:nvSpPr>
        <p:spPr>
          <a:xfrm>
            <a:off x="1367624" y="2490436"/>
            <a:ext cx="9708995" cy="3567173"/>
          </a:xfrm>
        </p:spPr>
        <p:txBody>
          <a:bodyPr anchor="ctr">
            <a:normAutofit/>
          </a:bodyPr>
          <a:lstStyle/>
          <a:p>
            <a:pPr marL="0" indent="0">
              <a:buNone/>
            </a:pPr>
            <a:r>
              <a:rPr lang="en-CA" sz="2000" dirty="0"/>
              <a:t>To define “longer” running movies, a new variable will be created called ‘quantile_4’ that breaks up the data into 4 quantiles using the </a:t>
            </a:r>
            <a:r>
              <a:rPr lang="en-CA" sz="2000" dirty="0" err="1"/>
              <a:t>pd.qcut</a:t>
            </a:r>
            <a:r>
              <a:rPr lang="en-CA" sz="2000" dirty="0"/>
              <a:t> function. </a:t>
            </a:r>
          </a:p>
          <a:p>
            <a:pPr marL="0" indent="0">
              <a:buNone/>
            </a:pPr>
            <a:endParaRPr lang="en-CA" sz="2000" dirty="0"/>
          </a:p>
          <a:p>
            <a:pPr marL="0" indent="0">
              <a:buNone/>
            </a:pPr>
            <a:r>
              <a:rPr lang="en-CA" sz="2000" dirty="0"/>
              <a:t>The top 75% quartile will be the records identified as “longer” movies. The rest of the data will be categorized as “other”. </a:t>
            </a:r>
          </a:p>
          <a:p>
            <a:pPr marL="0" indent="0">
              <a:buNone/>
            </a:pPr>
            <a:endParaRPr lang="en-CA" sz="2000" dirty="0"/>
          </a:p>
          <a:p>
            <a:pPr marL="0" indent="0">
              <a:buNone/>
            </a:pPr>
            <a:r>
              <a:rPr lang="en-CA" sz="2000" dirty="0"/>
              <a:t>A correlation and regression analysis will be conducted.</a:t>
            </a:r>
          </a:p>
          <a:p>
            <a:pPr marL="0" indent="0">
              <a:buNone/>
            </a:pPr>
            <a:endParaRPr lang="en-US" sz="2000" dirty="0"/>
          </a:p>
        </p:txBody>
      </p:sp>
    </p:spTree>
    <p:extLst>
      <p:ext uri="{BB962C8B-B14F-4D97-AF65-F5344CB8AC3E}">
        <p14:creationId xmlns:p14="http://schemas.microsoft.com/office/powerpoint/2010/main" val="141727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AF313D2-A2B9-4317-AD8D-82E4138265A0}"/>
              </a:ext>
            </a:extLst>
          </p:cNvPr>
          <p:cNvSpPr>
            <a:spLocks noGrp="1"/>
          </p:cNvSpPr>
          <p:nvPr>
            <p:ph type="title"/>
          </p:nvPr>
        </p:nvSpPr>
        <p:spPr>
          <a:xfrm>
            <a:off x="958506" y="800392"/>
            <a:ext cx="10264697" cy="1212102"/>
          </a:xfrm>
        </p:spPr>
        <p:txBody>
          <a:bodyPr>
            <a:normAutofit/>
          </a:bodyPr>
          <a:lstStyle/>
          <a:p>
            <a:r>
              <a:rPr lang="en-CA" sz="4000" b="1" dirty="0">
                <a:solidFill>
                  <a:srgbClr val="FFFFFF"/>
                </a:solidFill>
              </a:rPr>
              <a:t>Data Overview	</a:t>
            </a:r>
            <a:endParaRPr lang="en-US" sz="4000" b="1" dirty="0">
              <a:solidFill>
                <a:srgbClr val="FFFFFF"/>
              </a:solidFill>
            </a:endParaRPr>
          </a:p>
        </p:txBody>
      </p:sp>
      <p:sp>
        <p:nvSpPr>
          <p:cNvPr id="3" name="Content Placeholder 2">
            <a:extLst>
              <a:ext uri="{FF2B5EF4-FFF2-40B4-BE49-F238E27FC236}">
                <a16:creationId xmlns:a16="http://schemas.microsoft.com/office/drawing/2014/main" id="{84A95F8D-A953-4D11-B4A7-6D3A1AB7FC8A}"/>
              </a:ext>
            </a:extLst>
          </p:cNvPr>
          <p:cNvSpPr>
            <a:spLocks noGrp="1"/>
          </p:cNvSpPr>
          <p:nvPr>
            <p:ph idx="1"/>
          </p:nvPr>
        </p:nvSpPr>
        <p:spPr>
          <a:xfrm>
            <a:off x="1367624" y="2490436"/>
            <a:ext cx="9708995" cy="4138964"/>
          </a:xfrm>
        </p:spPr>
        <p:txBody>
          <a:bodyPr anchor="ctr">
            <a:normAutofit/>
          </a:bodyPr>
          <a:lstStyle/>
          <a:p>
            <a:r>
              <a:rPr lang="en-CA" sz="1700" dirty="0"/>
              <a:t>IMDB  or ‘Internet Movie Database’ is a private company that  maintains a robust inventory of media as well as their user’s ratings of the media.</a:t>
            </a:r>
          </a:p>
          <a:p>
            <a:r>
              <a:rPr lang="en-CA" sz="1700" dirty="0"/>
              <a:t>For this analysis, I will be using the below datasets. </a:t>
            </a:r>
          </a:p>
          <a:p>
            <a:pPr lvl="1"/>
            <a:r>
              <a:rPr lang="en-US" sz="1700" dirty="0" err="1"/>
              <a:t>title.akas</a:t>
            </a:r>
            <a:endParaRPr lang="en-US" sz="1700" dirty="0"/>
          </a:p>
          <a:p>
            <a:pPr lvl="1"/>
            <a:r>
              <a:rPr lang="en-US" sz="1700" u="none" strike="noStrike" dirty="0" err="1">
                <a:effectLst/>
              </a:rPr>
              <a:t>title.basics</a:t>
            </a:r>
            <a:endParaRPr lang="en-US" sz="1700" u="none" strike="noStrike" dirty="0">
              <a:effectLst/>
            </a:endParaRPr>
          </a:p>
          <a:p>
            <a:pPr lvl="1"/>
            <a:r>
              <a:rPr lang="en-US" sz="1700" u="none" strike="noStrike" dirty="0" err="1">
                <a:effectLst/>
              </a:rPr>
              <a:t>title.ratings</a:t>
            </a:r>
            <a:endParaRPr lang="en-US" sz="1700" b="1" i="0" u="none" strike="noStrike" dirty="0">
              <a:effectLst/>
              <a:latin typeface="Calibri" panose="020F0502020204030204" pitchFamily="34" charset="0"/>
            </a:endParaRPr>
          </a:p>
          <a:p>
            <a:r>
              <a:rPr lang="en-US" sz="1700" dirty="0"/>
              <a:t>I will be applying the following limits to the data:</a:t>
            </a:r>
          </a:p>
          <a:p>
            <a:pPr lvl="1"/>
            <a:r>
              <a:rPr lang="en-US" sz="1700" dirty="0"/>
              <a:t>Data will be limited to the United States region</a:t>
            </a:r>
          </a:p>
          <a:p>
            <a:pPr lvl="1"/>
            <a:r>
              <a:rPr lang="en-US" sz="1700" dirty="0"/>
              <a:t>Data will not include adult films</a:t>
            </a:r>
          </a:p>
          <a:p>
            <a:pPr lvl="1"/>
            <a:r>
              <a:rPr lang="en-US" sz="1700" dirty="0"/>
              <a:t>Data will be limited to title types of "movie"</a:t>
            </a:r>
          </a:p>
          <a:p>
            <a:pPr lvl="1"/>
            <a:r>
              <a:rPr lang="en-US" sz="1700" dirty="0"/>
              <a:t>Data will only include films with a release year between 2010 and 2020, inclusive</a:t>
            </a:r>
          </a:p>
          <a:p>
            <a:pPr lvl="1"/>
            <a:endParaRPr lang="en-US" sz="1700" b="1" i="0" u="none" strike="noStrike" dirty="0">
              <a:effectLst/>
              <a:latin typeface="Calibri" panose="020F0502020204030204" pitchFamily="34" charset="0"/>
            </a:endParaRPr>
          </a:p>
          <a:p>
            <a:pPr lvl="1"/>
            <a:endParaRPr lang="en-US" sz="1700" dirty="0"/>
          </a:p>
        </p:txBody>
      </p:sp>
    </p:spTree>
    <p:extLst>
      <p:ext uri="{BB962C8B-B14F-4D97-AF65-F5344CB8AC3E}">
        <p14:creationId xmlns:p14="http://schemas.microsoft.com/office/powerpoint/2010/main" val="43332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86CE51A-C57E-407D-9DEF-46DA35CAF7A1}"/>
              </a:ext>
            </a:extLst>
          </p:cNvPr>
          <p:cNvGraphicFramePr>
            <a:graphicFrameLocks noGrp="1"/>
          </p:cNvGraphicFramePr>
          <p:nvPr>
            <p:extLst>
              <p:ext uri="{D42A27DB-BD31-4B8C-83A1-F6EECF244321}">
                <p14:modId xmlns:p14="http://schemas.microsoft.com/office/powerpoint/2010/main" val="180649030"/>
              </p:ext>
            </p:extLst>
          </p:nvPr>
        </p:nvGraphicFramePr>
        <p:xfrm>
          <a:off x="2725445" y="1200151"/>
          <a:ext cx="5858166" cy="5564840"/>
        </p:xfrm>
        <a:graphic>
          <a:graphicData uri="http://schemas.openxmlformats.org/drawingml/2006/table">
            <a:tbl>
              <a:tblPr firstRow="1">
                <a:tableStyleId>{5C22544A-7EE6-4342-B048-85BDC9FD1C3A}</a:tableStyleId>
              </a:tblPr>
              <a:tblGrid>
                <a:gridCol w="2050316">
                  <a:extLst>
                    <a:ext uri="{9D8B030D-6E8A-4147-A177-3AD203B41FA5}">
                      <a16:colId xmlns:a16="http://schemas.microsoft.com/office/drawing/2014/main" val="4199526773"/>
                    </a:ext>
                  </a:extLst>
                </a:gridCol>
                <a:gridCol w="2330682">
                  <a:extLst>
                    <a:ext uri="{9D8B030D-6E8A-4147-A177-3AD203B41FA5}">
                      <a16:colId xmlns:a16="http://schemas.microsoft.com/office/drawing/2014/main" val="3373625662"/>
                    </a:ext>
                  </a:extLst>
                </a:gridCol>
                <a:gridCol w="1477168">
                  <a:extLst>
                    <a:ext uri="{9D8B030D-6E8A-4147-A177-3AD203B41FA5}">
                      <a16:colId xmlns:a16="http://schemas.microsoft.com/office/drawing/2014/main" val="2300633685"/>
                    </a:ext>
                  </a:extLst>
                </a:gridCol>
              </a:tblGrid>
              <a:tr h="350809">
                <a:tc gridSpan="3">
                  <a:txBody>
                    <a:bodyPr/>
                    <a:lstStyle/>
                    <a:p>
                      <a:pPr algn="ctr" fontAlgn="b"/>
                      <a:r>
                        <a:rPr lang="en-CA" sz="1600" b="1" i="0" u="none" strike="noStrike" dirty="0">
                          <a:solidFill>
                            <a:schemeClr val="bg1"/>
                          </a:solidFill>
                          <a:effectLst/>
                          <a:latin typeface="Calibri" panose="020F0502020204030204" pitchFamily="34" charset="0"/>
                        </a:rPr>
                        <a:t>Input Variables</a:t>
                      </a:r>
                      <a:endParaRPr lang="en-US" sz="1600" b="1" i="0" u="none" strike="noStrike" dirty="0">
                        <a:solidFill>
                          <a:schemeClr val="bg1"/>
                        </a:solidFill>
                        <a:effectLst/>
                        <a:latin typeface="Calibri" panose="020F0502020204030204" pitchFamily="34" charset="0"/>
                      </a:endParaRPr>
                    </a:p>
                  </a:txBody>
                  <a:tcPr marL="6629" marR="6629" marT="6629" marB="0"/>
                </a:tc>
                <a:tc hMerge="1">
                  <a:txBody>
                    <a:bodyPr/>
                    <a:lstStyle/>
                    <a:p>
                      <a:pPr algn="ctr" fontAlgn="b"/>
                      <a:endParaRPr lang="en-US" sz="1400" b="1" i="0" u="none" strike="noStrike">
                        <a:solidFill>
                          <a:srgbClr val="000000"/>
                        </a:solidFill>
                        <a:effectLst/>
                        <a:latin typeface="Calibri" panose="020F0502020204030204" pitchFamily="34" charset="0"/>
                      </a:endParaRPr>
                    </a:p>
                  </a:txBody>
                  <a:tcPr marL="5908" marR="5908" marT="5908" marB="0"/>
                </a:tc>
                <a:tc hMerge="1">
                  <a:txBody>
                    <a:bodyPr/>
                    <a:lstStyle/>
                    <a:p>
                      <a:pPr algn="ctr" fontAlgn="b"/>
                      <a:endParaRPr lang="en-US" sz="1400" b="1" i="0" u="none" strike="noStrike">
                        <a:solidFill>
                          <a:srgbClr val="000000"/>
                        </a:solidFill>
                        <a:effectLst/>
                        <a:latin typeface="Calibri" panose="020F0502020204030204" pitchFamily="34" charset="0"/>
                      </a:endParaRPr>
                    </a:p>
                  </a:txBody>
                  <a:tcPr marL="5908" marR="5908" marT="5908" marB="0"/>
                </a:tc>
                <a:extLst>
                  <a:ext uri="{0D108BD9-81ED-4DB2-BD59-A6C34878D82A}">
                    <a16:rowId xmlns:a16="http://schemas.microsoft.com/office/drawing/2014/main" val="3589217367"/>
                  </a:ext>
                </a:extLst>
              </a:tr>
              <a:tr h="350809">
                <a:tc>
                  <a:txBody>
                    <a:bodyPr/>
                    <a:lstStyle/>
                    <a:p>
                      <a:pPr algn="ctr" fontAlgn="b"/>
                      <a:r>
                        <a:rPr lang="en-US" sz="1600" u="none" strike="noStrike" err="1">
                          <a:effectLst/>
                        </a:rPr>
                        <a:t>title.akas</a:t>
                      </a:r>
                      <a:endParaRPr lang="en-US" sz="1600" b="1" i="0" u="none" strike="noStrike">
                        <a:solidFill>
                          <a:srgbClr val="000000"/>
                        </a:solidFill>
                        <a:effectLst/>
                        <a:latin typeface="Calibri" panose="020F0502020204030204" pitchFamily="34" charset="0"/>
                      </a:endParaRPr>
                    </a:p>
                  </a:txBody>
                  <a:tcPr marL="6629" marR="6629" marT="6629" marB="0"/>
                </a:tc>
                <a:tc>
                  <a:txBody>
                    <a:bodyPr/>
                    <a:lstStyle/>
                    <a:p>
                      <a:pPr algn="ctr" fontAlgn="b"/>
                      <a:r>
                        <a:rPr lang="en-US" sz="1600" u="none" strike="noStrike" err="1">
                          <a:effectLst/>
                        </a:rPr>
                        <a:t>title.basics</a:t>
                      </a:r>
                      <a:endParaRPr lang="en-US" sz="1600" b="1" i="0" u="none" strike="noStrike">
                        <a:solidFill>
                          <a:srgbClr val="000000"/>
                        </a:solidFill>
                        <a:effectLst/>
                        <a:latin typeface="Calibri" panose="020F0502020204030204" pitchFamily="34" charset="0"/>
                      </a:endParaRPr>
                    </a:p>
                  </a:txBody>
                  <a:tcPr marL="6629" marR="6629" marT="6629" marB="0"/>
                </a:tc>
                <a:tc>
                  <a:txBody>
                    <a:bodyPr/>
                    <a:lstStyle/>
                    <a:p>
                      <a:pPr algn="ctr" fontAlgn="b"/>
                      <a:r>
                        <a:rPr lang="en-US" sz="1600" u="none" strike="noStrike" err="1">
                          <a:effectLst/>
                        </a:rPr>
                        <a:t>title.ratings</a:t>
                      </a:r>
                      <a:endParaRPr lang="en-US" sz="1600" b="1" i="0" u="none" strike="noStrike">
                        <a:solidFill>
                          <a:srgbClr val="000000"/>
                        </a:solidFill>
                        <a:effectLst/>
                        <a:latin typeface="Calibri" panose="020F0502020204030204" pitchFamily="34" charset="0"/>
                      </a:endParaRPr>
                    </a:p>
                  </a:txBody>
                  <a:tcPr marL="6629" marR="6629" marT="6629" marB="0"/>
                </a:tc>
                <a:extLst>
                  <a:ext uri="{0D108BD9-81ED-4DB2-BD59-A6C34878D82A}">
                    <a16:rowId xmlns:a16="http://schemas.microsoft.com/office/drawing/2014/main" val="1375219664"/>
                  </a:ext>
                </a:extLst>
              </a:tr>
              <a:tr h="810537">
                <a:tc>
                  <a:txBody>
                    <a:bodyPr/>
                    <a:lstStyle/>
                    <a:p>
                      <a:pPr algn="l" fontAlgn="ctr"/>
                      <a:r>
                        <a:rPr lang="en-US" sz="1300" b="1" u="none" strike="noStrike" err="1">
                          <a:effectLst/>
                        </a:rPr>
                        <a:t>titleId</a:t>
                      </a:r>
                      <a:r>
                        <a:rPr lang="en-US" sz="1300" u="none" strike="noStrike">
                          <a:effectLst/>
                        </a:rPr>
                        <a:t> (string) - a </a:t>
                      </a:r>
                      <a:r>
                        <a:rPr lang="en-US" sz="1300" u="none" strike="noStrike" err="1">
                          <a:effectLst/>
                        </a:rPr>
                        <a:t>tconst</a:t>
                      </a:r>
                      <a:r>
                        <a:rPr lang="en-US" sz="1300" u="none" strike="noStrike">
                          <a:effectLst/>
                        </a:rPr>
                        <a:t>, an alphanumeric unique identifier of the title</a:t>
                      </a: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err="1">
                          <a:effectLst/>
                        </a:rPr>
                        <a:t>tconst</a:t>
                      </a:r>
                      <a:r>
                        <a:rPr lang="en-US" sz="1300" u="none" strike="noStrike">
                          <a:effectLst/>
                        </a:rPr>
                        <a:t> (string) - alphanumeric unique identifier of the title</a:t>
                      </a: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err="1">
                          <a:effectLst/>
                        </a:rPr>
                        <a:t>tconst</a:t>
                      </a:r>
                      <a:r>
                        <a:rPr lang="en-US" sz="1300" u="none" strike="noStrike">
                          <a:effectLst/>
                        </a:rPr>
                        <a:t> (string) - alphanumeric unique identifier of the title</a:t>
                      </a:r>
                      <a:endParaRPr lang="en-US" sz="1300" b="0" i="0" u="none" strike="noStrike">
                        <a:solidFill>
                          <a:srgbClr val="333333"/>
                        </a:solidFill>
                        <a:effectLst/>
                        <a:latin typeface="Verdana" panose="020B0604030504040204" pitchFamily="34" charset="0"/>
                      </a:endParaRPr>
                    </a:p>
                  </a:txBody>
                  <a:tcPr marL="79540" marR="6629" marT="6629" marB="0"/>
                </a:tc>
                <a:extLst>
                  <a:ext uri="{0D108BD9-81ED-4DB2-BD59-A6C34878D82A}">
                    <a16:rowId xmlns:a16="http://schemas.microsoft.com/office/drawing/2014/main" val="3671843881"/>
                  </a:ext>
                </a:extLst>
              </a:tr>
              <a:tr h="810537">
                <a:tc>
                  <a:txBody>
                    <a:bodyPr/>
                    <a:lstStyle/>
                    <a:p>
                      <a:pPr algn="l" fontAlgn="ctr"/>
                      <a:r>
                        <a:rPr lang="en-US" sz="1300" b="1" u="none" strike="noStrike" dirty="0">
                          <a:effectLst/>
                        </a:rPr>
                        <a:t>title </a:t>
                      </a:r>
                      <a:r>
                        <a:rPr lang="en-US" sz="1300" u="none" strike="noStrike" dirty="0">
                          <a:effectLst/>
                        </a:rPr>
                        <a:t>(string) – the localized title</a:t>
                      </a:r>
                      <a:endParaRPr lang="en-US" sz="1300" b="0" i="0" u="none" strike="noStrike" dirty="0">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dirty="0" err="1">
                          <a:effectLst/>
                        </a:rPr>
                        <a:t>titleType</a:t>
                      </a:r>
                      <a:r>
                        <a:rPr lang="en-US" sz="1300" u="none" strike="noStrike" dirty="0">
                          <a:effectLst/>
                        </a:rPr>
                        <a:t> (string) – the type/format of the title (e.g. movie, short, </a:t>
                      </a:r>
                      <a:r>
                        <a:rPr lang="en-US" sz="1300" u="none" strike="noStrike" dirty="0" err="1">
                          <a:effectLst/>
                        </a:rPr>
                        <a:t>tvseries</a:t>
                      </a:r>
                      <a:r>
                        <a:rPr lang="en-US" sz="1300" u="none" strike="noStrike" dirty="0">
                          <a:effectLst/>
                        </a:rPr>
                        <a:t>, </a:t>
                      </a:r>
                      <a:r>
                        <a:rPr lang="en-US" sz="1300" u="none" strike="noStrike" dirty="0" err="1">
                          <a:effectLst/>
                        </a:rPr>
                        <a:t>tvepisode</a:t>
                      </a:r>
                      <a:r>
                        <a:rPr lang="en-US" sz="1300" u="none" strike="noStrike" dirty="0">
                          <a:effectLst/>
                        </a:rPr>
                        <a:t>, video, </a:t>
                      </a:r>
                      <a:r>
                        <a:rPr lang="en-US" sz="1300" u="none" strike="noStrike" dirty="0" err="1">
                          <a:effectLst/>
                        </a:rPr>
                        <a:t>etc</a:t>
                      </a:r>
                      <a:r>
                        <a:rPr lang="en-US" sz="1300" u="none" strike="noStrike" dirty="0">
                          <a:effectLst/>
                        </a:rPr>
                        <a:t>)</a:t>
                      </a:r>
                      <a:endParaRPr lang="en-US" sz="1300" b="0" i="0" u="none" strike="noStrike" dirty="0">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dirty="0">
                          <a:effectLst/>
                        </a:rPr>
                        <a:t>averageRating</a:t>
                      </a:r>
                      <a:r>
                        <a:rPr lang="en-US" sz="1300" u="none" strike="noStrike" dirty="0">
                          <a:effectLst/>
                        </a:rPr>
                        <a:t> – weighted average of all the individual user ratings</a:t>
                      </a:r>
                      <a:endParaRPr lang="en-US" sz="1300" b="0" i="0" u="none" strike="noStrike" dirty="0">
                        <a:solidFill>
                          <a:srgbClr val="333333"/>
                        </a:solidFill>
                        <a:effectLst/>
                        <a:latin typeface="Verdana" panose="020B0604030504040204" pitchFamily="34" charset="0"/>
                      </a:endParaRPr>
                    </a:p>
                  </a:txBody>
                  <a:tcPr marL="79540" marR="6629" marT="6629" marB="0"/>
                </a:tc>
                <a:extLst>
                  <a:ext uri="{0D108BD9-81ED-4DB2-BD59-A6C34878D82A}">
                    <a16:rowId xmlns:a16="http://schemas.microsoft.com/office/drawing/2014/main" val="2101726769"/>
                  </a:ext>
                </a:extLst>
              </a:tr>
              <a:tr h="810537">
                <a:tc>
                  <a:txBody>
                    <a:bodyPr/>
                    <a:lstStyle/>
                    <a:p>
                      <a:pPr algn="l" fontAlgn="ctr"/>
                      <a:r>
                        <a:rPr lang="en-US" sz="1300" b="1" u="none" strike="noStrike">
                          <a:effectLst/>
                        </a:rPr>
                        <a:t>region </a:t>
                      </a:r>
                      <a:r>
                        <a:rPr lang="en-US" sz="1300" u="none" strike="noStrike">
                          <a:effectLst/>
                        </a:rPr>
                        <a:t>(string) - the region for this version of the title</a:t>
                      </a: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err="1">
                          <a:effectLst/>
                        </a:rPr>
                        <a:t>isAdult</a:t>
                      </a:r>
                      <a:r>
                        <a:rPr lang="en-US" sz="1300" u="none" strike="noStrike">
                          <a:effectLst/>
                        </a:rPr>
                        <a:t> (</a:t>
                      </a:r>
                      <a:r>
                        <a:rPr lang="en-US" sz="1300" u="none" strike="noStrike" err="1">
                          <a:effectLst/>
                        </a:rPr>
                        <a:t>boolean</a:t>
                      </a:r>
                      <a:r>
                        <a:rPr lang="en-US" sz="1300" u="none" strike="noStrike">
                          <a:effectLst/>
                        </a:rPr>
                        <a:t>) - 0: non-adult title; 1: adult title</a:t>
                      </a: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dirty="0">
                          <a:effectLst/>
                        </a:rPr>
                        <a:t>numVotes</a:t>
                      </a:r>
                      <a:r>
                        <a:rPr lang="en-US" sz="1300" u="none" strike="noStrike" dirty="0">
                          <a:effectLst/>
                        </a:rPr>
                        <a:t> - number of votes the title has received</a:t>
                      </a:r>
                      <a:endParaRPr lang="en-US" sz="1300" b="0" i="0" u="none" strike="noStrike" dirty="0">
                        <a:solidFill>
                          <a:srgbClr val="333333"/>
                        </a:solidFill>
                        <a:effectLst/>
                        <a:latin typeface="Verdana" panose="020B0604030504040204" pitchFamily="34" charset="0"/>
                      </a:endParaRPr>
                    </a:p>
                  </a:txBody>
                  <a:tcPr marL="79540" marR="6629" marT="6629" marB="0"/>
                </a:tc>
                <a:extLst>
                  <a:ext uri="{0D108BD9-81ED-4DB2-BD59-A6C34878D82A}">
                    <a16:rowId xmlns:a16="http://schemas.microsoft.com/office/drawing/2014/main" val="1602972057"/>
                  </a:ext>
                </a:extLst>
              </a:tr>
              <a:tr h="810537">
                <a:tc>
                  <a:txBody>
                    <a:bodyPr/>
                    <a:lstStyle/>
                    <a:p>
                      <a:pPr algn="l" fontAlgn="ctr"/>
                      <a:r>
                        <a:rPr lang="en-US" sz="1300" b="1" u="none" strike="noStrike">
                          <a:effectLst/>
                        </a:rPr>
                        <a:t>language</a:t>
                      </a:r>
                      <a:r>
                        <a:rPr lang="en-US" sz="1300" u="none" strike="noStrike">
                          <a:effectLst/>
                        </a:rPr>
                        <a:t> (string) - the language of the title</a:t>
                      </a: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algn="l" fontAlgn="ctr"/>
                      <a:r>
                        <a:rPr lang="en-US" sz="1300" b="1" u="none" strike="noStrike" dirty="0">
                          <a:effectLst/>
                        </a:rPr>
                        <a:t>startYear </a:t>
                      </a:r>
                      <a:r>
                        <a:rPr lang="en-US" sz="1300" u="none" strike="noStrike" dirty="0">
                          <a:effectLst/>
                        </a:rPr>
                        <a:t>(YYYY) – represents the release year of a title. In the case of TV Series, it is the series start year</a:t>
                      </a:r>
                      <a:endParaRPr lang="en-US" sz="1300" b="0" i="0" u="none" strike="noStrike" dirty="0">
                        <a:solidFill>
                          <a:srgbClr val="333333"/>
                        </a:solidFill>
                        <a:effectLst/>
                        <a:latin typeface="Verdana" panose="020B0604030504040204" pitchFamily="34" charset="0"/>
                      </a:endParaRPr>
                    </a:p>
                  </a:txBody>
                  <a:tcPr marL="79540" marR="6629" marT="6629" marB="0"/>
                </a:tc>
                <a:tc>
                  <a:txBody>
                    <a:bodyPr/>
                    <a:lstStyle/>
                    <a:p>
                      <a:pPr algn="l" fontAlgn="b"/>
                      <a:endParaRPr lang="en-US" sz="1300" b="0" i="0" u="none" strike="noStrike">
                        <a:solidFill>
                          <a:srgbClr val="000000"/>
                        </a:solidFill>
                        <a:effectLst/>
                        <a:latin typeface="Calibri" panose="020F0502020204030204" pitchFamily="34" charset="0"/>
                      </a:endParaRPr>
                    </a:p>
                  </a:txBody>
                  <a:tcPr marL="6629" marR="6629" marT="6629" marB="0"/>
                </a:tc>
                <a:extLst>
                  <a:ext uri="{0D108BD9-81ED-4DB2-BD59-A6C34878D82A}">
                    <a16:rowId xmlns:a16="http://schemas.microsoft.com/office/drawing/2014/main" val="2386233977"/>
                  </a:ext>
                </a:extLst>
              </a:tr>
              <a:tr h="810537">
                <a:tc>
                  <a:txBody>
                    <a:bodyPr/>
                    <a:lstStyle/>
                    <a:p>
                      <a:pPr algn="l" fontAlgn="ct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300" b="1" u="none" strike="noStrike" dirty="0">
                          <a:effectLst/>
                        </a:rPr>
                        <a:t>runtimeMinutes </a:t>
                      </a:r>
                      <a:r>
                        <a:rPr lang="en-US" sz="1300" u="none" strike="noStrike" dirty="0">
                          <a:effectLst/>
                        </a:rPr>
                        <a:t>– primary runtime of the title, in minutes</a:t>
                      </a:r>
                      <a:endParaRPr lang="en-US" sz="1300" b="0" i="0" u="none" strike="noStrike" dirty="0">
                        <a:solidFill>
                          <a:srgbClr val="333333"/>
                        </a:solidFill>
                        <a:effectLst/>
                        <a:latin typeface="Verdana" panose="020B0604030504040204" pitchFamily="34" charset="0"/>
                      </a:endParaRPr>
                    </a:p>
                    <a:p>
                      <a:pPr algn="l" fontAlgn="ctr"/>
                      <a:endParaRPr lang="en-US" sz="1300" b="0" i="0" u="none" strike="noStrike" dirty="0">
                        <a:solidFill>
                          <a:srgbClr val="333333"/>
                        </a:solidFill>
                        <a:effectLst/>
                        <a:latin typeface="Verdana" panose="020B0604030504040204" pitchFamily="34" charset="0"/>
                      </a:endParaRPr>
                    </a:p>
                  </a:txBody>
                  <a:tcPr marL="79540" marR="6629" marT="6629" marB="0"/>
                </a:tc>
                <a:tc>
                  <a:txBody>
                    <a:bodyPr/>
                    <a:lstStyle/>
                    <a:p>
                      <a:pPr algn="l" fontAlgn="b"/>
                      <a:endParaRPr lang="en-US" sz="1300" b="0" i="0" u="none" strike="noStrike">
                        <a:solidFill>
                          <a:srgbClr val="000000"/>
                        </a:solidFill>
                        <a:effectLst/>
                        <a:latin typeface="Calibri" panose="020F0502020204030204" pitchFamily="34" charset="0"/>
                      </a:endParaRPr>
                    </a:p>
                  </a:txBody>
                  <a:tcPr marL="6629" marR="6629" marT="6629" marB="0"/>
                </a:tc>
                <a:extLst>
                  <a:ext uri="{0D108BD9-81ED-4DB2-BD59-A6C34878D82A}">
                    <a16:rowId xmlns:a16="http://schemas.microsoft.com/office/drawing/2014/main" val="160218797"/>
                  </a:ext>
                </a:extLst>
              </a:tr>
              <a:tr h="810537">
                <a:tc>
                  <a:txBody>
                    <a:bodyPr/>
                    <a:lstStyle/>
                    <a:p>
                      <a:pPr algn="l" fontAlgn="ctr"/>
                      <a:endParaRPr lang="en-US" sz="1300" b="0" i="0" u="none" strike="noStrike">
                        <a:solidFill>
                          <a:srgbClr val="333333"/>
                        </a:solidFill>
                        <a:effectLst/>
                        <a:latin typeface="Verdana" panose="020B0604030504040204" pitchFamily="34" charset="0"/>
                      </a:endParaRPr>
                    </a:p>
                  </a:txBody>
                  <a:tcPr marL="79540" marR="6629" marT="6629" marB="0"/>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300" b="1" i="0" kern="1200" dirty="0">
                          <a:solidFill>
                            <a:schemeClr val="dk1"/>
                          </a:solidFill>
                          <a:effectLst/>
                          <a:latin typeface="+mn-lt"/>
                          <a:ea typeface="+mn-ea"/>
                          <a:cs typeface="+mn-cs"/>
                        </a:rPr>
                        <a:t>genres</a:t>
                      </a:r>
                      <a:r>
                        <a:rPr lang="en-US" sz="1300" b="0" i="0" kern="1200" dirty="0">
                          <a:solidFill>
                            <a:schemeClr val="dk1"/>
                          </a:solidFill>
                          <a:effectLst/>
                          <a:latin typeface="+mn-lt"/>
                          <a:ea typeface="+mn-ea"/>
                          <a:cs typeface="+mn-cs"/>
                        </a:rPr>
                        <a:t> (string array) – includes up to three genres associated with the title</a:t>
                      </a:r>
                    </a:p>
                    <a:p>
                      <a:pPr algn="l" fontAlgn="ctr"/>
                      <a:endParaRPr lang="en-US" sz="1300" b="0" i="0" u="none" strike="noStrike" dirty="0">
                        <a:solidFill>
                          <a:srgbClr val="333333"/>
                        </a:solidFill>
                        <a:effectLst/>
                        <a:latin typeface="Verdana" panose="020B0604030504040204" pitchFamily="34" charset="0"/>
                      </a:endParaRPr>
                    </a:p>
                  </a:txBody>
                  <a:tcPr marL="79540" marR="6629" marT="6629" marB="0"/>
                </a:tc>
                <a:tc>
                  <a:txBody>
                    <a:bodyPr/>
                    <a:lstStyle/>
                    <a:p>
                      <a:pPr algn="l" fontAlgn="b"/>
                      <a:endParaRPr lang="en-US" sz="1300" b="0" i="0" u="none" strike="noStrike" dirty="0">
                        <a:solidFill>
                          <a:srgbClr val="000000"/>
                        </a:solidFill>
                        <a:effectLst/>
                        <a:latin typeface="Calibri" panose="020F0502020204030204" pitchFamily="34" charset="0"/>
                      </a:endParaRPr>
                    </a:p>
                  </a:txBody>
                  <a:tcPr marL="6629" marR="6629" marT="6629" marB="0"/>
                </a:tc>
                <a:extLst>
                  <a:ext uri="{0D108BD9-81ED-4DB2-BD59-A6C34878D82A}">
                    <a16:rowId xmlns:a16="http://schemas.microsoft.com/office/drawing/2014/main" val="3207311510"/>
                  </a:ext>
                </a:extLst>
              </a:tr>
            </a:tbl>
          </a:graphicData>
        </a:graphic>
      </p:graphicFrame>
      <p:graphicFrame>
        <p:nvGraphicFramePr>
          <p:cNvPr id="18" name="Table 17">
            <a:extLst>
              <a:ext uri="{FF2B5EF4-FFF2-40B4-BE49-F238E27FC236}">
                <a16:creationId xmlns:a16="http://schemas.microsoft.com/office/drawing/2014/main" id="{821D2A7A-C164-4235-BFA8-DB52FD0ABEC7}"/>
              </a:ext>
            </a:extLst>
          </p:cNvPr>
          <p:cNvGraphicFramePr>
            <a:graphicFrameLocks noGrp="1"/>
          </p:cNvGraphicFramePr>
          <p:nvPr>
            <p:extLst>
              <p:ext uri="{D42A27DB-BD31-4B8C-83A1-F6EECF244321}">
                <p14:modId xmlns:p14="http://schemas.microsoft.com/office/powerpoint/2010/main" val="2900644778"/>
              </p:ext>
            </p:extLst>
          </p:nvPr>
        </p:nvGraphicFramePr>
        <p:xfrm>
          <a:off x="8877531" y="434838"/>
          <a:ext cx="3071813" cy="6120971"/>
        </p:xfrm>
        <a:graphic>
          <a:graphicData uri="http://schemas.openxmlformats.org/drawingml/2006/table">
            <a:tbl>
              <a:tblPr firstRow="1">
                <a:tableStyleId>{5C22544A-7EE6-4342-B048-85BDC9FD1C3A}</a:tableStyleId>
              </a:tblPr>
              <a:tblGrid>
                <a:gridCol w="3071813">
                  <a:extLst>
                    <a:ext uri="{9D8B030D-6E8A-4147-A177-3AD203B41FA5}">
                      <a16:colId xmlns:a16="http://schemas.microsoft.com/office/drawing/2014/main" val="2300633685"/>
                    </a:ext>
                  </a:extLst>
                </a:gridCol>
              </a:tblGrid>
              <a:tr h="262000">
                <a:tc>
                  <a:txBody>
                    <a:bodyPr/>
                    <a:lstStyle/>
                    <a:p>
                      <a:pPr algn="ctr" fontAlgn="b"/>
                      <a:r>
                        <a:rPr lang="en-US" sz="1400" b="1" i="0" u="none" strike="noStrike" dirty="0">
                          <a:solidFill>
                            <a:schemeClr val="bg1"/>
                          </a:solidFill>
                          <a:effectLst/>
                          <a:latin typeface="Calibri" panose="020F0502020204030204" pitchFamily="34" charset="0"/>
                        </a:rPr>
                        <a:t>Final Variables</a:t>
                      </a:r>
                    </a:p>
                  </a:txBody>
                  <a:tcPr marL="7489" marR="7489" marT="7489" marB="0" anchor="b"/>
                </a:tc>
                <a:extLst>
                  <a:ext uri="{0D108BD9-81ED-4DB2-BD59-A6C34878D82A}">
                    <a16:rowId xmlns:a16="http://schemas.microsoft.com/office/drawing/2014/main" val="1375219664"/>
                  </a:ext>
                </a:extLst>
              </a:tr>
              <a:tr h="489635">
                <a:tc>
                  <a:txBody>
                    <a:bodyPr/>
                    <a:lstStyle/>
                    <a:p>
                      <a:pPr algn="l" fontAlgn="ctr"/>
                      <a:r>
                        <a:rPr lang="en-US" sz="1200" b="1" i="0" u="none" strike="noStrike" err="1">
                          <a:solidFill>
                            <a:srgbClr val="333333"/>
                          </a:solidFill>
                          <a:effectLst/>
                          <a:latin typeface="Verdana" panose="020B0604030504040204" pitchFamily="34" charset="0"/>
                        </a:rPr>
                        <a:t>tconst</a:t>
                      </a:r>
                      <a:r>
                        <a:rPr lang="en-US" sz="1200" b="0" i="0" u="none" strike="noStrike">
                          <a:solidFill>
                            <a:srgbClr val="333333"/>
                          </a:solidFill>
                          <a:effectLst/>
                          <a:latin typeface="Verdana" panose="020B0604030504040204" pitchFamily="34" charset="0"/>
                        </a:rPr>
                        <a:t> (string) - alphanumeric unique identifier of the title</a:t>
                      </a:r>
                    </a:p>
                  </a:txBody>
                  <a:tcPr marL="89873" marR="7489" marT="7489" marB="0" anchor="ctr"/>
                </a:tc>
                <a:extLst>
                  <a:ext uri="{0D108BD9-81ED-4DB2-BD59-A6C34878D82A}">
                    <a16:rowId xmlns:a16="http://schemas.microsoft.com/office/drawing/2014/main" val="340732254"/>
                  </a:ext>
                </a:extLst>
              </a:tr>
              <a:tr h="338590">
                <a:tc>
                  <a:txBody>
                    <a:bodyPr/>
                    <a:lstStyle/>
                    <a:p>
                      <a:pPr algn="l" fontAlgn="ctr"/>
                      <a:r>
                        <a:rPr lang="en-US" sz="1200" b="1" i="0" u="none" strike="noStrike" dirty="0">
                          <a:solidFill>
                            <a:srgbClr val="333333"/>
                          </a:solidFill>
                          <a:effectLst/>
                          <a:latin typeface="Verdana" panose="020B0604030504040204" pitchFamily="34" charset="0"/>
                        </a:rPr>
                        <a:t>title </a:t>
                      </a:r>
                      <a:r>
                        <a:rPr lang="en-US" sz="1200" b="0" i="0" u="none" strike="noStrike" dirty="0">
                          <a:solidFill>
                            <a:srgbClr val="333333"/>
                          </a:solidFill>
                          <a:effectLst/>
                          <a:latin typeface="Verdana" panose="020B0604030504040204" pitchFamily="34" charset="0"/>
                        </a:rPr>
                        <a:t>(string) – the localized title</a:t>
                      </a:r>
                    </a:p>
                  </a:txBody>
                  <a:tcPr marL="89873" marR="7489" marT="7489" marB="0" anchor="ctr"/>
                </a:tc>
                <a:extLst>
                  <a:ext uri="{0D108BD9-81ED-4DB2-BD59-A6C34878D82A}">
                    <a16:rowId xmlns:a16="http://schemas.microsoft.com/office/drawing/2014/main" val="1593782416"/>
                  </a:ext>
                </a:extLst>
              </a:tr>
              <a:tr h="442798">
                <a:tc>
                  <a:txBody>
                    <a:bodyPr/>
                    <a:lstStyle/>
                    <a:p>
                      <a:pPr algn="l" fontAlgn="ctr"/>
                      <a:r>
                        <a:rPr lang="en-US" sz="1200" b="1" i="0" u="none" strike="noStrike">
                          <a:solidFill>
                            <a:srgbClr val="333333"/>
                          </a:solidFill>
                          <a:effectLst/>
                          <a:latin typeface="Verdana" panose="020B0604030504040204" pitchFamily="34" charset="0"/>
                        </a:rPr>
                        <a:t>region</a:t>
                      </a:r>
                      <a:r>
                        <a:rPr lang="en-US" sz="1200" b="0" i="0" u="none" strike="noStrike">
                          <a:solidFill>
                            <a:srgbClr val="333333"/>
                          </a:solidFill>
                          <a:effectLst/>
                          <a:latin typeface="Verdana" panose="020B0604030504040204" pitchFamily="34" charset="0"/>
                        </a:rPr>
                        <a:t> (string) - the region for this version of the title</a:t>
                      </a:r>
                    </a:p>
                  </a:txBody>
                  <a:tcPr marL="89873" marR="7489" marT="7489" marB="0" anchor="ctr"/>
                </a:tc>
                <a:extLst>
                  <a:ext uri="{0D108BD9-81ED-4DB2-BD59-A6C34878D82A}">
                    <a16:rowId xmlns:a16="http://schemas.microsoft.com/office/drawing/2014/main" val="358141147"/>
                  </a:ext>
                </a:extLst>
              </a:tr>
              <a:tr h="791722">
                <a:tc>
                  <a:txBody>
                    <a:bodyPr/>
                    <a:lstStyle/>
                    <a:p>
                      <a:pPr algn="l" fontAlgn="ctr"/>
                      <a:r>
                        <a:rPr lang="en-US" sz="1200" b="1" i="0" u="none" strike="noStrike" dirty="0">
                          <a:solidFill>
                            <a:srgbClr val="333333"/>
                          </a:solidFill>
                          <a:effectLst/>
                          <a:latin typeface="Verdana" panose="020B0604030504040204" pitchFamily="34" charset="0"/>
                        </a:rPr>
                        <a:t>startYear</a:t>
                      </a:r>
                      <a:r>
                        <a:rPr lang="en-US" sz="1200" b="0" i="0" u="none" strike="noStrike" dirty="0">
                          <a:solidFill>
                            <a:srgbClr val="333333"/>
                          </a:solidFill>
                          <a:effectLst/>
                          <a:latin typeface="Verdana" panose="020B0604030504040204" pitchFamily="34" charset="0"/>
                        </a:rPr>
                        <a:t> (YYYY) – represents the release year of a title. In the case of TV Series, it is the series start year</a:t>
                      </a:r>
                    </a:p>
                  </a:txBody>
                  <a:tcPr marL="89873" marR="7489" marT="7489" marB="0" anchor="ctr"/>
                </a:tc>
                <a:extLst>
                  <a:ext uri="{0D108BD9-81ED-4DB2-BD59-A6C34878D82A}">
                    <a16:rowId xmlns:a16="http://schemas.microsoft.com/office/drawing/2014/main" val="2101726769"/>
                  </a:ext>
                </a:extLst>
              </a:tr>
              <a:tr h="489635">
                <a:tc>
                  <a:txBody>
                    <a:bodyPr/>
                    <a:lstStyle/>
                    <a:p>
                      <a:pPr algn="l" fontAlgn="ctr"/>
                      <a:r>
                        <a:rPr lang="en-US" sz="1200" b="1" i="0" u="none" strike="noStrike" dirty="0">
                          <a:solidFill>
                            <a:srgbClr val="333333"/>
                          </a:solidFill>
                          <a:effectLst/>
                          <a:latin typeface="Verdana" panose="020B0604030504040204" pitchFamily="34" charset="0"/>
                        </a:rPr>
                        <a:t>runtimeMinutes</a:t>
                      </a:r>
                      <a:r>
                        <a:rPr lang="en-US" sz="1200" b="0" i="0" u="none" strike="noStrike" dirty="0">
                          <a:solidFill>
                            <a:srgbClr val="333333"/>
                          </a:solidFill>
                          <a:effectLst/>
                          <a:latin typeface="Verdana" panose="020B0604030504040204" pitchFamily="34" charset="0"/>
                        </a:rPr>
                        <a:t> – primary runtime of the title, in minutes</a:t>
                      </a:r>
                    </a:p>
                  </a:txBody>
                  <a:tcPr marL="89873" marR="7489" marT="7489" marB="0" anchor="ctr"/>
                </a:tc>
                <a:extLst>
                  <a:ext uri="{0D108BD9-81ED-4DB2-BD59-A6C34878D82A}">
                    <a16:rowId xmlns:a16="http://schemas.microsoft.com/office/drawing/2014/main" val="1602972057"/>
                  </a:ext>
                </a:extLst>
              </a:tr>
              <a:tr h="489635">
                <a:tc>
                  <a:txBody>
                    <a:bodyPr/>
                    <a:lstStyle/>
                    <a:p>
                      <a:pPr algn="l" fontAlgn="ctr"/>
                      <a:r>
                        <a:rPr lang="en-US" sz="1200" b="1" i="0" u="none" strike="noStrike" dirty="0">
                          <a:solidFill>
                            <a:srgbClr val="333333"/>
                          </a:solidFill>
                          <a:effectLst/>
                          <a:latin typeface="Verdana" panose="020B0604030504040204" pitchFamily="34" charset="0"/>
                        </a:rPr>
                        <a:t>averageRating </a:t>
                      </a:r>
                      <a:r>
                        <a:rPr lang="en-US" sz="1200" b="0" i="0" u="none" strike="noStrike" dirty="0">
                          <a:solidFill>
                            <a:srgbClr val="333333"/>
                          </a:solidFill>
                          <a:effectLst/>
                          <a:latin typeface="Verdana" panose="020B0604030504040204" pitchFamily="34" charset="0"/>
                        </a:rPr>
                        <a:t>– weighted average of all the individual user ratings</a:t>
                      </a:r>
                    </a:p>
                  </a:txBody>
                  <a:tcPr marL="89873" marR="7489" marT="7489" marB="0" anchor="ctr"/>
                </a:tc>
                <a:extLst>
                  <a:ext uri="{0D108BD9-81ED-4DB2-BD59-A6C34878D82A}">
                    <a16:rowId xmlns:a16="http://schemas.microsoft.com/office/drawing/2014/main" val="2386233977"/>
                  </a:ext>
                </a:extLst>
              </a:tr>
              <a:tr h="489635">
                <a:tc>
                  <a:txBody>
                    <a:bodyPr/>
                    <a:lstStyle/>
                    <a:p>
                      <a:pPr algn="l" fontAlgn="ctr"/>
                      <a:r>
                        <a:rPr lang="en-CA" sz="1200" b="1" i="0" u="none" strike="noStrike" dirty="0" err="1">
                          <a:solidFill>
                            <a:srgbClr val="333333"/>
                          </a:solidFill>
                          <a:effectLst/>
                          <a:latin typeface="Verdana" panose="020B0604030504040204" pitchFamily="34" charset="0"/>
                        </a:rPr>
                        <a:t>averareRatingGrpd</a:t>
                      </a:r>
                      <a:r>
                        <a:rPr lang="en-CA" sz="1200" b="0" i="0" u="none" strike="noStrike" dirty="0">
                          <a:solidFill>
                            <a:srgbClr val="333333"/>
                          </a:solidFill>
                          <a:effectLst/>
                          <a:latin typeface="Verdana" panose="020B0604030504040204" pitchFamily="34" charset="0"/>
                        </a:rPr>
                        <a:t>- Quartile groupings of averageRating</a:t>
                      </a:r>
                      <a:endParaRPr lang="en-US" sz="1200" b="0" i="0" u="none" strike="noStrike" dirty="0">
                        <a:solidFill>
                          <a:srgbClr val="333333"/>
                        </a:solidFill>
                        <a:effectLst/>
                        <a:latin typeface="Verdana" panose="020B0604030504040204" pitchFamily="34" charset="0"/>
                      </a:endParaRPr>
                    </a:p>
                  </a:txBody>
                  <a:tcPr marL="89873" marR="7489" marT="7489" marB="0" anchor="ctr"/>
                </a:tc>
                <a:extLst>
                  <a:ext uri="{0D108BD9-81ED-4DB2-BD59-A6C34878D82A}">
                    <a16:rowId xmlns:a16="http://schemas.microsoft.com/office/drawing/2014/main" val="742634070"/>
                  </a:ext>
                </a:extLst>
              </a:tr>
              <a:tr h="442798">
                <a:tc>
                  <a:txBody>
                    <a:bodyPr/>
                    <a:lstStyle/>
                    <a:p>
                      <a:pPr algn="l" fontAlgn="ctr"/>
                      <a:r>
                        <a:rPr lang="en-US" sz="1200" b="1" i="0" u="none" strike="noStrike" dirty="0">
                          <a:solidFill>
                            <a:srgbClr val="333333"/>
                          </a:solidFill>
                          <a:effectLst/>
                          <a:latin typeface="Verdana" panose="020B0604030504040204" pitchFamily="34" charset="0"/>
                        </a:rPr>
                        <a:t>numVotes </a:t>
                      </a:r>
                      <a:r>
                        <a:rPr lang="en-US" sz="1200" b="0" i="0" u="none" strike="noStrike" dirty="0">
                          <a:solidFill>
                            <a:srgbClr val="333333"/>
                          </a:solidFill>
                          <a:effectLst/>
                          <a:latin typeface="Verdana" panose="020B0604030504040204" pitchFamily="34" charset="0"/>
                        </a:rPr>
                        <a:t>- number of votes the title has received</a:t>
                      </a:r>
                    </a:p>
                  </a:txBody>
                  <a:tcPr marL="89873" marR="7489" marT="7489" marB="0" anchor="ctr"/>
                </a:tc>
                <a:extLst>
                  <a:ext uri="{0D108BD9-81ED-4DB2-BD59-A6C34878D82A}">
                    <a16:rowId xmlns:a16="http://schemas.microsoft.com/office/drawing/2014/main" val="160218797"/>
                  </a:ext>
                </a:extLst>
              </a:tr>
              <a:tr h="442798">
                <a:tc>
                  <a:txBody>
                    <a:bodyPr/>
                    <a:lstStyle/>
                    <a:p>
                      <a:pPr algn="l" fontAlgn="ctr"/>
                      <a:r>
                        <a:rPr lang="en-CA" sz="1200" b="1" i="0" u="none" strike="noStrike">
                          <a:solidFill>
                            <a:srgbClr val="333333"/>
                          </a:solidFill>
                          <a:effectLst/>
                          <a:latin typeface="Verdana" panose="020B0604030504040204" pitchFamily="34" charset="0"/>
                        </a:rPr>
                        <a:t>genre_1 </a:t>
                      </a:r>
                      <a:r>
                        <a:rPr lang="en-CA" sz="1200" b="0" i="0" u="none" strike="noStrike">
                          <a:solidFill>
                            <a:srgbClr val="333333"/>
                          </a:solidFill>
                          <a:effectLst/>
                          <a:latin typeface="Verdana" panose="020B0604030504040204" pitchFamily="34" charset="0"/>
                        </a:rPr>
                        <a:t>(string) – first genre listed in genres field</a:t>
                      </a:r>
                      <a:endParaRPr lang="en-US" sz="1200" b="0" i="0" u="none" strike="noStrike">
                        <a:solidFill>
                          <a:srgbClr val="333333"/>
                        </a:solidFill>
                        <a:effectLst/>
                        <a:latin typeface="Verdana" panose="020B0604030504040204" pitchFamily="34" charset="0"/>
                      </a:endParaRPr>
                    </a:p>
                  </a:txBody>
                  <a:tcPr marL="89873" marR="7489" marT="7489" marB="0" anchor="ctr"/>
                </a:tc>
                <a:extLst>
                  <a:ext uri="{0D108BD9-81ED-4DB2-BD59-A6C34878D82A}">
                    <a16:rowId xmlns:a16="http://schemas.microsoft.com/office/drawing/2014/main" val="238338348"/>
                  </a:ext>
                </a:extLst>
              </a:tr>
              <a:tr h="442798">
                <a:tc>
                  <a:txBody>
                    <a:bodyPr/>
                    <a:lstStyle/>
                    <a:p>
                      <a:pPr algn="l" fontAlgn="ctr"/>
                      <a:r>
                        <a:rPr lang="en-CA" sz="1200" b="1" i="0" u="none" strike="noStrike">
                          <a:solidFill>
                            <a:srgbClr val="333333"/>
                          </a:solidFill>
                          <a:effectLst/>
                          <a:latin typeface="Verdana" panose="020B0604030504040204" pitchFamily="34" charset="0"/>
                        </a:rPr>
                        <a:t>genre_2 </a:t>
                      </a:r>
                      <a:r>
                        <a:rPr lang="en-CA" sz="1200" b="0" i="0" u="none" strike="noStrike">
                          <a:solidFill>
                            <a:srgbClr val="333333"/>
                          </a:solidFill>
                          <a:effectLst/>
                          <a:latin typeface="Verdana" panose="020B0604030504040204" pitchFamily="34" charset="0"/>
                        </a:rPr>
                        <a:t>(string) – second genre listed in genres field</a:t>
                      </a:r>
                      <a:endParaRPr lang="en-US" sz="1200" b="0" i="0" u="none" strike="noStrike">
                        <a:solidFill>
                          <a:srgbClr val="333333"/>
                        </a:solidFill>
                        <a:effectLst/>
                        <a:latin typeface="Verdana" panose="020B0604030504040204" pitchFamily="34" charset="0"/>
                      </a:endParaRPr>
                    </a:p>
                  </a:txBody>
                  <a:tcPr marL="89873" marR="7489" marT="7489" marB="0" anchor="ctr"/>
                </a:tc>
                <a:extLst>
                  <a:ext uri="{0D108BD9-81ED-4DB2-BD59-A6C34878D82A}">
                    <a16:rowId xmlns:a16="http://schemas.microsoft.com/office/drawing/2014/main" val="3297339789"/>
                  </a:ext>
                </a:extLst>
              </a:tr>
              <a:tr h="442798">
                <a:tc>
                  <a:txBody>
                    <a:bodyPr/>
                    <a:lstStyle/>
                    <a:p>
                      <a:pPr algn="l" fontAlgn="ctr"/>
                      <a:r>
                        <a:rPr lang="en-CA" sz="1200" b="1" i="0" u="none" strike="noStrike" dirty="0">
                          <a:solidFill>
                            <a:srgbClr val="333333"/>
                          </a:solidFill>
                          <a:effectLst/>
                          <a:latin typeface="Verdana" panose="020B0604030504040204" pitchFamily="34" charset="0"/>
                        </a:rPr>
                        <a:t>genre_3 </a:t>
                      </a:r>
                      <a:r>
                        <a:rPr lang="en-CA" sz="1200" b="0" i="0" u="none" strike="noStrike" dirty="0">
                          <a:solidFill>
                            <a:srgbClr val="333333"/>
                          </a:solidFill>
                          <a:effectLst/>
                          <a:latin typeface="Verdana" panose="020B0604030504040204" pitchFamily="34" charset="0"/>
                        </a:rPr>
                        <a:t>- string) – third genre listed in genres field</a:t>
                      </a:r>
                      <a:endParaRPr lang="en-US" sz="1200" b="0" i="0" u="none" strike="noStrike" dirty="0">
                        <a:solidFill>
                          <a:srgbClr val="333333"/>
                        </a:solidFill>
                        <a:effectLst/>
                        <a:latin typeface="Verdana" panose="020B0604030504040204" pitchFamily="34" charset="0"/>
                      </a:endParaRPr>
                    </a:p>
                  </a:txBody>
                  <a:tcPr marL="89873" marR="7489" marT="7489" marB="0" anchor="ctr"/>
                </a:tc>
                <a:extLst>
                  <a:ext uri="{0D108BD9-81ED-4DB2-BD59-A6C34878D82A}">
                    <a16:rowId xmlns:a16="http://schemas.microsoft.com/office/drawing/2014/main" val="4069391042"/>
                  </a:ext>
                </a:extLst>
              </a:tr>
              <a:tr h="442798">
                <a:tc>
                  <a:txBody>
                    <a:bodyPr/>
                    <a:lstStyle/>
                    <a:p>
                      <a:pPr algn="l" fontAlgn="ctr"/>
                      <a:r>
                        <a:rPr lang="en-CA" sz="1200" b="1" i="0" u="none" strike="noStrike" dirty="0">
                          <a:solidFill>
                            <a:srgbClr val="333333"/>
                          </a:solidFill>
                          <a:effectLst/>
                          <a:latin typeface="Verdana" panose="020B0604030504040204" pitchFamily="34" charset="0"/>
                        </a:rPr>
                        <a:t>quantile_4- </a:t>
                      </a:r>
                      <a:r>
                        <a:rPr lang="en-CA" sz="1200" b="0" i="0" u="none" strike="noStrike" dirty="0">
                          <a:solidFill>
                            <a:srgbClr val="333333"/>
                          </a:solidFill>
                          <a:effectLst/>
                          <a:latin typeface="Verdana" panose="020B0604030504040204" pitchFamily="34" charset="0"/>
                        </a:rPr>
                        <a:t>indicator for record for quartile it belongs to for averageRating (0-25%, 1-50%, etc.)</a:t>
                      </a:r>
                      <a:endParaRPr lang="en-US" sz="1200" b="0" i="0" u="none" strike="noStrike" dirty="0">
                        <a:solidFill>
                          <a:srgbClr val="333333"/>
                        </a:solidFill>
                        <a:effectLst/>
                        <a:latin typeface="Verdana" panose="020B0604030504040204" pitchFamily="34" charset="0"/>
                      </a:endParaRPr>
                    </a:p>
                  </a:txBody>
                  <a:tcPr marL="89873" marR="7489" marT="7489" marB="0" anchor="ctr"/>
                </a:tc>
                <a:extLst>
                  <a:ext uri="{0D108BD9-81ED-4DB2-BD59-A6C34878D82A}">
                    <a16:rowId xmlns:a16="http://schemas.microsoft.com/office/drawing/2014/main" val="714064601"/>
                  </a:ext>
                </a:extLst>
              </a:tr>
            </a:tbl>
          </a:graphicData>
        </a:graphic>
      </p:graphicFrame>
      <p:sp>
        <p:nvSpPr>
          <p:cNvPr id="26" name="TextBox 25">
            <a:extLst>
              <a:ext uri="{FF2B5EF4-FFF2-40B4-BE49-F238E27FC236}">
                <a16:creationId xmlns:a16="http://schemas.microsoft.com/office/drawing/2014/main" id="{98AC0A4B-5D7B-4ACD-80E8-DE5ED1E5D3A2}"/>
              </a:ext>
            </a:extLst>
          </p:cNvPr>
          <p:cNvSpPr txBox="1"/>
          <p:nvPr/>
        </p:nvSpPr>
        <p:spPr>
          <a:xfrm>
            <a:off x="242656" y="1200151"/>
            <a:ext cx="2180948" cy="3416320"/>
          </a:xfrm>
          <a:prstGeom prst="rect">
            <a:avLst/>
          </a:prstGeom>
          <a:noFill/>
        </p:spPr>
        <p:txBody>
          <a:bodyPr wrap="square">
            <a:spAutoFit/>
          </a:bodyPr>
          <a:lstStyle/>
          <a:p>
            <a:pPr marL="285750" indent="-285750">
              <a:buFont typeface="Arial" panose="020B0604020202020204" pitchFamily="34" charset="0"/>
              <a:buChar char="•"/>
            </a:pPr>
            <a:r>
              <a:rPr lang="en-CA" sz="1800" dirty="0">
                <a:solidFill>
                  <a:schemeClr val="bg1">
                    <a:lumMod val="95000"/>
                  </a:schemeClr>
                </a:solidFill>
              </a:rPr>
              <a:t>The variables used in the analysis are retrieved from: </a:t>
            </a:r>
            <a:r>
              <a:rPr lang="en-CA" sz="1800" dirty="0">
                <a:solidFill>
                  <a:srgbClr val="00B0F0"/>
                </a:solidFill>
                <a:hlinkClick r:id="rId2">
                  <a:extLst>
                    <a:ext uri="{A12FA001-AC4F-418D-AE19-62706E023703}">
                      <ahyp:hlinkClr xmlns:ahyp="http://schemas.microsoft.com/office/drawing/2018/hyperlinkcolor" val="tx"/>
                    </a:ext>
                  </a:extLst>
                </a:hlinkClick>
              </a:rPr>
              <a:t>https://datasets.imdbws.com/</a:t>
            </a:r>
            <a:endParaRPr lang="en-CA" sz="1800" dirty="0">
              <a:solidFill>
                <a:srgbClr val="00B0F0"/>
              </a:solidFill>
            </a:endParaRPr>
          </a:p>
          <a:p>
            <a:pPr marL="285750" indent="-285750">
              <a:buFont typeface="Arial" panose="020B0604020202020204" pitchFamily="34" charset="0"/>
              <a:buChar char="•"/>
            </a:pPr>
            <a:r>
              <a:rPr lang="en-CA" sz="1800" dirty="0">
                <a:solidFill>
                  <a:schemeClr val="bg1">
                    <a:lumMod val="95000"/>
                  </a:schemeClr>
                </a:solidFill>
              </a:rPr>
              <a:t>Data is joined on the unique identifier of the film ‘</a:t>
            </a:r>
            <a:r>
              <a:rPr lang="en-CA" sz="1800" dirty="0" err="1">
                <a:solidFill>
                  <a:schemeClr val="bg1">
                    <a:lumMod val="95000"/>
                  </a:schemeClr>
                </a:solidFill>
              </a:rPr>
              <a:t>tconst</a:t>
            </a:r>
            <a:r>
              <a:rPr lang="en-CA" sz="1800" dirty="0">
                <a:solidFill>
                  <a:schemeClr val="bg1">
                    <a:lumMod val="95000"/>
                  </a:schemeClr>
                </a:solidFill>
              </a:rPr>
              <a:t>’ or ‘</a:t>
            </a:r>
            <a:r>
              <a:rPr lang="en-CA" sz="1800" dirty="0" err="1">
                <a:solidFill>
                  <a:schemeClr val="bg1">
                    <a:lumMod val="95000"/>
                  </a:schemeClr>
                </a:solidFill>
              </a:rPr>
              <a:t>titleId</a:t>
            </a:r>
            <a:r>
              <a:rPr lang="en-CA" sz="1800" dirty="0">
                <a:solidFill>
                  <a:schemeClr val="bg1">
                    <a:lumMod val="95000"/>
                  </a:schemeClr>
                </a:solidFill>
              </a:rPr>
              <a:t>’ to create one dataset</a:t>
            </a:r>
            <a:endParaRPr lang="en-US" dirty="0">
              <a:solidFill>
                <a:schemeClr val="bg1">
                  <a:lumMod val="95000"/>
                </a:schemeClr>
              </a:solidFill>
            </a:endParaRPr>
          </a:p>
        </p:txBody>
      </p:sp>
      <p:sp>
        <p:nvSpPr>
          <p:cNvPr id="28" name="Title 1">
            <a:extLst>
              <a:ext uri="{FF2B5EF4-FFF2-40B4-BE49-F238E27FC236}">
                <a16:creationId xmlns:a16="http://schemas.microsoft.com/office/drawing/2014/main" id="{3209B422-0523-40E9-8B97-3264A307CCFC}"/>
              </a:ext>
            </a:extLst>
          </p:cNvPr>
          <p:cNvSpPr>
            <a:spLocks noGrp="1"/>
          </p:cNvSpPr>
          <p:nvPr>
            <p:ph type="title"/>
          </p:nvPr>
        </p:nvSpPr>
        <p:spPr>
          <a:xfrm>
            <a:off x="522179" y="-59760"/>
            <a:ext cx="10264697" cy="1212102"/>
          </a:xfrm>
        </p:spPr>
        <p:txBody>
          <a:bodyPr>
            <a:normAutofit/>
          </a:bodyPr>
          <a:lstStyle/>
          <a:p>
            <a:r>
              <a:rPr lang="en-CA" sz="4000" b="1" dirty="0">
                <a:solidFill>
                  <a:srgbClr val="FFFFFF"/>
                </a:solidFill>
              </a:rPr>
              <a:t>Variable Overview</a:t>
            </a:r>
            <a:endParaRPr lang="en-US" sz="4000" b="1" dirty="0">
              <a:solidFill>
                <a:srgbClr val="FFFFFF"/>
              </a:solidFill>
            </a:endParaRPr>
          </a:p>
        </p:txBody>
      </p:sp>
    </p:spTree>
    <p:extLst>
      <p:ext uri="{BB962C8B-B14F-4D97-AF65-F5344CB8AC3E}">
        <p14:creationId xmlns:p14="http://schemas.microsoft.com/office/powerpoint/2010/main" val="427473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390525" y="-12577"/>
            <a:ext cx="10515600" cy="1325563"/>
          </a:xfrm>
        </p:spPr>
        <p:txBody>
          <a:bodyPr/>
          <a:lstStyle/>
          <a:p>
            <a:r>
              <a:rPr lang="en-CA" dirty="0">
                <a:solidFill>
                  <a:schemeClr val="bg1"/>
                </a:solidFill>
              </a:rPr>
              <a:t>Analysis of Variables: </a:t>
            </a:r>
            <a:r>
              <a:rPr lang="en-CA" dirty="0" err="1">
                <a:solidFill>
                  <a:schemeClr val="bg1"/>
                </a:solidFill>
              </a:rPr>
              <a:t>startYear</a:t>
            </a:r>
            <a:endParaRPr lang="en-US" dirty="0">
              <a:solidFill>
                <a:schemeClr val="bg1"/>
              </a:solidFill>
            </a:endParaRPr>
          </a:p>
        </p:txBody>
      </p:sp>
      <p:sp>
        <p:nvSpPr>
          <p:cNvPr id="3" name="Content Placeholder 2">
            <a:extLst>
              <a:ext uri="{FF2B5EF4-FFF2-40B4-BE49-F238E27FC236}">
                <a16:creationId xmlns:a16="http://schemas.microsoft.com/office/drawing/2014/main" id="{DD85E5F7-1419-48A4-A481-6096865305DC}"/>
              </a:ext>
            </a:extLst>
          </p:cNvPr>
          <p:cNvSpPr>
            <a:spLocks noGrp="1"/>
          </p:cNvSpPr>
          <p:nvPr>
            <p:ph idx="1"/>
          </p:nvPr>
        </p:nvSpPr>
        <p:spPr>
          <a:xfrm>
            <a:off x="1069592" y="921868"/>
            <a:ext cx="10515600" cy="355662"/>
          </a:xfrm>
        </p:spPr>
        <p:txBody>
          <a:bodyPr>
            <a:normAutofit/>
          </a:bodyPr>
          <a:lstStyle/>
          <a:p>
            <a:pPr marL="0" indent="0">
              <a:buNone/>
            </a:pPr>
            <a:r>
              <a:rPr lang="en-US" sz="1600" i="1" u="none" strike="noStrike" dirty="0">
                <a:solidFill>
                  <a:schemeClr val="bg1"/>
                </a:solidFill>
                <a:effectLst/>
                <a:latin typeface="Verdana" panose="020B0604030504040204" pitchFamily="34" charset="0"/>
              </a:rPr>
              <a:t>startYear</a:t>
            </a:r>
            <a:r>
              <a:rPr lang="en-US" sz="1600" b="1" i="1" u="none" strike="noStrike" dirty="0">
                <a:solidFill>
                  <a:schemeClr val="bg1"/>
                </a:solidFill>
                <a:effectLst/>
                <a:latin typeface="Verdana" panose="020B0604030504040204" pitchFamily="34" charset="0"/>
              </a:rPr>
              <a:t> </a:t>
            </a:r>
            <a:r>
              <a:rPr lang="en-US" sz="1600" b="0" i="1" u="none" strike="noStrike" dirty="0">
                <a:solidFill>
                  <a:schemeClr val="bg1"/>
                </a:solidFill>
                <a:effectLst/>
                <a:latin typeface="Verdana" panose="020B0604030504040204" pitchFamily="34" charset="0"/>
              </a:rPr>
              <a:t>represents the release year of a title</a:t>
            </a:r>
            <a:endParaRPr lang="en-US" sz="1600" i="1" dirty="0">
              <a:solidFill>
                <a:schemeClr val="bg1"/>
              </a:solidFill>
            </a:endParaRPr>
          </a:p>
        </p:txBody>
      </p:sp>
      <p:sp>
        <p:nvSpPr>
          <p:cNvPr id="11" name="Rectangle 10">
            <a:extLst>
              <a:ext uri="{FF2B5EF4-FFF2-40B4-BE49-F238E27FC236}">
                <a16:creationId xmlns:a16="http://schemas.microsoft.com/office/drawing/2014/main" id="{9079C9B6-73D8-4F38-846A-24121907178D}"/>
              </a:ext>
            </a:extLst>
          </p:cNvPr>
          <p:cNvSpPr/>
          <p:nvPr/>
        </p:nvSpPr>
        <p:spPr>
          <a:xfrm>
            <a:off x="6393476" y="1499748"/>
            <a:ext cx="5509982" cy="5260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A8ECBAD4-560D-411C-9E40-4567D87101CE}"/>
              </a:ext>
            </a:extLst>
          </p:cNvPr>
          <p:cNvSpPr txBox="1"/>
          <p:nvPr/>
        </p:nvSpPr>
        <p:spPr>
          <a:xfrm>
            <a:off x="7004482" y="5397623"/>
            <a:ext cx="4692218" cy="1200329"/>
          </a:xfrm>
          <a:prstGeom prst="rect">
            <a:avLst/>
          </a:prstGeom>
          <a:noFill/>
        </p:spPr>
        <p:txBody>
          <a:bodyPr wrap="square" rtlCol="0">
            <a:spAutoFit/>
          </a:bodyPr>
          <a:lstStyle/>
          <a:p>
            <a:r>
              <a:rPr lang="en-CA" b="1" dirty="0">
                <a:solidFill>
                  <a:schemeClr val="bg1"/>
                </a:solidFill>
              </a:rPr>
              <a:t>Analysis:</a:t>
            </a:r>
          </a:p>
          <a:p>
            <a:r>
              <a:rPr lang="en-CA" dirty="0">
                <a:solidFill>
                  <a:schemeClr val="bg1"/>
                </a:solidFill>
              </a:rPr>
              <a:t>The distribution is still left-skewed. More movies are released each year. Focusing on this decade removes obvious outliers.</a:t>
            </a:r>
            <a:endParaRPr lang="en-US" dirty="0">
              <a:solidFill>
                <a:schemeClr val="bg1"/>
              </a:solidFill>
            </a:endParaRPr>
          </a:p>
        </p:txBody>
      </p:sp>
      <p:sp>
        <p:nvSpPr>
          <p:cNvPr id="15" name="Rectangle 14">
            <a:extLst>
              <a:ext uri="{FF2B5EF4-FFF2-40B4-BE49-F238E27FC236}">
                <a16:creationId xmlns:a16="http://schemas.microsoft.com/office/drawing/2014/main" id="{2CEA5D27-EF2A-413D-900F-55986AE32F4B}"/>
              </a:ext>
            </a:extLst>
          </p:cNvPr>
          <p:cNvSpPr/>
          <p:nvPr/>
        </p:nvSpPr>
        <p:spPr>
          <a:xfrm>
            <a:off x="570538" y="1490870"/>
            <a:ext cx="5509982" cy="5260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3E332E66-1760-4A62-9E69-884F075FC936}"/>
              </a:ext>
            </a:extLst>
          </p:cNvPr>
          <p:cNvSpPr txBox="1"/>
          <p:nvPr/>
        </p:nvSpPr>
        <p:spPr>
          <a:xfrm>
            <a:off x="703204" y="5274411"/>
            <a:ext cx="5102792" cy="1477328"/>
          </a:xfrm>
          <a:prstGeom prst="rect">
            <a:avLst/>
          </a:prstGeom>
          <a:noFill/>
        </p:spPr>
        <p:txBody>
          <a:bodyPr wrap="square">
            <a:spAutoFit/>
          </a:bodyPr>
          <a:lstStyle/>
          <a:p>
            <a:r>
              <a:rPr lang="en-CA" b="1" dirty="0">
                <a:solidFill>
                  <a:schemeClr val="bg1"/>
                </a:solidFill>
              </a:rPr>
              <a:t>Analysis:</a:t>
            </a:r>
          </a:p>
          <a:p>
            <a:r>
              <a:rPr lang="en-CA" dirty="0">
                <a:solidFill>
                  <a:schemeClr val="bg1"/>
                </a:solidFill>
              </a:rPr>
              <a:t>The distribution is left-skewed. More movies are released each year. There are clear outliers for movies released prior to 1960. Also, there should not be any films in the dataset not yet released</a:t>
            </a:r>
            <a:endParaRPr lang="en-US" dirty="0">
              <a:solidFill>
                <a:schemeClr val="bg1"/>
              </a:solidFill>
            </a:endParaRPr>
          </a:p>
        </p:txBody>
      </p:sp>
      <p:pic>
        <p:nvPicPr>
          <p:cNvPr id="18" name="Picture 17" descr="Chart, histogram&#10;&#10;Description automatically generated">
            <a:extLst>
              <a:ext uri="{FF2B5EF4-FFF2-40B4-BE49-F238E27FC236}">
                <a16:creationId xmlns:a16="http://schemas.microsoft.com/office/drawing/2014/main" id="{CA534206-056C-48C5-B1B0-6B89614A534D}"/>
              </a:ext>
            </a:extLst>
          </p:cNvPr>
          <p:cNvPicPr>
            <a:picLocks noChangeAspect="1"/>
          </p:cNvPicPr>
          <p:nvPr/>
        </p:nvPicPr>
        <p:blipFill>
          <a:blip r:embed="rId2"/>
          <a:stretch>
            <a:fillRect/>
          </a:stretch>
        </p:blipFill>
        <p:spPr>
          <a:xfrm>
            <a:off x="703204" y="1747837"/>
            <a:ext cx="4791075" cy="3362325"/>
          </a:xfrm>
          <a:prstGeom prst="rect">
            <a:avLst/>
          </a:prstGeom>
        </p:spPr>
      </p:pic>
      <p:pic>
        <p:nvPicPr>
          <p:cNvPr id="21" name="Picture 20" descr="Chart, bar chart, histogram&#10;&#10;Description automatically generated">
            <a:extLst>
              <a:ext uri="{FF2B5EF4-FFF2-40B4-BE49-F238E27FC236}">
                <a16:creationId xmlns:a16="http://schemas.microsoft.com/office/drawing/2014/main" id="{CA2AC2C7-74DC-4AA3-8E6B-2FB9334E78B2}"/>
              </a:ext>
            </a:extLst>
          </p:cNvPr>
          <p:cNvPicPr>
            <a:picLocks noChangeAspect="1"/>
          </p:cNvPicPr>
          <p:nvPr/>
        </p:nvPicPr>
        <p:blipFill>
          <a:blip r:embed="rId3"/>
          <a:stretch>
            <a:fillRect/>
          </a:stretch>
        </p:blipFill>
        <p:spPr>
          <a:xfrm>
            <a:off x="6665058" y="1913520"/>
            <a:ext cx="4867275" cy="3400425"/>
          </a:xfrm>
          <a:prstGeom prst="rect">
            <a:avLst/>
          </a:prstGeom>
        </p:spPr>
      </p:pic>
    </p:spTree>
    <p:extLst>
      <p:ext uri="{BB962C8B-B14F-4D97-AF65-F5344CB8AC3E}">
        <p14:creationId xmlns:p14="http://schemas.microsoft.com/office/powerpoint/2010/main" val="192890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176889" y="62798"/>
            <a:ext cx="10515600" cy="1325563"/>
          </a:xfrm>
        </p:spPr>
        <p:txBody>
          <a:bodyPr/>
          <a:lstStyle/>
          <a:p>
            <a:r>
              <a:rPr lang="en-CA" dirty="0">
                <a:solidFill>
                  <a:schemeClr val="bg1"/>
                </a:solidFill>
              </a:rPr>
              <a:t>Analysis of Variables: genres</a:t>
            </a:r>
            <a:endParaRPr lang="en-US" dirty="0">
              <a:solidFill>
                <a:schemeClr val="bg1"/>
              </a:solidFill>
            </a:endParaRPr>
          </a:p>
        </p:txBody>
      </p:sp>
      <p:sp>
        <p:nvSpPr>
          <p:cNvPr id="3" name="Content Placeholder 2">
            <a:extLst>
              <a:ext uri="{FF2B5EF4-FFF2-40B4-BE49-F238E27FC236}">
                <a16:creationId xmlns:a16="http://schemas.microsoft.com/office/drawing/2014/main" id="{DD85E5F7-1419-48A4-A481-6096865305DC}"/>
              </a:ext>
            </a:extLst>
          </p:cNvPr>
          <p:cNvSpPr>
            <a:spLocks noGrp="1"/>
          </p:cNvSpPr>
          <p:nvPr>
            <p:ph idx="1"/>
          </p:nvPr>
        </p:nvSpPr>
        <p:spPr>
          <a:xfrm>
            <a:off x="176889" y="991925"/>
            <a:ext cx="10515600" cy="593224"/>
          </a:xfrm>
        </p:spPr>
        <p:txBody>
          <a:bodyPr>
            <a:norm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1" i="1" kern="1200" dirty="0">
                <a:solidFill>
                  <a:schemeClr val="bg1"/>
                </a:solidFill>
                <a:effectLst/>
                <a:latin typeface="+mn-lt"/>
                <a:ea typeface="+mn-ea"/>
                <a:cs typeface="+mn-cs"/>
              </a:rPr>
              <a:t>genres</a:t>
            </a:r>
            <a:r>
              <a:rPr lang="en-US" sz="1600" b="0" i="1" kern="1200" dirty="0">
                <a:solidFill>
                  <a:schemeClr val="bg1"/>
                </a:solidFill>
                <a:effectLst/>
                <a:latin typeface="+mn-lt"/>
                <a:ea typeface="+mn-ea"/>
                <a:cs typeface="+mn-cs"/>
              </a:rPr>
              <a:t> (string array) – includes up to three genres associated with the title. </a:t>
            </a:r>
            <a:r>
              <a:rPr lang="en-US" sz="1600" i="1" dirty="0">
                <a:solidFill>
                  <a:schemeClr val="bg1"/>
                </a:solidFill>
              </a:rPr>
              <a:t>I separated this variable into 3 new variables, genre_1, genre_2, &amp; genre_3</a:t>
            </a:r>
            <a:endParaRPr lang="en-US" sz="1600" b="0" i="1" kern="1200" dirty="0">
              <a:solidFill>
                <a:schemeClr val="bg1"/>
              </a:solidFill>
              <a:effectLst/>
              <a:latin typeface="+mn-lt"/>
              <a:ea typeface="+mn-ea"/>
              <a:cs typeface="+mn-cs"/>
            </a:endParaRPr>
          </a:p>
        </p:txBody>
      </p:sp>
      <p:sp>
        <p:nvSpPr>
          <p:cNvPr id="11" name="TextBox 10">
            <a:extLst>
              <a:ext uri="{FF2B5EF4-FFF2-40B4-BE49-F238E27FC236}">
                <a16:creationId xmlns:a16="http://schemas.microsoft.com/office/drawing/2014/main" id="{6B73AD46-B1E6-45F9-8E53-EE6D1DC98DED}"/>
              </a:ext>
            </a:extLst>
          </p:cNvPr>
          <p:cNvSpPr txBox="1"/>
          <p:nvPr/>
        </p:nvSpPr>
        <p:spPr>
          <a:xfrm>
            <a:off x="-799956" y="1881762"/>
            <a:ext cx="6094520" cy="369332"/>
          </a:xfrm>
          <a:prstGeom prst="rect">
            <a:avLst/>
          </a:prstGeom>
          <a:noFill/>
        </p:spPr>
        <p:txBody>
          <a:bodyPr wrap="square">
            <a:spAutoFit/>
          </a:bodyPr>
          <a:lstStyle/>
          <a:p>
            <a:pPr algn="ctr"/>
            <a:r>
              <a:rPr lang="en-CA" b="1" dirty="0">
                <a:solidFill>
                  <a:schemeClr val="bg1"/>
                </a:solidFill>
              </a:rPr>
              <a:t>Genre 1</a:t>
            </a:r>
            <a:endParaRPr lang="en-US" b="1" dirty="0">
              <a:solidFill>
                <a:schemeClr val="bg1"/>
              </a:solidFill>
            </a:endParaRPr>
          </a:p>
        </p:txBody>
      </p:sp>
      <p:sp>
        <p:nvSpPr>
          <p:cNvPr id="12" name="TextBox 11">
            <a:extLst>
              <a:ext uri="{FF2B5EF4-FFF2-40B4-BE49-F238E27FC236}">
                <a16:creationId xmlns:a16="http://schemas.microsoft.com/office/drawing/2014/main" id="{361BC096-49FC-47F3-A9E0-CBECFDD04EAC}"/>
              </a:ext>
            </a:extLst>
          </p:cNvPr>
          <p:cNvSpPr txBox="1"/>
          <p:nvPr/>
        </p:nvSpPr>
        <p:spPr>
          <a:xfrm>
            <a:off x="2849188" y="1881761"/>
            <a:ext cx="6094520" cy="369332"/>
          </a:xfrm>
          <a:prstGeom prst="rect">
            <a:avLst/>
          </a:prstGeom>
          <a:noFill/>
        </p:spPr>
        <p:txBody>
          <a:bodyPr wrap="square">
            <a:spAutoFit/>
          </a:bodyPr>
          <a:lstStyle/>
          <a:p>
            <a:pPr algn="ctr"/>
            <a:r>
              <a:rPr lang="en-CA" b="1" dirty="0">
                <a:solidFill>
                  <a:schemeClr val="bg1"/>
                </a:solidFill>
              </a:rPr>
              <a:t>Genre 2</a:t>
            </a:r>
            <a:endParaRPr lang="en-US" b="1" dirty="0">
              <a:solidFill>
                <a:schemeClr val="bg1"/>
              </a:solidFill>
            </a:endParaRPr>
          </a:p>
        </p:txBody>
      </p:sp>
      <p:sp>
        <p:nvSpPr>
          <p:cNvPr id="13" name="TextBox 12">
            <a:extLst>
              <a:ext uri="{FF2B5EF4-FFF2-40B4-BE49-F238E27FC236}">
                <a16:creationId xmlns:a16="http://schemas.microsoft.com/office/drawing/2014/main" id="{902EA78A-BA73-446E-AC5E-CB2C3C92391E}"/>
              </a:ext>
            </a:extLst>
          </p:cNvPr>
          <p:cNvSpPr txBox="1"/>
          <p:nvPr/>
        </p:nvSpPr>
        <p:spPr>
          <a:xfrm>
            <a:off x="6797850" y="1881761"/>
            <a:ext cx="6094520" cy="369332"/>
          </a:xfrm>
          <a:prstGeom prst="rect">
            <a:avLst/>
          </a:prstGeom>
          <a:noFill/>
        </p:spPr>
        <p:txBody>
          <a:bodyPr wrap="square">
            <a:spAutoFit/>
          </a:bodyPr>
          <a:lstStyle/>
          <a:p>
            <a:pPr algn="ctr"/>
            <a:r>
              <a:rPr lang="en-CA" b="1" dirty="0">
                <a:solidFill>
                  <a:schemeClr val="bg1"/>
                </a:solidFill>
              </a:rPr>
              <a:t>Genre 3</a:t>
            </a:r>
            <a:endParaRPr lang="en-US" b="1" dirty="0">
              <a:solidFill>
                <a:schemeClr val="bg1"/>
              </a:solidFill>
            </a:endParaRPr>
          </a:p>
        </p:txBody>
      </p:sp>
      <p:sp>
        <p:nvSpPr>
          <p:cNvPr id="14" name="TextBox 13">
            <a:extLst>
              <a:ext uri="{FF2B5EF4-FFF2-40B4-BE49-F238E27FC236}">
                <a16:creationId xmlns:a16="http://schemas.microsoft.com/office/drawing/2014/main" id="{54B4AEDB-DB87-4CDA-BEBF-62A38F806ACD}"/>
              </a:ext>
            </a:extLst>
          </p:cNvPr>
          <p:cNvSpPr txBox="1"/>
          <p:nvPr/>
        </p:nvSpPr>
        <p:spPr>
          <a:xfrm>
            <a:off x="1233996" y="5714735"/>
            <a:ext cx="10084293" cy="646331"/>
          </a:xfrm>
          <a:prstGeom prst="rect">
            <a:avLst/>
          </a:prstGeom>
          <a:noFill/>
        </p:spPr>
        <p:txBody>
          <a:bodyPr wrap="square" rtlCol="0">
            <a:spAutoFit/>
          </a:bodyPr>
          <a:lstStyle/>
          <a:p>
            <a:r>
              <a:rPr lang="en-CA" b="1" dirty="0">
                <a:solidFill>
                  <a:schemeClr val="bg1"/>
                </a:solidFill>
              </a:rPr>
              <a:t>Analysis</a:t>
            </a:r>
            <a:r>
              <a:rPr lang="en-CA" dirty="0">
                <a:solidFill>
                  <a:schemeClr val="bg1"/>
                </a:solidFill>
              </a:rPr>
              <a:t>: The documentary genre has the highest frequency across all 3 genre variables. </a:t>
            </a:r>
          </a:p>
          <a:p>
            <a:r>
              <a:rPr lang="en-CA" dirty="0">
                <a:solidFill>
                  <a:schemeClr val="bg1"/>
                </a:solidFill>
              </a:rPr>
              <a:t>The second most frequent genre is drama for genre 1 &amp; 2 and history for genre 3.</a:t>
            </a:r>
            <a:endParaRPr lang="en-US" dirty="0">
              <a:solidFill>
                <a:schemeClr val="bg1"/>
              </a:solidFill>
            </a:endParaRPr>
          </a:p>
        </p:txBody>
      </p:sp>
      <p:pic>
        <p:nvPicPr>
          <p:cNvPr id="16" name="Picture 15" descr="Chart&#10;&#10;Description automatically generated">
            <a:extLst>
              <a:ext uri="{FF2B5EF4-FFF2-40B4-BE49-F238E27FC236}">
                <a16:creationId xmlns:a16="http://schemas.microsoft.com/office/drawing/2014/main" id="{D78FE029-3DCA-4C34-BDA0-25A72211E00C}"/>
              </a:ext>
            </a:extLst>
          </p:cNvPr>
          <p:cNvPicPr>
            <a:picLocks noChangeAspect="1"/>
          </p:cNvPicPr>
          <p:nvPr/>
        </p:nvPicPr>
        <p:blipFill>
          <a:blip r:embed="rId2"/>
          <a:stretch>
            <a:fillRect/>
          </a:stretch>
        </p:blipFill>
        <p:spPr>
          <a:xfrm>
            <a:off x="174750" y="2317489"/>
            <a:ext cx="3784416" cy="3086138"/>
          </a:xfrm>
          <a:prstGeom prst="rect">
            <a:avLst/>
          </a:prstGeom>
        </p:spPr>
      </p:pic>
      <p:pic>
        <p:nvPicPr>
          <p:cNvPr id="22" name="Picture 21" descr="Chart, histogram&#10;&#10;Description automatically generated">
            <a:extLst>
              <a:ext uri="{FF2B5EF4-FFF2-40B4-BE49-F238E27FC236}">
                <a16:creationId xmlns:a16="http://schemas.microsoft.com/office/drawing/2014/main" id="{0875FB68-F9AE-425F-B007-948E7AE046D9}"/>
              </a:ext>
            </a:extLst>
          </p:cNvPr>
          <p:cNvPicPr>
            <a:picLocks noChangeAspect="1"/>
          </p:cNvPicPr>
          <p:nvPr/>
        </p:nvPicPr>
        <p:blipFill>
          <a:blip r:embed="rId3"/>
          <a:stretch>
            <a:fillRect/>
          </a:stretch>
        </p:blipFill>
        <p:spPr>
          <a:xfrm>
            <a:off x="7907828" y="2317488"/>
            <a:ext cx="3715312" cy="3117084"/>
          </a:xfrm>
          <a:prstGeom prst="rect">
            <a:avLst/>
          </a:prstGeom>
        </p:spPr>
      </p:pic>
      <p:pic>
        <p:nvPicPr>
          <p:cNvPr id="24" name="Picture 23" descr="Chart, bar chart, histogram&#10;&#10;Description automatically generated">
            <a:extLst>
              <a:ext uri="{FF2B5EF4-FFF2-40B4-BE49-F238E27FC236}">
                <a16:creationId xmlns:a16="http://schemas.microsoft.com/office/drawing/2014/main" id="{03DFACBB-CD50-4E18-961F-745B8CA13F00}"/>
              </a:ext>
            </a:extLst>
          </p:cNvPr>
          <p:cNvPicPr>
            <a:picLocks noChangeAspect="1"/>
          </p:cNvPicPr>
          <p:nvPr/>
        </p:nvPicPr>
        <p:blipFill>
          <a:blip r:embed="rId4"/>
          <a:stretch>
            <a:fillRect/>
          </a:stretch>
        </p:blipFill>
        <p:spPr>
          <a:xfrm>
            <a:off x="4075840" y="2297197"/>
            <a:ext cx="3715313" cy="3137375"/>
          </a:xfrm>
          <a:prstGeom prst="rect">
            <a:avLst/>
          </a:prstGeom>
        </p:spPr>
      </p:pic>
    </p:spTree>
    <p:extLst>
      <p:ext uri="{BB962C8B-B14F-4D97-AF65-F5344CB8AC3E}">
        <p14:creationId xmlns:p14="http://schemas.microsoft.com/office/powerpoint/2010/main" val="39914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C2D-0830-4B94-8BA9-44D3EBC6DEB3}"/>
              </a:ext>
            </a:extLst>
          </p:cNvPr>
          <p:cNvSpPr>
            <a:spLocks noGrp="1"/>
          </p:cNvSpPr>
          <p:nvPr>
            <p:ph type="title"/>
          </p:nvPr>
        </p:nvSpPr>
        <p:spPr>
          <a:xfrm>
            <a:off x="0" y="0"/>
            <a:ext cx="10515600" cy="1325563"/>
          </a:xfrm>
        </p:spPr>
        <p:txBody>
          <a:bodyPr/>
          <a:lstStyle/>
          <a:p>
            <a:r>
              <a:rPr lang="en-CA" dirty="0">
                <a:solidFill>
                  <a:schemeClr val="bg1"/>
                </a:solidFill>
              </a:rPr>
              <a:t>1.2 Analysis of Variables: </a:t>
            </a:r>
            <a:r>
              <a:rPr lang="en-CA" dirty="0" err="1">
                <a:solidFill>
                  <a:schemeClr val="bg1"/>
                </a:solidFill>
              </a:rPr>
              <a:t>runtimeMinutes</a:t>
            </a:r>
            <a:endParaRPr lang="en-US" dirty="0">
              <a:solidFill>
                <a:schemeClr val="bg1"/>
              </a:solidFill>
            </a:endParaRPr>
          </a:p>
        </p:txBody>
      </p:sp>
      <p:sp>
        <p:nvSpPr>
          <p:cNvPr id="7" name="TextBox 6">
            <a:extLst>
              <a:ext uri="{FF2B5EF4-FFF2-40B4-BE49-F238E27FC236}">
                <a16:creationId xmlns:a16="http://schemas.microsoft.com/office/drawing/2014/main" id="{25B70CB3-EB5C-49F0-B679-EA9836EB0E83}"/>
              </a:ext>
            </a:extLst>
          </p:cNvPr>
          <p:cNvSpPr txBox="1"/>
          <p:nvPr/>
        </p:nvSpPr>
        <p:spPr>
          <a:xfrm>
            <a:off x="838200" y="956231"/>
            <a:ext cx="6219824" cy="338554"/>
          </a:xfrm>
          <a:prstGeom prst="rect">
            <a:avLst/>
          </a:prstGeom>
          <a:noFill/>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1" i="1" u="none" strike="noStrike" dirty="0">
                <a:solidFill>
                  <a:schemeClr val="bg1"/>
                </a:solidFill>
                <a:effectLst/>
              </a:rPr>
              <a:t>runtimeMinutes </a:t>
            </a:r>
            <a:r>
              <a:rPr lang="en-US" sz="1600" i="1" u="none" strike="noStrike" dirty="0">
                <a:solidFill>
                  <a:schemeClr val="bg1"/>
                </a:solidFill>
                <a:effectLst/>
              </a:rPr>
              <a:t>– primary runtime of the title, in minutes</a:t>
            </a:r>
            <a:endParaRPr lang="en-US" sz="1600" b="0" i="1" u="none" strike="noStrike" dirty="0">
              <a:solidFill>
                <a:schemeClr val="bg1"/>
              </a:solidFill>
              <a:effectLst/>
              <a:latin typeface="Verdana" panose="020B0604030504040204" pitchFamily="34" charset="0"/>
            </a:endParaRPr>
          </a:p>
        </p:txBody>
      </p:sp>
      <p:sp>
        <p:nvSpPr>
          <p:cNvPr id="10" name="TextBox 9">
            <a:extLst>
              <a:ext uri="{FF2B5EF4-FFF2-40B4-BE49-F238E27FC236}">
                <a16:creationId xmlns:a16="http://schemas.microsoft.com/office/drawing/2014/main" id="{C575F055-D0A2-432F-BC5E-5DB954DC4506}"/>
              </a:ext>
            </a:extLst>
          </p:cNvPr>
          <p:cNvSpPr txBox="1"/>
          <p:nvPr/>
        </p:nvSpPr>
        <p:spPr>
          <a:xfrm>
            <a:off x="234773" y="1989444"/>
            <a:ext cx="5348417" cy="369332"/>
          </a:xfrm>
          <a:prstGeom prst="rect">
            <a:avLst/>
          </a:prstGeom>
          <a:noFill/>
        </p:spPr>
        <p:txBody>
          <a:bodyPr wrap="square">
            <a:spAutoFit/>
          </a:bodyPr>
          <a:lstStyle/>
          <a:p>
            <a:pPr algn="ctr"/>
            <a:r>
              <a:rPr lang="en-CA" b="1" dirty="0">
                <a:solidFill>
                  <a:schemeClr val="bg1"/>
                </a:solidFill>
              </a:rPr>
              <a:t>Frequency Histogram</a:t>
            </a:r>
          </a:p>
        </p:txBody>
      </p:sp>
      <p:sp>
        <p:nvSpPr>
          <p:cNvPr id="11" name="TextBox 10">
            <a:extLst>
              <a:ext uri="{FF2B5EF4-FFF2-40B4-BE49-F238E27FC236}">
                <a16:creationId xmlns:a16="http://schemas.microsoft.com/office/drawing/2014/main" id="{723C71BA-9899-469D-8775-9CC837D4AA59}"/>
              </a:ext>
            </a:extLst>
          </p:cNvPr>
          <p:cNvSpPr txBox="1"/>
          <p:nvPr/>
        </p:nvSpPr>
        <p:spPr>
          <a:xfrm>
            <a:off x="8913418" y="1927850"/>
            <a:ext cx="2864452" cy="3260376"/>
          </a:xfrm>
          <a:prstGeom prst="rect">
            <a:avLst/>
          </a:prstGeom>
          <a:noFill/>
        </p:spPr>
        <p:txBody>
          <a:bodyPr wrap="square">
            <a:spAutoFit/>
          </a:bodyPr>
          <a:lstStyle/>
          <a:p>
            <a:pPr algn="ctr"/>
            <a:r>
              <a:rPr lang="en-CA" b="1" dirty="0">
                <a:solidFill>
                  <a:schemeClr val="bg1"/>
                </a:solidFill>
              </a:rPr>
              <a:t>Analysis:</a:t>
            </a:r>
          </a:p>
          <a:p>
            <a:pPr marL="285750" indent="-285750">
              <a:buFont typeface="Arial" panose="020B0604020202020204" pitchFamily="34" charset="0"/>
              <a:buChar char="•"/>
            </a:pPr>
            <a:r>
              <a:rPr lang="en-CA" dirty="0">
                <a:solidFill>
                  <a:schemeClr val="bg1"/>
                </a:solidFill>
              </a:rPr>
              <a:t>The distribution is right-skewed. There are obvious outliers in the data.</a:t>
            </a:r>
          </a:p>
          <a:p>
            <a:pPr marL="285750" indent="-285750">
              <a:buFont typeface="Arial" panose="020B0604020202020204" pitchFamily="34" charset="0"/>
              <a:buChar char="•"/>
            </a:pPr>
            <a:r>
              <a:rPr lang="en-CA" dirty="0">
                <a:solidFill>
                  <a:schemeClr val="bg1"/>
                </a:solidFill>
              </a:rPr>
              <a:t>I will not be excluding any data, as all movies, no matter the length, receive ratings. </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endParaRPr lang="en-CA" dirty="0">
              <a:solidFill>
                <a:schemeClr val="bg1"/>
              </a:solidFill>
            </a:endParaRPr>
          </a:p>
        </p:txBody>
      </p:sp>
      <p:graphicFrame>
        <p:nvGraphicFramePr>
          <p:cNvPr id="14" name="Table 13">
            <a:extLst>
              <a:ext uri="{FF2B5EF4-FFF2-40B4-BE49-F238E27FC236}">
                <a16:creationId xmlns:a16="http://schemas.microsoft.com/office/drawing/2014/main" id="{E1AB3E90-C1D8-44BB-9FC7-F9ED4CD13B5F}"/>
              </a:ext>
            </a:extLst>
          </p:cNvPr>
          <p:cNvGraphicFramePr>
            <a:graphicFrameLocks noGrp="1"/>
          </p:cNvGraphicFramePr>
          <p:nvPr>
            <p:extLst>
              <p:ext uri="{D42A27DB-BD31-4B8C-83A1-F6EECF244321}">
                <p14:modId xmlns:p14="http://schemas.microsoft.com/office/powerpoint/2010/main" val="2236934497"/>
              </p:ext>
            </p:extLst>
          </p:nvPr>
        </p:nvGraphicFramePr>
        <p:xfrm>
          <a:off x="5831141" y="2385270"/>
          <a:ext cx="2664944" cy="3489960"/>
        </p:xfrm>
        <a:graphic>
          <a:graphicData uri="http://schemas.openxmlformats.org/drawingml/2006/table">
            <a:tbl>
              <a:tblPr>
                <a:tableStyleId>{5C22544A-7EE6-4342-B048-85BDC9FD1C3A}</a:tableStyleId>
              </a:tblPr>
              <a:tblGrid>
                <a:gridCol w="1332472">
                  <a:extLst>
                    <a:ext uri="{9D8B030D-6E8A-4147-A177-3AD203B41FA5}">
                      <a16:colId xmlns:a16="http://schemas.microsoft.com/office/drawing/2014/main" val="3230224446"/>
                    </a:ext>
                  </a:extLst>
                </a:gridCol>
                <a:gridCol w="1332472">
                  <a:extLst>
                    <a:ext uri="{9D8B030D-6E8A-4147-A177-3AD203B41FA5}">
                      <a16:colId xmlns:a16="http://schemas.microsoft.com/office/drawing/2014/main" val="635636577"/>
                    </a:ext>
                  </a:extLst>
                </a:gridCol>
              </a:tblGrid>
              <a:tr h="182880">
                <a:tc>
                  <a:txBody>
                    <a:bodyPr/>
                    <a:lstStyle/>
                    <a:p>
                      <a:pPr algn="l" fontAlgn="b"/>
                      <a:r>
                        <a:rPr lang="en-US" sz="1600" b="1" u="none" strike="noStrike" dirty="0">
                          <a:effectLst/>
                        </a:rPr>
                        <a:t>Count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5499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3150718"/>
                  </a:ext>
                </a:extLst>
              </a:tr>
              <a:tr h="182880">
                <a:tc>
                  <a:txBody>
                    <a:bodyPr/>
                    <a:lstStyle/>
                    <a:p>
                      <a:pPr algn="l" fontAlgn="b"/>
                      <a:r>
                        <a:rPr lang="en-US" sz="1600" b="1" u="none" strike="noStrike" dirty="0">
                          <a:effectLst/>
                        </a:rPr>
                        <a:t>Mean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80.84</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3210482"/>
                  </a:ext>
                </a:extLst>
              </a:tr>
              <a:tr h="182880">
                <a:tc>
                  <a:txBody>
                    <a:bodyPr/>
                    <a:lstStyle/>
                    <a:p>
                      <a:pPr algn="l" fontAlgn="b"/>
                      <a:r>
                        <a:rPr lang="en-US" sz="1600" b="1" u="none" strike="noStrike" dirty="0">
                          <a:effectLst/>
                        </a:rPr>
                        <a:t>Standard Deviation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41.95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6186234"/>
                  </a:ext>
                </a:extLst>
              </a:tr>
              <a:tr h="182880">
                <a:tc>
                  <a:txBody>
                    <a:bodyPr/>
                    <a:lstStyle/>
                    <a:p>
                      <a:pPr algn="l" fontAlgn="b"/>
                      <a:r>
                        <a:rPr lang="en-US" sz="1600" b="1" u="none" strike="noStrike">
                          <a:effectLst/>
                        </a:rPr>
                        <a:t>Min</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9569581"/>
                  </a:ext>
                </a:extLst>
              </a:tr>
              <a:tr h="182880">
                <a:tc>
                  <a:txBody>
                    <a:bodyPr/>
                    <a:lstStyle/>
                    <a:p>
                      <a:pPr algn="l" fontAlgn="b"/>
                      <a:r>
                        <a:rPr lang="en-US" sz="1600" b="1" u="none" strike="noStrike" dirty="0">
                          <a:effectLst/>
                        </a:rPr>
                        <a:t>25% (Lower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59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8572968"/>
                  </a:ext>
                </a:extLst>
              </a:tr>
              <a:tr h="182880">
                <a:tc>
                  <a:txBody>
                    <a:bodyPr/>
                    <a:lstStyle/>
                    <a:p>
                      <a:pPr algn="l" fontAlgn="b"/>
                      <a:r>
                        <a:rPr lang="en-US" sz="1600" b="1" u="none" strike="noStrike" dirty="0">
                          <a:effectLst/>
                        </a:rPr>
                        <a:t>50% (Median)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75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5816656"/>
                  </a:ext>
                </a:extLst>
              </a:tr>
              <a:tr h="182880">
                <a:tc>
                  <a:txBody>
                    <a:bodyPr/>
                    <a:lstStyle/>
                    <a:p>
                      <a:pPr algn="l" fontAlgn="b"/>
                      <a:r>
                        <a:rPr lang="en-US" sz="1600" b="1" u="none" strike="noStrike" dirty="0">
                          <a:effectLst/>
                        </a:rPr>
                        <a:t>75% (Upper Tail)</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91</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6000841"/>
                  </a:ext>
                </a:extLst>
              </a:tr>
              <a:tr h="182880">
                <a:tc>
                  <a:txBody>
                    <a:bodyPr/>
                    <a:lstStyle/>
                    <a:p>
                      <a:pPr algn="l" fontAlgn="b"/>
                      <a:r>
                        <a:rPr lang="en-US" sz="1600" b="1" u="none" strike="noStrike" dirty="0">
                          <a:effectLst/>
                        </a:rPr>
                        <a:t>Max</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1699</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5014097"/>
                  </a:ext>
                </a:extLst>
              </a:tr>
              <a:tr h="182880">
                <a:tc>
                  <a:txBody>
                    <a:bodyPr/>
                    <a:lstStyle/>
                    <a:p>
                      <a:pPr algn="l" fontAlgn="b"/>
                      <a:r>
                        <a:rPr lang="en-CA" sz="1600" b="1" i="0" u="none" strike="noStrike" dirty="0">
                          <a:solidFill>
                            <a:srgbClr val="000000"/>
                          </a:solidFill>
                          <a:effectLst/>
                          <a:latin typeface="Calibri" panose="020F0502020204030204" pitchFamily="34" charset="0"/>
                        </a:rPr>
                        <a:t>Mode</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60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1667828"/>
                  </a:ext>
                </a:extLst>
              </a:tr>
              <a:tr h="182880">
                <a:tc>
                  <a:txBody>
                    <a:bodyPr/>
                    <a:lstStyle/>
                    <a:p>
                      <a:pPr algn="l" fontAlgn="b"/>
                      <a:r>
                        <a:rPr lang="en-CA" sz="1600" b="1" i="0" u="none" strike="noStrike" dirty="0">
                          <a:solidFill>
                            <a:srgbClr val="000000"/>
                          </a:solidFill>
                          <a:effectLst/>
                          <a:latin typeface="Calibri" panose="020F0502020204030204" pitchFamily="34" charset="0"/>
                        </a:rPr>
                        <a:t>Variance (Spread)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CA" sz="1600" b="0" i="0" u="none" strike="noStrike" dirty="0">
                          <a:solidFill>
                            <a:srgbClr val="000000"/>
                          </a:solidFill>
                          <a:effectLst/>
                          <a:latin typeface="Calibri" panose="020F0502020204030204" pitchFamily="34" charset="0"/>
                        </a:rPr>
                        <a:t>1759.55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765186"/>
                  </a:ext>
                </a:extLst>
              </a:tr>
            </a:tbl>
          </a:graphicData>
        </a:graphic>
      </p:graphicFrame>
      <p:sp>
        <p:nvSpPr>
          <p:cNvPr id="8" name="TextBox 7">
            <a:extLst>
              <a:ext uri="{FF2B5EF4-FFF2-40B4-BE49-F238E27FC236}">
                <a16:creationId xmlns:a16="http://schemas.microsoft.com/office/drawing/2014/main" id="{A0C38E0F-D512-4E81-8EBE-7950D75F9AA3}"/>
              </a:ext>
            </a:extLst>
          </p:cNvPr>
          <p:cNvSpPr txBox="1"/>
          <p:nvPr/>
        </p:nvSpPr>
        <p:spPr>
          <a:xfrm>
            <a:off x="5791857" y="1971894"/>
            <a:ext cx="2704228" cy="369332"/>
          </a:xfrm>
          <a:prstGeom prst="rect">
            <a:avLst/>
          </a:prstGeom>
          <a:noFill/>
        </p:spPr>
        <p:txBody>
          <a:bodyPr wrap="square">
            <a:spAutoFit/>
          </a:bodyPr>
          <a:lstStyle/>
          <a:p>
            <a:pPr algn="ctr"/>
            <a:r>
              <a:rPr lang="en-CA" b="1" dirty="0">
                <a:solidFill>
                  <a:schemeClr val="bg1"/>
                </a:solidFill>
              </a:rPr>
              <a:t>Summary Statistics</a:t>
            </a:r>
            <a:endParaRPr lang="en-US" b="1" dirty="0">
              <a:solidFill>
                <a:schemeClr val="bg1"/>
              </a:solidFill>
            </a:endParaRPr>
          </a:p>
        </p:txBody>
      </p:sp>
      <p:pic>
        <p:nvPicPr>
          <p:cNvPr id="9" name="Picture 8" descr="Chart, histogram&#10;&#10;Description automatically generated">
            <a:extLst>
              <a:ext uri="{FF2B5EF4-FFF2-40B4-BE49-F238E27FC236}">
                <a16:creationId xmlns:a16="http://schemas.microsoft.com/office/drawing/2014/main" id="{8568C276-ADCB-4184-B5E3-66A568E47A74}"/>
              </a:ext>
            </a:extLst>
          </p:cNvPr>
          <p:cNvPicPr>
            <a:picLocks noChangeAspect="1"/>
          </p:cNvPicPr>
          <p:nvPr/>
        </p:nvPicPr>
        <p:blipFill>
          <a:blip r:embed="rId2"/>
          <a:stretch>
            <a:fillRect/>
          </a:stretch>
        </p:blipFill>
        <p:spPr>
          <a:xfrm>
            <a:off x="214658" y="2389554"/>
            <a:ext cx="5348417" cy="3859214"/>
          </a:xfrm>
          <a:prstGeom prst="rect">
            <a:avLst/>
          </a:prstGeom>
        </p:spPr>
      </p:pic>
    </p:spTree>
    <p:extLst>
      <p:ext uri="{BB962C8B-B14F-4D97-AF65-F5344CB8AC3E}">
        <p14:creationId xmlns:p14="http://schemas.microsoft.com/office/powerpoint/2010/main" val="2328928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TotalTime>
  <Words>2117</Words>
  <Application>Microsoft Office PowerPoint</Application>
  <PresentationFormat>Widescreen</PresentationFormat>
  <Paragraphs>332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Do US Movies with Longer Running Times Tend to get Higher Ratings on IMDB?</vt:lpstr>
      <vt:lpstr>Contents</vt:lpstr>
      <vt:lpstr>Objective of Analysis</vt:lpstr>
      <vt:lpstr>Conducting Analysis</vt:lpstr>
      <vt:lpstr>Data Overview </vt:lpstr>
      <vt:lpstr>Variable Overview</vt:lpstr>
      <vt:lpstr>Analysis of Variables: startYear</vt:lpstr>
      <vt:lpstr>Analysis of Variables: genres</vt:lpstr>
      <vt:lpstr>1.2 Analysis of Variables: runtimeMinutes</vt:lpstr>
      <vt:lpstr>1.3 Analysis of Variables: numVotes</vt:lpstr>
      <vt:lpstr>1.4 Analysis of Variables: averageRating</vt:lpstr>
      <vt:lpstr>Creation &amp; Analysis of Variables: averageRatingGrpd</vt:lpstr>
      <vt:lpstr>Probability Mass Function Analysis</vt:lpstr>
      <vt:lpstr>Cumulative Distribution </vt:lpstr>
      <vt:lpstr>Analytical Distribution: Normal Probability Plot</vt:lpstr>
      <vt:lpstr>Scatter Plot: Average Rating by Runtime Minutes</vt:lpstr>
      <vt:lpstr>Scatter Plot: Average Rating by Number of Votes</vt:lpstr>
      <vt:lpstr>Testing the Hypothesis: with Correlation</vt:lpstr>
      <vt:lpstr>Testing the Hypothesis: Difference in Means</vt:lpstr>
      <vt:lpstr>Testing the Hypothesis: Cohen Effect Size</vt:lpstr>
      <vt:lpstr>Linear Regression Analysis</vt:lpstr>
      <vt:lpstr>Testing the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Movies Over one and half hours in length tend to get higher ratings on IMDB?</dc:title>
  <dc:creator>jerica tripp</dc:creator>
  <cp:lastModifiedBy>jerica tripp</cp:lastModifiedBy>
  <cp:revision>10</cp:revision>
  <dcterms:created xsi:type="dcterms:W3CDTF">2021-08-13T15:28:41Z</dcterms:created>
  <dcterms:modified xsi:type="dcterms:W3CDTF">2021-08-14T20:27:28Z</dcterms:modified>
</cp:coreProperties>
</file>