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3B4FE-A5EB-43C5-A0EB-97BCD35BED7C}" v="14" dt="2019-02-12T18:55:41.1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6" autoAdjust="0"/>
    <p:restoredTop sz="94660"/>
  </p:normalViewPr>
  <p:slideViewPr>
    <p:cSldViewPr>
      <p:cViewPr varScale="1">
        <p:scale>
          <a:sx n="119" d="100"/>
          <a:sy n="119" d="100"/>
        </p:scale>
        <p:origin x="12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u Iguru" userId="f70226b6486a10e6" providerId="LiveId" clId="{32C3B4FE-A5EB-43C5-A0EB-97BCD35BED7C}"/>
    <pc:docChg chg="custSel addSld delSld modSld modMainMaster">
      <pc:chgData name="Maiku Iguru" userId="f70226b6486a10e6" providerId="LiveId" clId="{32C3B4FE-A5EB-43C5-A0EB-97BCD35BED7C}" dt="2019-02-12T18:55:41.122" v="157"/>
      <pc:docMkLst>
        <pc:docMk/>
      </pc:docMkLst>
      <pc:sldChg chg="delSp modSp">
        <pc:chgData name="Maiku Iguru" userId="f70226b6486a10e6" providerId="LiveId" clId="{32C3B4FE-A5EB-43C5-A0EB-97BCD35BED7C}" dt="2019-02-12T18:39:57.123" v="35" actId="478"/>
        <pc:sldMkLst>
          <pc:docMk/>
          <pc:sldMk cId="0" sldId="256"/>
        </pc:sldMkLst>
        <pc:spChg chg="del">
          <ac:chgData name="Maiku Iguru" userId="f70226b6486a10e6" providerId="LiveId" clId="{32C3B4FE-A5EB-43C5-A0EB-97BCD35BED7C}" dt="2019-02-12T18:39:57.123" v="35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1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2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3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4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5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6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6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62" creationId="{00000000-0000-0000-0000-000000000000}"/>
          </ac:spMkLst>
        </pc:spChg>
        <pc:spChg chg="mod">
          <ac:chgData name="Maiku Iguru" userId="f70226b6486a10e6" providerId="LiveId" clId="{32C3B4FE-A5EB-43C5-A0EB-97BCD35BED7C}" dt="2019-02-12T18:37:49.923" v="0" actId="6549"/>
          <ac:spMkLst>
            <pc:docMk/>
            <pc:sldMk cId="0" sldId="256"/>
            <ac:spMk id="63" creationId="{00000000-0000-0000-0000-000000000000}"/>
          </ac:spMkLst>
        </pc:spChg>
        <pc:spChg chg="mod">
          <ac:chgData name="Maiku Iguru" userId="f70226b6486a10e6" providerId="LiveId" clId="{32C3B4FE-A5EB-43C5-A0EB-97BCD35BED7C}" dt="2019-02-12T18:38:05.408" v="22" actId="255"/>
          <ac:spMkLst>
            <pc:docMk/>
            <pc:sldMk cId="0" sldId="256"/>
            <ac:spMk id="6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55.460" v="34" actId="478"/>
          <ac:spMkLst>
            <pc:docMk/>
            <pc:sldMk cId="0" sldId="256"/>
            <ac:spMk id="65" creationId="{00000000-0000-0000-0000-000000000000}"/>
          </ac:spMkLst>
        </pc:spChg>
      </pc:sldChg>
      <pc:sldChg chg="del">
        <pc:chgData name="Maiku Iguru" userId="f70226b6486a10e6" providerId="LiveId" clId="{32C3B4FE-A5EB-43C5-A0EB-97BCD35BED7C}" dt="2019-02-12T18:39:49.495" v="33" actId="2696"/>
        <pc:sldMkLst>
          <pc:docMk/>
          <pc:sldMk cId="0" sldId="257"/>
        </pc:sldMkLst>
      </pc:sldChg>
      <pc:sldChg chg="addSp delSp modSp add">
        <pc:chgData name="Maiku Iguru" userId="f70226b6486a10e6" providerId="LiveId" clId="{32C3B4FE-A5EB-43C5-A0EB-97BCD35BED7C}" dt="2019-02-12T18:55:41.122" v="157"/>
        <pc:sldMkLst>
          <pc:docMk/>
          <pc:sldMk cId="3523794216" sldId="279"/>
        </pc:sldMkLst>
        <pc:spChg chg="del">
          <ac:chgData name="Maiku Iguru" userId="f70226b6486a10e6" providerId="LiveId" clId="{32C3B4FE-A5EB-43C5-A0EB-97BCD35BED7C}" dt="2019-02-12T18:41:39.278" v="37"/>
          <ac:spMkLst>
            <pc:docMk/>
            <pc:sldMk cId="3523794216" sldId="279"/>
            <ac:spMk id="2" creationId="{97055F5E-ECD5-4656-A84A-EF729AA0E4BE}"/>
          </ac:spMkLst>
        </pc:spChg>
        <pc:spChg chg="del">
          <ac:chgData name="Maiku Iguru" userId="f70226b6486a10e6" providerId="LiveId" clId="{32C3B4FE-A5EB-43C5-A0EB-97BCD35BED7C}" dt="2019-02-12T18:41:39.278" v="37"/>
          <ac:spMkLst>
            <pc:docMk/>
            <pc:sldMk cId="3523794216" sldId="279"/>
            <ac:spMk id="3" creationId="{CDD128D4-C355-4D52-A686-2EE342ECF17B}"/>
          </ac:spMkLst>
        </pc:spChg>
        <pc:spChg chg="add mod">
          <ac:chgData name="Maiku Iguru" userId="f70226b6486a10e6" providerId="LiveId" clId="{32C3B4FE-A5EB-43C5-A0EB-97BCD35BED7C}" dt="2019-02-12T18:41:43.870" v="46" actId="20577"/>
          <ac:spMkLst>
            <pc:docMk/>
            <pc:sldMk cId="3523794216" sldId="279"/>
            <ac:spMk id="4" creationId="{D90A817C-CDC3-47EC-9876-AFE5A305067D}"/>
          </ac:spMkLst>
        </pc:spChg>
        <pc:spChg chg="add mod">
          <ac:chgData name="Maiku Iguru" userId="f70226b6486a10e6" providerId="LiveId" clId="{32C3B4FE-A5EB-43C5-A0EB-97BCD35BED7C}" dt="2019-02-12T18:55:41.122" v="157"/>
          <ac:spMkLst>
            <pc:docMk/>
            <pc:sldMk cId="3523794216" sldId="279"/>
            <ac:spMk id="5" creationId="{8B91278B-92B3-45C5-B623-FDA679E77B82}"/>
          </ac:spMkLst>
        </pc:spChg>
      </pc:sldChg>
      <pc:sldChg chg="addSp delSp modSp add">
        <pc:chgData name="Maiku Iguru" userId="f70226b6486a10e6" providerId="LiveId" clId="{32C3B4FE-A5EB-43C5-A0EB-97BCD35BED7C}" dt="2019-02-12T18:44:29.570" v="76" actId="20577"/>
        <pc:sldMkLst>
          <pc:docMk/>
          <pc:sldMk cId="3325552798" sldId="280"/>
        </pc:sldMkLst>
        <pc:spChg chg="mod">
          <ac:chgData name="Maiku Iguru" userId="f70226b6486a10e6" providerId="LiveId" clId="{32C3B4FE-A5EB-43C5-A0EB-97BCD35BED7C}" dt="2019-02-12T18:44:29.570" v="76" actId="20577"/>
          <ac:spMkLst>
            <pc:docMk/>
            <pc:sldMk cId="3325552798" sldId="280"/>
            <ac:spMk id="2" creationId="{B9B03765-1F2D-4B0C-A4D9-DE016892F774}"/>
          </ac:spMkLst>
        </pc:spChg>
        <pc:spChg chg="del">
          <ac:chgData name="Maiku Iguru" userId="f70226b6486a10e6" providerId="LiveId" clId="{32C3B4FE-A5EB-43C5-A0EB-97BCD35BED7C}" dt="2019-02-12T18:44:09.490" v="51" actId="478"/>
          <ac:spMkLst>
            <pc:docMk/>
            <pc:sldMk cId="3325552798" sldId="280"/>
            <ac:spMk id="3" creationId="{9E3CBFD6-3D12-4AA8-92CF-8F038D9D8AAA}"/>
          </ac:spMkLst>
        </pc:spChg>
        <pc:picChg chg="add mod">
          <ac:chgData name="Maiku Iguru" userId="f70226b6486a10e6" providerId="LiveId" clId="{32C3B4FE-A5EB-43C5-A0EB-97BCD35BED7C}" dt="2019-02-12T18:44:12.398" v="53" actId="1076"/>
          <ac:picMkLst>
            <pc:docMk/>
            <pc:sldMk cId="3325552798" sldId="280"/>
            <ac:picMk id="4" creationId="{8DDFD61E-6E67-483E-AFAC-4A873E0931A6}"/>
          </ac:picMkLst>
        </pc:picChg>
      </pc:sldChg>
      <pc:sldMasterChg chg="delSp modSldLayout">
        <pc:chgData name="Maiku Iguru" userId="f70226b6486a10e6" providerId="LiveId" clId="{32C3B4FE-A5EB-43C5-A0EB-97BCD35BED7C}" dt="2019-02-12T18:39:35.497" v="32" actId="478"/>
        <pc:sldMasterMkLst>
          <pc:docMk/>
          <pc:sldMasterMk cId="0" sldId="2147483648"/>
        </pc:sldMasterMkLst>
        <pc:spChg chg="del">
          <ac:chgData name="Maiku Iguru" userId="f70226b6486a10e6" providerId="LiveId" clId="{32C3B4FE-A5EB-43C5-A0EB-97BCD35BED7C}" dt="2019-02-12T18:39:21.051" v="27" actId="478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4.507" v="23" actId="478"/>
          <ac:spMkLst>
            <pc:docMk/>
            <pc:sldMasterMk cId="0" sldId="2147483648"/>
            <ac:spMk id="1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1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1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1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2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7.003" v="25" actId="478"/>
          <ac:spMkLst>
            <pc:docMk/>
            <pc:sldMasterMk cId="0" sldId="2147483648"/>
            <ac:spMk id="3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3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4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0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1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2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3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4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5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6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7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8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8.869" v="26" actId="478"/>
          <ac:spMkLst>
            <pc:docMk/>
            <pc:sldMasterMk cId="0" sldId="2147483648"/>
            <ac:spMk id="59" creationId="{00000000-0000-0000-0000-000000000000}"/>
          </ac:spMkLst>
        </pc:spChg>
        <pc:spChg chg="del">
          <ac:chgData name="Maiku Iguru" userId="f70226b6486a10e6" providerId="LiveId" clId="{32C3B4FE-A5EB-43C5-A0EB-97BCD35BED7C}" dt="2019-02-12T18:39:15.858" v="24" actId="478"/>
          <ac:spMkLst>
            <pc:docMk/>
            <pc:sldMasterMk cId="0" sldId="2147483648"/>
            <ac:spMk id="61" creationId="{00000000-0000-0000-0000-000000000000}"/>
          </ac:spMkLst>
        </pc:spChg>
        <pc:sldLayoutChg chg="delSp">
          <pc:chgData name="Maiku Iguru" userId="f70226b6486a10e6" providerId="LiveId" clId="{32C3B4FE-A5EB-43C5-A0EB-97BCD35BED7C}" dt="2019-02-12T18:39:26.798" v="28" actId="478"/>
          <pc:sldLayoutMkLst>
            <pc:docMk/>
            <pc:sldMasterMk cId="0" sldId="2147483648"/>
            <pc:sldLayoutMk cId="0" sldId="2147483661"/>
          </pc:sldLayoutMkLst>
          <pc:spChg chg="del">
            <ac:chgData name="Maiku Iguru" userId="f70226b6486a10e6" providerId="LiveId" clId="{32C3B4FE-A5EB-43C5-A0EB-97BCD35BED7C}" dt="2019-02-12T18:39:26.798" v="28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</pc:sldLayoutChg>
        <pc:sldLayoutChg chg="delSp">
          <pc:chgData name="Maiku Iguru" userId="f70226b6486a10e6" providerId="LiveId" clId="{32C3B4FE-A5EB-43C5-A0EB-97BCD35BED7C}" dt="2019-02-12T18:39:29.404" v="29" actId="478"/>
          <pc:sldLayoutMkLst>
            <pc:docMk/>
            <pc:sldMasterMk cId="0" sldId="2147483648"/>
            <pc:sldLayoutMk cId="0" sldId="2147483662"/>
          </pc:sldLayoutMkLst>
          <pc:spChg chg="del">
            <ac:chgData name="Maiku Iguru" userId="f70226b6486a10e6" providerId="LiveId" clId="{32C3B4FE-A5EB-43C5-A0EB-97BCD35BED7C}" dt="2019-02-12T18:39:29.404" v="29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</pc:sldLayoutChg>
        <pc:sldLayoutChg chg="delSp">
          <pc:chgData name="Maiku Iguru" userId="f70226b6486a10e6" providerId="LiveId" clId="{32C3B4FE-A5EB-43C5-A0EB-97BCD35BED7C}" dt="2019-02-12T18:39:31.867" v="30" actId="478"/>
          <pc:sldLayoutMkLst>
            <pc:docMk/>
            <pc:sldMasterMk cId="0" sldId="2147483648"/>
            <pc:sldLayoutMk cId="0" sldId="2147483663"/>
          </pc:sldLayoutMkLst>
          <pc:spChg chg="del">
            <ac:chgData name="Maiku Iguru" userId="f70226b6486a10e6" providerId="LiveId" clId="{32C3B4FE-A5EB-43C5-A0EB-97BCD35BED7C}" dt="2019-02-12T18:39:31.867" v="30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</pc:sldLayoutChg>
        <pc:sldLayoutChg chg="delSp">
          <pc:chgData name="Maiku Iguru" userId="f70226b6486a10e6" providerId="LiveId" clId="{32C3B4FE-A5EB-43C5-A0EB-97BCD35BED7C}" dt="2019-02-12T18:39:33.652" v="31" actId="478"/>
          <pc:sldLayoutMkLst>
            <pc:docMk/>
            <pc:sldMasterMk cId="0" sldId="2147483648"/>
            <pc:sldLayoutMk cId="0" sldId="2147483664"/>
          </pc:sldLayoutMkLst>
          <pc:spChg chg="del">
            <ac:chgData name="Maiku Iguru" userId="f70226b6486a10e6" providerId="LiveId" clId="{32C3B4FE-A5EB-43C5-A0EB-97BCD35BED7C}" dt="2019-02-12T18:39:33.652" v="31" actId="478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</pc:sldLayoutChg>
        <pc:sldLayoutChg chg="delSp">
          <pc:chgData name="Maiku Iguru" userId="f70226b6486a10e6" providerId="LiveId" clId="{32C3B4FE-A5EB-43C5-A0EB-97BCD35BED7C}" dt="2019-02-12T18:39:35.497" v="32" actId="478"/>
          <pc:sldLayoutMkLst>
            <pc:docMk/>
            <pc:sldMasterMk cId="0" sldId="2147483648"/>
            <pc:sldLayoutMk cId="0" sldId="2147483665"/>
          </pc:sldLayoutMkLst>
          <pc:spChg chg="del">
            <ac:chgData name="Maiku Iguru" userId="f70226b6486a10e6" providerId="LiveId" clId="{32C3B4FE-A5EB-43C5-A0EB-97BCD35BED7C}" dt="2019-02-12T18:39:35.497" v="32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k object 60"/>
          <p:cNvSpPr/>
          <p:nvPr/>
        </p:nvSpPr>
        <p:spPr>
          <a:xfrm>
            <a:off x="11315310" y="9350692"/>
            <a:ext cx="0" cy="313690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0"/>
                </a:moveTo>
                <a:lnTo>
                  <a:pt x="0" y="313512"/>
                </a:lnTo>
              </a:path>
            </a:pathLst>
          </a:custGeom>
          <a:ln w="15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10449910" y="9350740"/>
            <a:ext cx="140023" cy="1654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10620832" y="9350736"/>
            <a:ext cx="201355" cy="162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0847568" y="9389205"/>
            <a:ext cx="121500" cy="127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0992187" y="9389199"/>
            <a:ext cx="99759" cy="127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1111171" y="9389199"/>
            <a:ext cx="99761" cy="127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1426545" y="9493956"/>
            <a:ext cx="119432" cy="16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1569996" y="9535000"/>
            <a:ext cx="90144" cy="1244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1698130" y="9535002"/>
            <a:ext cx="55244" cy="121920"/>
          </a:xfrm>
          <a:custGeom>
            <a:avLst/>
            <a:gdLst/>
            <a:ahLst/>
            <a:cxnLst/>
            <a:rect l="l" t="t" r="r" b="b"/>
            <a:pathLst>
              <a:path w="55245" h="121920">
                <a:moveTo>
                  <a:pt x="14417" y="2790"/>
                </a:moveTo>
                <a:lnTo>
                  <a:pt x="0" y="2790"/>
                </a:lnTo>
                <a:lnTo>
                  <a:pt x="527" y="8742"/>
                </a:lnTo>
                <a:lnTo>
                  <a:pt x="798" y="14410"/>
                </a:lnTo>
                <a:lnTo>
                  <a:pt x="913" y="121650"/>
                </a:lnTo>
                <a:lnTo>
                  <a:pt x="15330" y="121650"/>
                </a:lnTo>
                <a:lnTo>
                  <a:pt x="15330" y="62900"/>
                </a:lnTo>
                <a:lnTo>
                  <a:pt x="16654" y="46428"/>
                </a:lnTo>
                <a:lnTo>
                  <a:pt x="21285" y="31097"/>
                </a:lnTo>
                <a:lnTo>
                  <a:pt x="25596" y="25633"/>
                </a:lnTo>
                <a:lnTo>
                  <a:pt x="14417" y="25633"/>
                </a:lnTo>
                <a:lnTo>
                  <a:pt x="14417" y="2790"/>
                </a:lnTo>
                <a:close/>
              </a:path>
              <a:path w="55245" h="121920">
                <a:moveTo>
                  <a:pt x="48265" y="0"/>
                </a:moveTo>
                <a:lnTo>
                  <a:pt x="44860" y="0"/>
                </a:lnTo>
                <a:lnTo>
                  <a:pt x="34641" y="2135"/>
                </a:lnTo>
                <a:lnTo>
                  <a:pt x="26265" y="7831"/>
                </a:lnTo>
                <a:lnTo>
                  <a:pt x="19690" y="16020"/>
                </a:lnTo>
                <a:lnTo>
                  <a:pt x="14878" y="25633"/>
                </a:lnTo>
                <a:lnTo>
                  <a:pt x="25596" y="25633"/>
                </a:lnTo>
                <a:lnTo>
                  <a:pt x="30208" y="19787"/>
                </a:lnTo>
                <a:lnTo>
                  <a:pt x="44406" y="15377"/>
                </a:lnTo>
                <a:lnTo>
                  <a:pt x="54899" y="15377"/>
                </a:lnTo>
                <a:lnTo>
                  <a:pt x="54899" y="1391"/>
                </a:lnTo>
                <a:lnTo>
                  <a:pt x="52393" y="684"/>
                </a:lnTo>
                <a:lnTo>
                  <a:pt x="48265" y="0"/>
                </a:lnTo>
                <a:close/>
              </a:path>
              <a:path w="55245" h="121920">
                <a:moveTo>
                  <a:pt x="54899" y="15377"/>
                </a:moveTo>
                <a:lnTo>
                  <a:pt x="48045" y="15377"/>
                </a:lnTo>
                <a:lnTo>
                  <a:pt x="51940" y="15838"/>
                </a:lnTo>
                <a:lnTo>
                  <a:pt x="54899" y="16768"/>
                </a:lnTo>
                <a:lnTo>
                  <a:pt x="54899" y="15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1778908" y="9503990"/>
            <a:ext cx="67022" cy="1554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1873396" y="9535000"/>
            <a:ext cx="156291" cy="1216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12061709" y="9534997"/>
            <a:ext cx="108908" cy="124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2203578" y="9537794"/>
            <a:ext cx="91986" cy="121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2323002" y="9503990"/>
            <a:ext cx="67053" cy="1554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2418405" y="9481839"/>
            <a:ext cx="91094" cy="17480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647700" y="1530350"/>
            <a:ext cx="11722100" cy="0"/>
          </a:xfrm>
          <a:custGeom>
            <a:avLst/>
            <a:gdLst/>
            <a:ahLst/>
            <a:cxnLst/>
            <a:rect l="l" t="t" r="r" b="b"/>
            <a:pathLst>
              <a:path w="11722100">
                <a:moveTo>
                  <a:pt x="0" y="0"/>
                </a:moveTo>
                <a:lnTo>
                  <a:pt x="117221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712594"/>
            <a:ext cx="1181100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570963"/>
            <a:ext cx="11811000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4061" y="9271788"/>
            <a:ext cx="2696210" cy="35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55550" y="9325585"/>
            <a:ext cx="248920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dog.com/guides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extgenetics.net/?e=2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0/sv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4768850"/>
            <a:ext cx="11722100" cy="0"/>
          </a:xfrm>
          <a:custGeom>
            <a:avLst/>
            <a:gdLst/>
            <a:ahLst/>
            <a:cxnLst/>
            <a:rect l="l" t="t" r="r" b="b"/>
            <a:pathLst>
              <a:path w="11722100">
                <a:moveTo>
                  <a:pt x="0" y="0"/>
                </a:moveTo>
                <a:lnTo>
                  <a:pt x="117221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596900" y="3760594"/>
            <a:ext cx="8646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Data</a:t>
            </a:r>
            <a:r>
              <a:rPr spc="105" dirty="0"/>
              <a:t> </a:t>
            </a:r>
            <a:r>
              <a:rPr spc="-130" dirty="0"/>
              <a:t>Visualization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96900" y="5039814"/>
            <a:ext cx="7549515" cy="1461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0" dirty="0">
                <a:latin typeface="Arial"/>
                <a:cs typeface="Arial"/>
              </a:rPr>
              <a:t>HTML, </a:t>
            </a:r>
            <a:r>
              <a:rPr sz="4200" spc="-100" dirty="0">
                <a:latin typeface="Arial"/>
                <a:cs typeface="Arial"/>
              </a:rPr>
              <a:t>CSS, </a:t>
            </a:r>
            <a:r>
              <a:rPr sz="4200" spc="-155" dirty="0">
                <a:latin typeface="Arial"/>
                <a:cs typeface="Arial"/>
              </a:rPr>
              <a:t>SVG, </a:t>
            </a:r>
            <a:r>
              <a:rPr sz="4200" spc="-315" dirty="0">
                <a:latin typeface="Arial"/>
                <a:cs typeface="Arial"/>
              </a:rPr>
              <a:t>(&amp;</a:t>
            </a:r>
            <a:r>
              <a:rPr sz="4200" spc="315" dirty="0">
                <a:latin typeface="Arial"/>
                <a:cs typeface="Arial"/>
              </a:rPr>
              <a:t> </a:t>
            </a:r>
            <a:r>
              <a:rPr sz="4200" spc="-95" dirty="0">
                <a:latin typeface="Arial"/>
                <a:cs typeface="Arial"/>
              </a:rPr>
              <a:t>JavaScript)</a:t>
            </a:r>
            <a:endParaRPr sz="4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75"/>
              </a:spcBef>
            </a:pPr>
            <a:r>
              <a:rPr lang="en-US" spc="-165" dirty="0">
                <a:latin typeface="Arial"/>
                <a:cs typeface="Arial"/>
              </a:rPr>
              <a:t>Original Slides by </a:t>
            </a:r>
            <a:r>
              <a:rPr spc="-165" dirty="0">
                <a:latin typeface="Arial"/>
                <a:cs typeface="Arial"/>
              </a:rPr>
              <a:t>Dr. </a:t>
            </a:r>
            <a:r>
              <a:rPr spc="-90" dirty="0">
                <a:latin typeface="Arial"/>
                <a:cs typeface="Arial"/>
              </a:rPr>
              <a:t>David</a:t>
            </a:r>
            <a:r>
              <a:rPr spc="1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Koop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3604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CSS</a:t>
            </a:r>
            <a:r>
              <a:rPr spc="-85" dirty="0"/>
              <a:t> </a:t>
            </a:r>
            <a:r>
              <a:rPr spc="-75" dirty="0"/>
              <a:t>Selectors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177"/>
            <a:ext cx="10766425" cy="53047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5"/>
              </a:spcBef>
              <a:buChar char="•"/>
              <a:tabLst>
                <a:tab pos="317500" algn="l"/>
              </a:tabLst>
            </a:pPr>
            <a:r>
              <a:rPr sz="3100" dirty="0">
                <a:latin typeface="Arial"/>
                <a:cs typeface="Arial"/>
              </a:rPr>
              <a:t>How </a:t>
            </a:r>
            <a:r>
              <a:rPr sz="3100" spc="25" dirty="0">
                <a:latin typeface="Arial"/>
                <a:cs typeface="Arial"/>
              </a:rPr>
              <a:t>do </a:t>
            </a:r>
            <a:r>
              <a:rPr sz="3100" spc="-30" dirty="0">
                <a:latin typeface="Arial"/>
                <a:cs typeface="Arial"/>
              </a:rPr>
              <a:t>we </a:t>
            </a:r>
            <a:r>
              <a:rPr sz="3100" spc="-50" dirty="0">
                <a:latin typeface="Arial"/>
                <a:cs typeface="Arial"/>
              </a:rPr>
              <a:t>specify </a:t>
            </a:r>
            <a:r>
              <a:rPr sz="3100" spc="-15" dirty="0">
                <a:latin typeface="Arial"/>
                <a:cs typeface="Arial"/>
              </a:rPr>
              <a:t>what </a:t>
            </a:r>
            <a:r>
              <a:rPr sz="3100" spc="-100" dirty="0">
                <a:latin typeface="Arial"/>
                <a:cs typeface="Arial"/>
              </a:rPr>
              <a:t>part(s)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45" dirty="0">
                <a:latin typeface="Arial"/>
                <a:cs typeface="Arial"/>
              </a:rPr>
              <a:t>page </a:t>
            </a:r>
            <a:r>
              <a:rPr sz="3100" spc="-30" dirty="0">
                <a:latin typeface="Arial"/>
                <a:cs typeface="Arial"/>
              </a:rPr>
              <a:t>we </a:t>
            </a:r>
            <a:r>
              <a:rPr sz="3100" spc="-15" dirty="0">
                <a:latin typeface="Arial"/>
                <a:cs typeface="Arial"/>
              </a:rPr>
              <a:t>want </a:t>
            </a:r>
            <a:r>
              <a:rPr sz="3100" spc="25" dirty="0">
                <a:latin typeface="Arial"/>
                <a:cs typeface="Arial"/>
              </a:rPr>
              <a:t>to</a:t>
            </a:r>
            <a:r>
              <a:rPr sz="3100" spc="28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style?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har char="•"/>
              <a:tabLst>
                <a:tab pos="317500" algn="l"/>
              </a:tabLst>
            </a:pPr>
            <a:r>
              <a:rPr sz="3100" spc="-114" dirty="0">
                <a:latin typeface="Arial"/>
                <a:cs typeface="Arial"/>
              </a:rPr>
              <a:t>The </a:t>
            </a:r>
            <a:r>
              <a:rPr sz="3100" spc="55" dirty="0">
                <a:latin typeface="Arial"/>
                <a:cs typeface="Arial"/>
              </a:rPr>
              <a:t>element </a:t>
            </a:r>
            <a:r>
              <a:rPr sz="3100" spc="90" dirty="0">
                <a:latin typeface="Arial"/>
                <a:cs typeface="Arial"/>
              </a:rPr>
              <a:t>types </a:t>
            </a:r>
            <a:r>
              <a:rPr sz="3100" spc="-70" dirty="0">
                <a:latin typeface="Arial"/>
                <a:cs typeface="Arial"/>
              </a:rPr>
              <a:t>themselves </a:t>
            </a:r>
            <a:r>
              <a:rPr sz="3100" spc="-105" dirty="0">
                <a:latin typeface="Arial"/>
                <a:cs typeface="Arial"/>
              </a:rPr>
              <a:t>(the </a:t>
            </a:r>
            <a:r>
              <a:rPr sz="3100" spc="-85" dirty="0">
                <a:latin typeface="Arial"/>
                <a:cs typeface="Arial"/>
              </a:rPr>
              <a:t>HTML</a:t>
            </a:r>
            <a:r>
              <a:rPr sz="3100" spc="135" dirty="0">
                <a:latin typeface="Arial"/>
                <a:cs typeface="Arial"/>
              </a:rPr>
              <a:t> </a:t>
            </a:r>
            <a:r>
              <a:rPr sz="3100" spc="-90" dirty="0">
                <a:latin typeface="Arial"/>
                <a:cs typeface="Arial"/>
              </a:rPr>
              <a:t>tag)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595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strong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color: red;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har char="•"/>
              <a:tabLst>
                <a:tab pos="317500" algn="l"/>
              </a:tabLst>
            </a:pPr>
            <a:r>
              <a:rPr sz="4650" spc="44" baseline="1792" dirty="0">
                <a:latin typeface="Arial"/>
                <a:cs typeface="Arial"/>
              </a:rPr>
              <a:t>Classes </a:t>
            </a:r>
            <a:r>
              <a:rPr sz="4650" spc="-44" baseline="1792" dirty="0">
                <a:latin typeface="Arial"/>
                <a:cs typeface="Arial"/>
              </a:rPr>
              <a:t>of </a:t>
            </a:r>
            <a:r>
              <a:rPr sz="4650" spc="-104" baseline="1792" dirty="0">
                <a:latin typeface="Arial"/>
                <a:cs typeface="Arial"/>
              </a:rPr>
              <a:t>elements </a:t>
            </a:r>
            <a:r>
              <a:rPr sz="4650" spc="-157" baseline="1792" dirty="0">
                <a:latin typeface="Arial"/>
                <a:cs typeface="Arial"/>
              </a:rPr>
              <a:t>(ties </a:t>
            </a:r>
            <a:r>
              <a:rPr sz="4650" spc="37" baseline="1792" dirty="0">
                <a:latin typeface="Arial"/>
                <a:cs typeface="Arial"/>
              </a:rPr>
              <a:t>to </a:t>
            </a:r>
            <a:r>
              <a:rPr sz="4650" spc="-127" baseline="1792" dirty="0">
                <a:latin typeface="Arial"/>
                <a:cs typeface="Arial"/>
              </a:rPr>
              <a:t>HTML </a:t>
            </a:r>
            <a:r>
              <a:rPr sz="4200" baseline="1984" dirty="0">
                <a:latin typeface="Courier New"/>
                <a:cs typeface="Courier New"/>
              </a:rPr>
              <a:t>class</a:t>
            </a:r>
            <a:r>
              <a:rPr sz="4200" spc="-869" baseline="1984" dirty="0">
                <a:latin typeface="Courier New"/>
                <a:cs typeface="Courier New"/>
              </a:rPr>
              <a:t> </a:t>
            </a:r>
            <a:r>
              <a:rPr sz="4650" spc="-82" baseline="1792" dirty="0">
                <a:latin typeface="Arial"/>
                <a:cs typeface="Arial"/>
              </a:rPr>
              <a:t>attribute)</a:t>
            </a:r>
            <a:endParaRPr sz="4650" baseline="1792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680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.cool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color: blue;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har char="•"/>
              <a:tabLst>
                <a:tab pos="317500" algn="l"/>
              </a:tabLst>
            </a:pPr>
            <a:r>
              <a:rPr sz="4650" spc="-172" baseline="1792" dirty="0">
                <a:latin typeface="Arial"/>
                <a:cs typeface="Arial"/>
              </a:rPr>
              <a:t>A </a:t>
            </a:r>
            <a:r>
              <a:rPr sz="4650" spc="150" baseline="1792" dirty="0">
                <a:latin typeface="Arial"/>
                <a:cs typeface="Arial"/>
              </a:rPr>
              <a:t>specific </a:t>
            </a:r>
            <a:r>
              <a:rPr sz="4650" spc="-104" baseline="1792" dirty="0">
                <a:latin typeface="Arial"/>
                <a:cs typeface="Arial"/>
              </a:rPr>
              <a:t>element </a:t>
            </a:r>
            <a:r>
              <a:rPr sz="4650" spc="-157" baseline="1792" dirty="0">
                <a:latin typeface="Arial"/>
                <a:cs typeface="Arial"/>
              </a:rPr>
              <a:t>(ties </a:t>
            </a:r>
            <a:r>
              <a:rPr sz="4650" spc="37" baseline="1792" dirty="0">
                <a:latin typeface="Arial"/>
                <a:cs typeface="Arial"/>
              </a:rPr>
              <a:t>to </a:t>
            </a:r>
            <a:r>
              <a:rPr sz="4650" spc="-127" baseline="1792" dirty="0">
                <a:latin typeface="Arial"/>
                <a:cs typeface="Arial"/>
              </a:rPr>
              <a:t>HTML </a:t>
            </a:r>
            <a:r>
              <a:rPr sz="4200" baseline="1984" dirty="0">
                <a:latin typeface="Courier New"/>
                <a:cs typeface="Courier New"/>
              </a:rPr>
              <a:t>id</a:t>
            </a:r>
            <a:r>
              <a:rPr sz="4200" spc="-862" baseline="1984" dirty="0">
                <a:latin typeface="Courier New"/>
                <a:cs typeface="Courier New"/>
              </a:rPr>
              <a:t> </a:t>
            </a:r>
            <a:r>
              <a:rPr sz="4650" spc="-82" baseline="1792" dirty="0">
                <a:latin typeface="Arial"/>
                <a:cs typeface="Arial"/>
              </a:rPr>
              <a:t>attribute)</a:t>
            </a:r>
            <a:endParaRPr sz="4650" baseline="1792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680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#main-section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color: green;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30"/>
              </a:spcBef>
              <a:buChar char="•"/>
              <a:tabLst>
                <a:tab pos="317500" algn="l"/>
              </a:tabLst>
            </a:pPr>
            <a:r>
              <a:rPr sz="3100" spc="-70" dirty="0">
                <a:latin typeface="Arial"/>
                <a:cs typeface="Arial"/>
              </a:rPr>
              <a:t>Relationships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170"/>
              </a:spcBef>
              <a:buChar char="-"/>
              <a:tabLst>
                <a:tab pos="609600" algn="l"/>
              </a:tabLst>
            </a:pPr>
            <a:r>
              <a:rPr sz="4650" spc="-67" baseline="1792" dirty="0">
                <a:latin typeface="Arial"/>
                <a:cs typeface="Arial"/>
              </a:rPr>
              <a:t>Descendant: </a:t>
            </a:r>
            <a:r>
              <a:rPr sz="4200" baseline="1984" dirty="0">
                <a:latin typeface="Courier New"/>
                <a:cs typeface="Courier New"/>
              </a:rPr>
              <a:t>p </a:t>
            </a:r>
            <a:r>
              <a:rPr sz="4200" spc="-7" baseline="1984" dirty="0">
                <a:latin typeface="Courier New"/>
                <a:cs typeface="Courier New"/>
              </a:rPr>
              <a:t>em </a:t>
            </a:r>
            <a:r>
              <a:rPr sz="4200" baseline="1984" dirty="0">
                <a:latin typeface="Courier New"/>
                <a:cs typeface="Courier New"/>
              </a:rPr>
              <a:t>{ </a:t>
            </a:r>
            <a:r>
              <a:rPr sz="4200" spc="-7" baseline="1984" dirty="0">
                <a:latin typeface="Courier New"/>
                <a:cs typeface="Courier New"/>
              </a:rPr>
              <a:t>color: yellow;</a:t>
            </a:r>
            <a:r>
              <a:rPr sz="4200" spc="15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}</a:t>
            </a:r>
            <a:endParaRPr sz="4200" baseline="198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7009641"/>
            <a:ext cx="15722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110" dirty="0">
                <a:latin typeface="Arial"/>
                <a:cs typeface="Arial"/>
              </a:rPr>
              <a:t>- </a:t>
            </a:r>
            <a:r>
              <a:rPr sz="4650" spc="-75" baseline="1792" dirty="0">
                <a:latin typeface="Arial"/>
                <a:cs typeface="Arial"/>
              </a:rPr>
              <a:t>Child:</a:t>
            </a:r>
            <a:r>
              <a:rPr sz="4650" spc="-307" baseline="1792" dirty="0">
                <a:latin typeface="Arial"/>
                <a:cs typeface="Arial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p</a:t>
            </a:r>
            <a:endParaRPr sz="4200" baseline="198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688" y="7036277"/>
            <a:ext cx="4933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</a:rPr>
              <a:t>&gt; </a:t>
            </a:r>
            <a:r>
              <a:rPr sz="2800" spc="-5" dirty="0">
                <a:latin typeface="Courier New"/>
                <a:cs typeface="Courier New"/>
              </a:rPr>
              <a:t>em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color: orange;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7642169"/>
            <a:ext cx="87947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7500" algn="l"/>
              </a:tabLst>
            </a:pPr>
            <a:r>
              <a:rPr sz="4650" spc="-67" baseline="1792" dirty="0">
                <a:latin typeface="Arial"/>
                <a:cs typeface="Arial"/>
              </a:rPr>
              <a:t>Pseudo-classes: </a:t>
            </a:r>
            <a:r>
              <a:rPr sz="4200" spc="-7" baseline="1984" dirty="0">
                <a:latin typeface="Courier New"/>
                <a:cs typeface="Courier New"/>
              </a:rPr>
              <a:t>a:hover </a:t>
            </a:r>
            <a:r>
              <a:rPr sz="4200" baseline="1984" dirty="0">
                <a:latin typeface="Courier New"/>
                <a:cs typeface="Courier New"/>
              </a:rPr>
              <a:t>{ </a:t>
            </a:r>
            <a:r>
              <a:rPr sz="4200" spc="-7" baseline="1984" dirty="0">
                <a:latin typeface="Courier New"/>
                <a:cs typeface="Courier New"/>
              </a:rPr>
              <a:t>color: purple;</a:t>
            </a:r>
            <a:r>
              <a:rPr sz="4200" spc="-22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}</a:t>
            </a:r>
            <a:endParaRPr sz="4200" baseline="198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37731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Other </a:t>
            </a:r>
            <a:r>
              <a:rPr spc="-140" dirty="0"/>
              <a:t>CSS</a:t>
            </a:r>
            <a:r>
              <a:rPr spc="5" dirty="0"/>
              <a:t> </a:t>
            </a:r>
            <a:r>
              <a:rPr spc="-45" dirty="0"/>
              <a:t>Bits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59499"/>
            <a:ext cx="11087100" cy="668718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60"/>
              </a:spcBef>
              <a:buChar char="•"/>
              <a:tabLst>
                <a:tab pos="317500" algn="l"/>
              </a:tabLst>
            </a:pPr>
            <a:r>
              <a:rPr sz="4650" spc="-44" baseline="1792" dirty="0">
                <a:latin typeface="Arial"/>
                <a:cs typeface="Arial"/>
              </a:rPr>
              <a:t>Comments: </a:t>
            </a:r>
            <a:r>
              <a:rPr sz="4200" spc="-7" baseline="1984" dirty="0">
                <a:latin typeface="Courier New"/>
                <a:cs typeface="Courier New"/>
              </a:rPr>
              <a:t>/* This is </a:t>
            </a:r>
            <a:r>
              <a:rPr sz="4200" baseline="1984" dirty="0">
                <a:latin typeface="Courier New"/>
                <a:cs typeface="Courier New"/>
              </a:rPr>
              <a:t>a </a:t>
            </a:r>
            <a:r>
              <a:rPr sz="4200" spc="-7" baseline="1984" dirty="0">
                <a:latin typeface="Courier New"/>
                <a:cs typeface="Courier New"/>
              </a:rPr>
              <a:t>comment in CSS</a:t>
            </a:r>
            <a:r>
              <a:rPr sz="4200" spc="7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*/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har char="•"/>
              <a:tabLst>
                <a:tab pos="317500" algn="l"/>
              </a:tabLst>
            </a:pPr>
            <a:r>
              <a:rPr sz="4650" spc="-82" baseline="1792" dirty="0">
                <a:latin typeface="Arial"/>
                <a:cs typeface="Arial"/>
              </a:rPr>
              <a:t>Grouping </a:t>
            </a:r>
            <a:r>
              <a:rPr sz="4650" spc="-75" baseline="1792" dirty="0">
                <a:latin typeface="Arial"/>
                <a:cs typeface="Arial"/>
              </a:rPr>
              <a:t>Selectors: </a:t>
            </a:r>
            <a:r>
              <a:rPr sz="4200" spc="-7" baseline="1984" dirty="0">
                <a:latin typeface="Courier New"/>
                <a:cs typeface="Courier New"/>
              </a:rPr>
              <a:t>p, li </a:t>
            </a:r>
            <a:r>
              <a:rPr sz="4200" baseline="1984" dirty="0">
                <a:latin typeface="Courier New"/>
                <a:cs typeface="Courier New"/>
              </a:rPr>
              <a:t>{ </a:t>
            </a:r>
            <a:r>
              <a:rPr sz="4200" spc="-7" baseline="1984" dirty="0">
                <a:latin typeface="Courier New"/>
                <a:cs typeface="Courier New"/>
              </a:rPr>
              <a:t>font-size: 12pt;</a:t>
            </a:r>
            <a:r>
              <a:rPr sz="4200" spc="135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}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har char="•"/>
              <a:tabLst>
                <a:tab pos="317500" algn="l"/>
              </a:tabLst>
            </a:pPr>
            <a:r>
              <a:rPr sz="4650" spc="-89" baseline="1792" dirty="0">
                <a:latin typeface="Arial"/>
                <a:cs typeface="Arial"/>
              </a:rPr>
              <a:t>Multiple </a:t>
            </a:r>
            <a:r>
              <a:rPr sz="4650" spc="-112" baseline="1792" dirty="0">
                <a:latin typeface="Arial"/>
                <a:cs typeface="Arial"/>
              </a:rPr>
              <a:t>Classes: </a:t>
            </a:r>
            <a:r>
              <a:rPr sz="4200" spc="-7" baseline="1984" dirty="0">
                <a:latin typeface="Courier New"/>
                <a:cs typeface="Courier New"/>
              </a:rPr>
              <a:t>.cool.temp </a:t>
            </a:r>
            <a:r>
              <a:rPr sz="4200" baseline="1984" dirty="0">
                <a:latin typeface="Courier New"/>
                <a:cs typeface="Courier New"/>
              </a:rPr>
              <a:t>{ </a:t>
            </a:r>
            <a:r>
              <a:rPr sz="4200" spc="-7" baseline="1984" dirty="0">
                <a:latin typeface="Courier New"/>
                <a:cs typeface="Courier New"/>
              </a:rPr>
              <a:t>color: blue;</a:t>
            </a:r>
            <a:r>
              <a:rPr sz="4200" spc="172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}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3100" spc="-45" dirty="0">
                <a:latin typeface="Arial"/>
                <a:cs typeface="Arial"/>
              </a:rPr>
              <a:t>Colors: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170"/>
              </a:spcBef>
              <a:buChar char="-"/>
              <a:tabLst>
                <a:tab pos="609600" algn="l"/>
              </a:tabLst>
            </a:pPr>
            <a:r>
              <a:rPr sz="4650" spc="-104" baseline="1792" dirty="0">
                <a:latin typeface="Arial"/>
                <a:cs typeface="Arial"/>
              </a:rPr>
              <a:t>Names </a:t>
            </a:r>
            <a:r>
              <a:rPr sz="4650" spc="-202" baseline="1792" dirty="0">
                <a:latin typeface="Arial"/>
                <a:cs typeface="Arial"/>
              </a:rPr>
              <a:t>(Level </a:t>
            </a:r>
            <a:r>
              <a:rPr sz="4650" baseline="1792" dirty="0">
                <a:latin typeface="Arial"/>
                <a:cs typeface="Arial"/>
              </a:rPr>
              <a:t>1, 2, </a:t>
            </a:r>
            <a:r>
              <a:rPr sz="4650" spc="-262" baseline="1792" dirty="0">
                <a:latin typeface="Arial"/>
                <a:cs typeface="Arial"/>
              </a:rPr>
              <a:t>&amp; </a:t>
            </a:r>
            <a:r>
              <a:rPr sz="4650" spc="-150" baseline="1792" dirty="0">
                <a:latin typeface="Arial"/>
                <a:cs typeface="Arial"/>
              </a:rPr>
              <a:t>3): </a:t>
            </a:r>
            <a:r>
              <a:rPr sz="4200" spc="-7" baseline="1984" dirty="0">
                <a:latin typeface="Courier New"/>
                <a:cs typeface="Courier New"/>
              </a:rPr>
              <a:t>red, orange,</a:t>
            </a:r>
            <a:r>
              <a:rPr sz="4200" spc="660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antiquewhite</a:t>
            </a:r>
            <a:endParaRPr sz="4200" baseline="1984">
              <a:latin typeface="Courier New"/>
              <a:cs typeface="Courier New"/>
            </a:endParaRPr>
          </a:p>
          <a:p>
            <a:pPr marL="609600" lvl="1" indent="-254000">
              <a:lnSpc>
                <a:spcPct val="100000"/>
              </a:lnSpc>
              <a:spcBef>
                <a:spcPts val="1260"/>
              </a:spcBef>
              <a:buChar char="-"/>
              <a:tabLst>
                <a:tab pos="609600" algn="l"/>
              </a:tabLst>
            </a:pPr>
            <a:r>
              <a:rPr sz="4650" spc="-135" baseline="1792" dirty="0">
                <a:latin typeface="Arial"/>
                <a:cs typeface="Arial"/>
              </a:rPr>
              <a:t>Dash </a:t>
            </a:r>
            <a:r>
              <a:rPr sz="4650" spc="-44" baseline="1792" dirty="0">
                <a:latin typeface="Arial"/>
                <a:cs typeface="Arial"/>
              </a:rPr>
              <a:t>notation </a:t>
            </a:r>
            <a:r>
              <a:rPr sz="4650" spc="-89" baseline="1792" dirty="0">
                <a:latin typeface="Arial"/>
                <a:cs typeface="Arial"/>
              </a:rPr>
              <a:t>(3- </a:t>
            </a:r>
            <a:r>
              <a:rPr sz="4650" spc="-262" baseline="1792" dirty="0">
                <a:latin typeface="Arial"/>
                <a:cs typeface="Arial"/>
              </a:rPr>
              <a:t>&amp; </a:t>
            </a:r>
            <a:r>
              <a:rPr sz="4650" spc="-60" baseline="1792" dirty="0">
                <a:latin typeface="Arial"/>
                <a:cs typeface="Arial"/>
              </a:rPr>
              <a:t>6-character): </a:t>
            </a:r>
            <a:r>
              <a:rPr sz="4200" spc="-7" baseline="1984" dirty="0">
                <a:latin typeface="Courier New"/>
                <a:cs typeface="Courier New"/>
              </a:rPr>
              <a:t>#fff,</a:t>
            </a:r>
            <a:r>
              <a:rPr sz="4200" spc="555" baseline="1984" dirty="0">
                <a:latin typeface="Courier New"/>
                <a:cs typeface="Courier New"/>
              </a:rPr>
              <a:t> </a:t>
            </a:r>
            <a:r>
              <a:rPr sz="4200" spc="-7" baseline="1984" dirty="0">
                <a:latin typeface="Courier New"/>
                <a:cs typeface="Courier New"/>
              </a:rPr>
              <a:t>#00ff00</a:t>
            </a:r>
            <a:endParaRPr sz="4200" baseline="1984">
              <a:latin typeface="Courier New"/>
              <a:cs typeface="Courier New"/>
            </a:endParaRPr>
          </a:p>
          <a:p>
            <a:pPr marL="609600" marR="373380" lvl="1" indent="-254000">
              <a:lnSpc>
                <a:spcPts val="3100"/>
              </a:lnSpc>
              <a:spcBef>
                <a:spcPts val="1880"/>
              </a:spcBef>
              <a:buChar char="-"/>
              <a:tabLst>
                <a:tab pos="609600" algn="l"/>
                <a:tab pos="2901315" algn="l"/>
              </a:tabLst>
            </a:pPr>
            <a:r>
              <a:rPr sz="4650" spc="-104" baseline="1792" dirty="0">
                <a:latin typeface="Arial"/>
                <a:cs typeface="Arial"/>
              </a:rPr>
              <a:t>Integer</a:t>
            </a:r>
            <a:r>
              <a:rPr sz="4650" spc="7" baseline="1792" dirty="0">
                <a:latin typeface="Arial"/>
                <a:cs typeface="Arial"/>
              </a:rPr>
              <a:t> </a:t>
            </a:r>
            <a:r>
              <a:rPr sz="4650" spc="-44" baseline="1792" dirty="0">
                <a:latin typeface="Arial"/>
                <a:cs typeface="Arial"/>
              </a:rPr>
              <a:t>or</a:t>
            </a:r>
            <a:r>
              <a:rPr sz="4650" spc="15" baseline="1792" dirty="0">
                <a:latin typeface="Arial"/>
                <a:cs typeface="Arial"/>
              </a:rPr>
              <a:t> </a:t>
            </a:r>
            <a:r>
              <a:rPr sz="4650" spc="-7" baseline="1792" dirty="0">
                <a:latin typeface="Arial"/>
                <a:cs typeface="Arial"/>
              </a:rPr>
              <a:t>%	</a:t>
            </a:r>
            <a:r>
              <a:rPr sz="4650" spc="-150" baseline="1792" dirty="0">
                <a:latin typeface="Arial"/>
                <a:cs typeface="Arial"/>
              </a:rPr>
              <a:t>RGB </a:t>
            </a:r>
            <a:r>
              <a:rPr sz="4650" spc="-60" baseline="1792" dirty="0">
                <a:latin typeface="Arial"/>
                <a:cs typeface="Arial"/>
              </a:rPr>
              <a:t>and </a:t>
            </a:r>
            <a:r>
              <a:rPr sz="4650" spc="-120" baseline="1792" dirty="0">
                <a:latin typeface="Arial"/>
                <a:cs typeface="Arial"/>
              </a:rPr>
              <a:t>HSL </a:t>
            </a:r>
            <a:r>
              <a:rPr sz="4650" spc="-75" baseline="1792" dirty="0">
                <a:latin typeface="Arial"/>
                <a:cs typeface="Arial"/>
              </a:rPr>
              <a:t>Functions: </a:t>
            </a:r>
            <a:r>
              <a:rPr sz="4200" spc="-7" baseline="1984" dirty="0">
                <a:latin typeface="Courier New"/>
                <a:cs typeface="Courier New"/>
              </a:rPr>
              <a:t>rgb( 255, 0, 0), </a:t>
            </a:r>
            <a:r>
              <a:rPr sz="2800" spc="-5" dirty="0">
                <a:latin typeface="Courier New"/>
                <a:cs typeface="Courier New"/>
              </a:rPr>
              <a:t> rgb(50%, 50%, 0%), hsl(120, 100%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50%)</a:t>
            </a:r>
            <a:endParaRPr sz="2800">
              <a:latin typeface="Courier New"/>
              <a:cs typeface="Courier New"/>
            </a:endParaRPr>
          </a:p>
          <a:p>
            <a:pPr marL="609600" lvl="1" indent="-254000">
              <a:lnSpc>
                <a:spcPct val="100000"/>
              </a:lnSpc>
              <a:spcBef>
                <a:spcPts val="1260"/>
              </a:spcBef>
              <a:buChar char="-"/>
              <a:tabLst>
                <a:tab pos="609600" algn="l"/>
              </a:tabLst>
            </a:pPr>
            <a:r>
              <a:rPr sz="4650" spc="-112" baseline="1792" dirty="0">
                <a:latin typeface="Arial"/>
                <a:cs typeface="Arial"/>
              </a:rPr>
              <a:t>Also</a:t>
            </a:r>
            <a:r>
              <a:rPr sz="4650" spc="-7" baseline="1792" dirty="0">
                <a:latin typeface="Arial"/>
                <a:cs typeface="Arial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background-color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3100" spc="-60" dirty="0">
                <a:latin typeface="Arial"/>
                <a:cs typeface="Arial"/>
              </a:rPr>
              <a:t>Watch </a:t>
            </a:r>
            <a:r>
              <a:rPr sz="3100" spc="-5" dirty="0">
                <a:latin typeface="Arial"/>
                <a:cs typeface="Arial"/>
              </a:rPr>
              <a:t>out </a:t>
            </a:r>
            <a:r>
              <a:rPr sz="3100" spc="-40" dirty="0">
                <a:latin typeface="Arial"/>
                <a:cs typeface="Arial"/>
              </a:rPr>
              <a:t>for </a:t>
            </a:r>
            <a:r>
              <a:rPr sz="3100" spc="-55" dirty="0">
                <a:latin typeface="Arial"/>
                <a:cs typeface="Arial"/>
              </a:rPr>
              <a:t>multiple </a:t>
            </a:r>
            <a:r>
              <a:rPr sz="3100" spc="-85" dirty="0">
                <a:latin typeface="Arial"/>
                <a:cs typeface="Arial"/>
              </a:rPr>
              <a:t>rules (look </a:t>
            </a:r>
            <a:r>
              <a:rPr sz="3100" spc="-30" dirty="0">
                <a:latin typeface="Arial"/>
                <a:cs typeface="Arial"/>
              </a:rPr>
              <a:t>at </a:t>
            </a:r>
            <a:r>
              <a:rPr sz="3100" spc="-5" dirty="0">
                <a:latin typeface="Arial"/>
                <a:cs typeface="Arial"/>
              </a:rPr>
              <a:t>how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5" dirty="0">
                <a:latin typeface="Arial"/>
                <a:cs typeface="Arial"/>
              </a:rPr>
              <a:t>web </a:t>
            </a:r>
            <a:r>
              <a:rPr sz="3100" spc="-35" dirty="0">
                <a:latin typeface="Arial"/>
                <a:cs typeface="Arial"/>
              </a:rPr>
              <a:t>browser</a:t>
            </a:r>
            <a:r>
              <a:rPr sz="3100" spc="565" dirty="0">
                <a:latin typeface="Arial"/>
                <a:cs typeface="Arial"/>
              </a:rPr>
              <a:t> </a:t>
            </a:r>
            <a:r>
              <a:rPr sz="3100" spc="-95" dirty="0">
                <a:latin typeface="Arial"/>
                <a:cs typeface="Arial"/>
              </a:rPr>
              <a:t>parses)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70" dirty="0">
                <a:latin typeface="Arial"/>
                <a:cs typeface="Arial"/>
              </a:rPr>
              <a:t>Again, </a:t>
            </a:r>
            <a:r>
              <a:rPr sz="3100" spc="-15" dirty="0">
                <a:latin typeface="Arial"/>
                <a:cs typeface="Arial"/>
              </a:rPr>
              <a:t>much </a:t>
            </a:r>
            <a:r>
              <a:rPr sz="3100" spc="-60" dirty="0">
                <a:latin typeface="Arial"/>
                <a:cs typeface="Arial"/>
              </a:rPr>
              <a:t>more </a:t>
            </a:r>
            <a:r>
              <a:rPr sz="3100" spc="-25" dirty="0">
                <a:latin typeface="Arial"/>
                <a:cs typeface="Arial"/>
              </a:rPr>
              <a:t>documentation </a:t>
            </a:r>
            <a:r>
              <a:rPr sz="3100" spc="-30" dirty="0">
                <a:latin typeface="Arial"/>
                <a:cs typeface="Arial"/>
              </a:rPr>
              <a:t>at</a:t>
            </a:r>
            <a:r>
              <a:rPr sz="3100" spc="160" dirty="0">
                <a:latin typeface="Arial"/>
                <a:cs typeface="Arial"/>
              </a:rPr>
              <a:t> </a:t>
            </a:r>
            <a:r>
              <a:rPr sz="31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MDN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3169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Sample</a:t>
            </a:r>
            <a:r>
              <a:rPr spc="-80" dirty="0"/>
              <a:t> </a:t>
            </a:r>
            <a:r>
              <a:rPr spc="-140" dirty="0"/>
              <a:t>CSS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45815"/>
            <a:ext cx="11623675" cy="691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body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  <a:p>
            <a:pPr marL="439420" marR="6481445">
              <a:lnSpc>
                <a:spcPts val="3100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font-face: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sans-serif;  </a:t>
            </a:r>
            <a:r>
              <a:rPr sz="2800" spc="-5" dirty="0">
                <a:latin typeface="Courier New"/>
                <a:cs typeface="Courier New"/>
              </a:rPr>
              <a:t>font-size: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12pt;</a:t>
            </a:r>
          </a:p>
          <a:p>
            <a:pPr marL="12700">
              <a:lnSpc>
                <a:spcPts val="304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12700" marR="7334884">
              <a:lnSpc>
                <a:spcPct val="184500"/>
              </a:lnSpc>
            </a:pPr>
            <a:r>
              <a:rPr sz="2800" spc="-5" dirty="0">
                <a:latin typeface="Courier New"/>
                <a:cs typeface="Courier New"/>
              </a:rPr>
              <a:t>em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color: green;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  </a:t>
            </a:r>
            <a:r>
              <a:rPr sz="2800" spc="-5" dirty="0">
                <a:latin typeface="Courier New"/>
                <a:cs typeface="Courier New"/>
              </a:rPr>
              <a:t>em </a:t>
            </a:r>
            <a:r>
              <a:rPr sz="2800" dirty="0">
                <a:latin typeface="Courier New"/>
                <a:cs typeface="Courier New"/>
              </a:rPr>
              <a:t>u { </a:t>
            </a:r>
            <a:r>
              <a:rPr sz="2800" spc="-5" dirty="0">
                <a:latin typeface="Courier New"/>
                <a:cs typeface="Courier New"/>
              </a:rPr>
              <a:t>color: red;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12700" marR="5201285">
              <a:lnSpc>
                <a:spcPct val="184500"/>
              </a:lnSpc>
            </a:pPr>
            <a:r>
              <a:rPr sz="2800" spc="-5" dirty="0">
                <a:latin typeface="Courier New"/>
                <a:cs typeface="Courier New"/>
              </a:rPr>
              <a:t>em </a:t>
            </a:r>
            <a:r>
              <a:rPr sz="2800" dirty="0">
                <a:latin typeface="Courier New"/>
                <a:cs typeface="Courier New"/>
              </a:rPr>
              <a:t>&gt; </a:t>
            </a:r>
            <a:r>
              <a:rPr sz="2800" spc="-5" dirty="0">
                <a:latin typeface="Courier New"/>
                <a:cs typeface="Courier New"/>
              </a:rPr>
              <a:t>strong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color: blue; </a:t>
            </a:r>
            <a:r>
              <a:rPr sz="2800" dirty="0">
                <a:latin typeface="Courier New"/>
                <a:cs typeface="Courier New"/>
              </a:rPr>
              <a:t>}  </a:t>
            </a:r>
            <a:r>
              <a:rPr sz="2800" spc="-5" dirty="0">
                <a:latin typeface="Courier New"/>
                <a:cs typeface="Courier New"/>
              </a:rPr>
              <a:t>img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border: 4px solid red;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2465"/>
              </a:spcBef>
              <a:buChar char="•"/>
              <a:tabLst>
                <a:tab pos="317500" algn="l"/>
              </a:tabLst>
            </a:pPr>
            <a:r>
              <a:rPr sz="3100" spc="-85" dirty="0">
                <a:latin typeface="Arial"/>
                <a:cs typeface="Arial"/>
              </a:rPr>
              <a:t>What </a:t>
            </a:r>
            <a:r>
              <a:rPr sz="3100" spc="-60" dirty="0">
                <a:latin typeface="Arial"/>
                <a:cs typeface="Arial"/>
              </a:rPr>
              <a:t>colors </a:t>
            </a:r>
            <a:r>
              <a:rPr sz="3100" spc="-140" dirty="0">
                <a:latin typeface="Arial"/>
                <a:cs typeface="Arial"/>
              </a:rPr>
              <a:t>are </a:t>
            </a:r>
            <a:r>
              <a:rPr sz="3100" spc="-85" dirty="0">
                <a:latin typeface="Arial"/>
                <a:cs typeface="Arial"/>
              </a:rPr>
              <a:t>displayed </a:t>
            </a:r>
            <a:r>
              <a:rPr sz="3100" spc="-65" dirty="0">
                <a:latin typeface="Arial"/>
                <a:cs typeface="Arial"/>
              </a:rPr>
              <a:t>for </a:t>
            </a:r>
            <a:r>
              <a:rPr sz="3100" spc="-75" dirty="0">
                <a:latin typeface="Arial"/>
                <a:cs typeface="Arial"/>
              </a:rPr>
              <a:t>this </a:t>
            </a:r>
            <a:r>
              <a:rPr sz="3100" spc="-110" dirty="0">
                <a:latin typeface="Arial"/>
                <a:cs typeface="Arial"/>
              </a:rPr>
              <a:t>HTML </a:t>
            </a:r>
            <a:r>
              <a:rPr sz="3100" spc="-100" dirty="0">
                <a:latin typeface="Arial"/>
                <a:cs typeface="Arial"/>
              </a:rPr>
              <a:t>(with </a:t>
            </a:r>
            <a:r>
              <a:rPr sz="3100" spc="-65" dirty="0">
                <a:latin typeface="Arial"/>
                <a:cs typeface="Arial"/>
              </a:rPr>
              <a:t>the </a:t>
            </a:r>
            <a:r>
              <a:rPr sz="3100" spc="-90" dirty="0">
                <a:latin typeface="Arial"/>
                <a:cs typeface="Arial"/>
              </a:rPr>
              <a:t>above</a:t>
            </a:r>
            <a:r>
              <a:rPr sz="3100" spc="190" dirty="0">
                <a:latin typeface="Arial"/>
                <a:cs typeface="Arial"/>
              </a:rPr>
              <a:t> </a:t>
            </a:r>
            <a:r>
              <a:rPr sz="3100" spc="-120" dirty="0">
                <a:latin typeface="Arial"/>
                <a:cs typeface="Arial"/>
              </a:rPr>
              <a:t>stylesheet)?</a:t>
            </a:r>
            <a:endParaRPr sz="3100" dirty="0">
              <a:latin typeface="Arial"/>
              <a:cs typeface="Arial"/>
            </a:endParaRPr>
          </a:p>
          <a:p>
            <a:pPr marL="355600">
              <a:lnSpc>
                <a:spcPts val="3229"/>
              </a:lnSpc>
              <a:spcBef>
                <a:spcPts val="590"/>
              </a:spcBef>
            </a:pPr>
            <a:r>
              <a:rPr sz="4200" spc="150" baseline="-6944" dirty="0">
                <a:latin typeface="Arial"/>
                <a:cs typeface="Arial"/>
              </a:rPr>
              <a:t>- </a:t>
            </a:r>
            <a:r>
              <a:rPr sz="2800" spc="-5" dirty="0">
                <a:latin typeface="Courier New"/>
                <a:cs typeface="Courier New"/>
              </a:rPr>
              <a:t>&lt;em&gt;This is &lt;strong&gt;cool&lt;/strong&gt;. What</a:t>
            </a:r>
            <a:r>
              <a:rPr sz="2800" spc="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about</a:t>
            </a:r>
            <a:endParaRPr sz="2800" dirty="0">
              <a:latin typeface="Courier New"/>
              <a:cs typeface="Courier New"/>
            </a:endParaRPr>
          </a:p>
          <a:p>
            <a:pPr marL="609600">
              <a:lnSpc>
                <a:spcPts val="3229"/>
              </a:lnSpc>
            </a:pPr>
            <a:r>
              <a:rPr sz="2800" dirty="0">
                <a:latin typeface="Courier New"/>
                <a:cs typeface="Courier New"/>
              </a:rPr>
              <a:t>&lt;u&gt;&lt;strong&gt;this?&lt;/strong&gt;&lt;/u&gt;&lt;/em&gt;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3765-1F2D-4B0C-A4D9-DE016892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jsfiddle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FD61E-6E67-483E-AFAC-4A873E09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62" y="2362200"/>
            <a:ext cx="78390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6508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40" dirty="0"/>
              <a:t>to </a:t>
            </a:r>
            <a:r>
              <a:rPr spc="-5" dirty="0"/>
              <a:t>add </a:t>
            </a:r>
            <a:r>
              <a:rPr spc="-140" dirty="0"/>
              <a:t>CSS </a:t>
            </a:r>
            <a:r>
              <a:rPr spc="40" dirty="0"/>
              <a:t>to</a:t>
            </a:r>
            <a:r>
              <a:rPr spc="35" dirty="0"/>
              <a:t> </a:t>
            </a:r>
            <a:r>
              <a:rPr spc="-120" dirty="0"/>
              <a:t>HTML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24021"/>
            <a:ext cx="11309985" cy="33686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50"/>
              </a:spcBef>
              <a:buChar char="•"/>
              <a:tabLst>
                <a:tab pos="317500" algn="l"/>
              </a:tabLst>
            </a:pPr>
            <a:r>
              <a:rPr sz="4650" spc="-112" baseline="1792" dirty="0">
                <a:latin typeface="Arial"/>
                <a:cs typeface="Arial"/>
              </a:rPr>
              <a:t>External: </a:t>
            </a:r>
            <a:r>
              <a:rPr sz="4650" spc="-179" baseline="1792" dirty="0">
                <a:latin typeface="Arial"/>
                <a:cs typeface="Arial"/>
              </a:rPr>
              <a:t>a </a:t>
            </a:r>
            <a:r>
              <a:rPr sz="4650" spc="-89" baseline="1792" dirty="0">
                <a:latin typeface="Arial"/>
                <a:cs typeface="Arial"/>
              </a:rPr>
              <a:t>separate </a:t>
            </a:r>
            <a:r>
              <a:rPr sz="4650" spc="-157" baseline="1792" dirty="0">
                <a:latin typeface="Arial"/>
                <a:cs typeface="Arial"/>
              </a:rPr>
              <a:t>file </a:t>
            </a:r>
            <a:r>
              <a:rPr sz="4650" spc="-172" baseline="1792" dirty="0">
                <a:latin typeface="Arial"/>
                <a:cs typeface="Arial"/>
              </a:rPr>
              <a:t>via </a:t>
            </a:r>
            <a:r>
              <a:rPr sz="4650" spc="-179" baseline="1792" dirty="0">
                <a:latin typeface="Arial"/>
                <a:cs typeface="Arial"/>
              </a:rPr>
              <a:t>a </a:t>
            </a:r>
            <a:r>
              <a:rPr sz="4650" spc="-112" baseline="1792" dirty="0">
                <a:latin typeface="Arial"/>
                <a:cs typeface="Arial"/>
              </a:rPr>
              <a:t>link </a:t>
            </a:r>
            <a:r>
              <a:rPr sz="4650" spc="-104" baseline="1792" dirty="0">
                <a:latin typeface="Arial"/>
                <a:cs typeface="Arial"/>
              </a:rPr>
              <a:t>element </a:t>
            </a:r>
            <a:r>
              <a:rPr sz="4650" spc="-232" baseline="1792" dirty="0">
                <a:latin typeface="Arial"/>
                <a:cs typeface="Arial"/>
              </a:rPr>
              <a:t>(in </a:t>
            </a:r>
            <a:r>
              <a:rPr sz="4650" spc="-60" baseline="1792" dirty="0">
                <a:latin typeface="Arial"/>
                <a:cs typeface="Arial"/>
              </a:rPr>
              <a:t>the </a:t>
            </a:r>
            <a:r>
              <a:rPr sz="4200" baseline="1984" dirty="0">
                <a:latin typeface="Courier New"/>
                <a:cs typeface="Courier New"/>
              </a:rPr>
              <a:t>&lt;head&gt;</a:t>
            </a:r>
            <a:r>
              <a:rPr sz="4200" spc="232" baseline="1984" dirty="0">
                <a:latin typeface="Courier New"/>
                <a:cs typeface="Courier New"/>
              </a:rPr>
              <a:t> </a:t>
            </a:r>
            <a:r>
              <a:rPr sz="4650" spc="-89" baseline="1792" dirty="0">
                <a:latin typeface="Arial"/>
                <a:cs typeface="Arial"/>
              </a:rPr>
              <a:t>section):</a:t>
            </a:r>
            <a:endParaRPr sz="4650" baseline="1792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680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&lt;link rel=“stylesheet”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href=“styles.css”&gt;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30"/>
              </a:spcBef>
              <a:buChar char="•"/>
              <a:tabLst>
                <a:tab pos="317500" algn="l"/>
              </a:tabLst>
            </a:pPr>
            <a:r>
              <a:rPr sz="3100" spc="-30" dirty="0">
                <a:latin typeface="Arial"/>
                <a:cs typeface="Arial"/>
              </a:rPr>
              <a:t>Embedded: </a:t>
            </a:r>
            <a:r>
              <a:rPr sz="3100" spc="-90" dirty="0">
                <a:latin typeface="Arial"/>
                <a:cs typeface="Arial"/>
              </a:rPr>
              <a:t>in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114" dirty="0">
                <a:latin typeface="Arial"/>
                <a:cs typeface="Arial"/>
              </a:rPr>
              <a:t> </a:t>
            </a:r>
            <a:r>
              <a:rPr sz="3100" spc="-60" dirty="0">
                <a:latin typeface="Arial"/>
                <a:cs typeface="Arial"/>
              </a:rPr>
              <a:t>header: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590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&lt;style type=“text/css”&gt; </a:t>
            </a:r>
            <a:r>
              <a:rPr sz="2800" dirty="0">
                <a:latin typeface="Courier New"/>
                <a:cs typeface="Courier New"/>
              </a:rPr>
              <a:t>…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&lt;/style&gt;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35"/>
              </a:spcBef>
              <a:buChar char="•"/>
              <a:tabLst>
                <a:tab pos="317500" algn="l"/>
              </a:tabLst>
            </a:pPr>
            <a:r>
              <a:rPr sz="3100" spc="-95" dirty="0">
                <a:latin typeface="Arial"/>
                <a:cs typeface="Arial"/>
              </a:rPr>
              <a:t>Inline: </a:t>
            </a:r>
            <a:r>
              <a:rPr sz="3100" spc="-40" dirty="0">
                <a:latin typeface="Arial"/>
                <a:cs typeface="Arial"/>
              </a:rPr>
              <a:t>for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40" dirty="0">
                <a:latin typeface="Arial"/>
                <a:cs typeface="Arial"/>
              </a:rPr>
              <a:t>specific </a:t>
            </a:r>
            <a:r>
              <a:rPr sz="3100" spc="-60" dirty="0">
                <a:latin typeface="Arial"/>
                <a:cs typeface="Arial"/>
              </a:rPr>
              <a:t>element:</a:t>
            </a:r>
            <a:r>
              <a:rPr sz="3100" spc="29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(Discouraged!)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600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&lt;p style=“font-weight: bold;”&gt;Some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text&lt;/p&gt;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77660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Scalable </a:t>
            </a:r>
            <a:r>
              <a:rPr spc="-114" dirty="0"/>
              <a:t>Vector </a:t>
            </a:r>
            <a:r>
              <a:rPr spc="-75" dirty="0"/>
              <a:t>Graphics</a:t>
            </a:r>
            <a:r>
              <a:rPr spc="165" dirty="0"/>
              <a:t> </a:t>
            </a:r>
            <a:r>
              <a:rPr spc="-300" dirty="0"/>
              <a:t>(SVG)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7512684" cy="1854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80" dirty="0">
                <a:latin typeface="Arial"/>
                <a:cs typeface="Arial"/>
              </a:rPr>
              <a:t>Vector </a:t>
            </a:r>
            <a:r>
              <a:rPr sz="3100" spc="-40" dirty="0">
                <a:latin typeface="Arial"/>
                <a:cs typeface="Arial"/>
              </a:rPr>
              <a:t>graphics </a:t>
            </a:r>
            <a:r>
              <a:rPr sz="3100" spc="-60" dirty="0">
                <a:latin typeface="Arial"/>
                <a:cs typeface="Arial"/>
              </a:rPr>
              <a:t>vs. </a:t>
            </a:r>
            <a:r>
              <a:rPr sz="3100" spc="-80" dirty="0">
                <a:latin typeface="Arial"/>
                <a:cs typeface="Arial"/>
              </a:rPr>
              <a:t>Raster</a:t>
            </a:r>
            <a:r>
              <a:rPr sz="3100" spc="180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graphics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60" dirty="0">
                <a:latin typeface="Arial"/>
                <a:cs typeface="Arial"/>
              </a:rPr>
              <a:t>Drawing </a:t>
            </a:r>
            <a:r>
              <a:rPr sz="3100" spc="-15" dirty="0">
                <a:latin typeface="Arial"/>
                <a:cs typeface="Arial"/>
              </a:rPr>
              <a:t>commands </a:t>
            </a:r>
            <a:r>
              <a:rPr sz="3100" spc="-80" dirty="0">
                <a:latin typeface="Arial"/>
                <a:cs typeface="Arial"/>
              </a:rPr>
              <a:t>versus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30" dirty="0">
                <a:latin typeface="Arial"/>
                <a:cs typeface="Arial"/>
              </a:rPr>
              <a:t>grid of</a:t>
            </a:r>
            <a:r>
              <a:rPr sz="3100" spc="26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pixels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00" dirty="0">
                <a:latin typeface="Arial"/>
                <a:cs typeface="Arial"/>
              </a:rPr>
              <a:t>Why </a:t>
            </a:r>
            <a:r>
              <a:rPr sz="3100" spc="-30" dirty="0">
                <a:latin typeface="Arial"/>
                <a:cs typeface="Arial"/>
              </a:rPr>
              <a:t>vector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graphics?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8300" y="5003800"/>
            <a:ext cx="1295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4730" y="4952491"/>
            <a:ext cx="1411541" cy="141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43688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2197" y="4689511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0" y="274100"/>
                </a:moveTo>
                <a:lnTo>
                  <a:pt x="15459" y="262969"/>
                </a:lnTo>
                <a:lnTo>
                  <a:pt x="38069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1611" y="4884458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87068" y="0"/>
                </a:moveTo>
                <a:lnTo>
                  <a:pt x="0" y="165976"/>
                </a:lnTo>
                <a:lnTo>
                  <a:pt x="185021" y="136046"/>
                </a:lnTo>
                <a:lnTo>
                  <a:pt x="87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1187" y="4661847"/>
            <a:ext cx="641350" cy="347345"/>
          </a:xfrm>
          <a:custGeom>
            <a:avLst/>
            <a:gdLst/>
            <a:ahLst/>
            <a:cxnLst/>
            <a:rect l="l" t="t" r="r" b="b"/>
            <a:pathLst>
              <a:path w="641350" h="347345">
                <a:moveTo>
                  <a:pt x="641283" y="346857"/>
                </a:moveTo>
                <a:lnTo>
                  <a:pt x="624526" y="33779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5837" y="4925914"/>
            <a:ext cx="187325" cy="153670"/>
          </a:xfrm>
          <a:custGeom>
            <a:avLst/>
            <a:gdLst/>
            <a:ahLst/>
            <a:cxnLst/>
            <a:rect l="l" t="t" r="r" b="b"/>
            <a:pathLst>
              <a:path w="187325" h="153670">
                <a:moveTo>
                  <a:pt x="79754" y="0"/>
                </a:moveTo>
                <a:lnTo>
                  <a:pt x="0" y="147453"/>
                </a:lnTo>
                <a:lnTo>
                  <a:pt x="187330" y="153482"/>
                </a:lnTo>
                <a:lnTo>
                  <a:pt x="79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95388" y="6356254"/>
            <a:ext cx="1198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>
                <a:latin typeface="Arial"/>
                <a:cs typeface="Arial"/>
              </a:rPr>
              <a:t>Raster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4854" y="6356254"/>
            <a:ext cx="11753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30" dirty="0">
                <a:latin typeface="Arial"/>
                <a:cs typeface="Arial"/>
              </a:rPr>
              <a:t>V</a:t>
            </a:r>
            <a:r>
              <a:rPr sz="3300" spc="-15" dirty="0">
                <a:latin typeface="Arial"/>
                <a:cs typeface="Arial"/>
              </a:rPr>
              <a:t>ector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43141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SVG</a:t>
            </a:r>
            <a:r>
              <a:rPr spc="-75" dirty="0"/>
              <a:t> </a:t>
            </a:r>
            <a:r>
              <a:rPr spc="-35" dirty="0"/>
              <a:t>Background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971800" y="4902200"/>
            <a:ext cx="4216400" cy="2311400"/>
          </a:xfrm>
          <a:custGeom>
            <a:avLst/>
            <a:gdLst/>
            <a:ahLst/>
            <a:cxnLst/>
            <a:rect l="l" t="t" r="r" b="b"/>
            <a:pathLst>
              <a:path w="4216400" h="2311400">
                <a:moveTo>
                  <a:pt x="0" y="0"/>
                </a:moveTo>
                <a:lnTo>
                  <a:pt x="4216400" y="0"/>
                </a:lnTo>
                <a:lnTo>
                  <a:pt x="4216400" y="2311399"/>
                </a:lnTo>
                <a:lnTo>
                  <a:pt x="0" y="23113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570963"/>
            <a:ext cx="11706225" cy="348487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50" dirty="0">
                <a:latin typeface="Arial"/>
                <a:cs typeface="Arial"/>
              </a:rPr>
              <a:t>Another </a:t>
            </a:r>
            <a:r>
              <a:rPr sz="3100" spc="-30" dirty="0">
                <a:latin typeface="Arial"/>
                <a:cs typeface="Arial"/>
              </a:rPr>
              <a:t>markup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65" dirty="0">
                <a:latin typeface="Arial"/>
                <a:cs typeface="Arial"/>
              </a:rPr>
              <a:t>language: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3100" spc="110" dirty="0">
                <a:latin typeface="Arial"/>
                <a:cs typeface="Arial"/>
              </a:rPr>
              <a:t>- </a:t>
            </a:r>
            <a:r>
              <a:rPr sz="3100" spc="-60" dirty="0">
                <a:latin typeface="Arial"/>
                <a:cs typeface="Arial"/>
              </a:rPr>
              <a:t>Describe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60" dirty="0">
                <a:latin typeface="Arial"/>
                <a:cs typeface="Arial"/>
              </a:rPr>
              <a:t>shapes </a:t>
            </a:r>
            <a:r>
              <a:rPr sz="3100" spc="-40" dirty="0">
                <a:latin typeface="Arial"/>
                <a:cs typeface="Arial"/>
              </a:rPr>
              <a:t>and </a:t>
            </a:r>
            <a:r>
              <a:rPr sz="3100" spc="-25" dirty="0">
                <a:latin typeface="Arial"/>
                <a:cs typeface="Arial"/>
              </a:rPr>
              <a:t>paths </a:t>
            </a:r>
            <a:r>
              <a:rPr sz="3100" spc="-30" dirty="0">
                <a:latin typeface="Arial"/>
                <a:cs typeface="Arial"/>
              </a:rPr>
              <a:t>by </a:t>
            </a:r>
            <a:r>
              <a:rPr sz="3100" spc="-60" dirty="0">
                <a:latin typeface="Arial"/>
                <a:cs typeface="Arial"/>
              </a:rPr>
              <a:t>their </a:t>
            </a:r>
            <a:r>
              <a:rPr sz="3100" spc="-25" dirty="0">
                <a:latin typeface="Arial"/>
                <a:cs typeface="Arial"/>
              </a:rPr>
              <a:t>endpoints,</a:t>
            </a:r>
            <a:r>
              <a:rPr sz="3100" spc="17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characteristics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55" dirty="0">
                <a:latin typeface="Arial"/>
                <a:cs typeface="Arial"/>
              </a:rPr>
              <a:t>SVG </a:t>
            </a:r>
            <a:r>
              <a:rPr sz="3100" spc="-40" dirty="0">
                <a:latin typeface="Arial"/>
                <a:cs typeface="Arial"/>
              </a:rPr>
              <a:t>can </a:t>
            </a:r>
            <a:r>
              <a:rPr sz="3100" spc="-30" dirty="0">
                <a:latin typeface="Arial"/>
                <a:cs typeface="Arial"/>
              </a:rPr>
              <a:t>be </a:t>
            </a:r>
            <a:r>
              <a:rPr sz="3100" spc="-20" dirty="0">
                <a:latin typeface="Arial"/>
                <a:cs typeface="Arial"/>
              </a:rPr>
              <a:t>embedded </a:t>
            </a:r>
            <a:r>
              <a:rPr sz="3100" spc="-30" dirty="0">
                <a:latin typeface="Arial"/>
                <a:cs typeface="Arial"/>
              </a:rPr>
              <a:t>into </a:t>
            </a:r>
            <a:r>
              <a:rPr sz="3100" spc="-65" dirty="0">
                <a:latin typeface="Arial"/>
                <a:cs typeface="Arial"/>
              </a:rPr>
              <a:t>HTML5</a:t>
            </a:r>
            <a:r>
              <a:rPr sz="3100" spc="26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documents!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har char="•"/>
              <a:tabLst>
                <a:tab pos="317500" algn="l"/>
              </a:tabLst>
            </a:pPr>
            <a:r>
              <a:rPr sz="3100" spc="-105" dirty="0">
                <a:latin typeface="Arial"/>
                <a:cs typeface="Arial"/>
              </a:rPr>
              <a:t>Pixel </a:t>
            </a:r>
            <a:r>
              <a:rPr sz="3100" spc="-45" dirty="0">
                <a:latin typeface="Arial"/>
                <a:cs typeface="Arial"/>
              </a:rPr>
              <a:t>Coordinates: </a:t>
            </a:r>
            <a:r>
              <a:rPr sz="3100" spc="50" dirty="0">
                <a:latin typeface="Arial"/>
                <a:cs typeface="Arial"/>
              </a:rPr>
              <a:t>Top-left</a:t>
            </a:r>
            <a:r>
              <a:rPr sz="3100" spc="145" dirty="0">
                <a:latin typeface="Arial"/>
                <a:cs typeface="Arial"/>
              </a:rPr>
              <a:t> </a:t>
            </a:r>
            <a:r>
              <a:rPr sz="3100" spc="-60" dirty="0">
                <a:latin typeface="Arial"/>
                <a:cs typeface="Arial"/>
              </a:rPr>
              <a:t>origin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1499870">
              <a:lnSpc>
                <a:spcPct val="100000"/>
              </a:lnSpc>
              <a:spcBef>
                <a:spcPts val="5"/>
              </a:spcBef>
              <a:tabLst>
                <a:tab pos="6677025" algn="l"/>
              </a:tabLst>
            </a:pPr>
            <a:r>
              <a:rPr sz="3300" spc="-125" dirty="0">
                <a:latin typeface="Arial"/>
                <a:cs typeface="Arial"/>
              </a:rPr>
              <a:t>(0,0)	</a:t>
            </a:r>
            <a:r>
              <a:rPr sz="3300" spc="-70" dirty="0">
                <a:latin typeface="Arial"/>
                <a:cs typeface="Arial"/>
              </a:rPr>
              <a:t>(width,0)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3626" y="6902354"/>
            <a:ext cx="24244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0" dirty="0">
                <a:latin typeface="Arial"/>
                <a:cs typeface="Arial"/>
              </a:rPr>
              <a:t>(width,height)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3571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SVG</a:t>
            </a:r>
            <a:r>
              <a:rPr spc="-55" dirty="0"/>
              <a:t> </a:t>
            </a:r>
            <a:r>
              <a:rPr spc="-120" dirty="0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10963275" cy="368490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60" dirty="0">
                <a:latin typeface="Arial"/>
                <a:cs typeface="Arial"/>
              </a:rPr>
              <a:t>Drawing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55" dirty="0">
                <a:latin typeface="Arial"/>
                <a:cs typeface="Arial"/>
              </a:rPr>
              <a:t>primitives: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70" dirty="0">
                <a:latin typeface="Arial"/>
                <a:cs typeface="Arial"/>
              </a:rPr>
              <a:t>Lines, </a:t>
            </a:r>
            <a:r>
              <a:rPr sz="3100" spc="-65" dirty="0">
                <a:latin typeface="Arial"/>
                <a:cs typeface="Arial"/>
              </a:rPr>
              <a:t>Circles, </a:t>
            </a:r>
            <a:r>
              <a:rPr sz="3100" spc="-40" dirty="0">
                <a:latin typeface="Arial"/>
                <a:cs typeface="Arial"/>
              </a:rPr>
              <a:t>Rects, </a:t>
            </a:r>
            <a:r>
              <a:rPr sz="3100" spc="-85" dirty="0">
                <a:latin typeface="Arial"/>
                <a:cs typeface="Arial"/>
              </a:rPr>
              <a:t>Ellipses, </a:t>
            </a:r>
            <a:r>
              <a:rPr sz="3100" spc="-130" dirty="0">
                <a:latin typeface="Arial"/>
                <a:cs typeface="Arial"/>
              </a:rPr>
              <a:t>Text, </a:t>
            </a:r>
            <a:r>
              <a:rPr sz="3100" spc="-85" dirty="0">
                <a:latin typeface="Arial"/>
                <a:cs typeface="Arial"/>
              </a:rPr>
              <a:t>Polylines,</a:t>
            </a:r>
            <a:r>
              <a:rPr sz="3100" spc="390" dirty="0">
                <a:latin typeface="Arial"/>
                <a:cs typeface="Arial"/>
              </a:rPr>
              <a:t> </a:t>
            </a:r>
            <a:r>
              <a:rPr sz="3100" spc="-60" dirty="0">
                <a:latin typeface="Arial"/>
                <a:cs typeface="Arial"/>
              </a:rPr>
              <a:t>Paths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5"/>
              </a:spcBef>
              <a:buChar char="-"/>
              <a:tabLst>
                <a:tab pos="609600" algn="l"/>
              </a:tabLst>
            </a:pPr>
            <a:r>
              <a:rPr sz="3100" spc="-60" dirty="0">
                <a:latin typeface="Arial"/>
                <a:cs typeface="Arial"/>
              </a:rPr>
              <a:t>Work </a:t>
            </a:r>
            <a:r>
              <a:rPr sz="3100" spc="-30" dirty="0">
                <a:latin typeface="Arial"/>
                <a:cs typeface="Arial"/>
              </a:rPr>
              <a:t>by </a:t>
            </a:r>
            <a:r>
              <a:rPr sz="3100" spc="-55" dirty="0">
                <a:latin typeface="Arial"/>
                <a:cs typeface="Arial"/>
              </a:rPr>
              <a:t>specifying </a:t>
            </a:r>
            <a:r>
              <a:rPr sz="3100" spc="-50" dirty="0">
                <a:latin typeface="Arial"/>
                <a:cs typeface="Arial"/>
              </a:rPr>
              <a:t>information </a:t>
            </a:r>
            <a:r>
              <a:rPr sz="3100" spc="-15" dirty="0">
                <a:latin typeface="Arial"/>
                <a:cs typeface="Arial"/>
              </a:rPr>
              <a:t>about </a:t>
            </a:r>
            <a:r>
              <a:rPr sz="3100" spc="110" dirty="0">
                <a:latin typeface="Arial"/>
                <a:cs typeface="Arial"/>
              </a:rPr>
              <a:t>how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15" dirty="0">
                <a:latin typeface="Arial"/>
                <a:cs typeface="Arial"/>
              </a:rPr>
              <a:t>draw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60" dirty="0">
                <a:latin typeface="Arial"/>
                <a:cs typeface="Arial"/>
              </a:rPr>
              <a:t>shape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5"/>
              </a:spcBef>
              <a:buChar char="-"/>
              <a:tabLst>
                <a:tab pos="609600" algn="l"/>
              </a:tabLst>
            </a:pPr>
            <a:r>
              <a:rPr sz="3100" spc="-20" dirty="0">
                <a:latin typeface="Arial"/>
                <a:cs typeface="Arial"/>
              </a:rPr>
              <a:t>Lots </a:t>
            </a:r>
            <a:r>
              <a:rPr sz="3100" spc="-50" dirty="0">
                <a:latin typeface="Arial"/>
                <a:cs typeface="Arial"/>
              </a:rPr>
              <a:t>more: </a:t>
            </a:r>
            <a:r>
              <a:rPr sz="3100" spc="-100" dirty="0">
                <a:latin typeface="Arial"/>
                <a:cs typeface="Arial"/>
              </a:rPr>
              <a:t>see </a:t>
            </a:r>
            <a:r>
              <a:rPr sz="31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MDN</a:t>
            </a:r>
            <a:r>
              <a:rPr sz="3100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Documentation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40" dirty="0">
                <a:latin typeface="Arial"/>
                <a:cs typeface="Arial"/>
              </a:rPr>
              <a:t>Ordering/Stacking: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55" dirty="0">
                <a:latin typeface="Arial"/>
                <a:cs typeface="Arial"/>
              </a:rPr>
              <a:t>SVG </a:t>
            </a:r>
            <a:r>
              <a:rPr sz="3100" spc="-80" dirty="0">
                <a:latin typeface="Arial"/>
                <a:cs typeface="Arial"/>
              </a:rPr>
              <a:t>Elements </a:t>
            </a:r>
            <a:r>
              <a:rPr sz="3100" spc="-120" dirty="0">
                <a:latin typeface="Arial"/>
                <a:cs typeface="Arial"/>
              </a:rPr>
              <a:t>are </a:t>
            </a:r>
            <a:r>
              <a:rPr sz="3100" spc="-25" dirty="0">
                <a:latin typeface="Arial"/>
                <a:cs typeface="Arial"/>
              </a:rPr>
              <a:t>drawn </a:t>
            </a:r>
            <a:r>
              <a:rPr sz="3100" spc="-90" dirty="0">
                <a:latin typeface="Arial"/>
                <a:cs typeface="Arial"/>
              </a:rPr>
              <a:t>in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50" dirty="0">
                <a:latin typeface="Arial"/>
                <a:cs typeface="Arial"/>
              </a:rPr>
              <a:t>order </a:t>
            </a:r>
            <a:r>
              <a:rPr sz="3100" spc="-60" dirty="0">
                <a:latin typeface="Arial"/>
                <a:cs typeface="Arial"/>
              </a:rPr>
              <a:t>they </a:t>
            </a:r>
            <a:r>
              <a:rPr sz="3100" spc="-120" dirty="0">
                <a:latin typeface="Arial"/>
                <a:cs typeface="Arial"/>
              </a:rPr>
              <a:t>are</a:t>
            </a:r>
            <a:r>
              <a:rPr sz="3100" spc="-114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specified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358330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SVG</a:t>
            </a:r>
            <a:r>
              <a:rPr spc="-80" dirty="0"/>
              <a:t> </a:t>
            </a:r>
            <a:r>
              <a:rPr spc="-75" dirty="0"/>
              <a:t>Grouping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25251"/>
            <a:ext cx="11718925" cy="22129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750"/>
              </a:spcBef>
              <a:buChar char="•"/>
              <a:tabLst>
                <a:tab pos="317500" algn="l"/>
              </a:tabLst>
            </a:pPr>
            <a:r>
              <a:rPr sz="3100" spc="-175" dirty="0">
                <a:latin typeface="Arial"/>
                <a:cs typeface="Arial"/>
              </a:rPr>
              <a:t>Very </a:t>
            </a:r>
            <a:r>
              <a:rPr sz="3100" spc="-35" dirty="0">
                <a:latin typeface="Arial"/>
                <a:cs typeface="Arial"/>
              </a:rPr>
              <a:t>powerful, </a:t>
            </a:r>
            <a:r>
              <a:rPr sz="3100" spc="-80" dirty="0">
                <a:latin typeface="Arial"/>
                <a:cs typeface="Arial"/>
              </a:rPr>
              <a:t>useful </a:t>
            </a:r>
            <a:r>
              <a:rPr sz="3100" spc="-40" dirty="0">
                <a:latin typeface="Arial"/>
                <a:cs typeface="Arial"/>
              </a:rPr>
              <a:t>for </a:t>
            </a:r>
            <a:r>
              <a:rPr sz="3100" spc="-60" dirty="0">
                <a:latin typeface="Arial"/>
                <a:cs typeface="Arial"/>
              </a:rPr>
              <a:t>animations </a:t>
            </a:r>
            <a:r>
              <a:rPr sz="3100" spc="-40" dirty="0">
                <a:latin typeface="Arial"/>
                <a:cs typeface="Arial"/>
              </a:rPr>
              <a:t>and</a:t>
            </a:r>
            <a:r>
              <a:rPr sz="3100" spc="390" dirty="0">
                <a:latin typeface="Arial"/>
                <a:cs typeface="Arial"/>
              </a:rPr>
              <a:t> </a:t>
            </a:r>
            <a:r>
              <a:rPr sz="3100" spc="-45" dirty="0">
                <a:latin typeface="Arial"/>
                <a:cs typeface="Arial"/>
              </a:rPr>
              <a:t>transformations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17500" algn="l"/>
              </a:tabLst>
            </a:pPr>
            <a:r>
              <a:rPr sz="2800" spc="-5" dirty="0">
                <a:latin typeface="Courier New"/>
                <a:cs typeface="Courier New"/>
              </a:rPr>
              <a:t>&lt;g&gt; &lt;circle …/&gt; &lt;circle </a:t>
            </a:r>
            <a:r>
              <a:rPr sz="2800" dirty="0">
                <a:latin typeface="Courier New"/>
                <a:cs typeface="Courier New"/>
              </a:rPr>
              <a:t>… </a:t>
            </a:r>
            <a:r>
              <a:rPr sz="2800" spc="-5" dirty="0">
                <a:latin typeface="Courier New"/>
                <a:cs typeface="Courier New"/>
              </a:rPr>
              <a:t>/&gt; &lt;circle </a:t>
            </a:r>
            <a:r>
              <a:rPr sz="2800" dirty="0">
                <a:latin typeface="Courier New"/>
                <a:cs typeface="Courier New"/>
              </a:rPr>
              <a:t>…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/&gt;&lt;/g&gt;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30"/>
              </a:spcBef>
              <a:buChar char="•"/>
              <a:tabLst>
                <a:tab pos="317500" algn="l"/>
              </a:tabLst>
            </a:pPr>
            <a:r>
              <a:rPr sz="3100" spc="-80" dirty="0">
                <a:latin typeface="Arial"/>
                <a:cs typeface="Arial"/>
              </a:rPr>
              <a:t>Can </a:t>
            </a:r>
            <a:r>
              <a:rPr sz="3100" spc="-5" dirty="0">
                <a:latin typeface="Arial"/>
                <a:cs typeface="Arial"/>
              </a:rPr>
              <a:t>add </a:t>
            </a:r>
            <a:r>
              <a:rPr sz="3100" spc="-45" dirty="0">
                <a:latin typeface="Arial"/>
                <a:cs typeface="Arial"/>
              </a:rPr>
              <a:t>transforms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100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group: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90"/>
              </a:spcBef>
            </a:pPr>
            <a:r>
              <a:rPr sz="4200" spc="150" baseline="-6944" dirty="0">
                <a:latin typeface="Arial"/>
                <a:cs typeface="Arial"/>
              </a:rPr>
              <a:t>- </a:t>
            </a:r>
            <a:r>
              <a:rPr sz="2800" spc="-5" dirty="0">
                <a:latin typeface="Courier New"/>
                <a:cs typeface="Courier New"/>
              </a:rPr>
              <a:t>&lt;g transform="translate(0, 50) scale(1, </a:t>
            </a:r>
            <a:r>
              <a:rPr sz="2800" dirty="0">
                <a:latin typeface="Courier New"/>
                <a:cs typeface="Courier New"/>
              </a:rPr>
              <a:t>-1)”&gt; …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&lt;/g&gt;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4064000"/>
            <a:ext cx="1047750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604" y="8592869"/>
            <a:ext cx="48202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0" dirty="0">
                <a:latin typeface="Arial"/>
                <a:cs typeface="Arial"/>
              </a:rPr>
              <a:t>[</a:t>
            </a:r>
            <a:r>
              <a:rPr sz="25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SVG </a:t>
            </a:r>
            <a:r>
              <a:rPr sz="25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500" spc="-60" dirty="0">
                <a:latin typeface="Arial"/>
                <a:cs typeface="Arial"/>
              </a:rPr>
              <a:t>, Scheidegger,</a:t>
            </a:r>
            <a:r>
              <a:rPr sz="2500" spc="14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2015]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3423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SVG</a:t>
            </a:r>
            <a:r>
              <a:rPr spc="-85" dirty="0"/>
              <a:t> </a:t>
            </a:r>
            <a:r>
              <a:rPr spc="-12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45815"/>
            <a:ext cx="11761470" cy="566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&lt;svg id="mysvg" width="400"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height="300"&gt;</a:t>
            </a:r>
          </a:p>
          <a:p>
            <a:pPr marL="43942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&lt;circle cx="50" cy="50"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r="50"</a:t>
            </a:r>
            <a:endParaRPr sz="2800" dirty="0">
              <a:latin typeface="Courier New"/>
              <a:cs typeface="Courier New"/>
            </a:endParaRPr>
          </a:p>
          <a:p>
            <a:pPr marL="65278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style="fill:green; stroke:black;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stroke-width:4px"/&gt;</a:t>
            </a:r>
          </a:p>
          <a:p>
            <a:pPr marL="652780" marR="5080" indent="-213995">
              <a:lnSpc>
                <a:spcPts val="3100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&lt;rect x="150" y="150" width="50" </a:t>
            </a:r>
            <a:r>
              <a:rPr sz="2800" dirty="0">
                <a:latin typeface="Courier New"/>
                <a:cs typeface="Courier New"/>
              </a:rPr>
              <a:t>height="20"  </a:t>
            </a:r>
            <a:r>
              <a:rPr sz="2800" spc="-5" dirty="0">
                <a:latin typeface="Courier New"/>
                <a:cs typeface="Courier New"/>
              </a:rPr>
              <a:t>style="fill:red; stroke: blue; stroke-width: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2px;"/&gt;</a:t>
            </a:r>
          </a:p>
          <a:p>
            <a:pPr marL="439420">
              <a:lnSpc>
                <a:spcPts val="2910"/>
              </a:lnSpc>
            </a:pPr>
            <a:r>
              <a:rPr sz="2800" spc="-5" dirty="0">
                <a:latin typeface="Courier New"/>
                <a:cs typeface="Courier New"/>
              </a:rPr>
              <a:t>&lt;path d="M 200 10 </a:t>
            </a:r>
            <a:r>
              <a:rPr sz="2800" dirty="0">
                <a:latin typeface="Courier New"/>
                <a:cs typeface="Courier New"/>
              </a:rPr>
              <a:t>L </a:t>
            </a:r>
            <a:r>
              <a:rPr sz="2800" spc="-5" dirty="0">
                <a:latin typeface="Courier New"/>
                <a:cs typeface="Courier New"/>
              </a:rPr>
              <a:t>300 10 </a:t>
            </a:r>
            <a:r>
              <a:rPr sz="2800" dirty="0">
                <a:latin typeface="Courier New"/>
                <a:cs typeface="Courier New"/>
              </a:rPr>
              <a:t>L </a:t>
            </a:r>
            <a:r>
              <a:rPr sz="2800" spc="-5" dirty="0">
                <a:latin typeface="Courier New"/>
                <a:cs typeface="Courier New"/>
              </a:rPr>
              <a:t>300 50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Z"</a:t>
            </a:r>
          </a:p>
          <a:p>
            <a:pPr marL="65278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style="fill: none; stroke: red;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stroke-width:3px;”/&gt;</a:t>
            </a:r>
          </a:p>
          <a:p>
            <a:pPr marL="12700">
              <a:lnSpc>
                <a:spcPts val="3229"/>
              </a:lnSpc>
            </a:pPr>
            <a:r>
              <a:rPr sz="2800" dirty="0">
                <a:latin typeface="Courier New"/>
                <a:cs typeface="Courier New"/>
              </a:rPr>
              <a:t>&lt;/svg&gt;</a:t>
            </a: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2465"/>
              </a:spcBef>
              <a:buChar char="•"/>
              <a:tabLst>
                <a:tab pos="317500" algn="l"/>
              </a:tabLst>
            </a:pPr>
            <a:r>
              <a:rPr sz="3100" spc="-30" dirty="0">
                <a:latin typeface="Arial"/>
                <a:cs typeface="Arial"/>
              </a:rPr>
              <a:t>Note </a:t>
            </a:r>
            <a:r>
              <a:rPr sz="3100" spc="-20" dirty="0">
                <a:latin typeface="Arial"/>
                <a:cs typeface="Arial"/>
              </a:rPr>
              <a:t>that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70" dirty="0">
                <a:latin typeface="Arial"/>
                <a:cs typeface="Arial"/>
              </a:rPr>
              <a:t>style </a:t>
            </a:r>
            <a:r>
              <a:rPr sz="3100" spc="-90" dirty="0">
                <a:latin typeface="Arial"/>
                <a:cs typeface="Arial"/>
              </a:rPr>
              <a:t>is</a:t>
            </a:r>
            <a:r>
              <a:rPr sz="3100" spc="155" dirty="0">
                <a:latin typeface="Arial"/>
                <a:cs typeface="Arial"/>
              </a:rPr>
              <a:t> </a:t>
            </a:r>
            <a:r>
              <a:rPr sz="3100" spc="-55" dirty="0">
                <a:latin typeface="Arial"/>
                <a:cs typeface="Arial"/>
              </a:rPr>
              <a:t>separate…</a:t>
            </a:r>
            <a:endParaRPr sz="31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60" dirty="0">
                <a:latin typeface="Arial"/>
                <a:cs typeface="Arial"/>
              </a:rPr>
              <a:t>Paths </a:t>
            </a:r>
            <a:r>
              <a:rPr sz="3100" spc="-120" dirty="0">
                <a:latin typeface="Arial"/>
                <a:cs typeface="Arial"/>
              </a:rPr>
              <a:t>are </a:t>
            </a:r>
            <a:r>
              <a:rPr sz="3100" spc="-40" dirty="0">
                <a:latin typeface="Arial"/>
                <a:cs typeface="Arial"/>
              </a:rPr>
              <a:t>raw </a:t>
            </a:r>
            <a:r>
              <a:rPr sz="3100" spc="-35" dirty="0">
                <a:latin typeface="Arial"/>
                <a:cs typeface="Arial"/>
              </a:rPr>
              <a:t>drawing </a:t>
            </a:r>
            <a:r>
              <a:rPr sz="3100" spc="-15" dirty="0">
                <a:latin typeface="Arial"/>
                <a:cs typeface="Arial"/>
              </a:rPr>
              <a:t>commands </a:t>
            </a:r>
            <a:r>
              <a:rPr sz="3100" spc="-140" dirty="0">
                <a:latin typeface="Arial"/>
                <a:cs typeface="Arial"/>
              </a:rPr>
              <a:t>(ever </a:t>
            </a:r>
            <a:r>
              <a:rPr sz="3100" spc="-100" dirty="0">
                <a:latin typeface="Arial"/>
                <a:cs typeface="Arial"/>
              </a:rPr>
              <a:t>see</a:t>
            </a:r>
            <a:r>
              <a:rPr sz="3100" spc="405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Logo?)</a:t>
            </a:r>
            <a:endParaRPr sz="31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60" dirty="0">
                <a:latin typeface="Arial"/>
                <a:cs typeface="Arial"/>
              </a:rPr>
              <a:t>What </a:t>
            </a:r>
            <a:r>
              <a:rPr sz="3100" spc="-30" dirty="0">
                <a:latin typeface="Arial"/>
                <a:cs typeface="Arial"/>
              </a:rPr>
              <a:t>does </a:t>
            </a:r>
            <a:r>
              <a:rPr sz="3100" spc="-45" dirty="0">
                <a:latin typeface="Arial"/>
                <a:cs typeface="Arial"/>
              </a:rPr>
              <a:t>this </a:t>
            </a:r>
            <a:r>
              <a:rPr sz="3100" spc="-30" dirty="0">
                <a:latin typeface="Arial"/>
                <a:cs typeface="Arial"/>
              </a:rPr>
              <a:t>look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85" dirty="0">
                <a:latin typeface="Arial"/>
                <a:cs typeface="Arial"/>
              </a:rPr>
              <a:t>like?</a:t>
            </a: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A817C-CDC3-47EC-9876-AFE5A305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278B-92B3-45C5-B623-FDA679E7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00" y="1570963"/>
            <a:ext cx="118110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Tutorials: </a:t>
            </a:r>
            <a:r>
              <a:rPr lang="en-US" dirty="0">
                <a:hlinkClick r:id="rId3"/>
              </a:rPr>
              <a:t>https://www.htmldog.com/guides/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Chrome Dev Tools and d3: </a:t>
            </a:r>
            <a:r>
              <a:rPr lang="en-US" dirty="0">
                <a:hlinkClick r:id="rId4"/>
              </a:rPr>
              <a:t>http://blog.nextgenetics.net/?e=21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Scot Murray’s d3 tutorials: https://alignedleft.com/tutorials/d3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27781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SVG</a:t>
            </a:r>
            <a:r>
              <a:rPr spc="-70" dirty="0"/>
              <a:t> </a:t>
            </a:r>
            <a:r>
              <a:rPr spc="-114" dirty="0"/>
              <a:t>Styles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11638915" cy="71310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80" dirty="0">
                <a:latin typeface="Arial"/>
                <a:cs typeface="Arial"/>
              </a:rPr>
              <a:t>Can </a:t>
            </a:r>
            <a:r>
              <a:rPr sz="3100" spc="-50" dirty="0">
                <a:latin typeface="Arial"/>
                <a:cs typeface="Arial"/>
              </a:rPr>
              <a:t>specify </a:t>
            </a:r>
            <a:r>
              <a:rPr sz="3100" spc="-70" dirty="0">
                <a:latin typeface="Arial"/>
                <a:cs typeface="Arial"/>
              </a:rPr>
              <a:t>styles </a:t>
            </a:r>
            <a:r>
              <a:rPr sz="3100" spc="-114" dirty="0">
                <a:latin typeface="Arial"/>
                <a:cs typeface="Arial"/>
              </a:rPr>
              <a:t>via </a:t>
            </a:r>
            <a:r>
              <a:rPr sz="3100" spc="-75" dirty="0">
                <a:latin typeface="Arial"/>
                <a:cs typeface="Arial"/>
              </a:rPr>
              <a:t>CSS,</a:t>
            </a:r>
            <a:r>
              <a:rPr sz="3100" spc="31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too</a:t>
            </a:r>
            <a:endParaRPr sz="3100" dirty="0">
              <a:latin typeface="Arial"/>
              <a:cs typeface="Arial"/>
            </a:endParaRPr>
          </a:p>
          <a:p>
            <a:pPr marL="317500" indent="-304800">
              <a:lnSpc>
                <a:spcPts val="3515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dirty="0">
                <a:latin typeface="Arial"/>
                <a:cs typeface="Arial"/>
              </a:rPr>
              <a:t>…</a:t>
            </a:r>
          </a:p>
          <a:p>
            <a:pPr marL="317500">
              <a:lnSpc>
                <a:spcPts val="3025"/>
              </a:lnSpc>
            </a:pPr>
            <a:r>
              <a:rPr sz="2800" spc="-5" dirty="0">
                <a:latin typeface="Courier New"/>
                <a:cs typeface="Courier New"/>
              </a:rPr>
              <a:t>&lt;style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type="text/css"&gt;</a:t>
            </a:r>
          </a:p>
          <a:p>
            <a:pPr marL="2664460" marR="3204845" indent="-1920875">
              <a:lnSpc>
                <a:spcPts val="3100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circle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fill: green; stroke: </a:t>
            </a:r>
            <a:r>
              <a:rPr sz="2800" dirty="0">
                <a:latin typeface="Courier New"/>
                <a:cs typeface="Courier New"/>
              </a:rPr>
              <a:t>black;  </a:t>
            </a:r>
            <a:r>
              <a:rPr sz="2800" spc="-5" dirty="0">
                <a:latin typeface="Courier New"/>
                <a:cs typeface="Courier New"/>
              </a:rPr>
              <a:t>stroke-width: 4px;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2877820" marR="3632200" indent="-2134235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.normal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fill: red; stroke: blue;  stroke-width: 2px;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744220">
              <a:lnSpc>
                <a:spcPts val="2910"/>
              </a:lnSpc>
            </a:pPr>
            <a:r>
              <a:rPr sz="2800" spc="-5" dirty="0">
                <a:latin typeface="Courier New"/>
                <a:cs typeface="Courier New"/>
              </a:rPr>
              <a:t>#p1 </a:t>
            </a:r>
            <a:r>
              <a:rPr sz="2800" dirty="0">
                <a:latin typeface="Courier New"/>
                <a:cs typeface="Courier New"/>
              </a:rPr>
              <a:t>{ </a:t>
            </a:r>
            <a:r>
              <a:rPr sz="2800" spc="-5" dirty="0">
                <a:latin typeface="Courier New"/>
                <a:cs typeface="Courier New"/>
              </a:rPr>
              <a:t>fill: none; stroke: red; stroke-width: 3px;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3175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&lt;/style&gt;</a:t>
            </a:r>
          </a:p>
          <a:p>
            <a:pPr marL="3175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…</a:t>
            </a:r>
          </a:p>
          <a:p>
            <a:pPr marL="31750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&lt;svg id="mysvg" width="400"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height="300"&gt;</a:t>
            </a:r>
          </a:p>
          <a:p>
            <a:pPr marL="74422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&lt;circle cx="50" cy="50"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r="50"/&gt;</a:t>
            </a:r>
          </a:p>
          <a:p>
            <a:pPr marL="2024380" marR="857885" indent="-1280795">
              <a:lnSpc>
                <a:spcPts val="3100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&lt;rect class="normal" x="150" y="150" </a:t>
            </a:r>
            <a:r>
              <a:rPr sz="2800" dirty="0">
                <a:latin typeface="Courier New"/>
                <a:cs typeface="Courier New"/>
              </a:rPr>
              <a:t>width="50"  height="20"/&gt;</a:t>
            </a:r>
          </a:p>
          <a:p>
            <a:pPr marL="744220">
              <a:lnSpc>
                <a:spcPts val="2910"/>
              </a:lnSpc>
            </a:pPr>
            <a:r>
              <a:rPr sz="2800" spc="-5" dirty="0">
                <a:latin typeface="Courier New"/>
                <a:cs typeface="Courier New"/>
              </a:rPr>
              <a:t>&lt;path id="p1" d="M 200 10 </a:t>
            </a:r>
            <a:r>
              <a:rPr sz="2800" dirty="0">
                <a:latin typeface="Courier New"/>
                <a:cs typeface="Courier New"/>
              </a:rPr>
              <a:t>L </a:t>
            </a:r>
            <a:r>
              <a:rPr sz="2800" spc="-5" dirty="0">
                <a:latin typeface="Courier New"/>
                <a:cs typeface="Courier New"/>
              </a:rPr>
              <a:t>300 10 </a:t>
            </a:r>
            <a:r>
              <a:rPr sz="2800" dirty="0">
                <a:latin typeface="Courier New"/>
                <a:cs typeface="Courier New"/>
              </a:rPr>
              <a:t>L </a:t>
            </a:r>
            <a:r>
              <a:rPr sz="2800" spc="-5" dirty="0">
                <a:latin typeface="Courier New"/>
                <a:cs typeface="Courier New"/>
              </a:rPr>
              <a:t>300 50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Z"/&gt;</a:t>
            </a:r>
          </a:p>
          <a:p>
            <a:pPr marL="3175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&lt;/svg&gt;</a:t>
            </a:r>
          </a:p>
          <a:p>
            <a:pPr marL="317500">
              <a:lnSpc>
                <a:spcPts val="3229"/>
              </a:lnSpc>
            </a:pPr>
            <a:r>
              <a:rPr sz="2800" dirty="0">
                <a:latin typeface="Courier New"/>
                <a:cs typeface="Courier New"/>
              </a:rPr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55302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JavaScript </a:t>
            </a:r>
            <a:r>
              <a:rPr spc="-130" dirty="0"/>
              <a:t>in </a:t>
            </a:r>
            <a:r>
              <a:rPr spc="-85" dirty="0"/>
              <a:t>one</a:t>
            </a:r>
            <a:r>
              <a:rPr spc="155" dirty="0"/>
              <a:t> </a:t>
            </a:r>
            <a:r>
              <a:rPr spc="-105" dirty="0"/>
              <a:t>slide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10978515" cy="72739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50" dirty="0">
                <a:latin typeface="Arial"/>
                <a:cs typeface="Arial"/>
              </a:rPr>
              <a:t>Interpreted </a:t>
            </a:r>
            <a:r>
              <a:rPr sz="3100" spc="-40" dirty="0">
                <a:latin typeface="Arial"/>
                <a:cs typeface="Arial"/>
              </a:rPr>
              <a:t>and </a:t>
            </a:r>
            <a:r>
              <a:rPr sz="3100" spc="-55" dirty="0">
                <a:latin typeface="Arial"/>
                <a:cs typeface="Arial"/>
              </a:rPr>
              <a:t>Dynamically-typed Programming</a:t>
            </a:r>
            <a:r>
              <a:rPr sz="3100" spc="165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Language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45" dirty="0">
                <a:latin typeface="Arial"/>
                <a:cs typeface="Arial"/>
              </a:rPr>
              <a:t>Statements </a:t>
            </a:r>
            <a:r>
              <a:rPr sz="3100" spc="-40" dirty="0">
                <a:latin typeface="Arial"/>
                <a:cs typeface="Arial"/>
              </a:rPr>
              <a:t>end </a:t>
            </a:r>
            <a:r>
              <a:rPr sz="3100" spc="-15" dirty="0">
                <a:latin typeface="Arial"/>
                <a:cs typeface="Arial"/>
              </a:rPr>
              <a:t>with </a:t>
            </a:r>
            <a:r>
              <a:rPr sz="3100" spc="-30" dirty="0">
                <a:latin typeface="Arial"/>
                <a:cs typeface="Arial"/>
              </a:rPr>
              <a:t>semi-colons, </a:t>
            </a:r>
            <a:r>
              <a:rPr sz="3100" spc="-60" dirty="0">
                <a:latin typeface="Arial"/>
                <a:cs typeface="Arial"/>
              </a:rPr>
              <a:t>normal</a:t>
            </a:r>
            <a:r>
              <a:rPr sz="3100" spc="12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blocking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4650" spc="-157" baseline="1792" dirty="0">
                <a:latin typeface="Arial"/>
                <a:cs typeface="Arial"/>
              </a:rPr>
              <a:t>Variables: </a:t>
            </a:r>
            <a:r>
              <a:rPr sz="4200" spc="-7" baseline="1984" dirty="0">
                <a:latin typeface="Courier New"/>
                <a:cs typeface="Courier New"/>
              </a:rPr>
              <a:t>var </a:t>
            </a:r>
            <a:r>
              <a:rPr sz="4200" baseline="1984" dirty="0">
                <a:latin typeface="Courier New"/>
                <a:cs typeface="Courier New"/>
              </a:rPr>
              <a:t>a =</a:t>
            </a:r>
            <a:r>
              <a:rPr sz="4200" spc="127" baseline="1984" dirty="0">
                <a:latin typeface="Courier New"/>
                <a:cs typeface="Courier New"/>
              </a:rPr>
              <a:t> </a:t>
            </a:r>
            <a:r>
              <a:rPr sz="4200" spc="-7" baseline="1984" dirty="0">
                <a:latin typeface="Courier New"/>
                <a:cs typeface="Courier New"/>
              </a:rPr>
              <a:t>0;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har char="•"/>
              <a:tabLst>
                <a:tab pos="317500" algn="l"/>
              </a:tabLst>
            </a:pPr>
            <a:r>
              <a:rPr sz="4650" spc="-67" baseline="1792" dirty="0">
                <a:latin typeface="Arial"/>
                <a:cs typeface="Arial"/>
              </a:rPr>
              <a:t>Operators: </a:t>
            </a:r>
            <a:r>
              <a:rPr sz="4200" spc="-7" baseline="1984" dirty="0">
                <a:latin typeface="Courier New"/>
                <a:cs typeface="Courier New"/>
              </a:rPr>
              <a:t>+, -, *, /, </a:t>
            </a:r>
            <a:r>
              <a:rPr sz="4200" baseline="1984" dirty="0">
                <a:latin typeface="Courier New"/>
                <a:cs typeface="Courier New"/>
              </a:rPr>
              <a:t>[</a:t>
            </a:r>
            <a:r>
              <a:rPr sz="4200" spc="44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]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har char="•"/>
              <a:tabLst>
                <a:tab pos="317500" algn="l"/>
              </a:tabLst>
            </a:pPr>
            <a:r>
              <a:rPr sz="4650" spc="-67" baseline="1792" dirty="0">
                <a:latin typeface="Arial"/>
                <a:cs typeface="Arial"/>
              </a:rPr>
              <a:t>Control </a:t>
            </a:r>
            <a:r>
              <a:rPr sz="4650" spc="-60" baseline="1792" dirty="0">
                <a:latin typeface="Arial"/>
                <a:cs typeface="Arial"/>
              </a:rPr>
              <a:t>Statements: </a:t>
            </a:r>
            <a:r>
              <a:rPr sz="4200" spc="-7" baseline="1984" dirty="0">
                <a:latin typeface="Courier New"/>
                <a:cs typeface="Courier New"/>
              </a:rPr>
              <a:t>if,</a:t>
            </a:r>
            <a:r>
              <a:rPr sz="4200" spc="112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else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har char="•"/>
              <a:tabLst>
                <a:tab pos="317500" algn="l"/>
              </a:tabLst>
            </a:pPr>
            <a:r>
              <a:rPr sz="4650" spc="-22" baseline="1792" dirty="0">
                <a:latin typeface="Arial"/>
                <a:cs typeface="Arial"/>
              </a:rPr>
              <a:t>Loops: </a:t>
            </a:r>
            <a:r>
              <a:rPr sz="4200" spc="-7" baseline="1984" dirty="0">
                <a:latin typeface="Courier New"/>
                <a:cs typeface="Courier New"/>
              </a:rPr>
              <a:t>for, while,</a:t>
            </a:r>
            <a:r>
              <a:rPr sz="4200" baseline="1984" dirty="0">
                <a:latin typeface="Courier New"/>
                <a:cs typeface="Courier New"/>
              </a:rPr>
              <a:t> do-while</a:t>
            </a:r>
            <a:endParaRPr sz="4200" baseline="1984">
              <a:latin typeface="Courier New"/>
              <a:cs typeface="Courier New"/>
            </a:endParaRPr>
          </a:p>
          <a:p>
            <a:pPr marL="317500" marR="3174365" indent="-304800">
              <a:lnSpc>
                <a:spcPts val="3100"/>
              </a:lnSpc>
              <a:spcBef>
                <a:spcPts val="1880"/>
              </a:spcBef>
              <a:buChar char="•"/>
              <a:tabLst>
                <a:tab pos="317500" algn="l"/>
              </a:tabLst>
            </a:pPr>
            <a:r>
              <a:rPr sz="4650" spc="-112" baseline="1792" dirty="0">
                <a:latin typeface="Arial"/>
                <a:cs typeface="Arial"/>
              </a:rPr>
              <a:t>Arrays: </a:t>
            </a:r>
            <a:r>
              <a:rPr sz="4200" spc="-7" baseline="1984" dirty="0">
                <a:latin typeface="Courier New"/>
                <a:cs typeface="Courier New"/>
              </a:rPr>
              <a:t>var </a:t>
            </a:r>
            <a:r>
              <a:rPr sz="4200" baseline="1984" dirty="0">
                <a:latin typeface="Courier New"/>
                <a:cs typeface="Courier New"/>
              </a:rPr>
              <a:t>a = </a:t>
            </a:r>
            <a:r>
              <a:rPr sz="4200" spc="-7" baseline="1984" dirty="0">
                <a:latin typeface="Courier New"/>
                <a:cs typeface="Courier New"/>
              </a:rPr>
              <a:t>[1,2,3]; a[99] </a:t>
            </a:r>
            <a:r>
              <a:rPr sz="4200" baseline="1984" dirty="0">
                <a:latin typeface="Courier New"/>
                <a:cs typeface="Courier New"/>
              </a:rPr>
              <a:t>= </a:t>
            </a:r>
            <a:r>
              <a:rPr sz="4200" spc="-7" baseline="1984" dirty="0">
                <a:latin typeface="Courier New"/>
                <a:cs typeface="Courier New"/>
              </a:rPr>
              <a:t>100; </a:t>
            </a:r>
            <a:r>
              <a:rPr sz="2800" spc="-5" dirty="0">
                <a:latin typeface="Courier New"/>
                <a:cs typeface="Courier New"/>
              </a:rPr>
              <a:t> console.log(a.length);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3100" spc="-50" dirty="0">
                <a:latin typeface="Arial"/>
                <a:cs typeface="Arial"/>
              </a:rPr>
              <a:t>Functions: </a:t>
            </a:r>
            <a:r>
              <a:rPr sz="3100" spc="-30" dirty="0">
                <a:latin typeface="Arial"/>
                <a:cs typeface="Arial"/>
              </a:rPr>
              <a:t>function </a:t>
            </a:r>
            <a:r>
              <a:rPr sz="3100" spc="-80" dirty="0">
                <a:latin typeface="Arial"/>
                <a:cs typeface="Arial"/>
              </a:rPr>
              <a:t>myFunction(a,b) </a:t>
            </a:r>
            <a:r>
              <a:rPr sz="3100" spc="-5" dirty="0">
                <a:latin typeface="Arial"/>
                <a:cs typeface="Arial"/>
              </a:rPr>
              <a:t>{ </a:t>
            </a:r>
            <a:r>
              <a:rPr sz="3100" spc="-50" dirty="0">
                <a:latin typeface="Arial"/>
                <a:cs typeface="Arial"/>
              </a:rPr>
              <a:t>return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45" dirty="0">
                <a:latin typeface="Arial"/>
                <a:cs typeface="Arial"/>
              </a:rPr>
              <a:t>+ </a:t>
            </a:r>
            <a:r>
              <a:rPr sz="3100" spc="25" dirty="0">
                <a:latin typeface="Arial"/>
                <a:cs typeface="Arial"/>
              </a:rPr>
              <a:t>b;</a:t>
            </a:r>
            <a:r>
              <a:rPr sz="3100" spc="2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}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4650" spc="-44" baseline="1792" dirty="0">
                <a:latin typeface="Arial"/>
                <a:cs typeface="Arial"/>
              </a:rPr>
              <a:t>Objects: </a:t>
            </a:r>
            <a:r>
              <a:rPr sz="4200" spc="-7" baseline="1984" dirty="0">
                <a:latin typeface="Courier New"/>
                <a:cs typeface="Courier New"/>
              </a:rPr>
              <a:t>var obj; obj.x </a:t>
            </a:r>
            <a:r>
              <a:rPr sz="4200" baseline="1984" dirty="0">
                <a:latin typeface="Courier New"/>
                <a:cs typeface="Courier New"/>
              </a:rPr>
              <a:t>= </a:t>
            </a:r>
            <a:r>
              <a:rPr sz="4200" spc="-7" baseline="1984" dirty="0">
                <a:latin typeface="Courier New"/>
                <a:cs typeface="Courier New"/>
              </a:rPr>
              <a:t>3; obj.y </a:t>
            </a:r>
            <a:r>
              <a:rPr sz="4200" baseline="1984" dirty="0">
                <a:latin typeface="Courier New"/>
                <a:cs typeface="Courier New"/>
              </a:rPr>
              <a:t>=</a:t>
            </a:r>
            <a:r>
              <a:rPr sz="4200" spc="-7" baseline="1984" dirty="0">
                <a:latin typeface="Courier New"/>
                <a:cs typeface="Courier New"/>
              </a:rPr>
              <a:t> 5;</a:t>
            </a:r>
            <a:endParaRPr sz="4200" baseline="1984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170"/>
              </a:spcBef>
            </a:pPr>
            <a:r>
              <a:rPr sz="3100" spc="110" dirty="0">
                <a:latin typeface="Arial"/>
                <a:cs typeface="Arial"/>
              </a:rPr>
              <a:t>- </a:t>
            </a:r>
            <a:r>
              <a:rPr sz="3100" spc="-50" dirty="0">
                <a:latin typeface="Arial"/>
                <a:cs typeface="Arial"/>
              </a:rPr>
              <a:t>Protoypes </a:t>
            </a:r>
            <a:r>
              <a:rPr sz="3100" spc="-40" dirty="0">
                <a:latin typeface="Arial"/>
                <a:cs typeface="Arial"/>
              </a:rPr>
              <a:t>for </a:t>
            </a:r>
            <a:r>
              <a:rPr sz="3100" spc="-55" dirty="0">
                <a:latin typeface="Arial"/>
                <a:cs typeface="Arial"/>
              </a:rPr>
              <a:t>instance</a:t>
            </a:r>
            <a:r>
              <a:rPr sz="3100" spc="-30" dirty="0">
                <a:latin typeface="Arial"/>
                <a:cs typeface="Arial"/>
              </a:rPr>
              <a:t> </a:t>
            </a:r>
            <a:r>
              <a:rPr sz="3100" spc="-35" dirty="0">
                <a:latin typeface="Arial"/>
                <a:cs typeface="Arial"/>
              </a:rPr>
              <a:t>functions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4650" spc="-44" baseline="1792" dirty="0">
                <a:latin typeface="Arial"/>
                <a:cs typeface="Arial"/>
              </a:rPr>
              <a:t>Comments </a:t>
            </a:r>
            <a:r>
              <a:rPr sz="4650" spc="-179" baseline="1792" dirty="0">
                <a:latin typeface="Arial"/>
                <a:cs typeface="Arial"/>
              </a:rPr>
              <a:t>are </a:t>
            </a:r>
            <a:r>
              <a:rPr sz="4200" spc="-7" baseline="1984" dirty="0">
                <a:latin typeface="Courier New"/>
                <a:cs typeface="Courier New"/>
              </a:rPr>
              <a:t>/* Comment </a:t>
            </a:r>
            <a:r>
              <a:rPr sz="4200" baseline="1984" dirty="0">
                <a:latin typeface="Courier New"/>
                <a:cs typeface="Courier New"/>
              </a:rPr>
              <a:t>*/ </a:t>
            </a:r>
            <a:r>
              <a:rPr sz="4650" spc="-44" baseline="1792" dirty="0">
                <a:latin typeface="Arial"/>
                <a:cs typeface="Arial"/>
              </a:rPr>
              <a:t>or </a:t>
            </a:r>
            <a:r>
              <a:rPr sz="4200" spc="-7" baseline="1984" dirty="0">
                <a:latin typeface="Courier New"/>
                <a:cs typeface="Courier New"/>
              </a:rPr>
              <a:t>// Single-line</a:t>
            </a:r>
            <a:r>
              <a:rPr sz="4200" spc="-1057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Comment</a:t>
            </a:r>
            <a:endParaRPr sz="4200" baseline="198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9037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JavaScript: </a:t>
            </a:r>
            <a:r>
              <a:rPr spc="-70" dirty="0"/>
              <a:t>Interacting </a:t>
            </a:r>
            <a:r>
              <a:rPr spc="-25" dirty="0"/>
              <a:t>with </a:t>
            </a:r>
            <a:r>
              <a:rPr spc="-60" dirty="0"/>
              <a:t>the</a:t>
            </a:r>
            <a:r>
              <a:rPr spc="140" dirty="0"/>
              <a:t> </a:t>
            </a:r>
            <a:r>
              <a:rPr spc="-130" dirty="0"/>
              <a:t>DOM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99867"/>
            <a:ext cx="5878830" cy="16516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latin typeface="Courier New"/>
                <a:cs typeface="Courier New"/>
              </a:rPr>
              <a:t>window</a:t>
            </a:r>
            <a:r>
              <a:rPr sz="3100" dirty="0">
                <a:latin typeface="Arial"/>
                <a:cs typeface="Arial"/>
              </a:rPr>
              <a:t>: </a:t>
            </a:r>
            <a:r>
              <a:rPr sz="3100" spc="-50" dirty="0">
                <a:latin typeface="Arial"/>
                <a:cs typeface="Arial"/>
              </a:rPr>
              <a:t>global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spc="-55" dirty="0">
                <a:latin typeface="Arial"/>
                <a:cs typeface="Arial"/>
              </a:rPr>
              <a:t>namespace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latin typeface="Courier New"/>
                <a:cs typeface="Courier New"/>
              </a:rPr>
              <a:t>document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latin typeface="Courier New"/>
                <a:cs typeface="Courier New"/>
              </a:rPr>
              <a:t>document.getElementById(…)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4800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JavaScipt </a:t>
            </a:r>
            <a:r>
              <a:rPr spc="-60" dirty="0"/>
              <a:t>and</a:t>
            </a:r>
            <a:r>
              <a:rPr spc="30" dirty="0"/>
              <a:t> </a:t>
            </a:r>
            <a:r>
              <a:rPr spc="-225" dirty="0"/>
              <a:t>SVG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11791950" cy="70802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155" dirty="0">
                <a:latin typeface="Arial"/>
                <a:cs typeface="Arial"/>
              </a:rPr>
              <a:t>SVG </a:t>
            </a:r>
            <a:r>
              <a:rPr sz="3100" spc="-40" dirty="0">
                <a:latin typeface="Arial"/>
                <a:cs typeface="Arial"/>
              </a:rPr>
              <a:t>can </a:t>
            </a:r>
            <a:r>
              <a:rPr sz="3100" spc="-30" dirty="0">
                <a:latin typeface="Arial"/>
                <a:cs typeface="Arial"/>
              </a:rPr>
              <a:t>be </a:t>
            </a:r>
            <a:r>
              <a:rPr sz="3100" spc="-60" dirty="0">
                <a:latin typeface="Arial"/>
                <a:cs typeface="Arial"/>
              </a:rPr>
              <a:t>navigated </a:t>
            </a:r>
            <a:r>
              <a:rPr sz="3100" spc="-45" dirty="0">
                <a:latin typeface="Arial"/>
                <a:cs typeface="Arial"/>
              </a:rPr>
              <a:t>just </a:t>
            </a:r>
            <a:r>
              <a:rPr sz="3100" spc="-90" dirty="0">
                <a:latin typeface="Arial"/>
                <a:cs typeface="Arial"/>
              </a:rPr>
              <a:t>like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409" dirty="0">
                <a:latin typeface="Arial"/>
                <a:cs typeface="Arial"/>
              </a:rPr>
              <a:t> </a:t>
            </a:r>
            <a:r>
              <a:rPr sz="3100" spc="-90" dirty="0">
                <a:latin typeface="Arial"/>
                <a:cs typeface="Arial"/>
              </a:rPr>
              <a:t>DOM</a:t>
            </a:r>
            <a:endParaRPr sz="31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45" dirty="0">
                <a:latin typeface="Arial"/>
                <a:cs typeface="Arial"/>
              </a:rPr>
              <a:t>We </a:t>
            </a:r>
            <a:r>
              <a:rPr sz="3100" spc="-40" dirty="0">
                <a:latin typeface="Arial"/>
                <a:cs typeface="Arial"/>
              </a:rPr>
              <a:t>can </a:t>
            </a:r>
            <a:r>
              <a:rPr sz="3100" spc="-60" dirty="0">
                <a:latin typeface="Arial"/>
                <a:cs typeface="Arial"/>
              </a:rPr>
              <a:t>create </a:t>
            </a:r>
            <a:r>
              <a:rPr sz="3100" spc="-155" dirty="0">
                <a:latin typeface="Arial"/>
                <a:cs typeface="Arial"/>
              </a:rPr>
              <a:t>SVG </a:t>
            </a:r>
            <a:r>
              <a:rPr sz="3100" spc="-70" dirty="0">
                <a:latin typeface="Arial"/>
                <a:cs typeface="Arial"/>
              </a:rPr>
              <a:t>elements dynamically </a:t>
            </a:r>
            <a:r>
              <a:rPr sz="3100" spc="-60" dirty="0">
                <a:latin typeface="Arial"/>
                <a:cs typeface="Arial"/>
              </a:rPr>
              <a:t>using</a:t>
            </a:r>
            <a:r>
              <a:rPr sz="3100" spc="545" dirty="0">
                <a:latin typeface="Arial"/>
                <a:cs typeface="Arial"/>
              </a:rPr>
              <a:t> </a:t>
            </a:r>
            <a:r>
              <a:rPr sz="3100" spc="-55" dirty="0">
                <a:latin typeface="Arial"/>
                <a:cs typeface="Arial"/>
              </a:rPr>
              <a:t>JavaScript!</a:t>
            </a:r>
            <a:endParaRPr sz="31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75" dirty="0">
                <a:latin typeface="Arial"/>
                <a:cs typeface="Arial"/>
              </a:rPr>
              <a:t>Example:</a:t>
            </a:r>
            <a:endParaRPr sz="3100" dirty="0">
              <a:latin typeface="Arial"/>
              <a:cs typeface="Arial"/>
            </a:endParaRPr>
          </a:p>
          <a:p>
            <a:pPr marL="1323340" marR="2138680" indent="-854075">
              <a:lnSpc>
                <a:spcPts val="3100"/>
              </a:lnSpc>
              <a:spcBef>
                <a:spcPts val="910"/>
              </a:spcBef>
            </a:pPr>
            <a:r>
              <a:rPr sz="2800" spc="-5" dirty="0">
                <a:latin typeface="Courier New"/>
                <a:cs typeface="Courier New"/>
              </a:rPr>
              <a:t>function addEltToSVG(svg, name, attrs) </a:t>
            </a:r>
            <a:r>
              <a:rPr sz="2800" dirty="0">
                <a:latin typeface="Courier New"/>
                <a:cs typeface="Courier New"/>
              </a:rPr>
              <a:t>{  </a:t>
            </a:r>
            <a:r>
              <a:rPr sz="2800" spc="-5" dirty="0">
                <a:latin typeface="Courier New"/>
                <a:cs typeface="Courier New"/>
              </a:rPr>
              <a:t>var element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document.createElementNS(</a:t>
            </a:r>
          </a:p>
          <a:p>
            <a:pPr marL="1323340" marR="5080" indent="277368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  <a:hlinkClick r:id="rId2"/>
              </a:rPr>
              <a:t>"http://www.w3.org/2000/svg", </a:t>
            </a:r>
            <a:r>
              <a:rPr sz="2800" dirty="0">
                <a:latin typeface="Courier New"/>
                <a:cs typeface="Courier New"/>
              </a:rPr>
              <a:t>name);  </a:t>
            </a:r>
            <a:r>
              <a:rPr sz="2800" spc="-5" dirty="0">
                <a:latin typeface="Courier New"/>
                <a:cs typeface="Courier New"/>
              </a:rPr>
              <a:t>if (attrs === undefined) attrs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{};</a:t>
            </a:r>
          </a:p>
          <a:p>
            <a:pPr marL="1963420" marR="5080" indent="-640715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for (var key in attrs) </a:t>
            </a:r>
            <a:r>
              <a:rPr sz="2800" dirty="0">
                <a:latin typeface="Courier New"/>
                <a:cs typeface="Courier New"/>
              </a:rPr>
              <a:t>{  </a:t>
            </a:r>
            <a:r>
              <a:rPr sz="2800" spc="-5" dirty="0">
                <a:latin typeface="Courier New"/>
                <a:cs typeface="Courier New"/>
              </a:rPr>
              <a:t>element.setAttributeNS(null, key,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attrs[key]);</a:t>
            </a:r>
          </a:p>
          <a:p>
            <a:pPr marL="1323340">
              <a:lnSpc>
                <a:spcPts val="291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132334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svg.appendChild(element);</a:t>
            </a:r>
          </a:p>
          <a:p>
            <a:pPr marL="4699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 marL="469900" marR="1712595">
              <a:lnSpc>
                <a:spcPts val="3100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mysvg </a:t>
            </a:r>
            <a:r>
              <a:rPr sz="2800" dirty="0">
                <a:latin typeface="Courier New"/>
                <a:cs typeface="Courier New"/>
              </a:rPr>
              <a:t>= document.getElementById("mysvg");  </a:t>
            </a:r>
            <a:r>
              <a:rPr sz="2800" spc="-5" dirty="0">
                <a:latin typeface="Courier New"/>
                <a:cs typeface="Courier New"/>
              </a:rPr>
              <a:t>addEltToSVG(mysvg, "rect", {"x": 50, "y":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50,</a:t>
            </a:r>
          </a:p>
          <a:p>
            <a:pPr marL="6444615">
              <a:lnSpc>
                <a:spcPts val="2910"/>
              </a:lnSpc>
            </a:pPr>
            <a:r>
              <a:rPr sz="2800" spc="-5" dirty="0">
                <a:latin typeface="Courier New"/>
                <a:cs typeface="Courier New"/>
              </a:rPr>
              <a:t>"width": 40,"height":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40,</a:t>
            </a:r>
          </a:p>
          <a:p>
            <a:pPr marL="6444615">
              <a:lnSpc>
                <a:spcPts val="3229"/>
              </a:lnSpc>
            </a:pPr>
            <a:r>
              <a:rPr sz="2800" spc="-5" dirty="0">
                <a:latin typeface="Courier New"/>
                <a:cs typeface="Courier New"/>
              </a:rPr>
              <a:t>"fill":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"blue"});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1296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T</a:t>
            </a:r>
            <a:r>
              <a:rPr spc="-65" dirty="0"/>
              <a:t>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6097905" cy="3073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160" dirty="0">
                <a:latin typeface="Arial"/>
                <a:cs typeface="Arial"/>
              </a:rPr>
              <a:t>Text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Editor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60" dirty="0">
                <a:latin typeface="Arial"/>
                <a:cs typeface="Arial"/>
              </a:rPr>
              <a:t>Chrome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DevTools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70" dirty="0">
                <a:latin typeface="Arial"/>
                <a:cs typeface="Arial"/>
              </a:rPr>
              <a:t>MDN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Documentation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80" dirty="0">
                <a:latin typeface="Arial"/>
                <a:cs typeface="Arial"/>
              </a:rPr>
              <a:t>Web </a:t>
            </a:r>
            <a:r>
              <a:rPr sz="3100" spc="-75" dirty="0">
                <a:latin typeface="Arial"/>
                <a:cs typeface="Arial"/>
              </a:rPr>
              <a:t>Environments </a:t>
            </a:r>
            <a:r>
              <a:rPr sz="3100" spc="-80" dirty="0">
                <a:latin typeface="Arial"/>
                <a:cs typeface="Arial"/>
              </a:rPr>
              <a:t>(jsfiddle,</a:t>
            </a:r>
            <a:r>
              <a:rPr sz="3100" spc="150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jsbox)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45" dirty="0">
                <a:latin typeface="Arial"/>
                <a:cs typeface="Arial"/>
              </a:rPr>
              <a:t>IDEs </a:t>
            </a:r>
            <a:r>
              <a:rPr sz="3100" spc="-80" dirty="0">
                <a:latin typeface="Arial"/>
                <a:cs typeface="Arial"/>
              </a:rPr>
              <a:t>(e.g.</a:t>
            </a:r>
            <a:r>
              <a:rPr sz="3100" spc="135" dirty="0">
                <a:latin typeface="Arial"/>
                <a:cs typeface="Arial"/>
              </a:rPr>
              <a:t> </a:t>
            </a:r>
            <a:r>
              <a:rPr sz="3100" spc="-75" dirty="0">
                <a:latin typeface="Arial"/>
                <a:cs typeface="Arial"/>
              </a:rPr>
              <a:t>WebStorm)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9211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Hyper </a:t>
            </a:r>
            <a:r>
              <a:rPr spc="-229" dirty="0"/>
              <a:t>Text </a:t>
            </a:r>
            <a:r>
              <a:rPr spc="-55" dirty="0"/>
              <a:t>Markup </a:t>
            </a:r>
            <a:r>
              <a:rPr spc="-100" dirty="0"/>
              <a:t>Language</a:t>
            </a:r>
            <a:r>
              <a:rPr spc="360" dirty="0"/>
              <a:t> </a:t>
            </a:r>
            <a:r>
              <a:rPr spc="-220" dirty="0"/>
              <a:t>(HTML)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2"/>
            <a:ext cx="11664315" cy="58502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5"/>
              </a:spcBef>
              <a:buChar char="•"/>
              <a:tabLst>
                <a:tab pos="317500" algn="l"/>
              </a:tabLst>
            </a:pPr>
            <a:r>
              <a:rPr sz="3100" spc="-40" dirty="0">
                <a:latin typeface="Arial"/>
                <a:cs typeface="Arial"/>
              </a:rPr>
              <a:t>Markup </a:t>
            </a:r>
            <a:r>
              <a:rPr sz="3100" spc="-75" dirty="0">
                <a:latin typeface="Arial"/>
                <a:cs typeface="Arial"/>
              </a:rPr>
              <a:t>languages </a:t>
            </a:r>
            <a:r>
              <a:rPr sz="3100" spc="-60" dirty="0">
                <a:latin typeface="Arial"/>
                <a:cs typeface="Arial"/>
              </a:rPr>
              <a:t>allow </a:t>
            </a:r>
            <a:r>
              <a:rPr sz="3100" spc="-70" dirty="0">
                <a:latin typeface="Arial"/>
                <a:cs typeface="Arial"/>
              </a:rPr>
              <a:t>users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30" dirty="0">
                <a:latin typeface="Arial"/>
                <a:cs typeface="Arial"/>
              </a:rPr>
              <a:t>encode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75" dirty="0">
                <a:latin typeface="Arial"/>
                <a:cs typeface="Arial"/>
              </a:rPr>
              <a:t>semantics </a:t>
            </a:r>
            <a:r>
              <a:rPr sz="3100" spc="-30" dirty="0">
                <a:latin typeface="Arial"/>
                <a:cs typeface="Arial"/>
              </a:rPr>
              <a:t>of</a:t>
            </a:r>
            <a:r>
              <a:rPr sz="3100" spc="22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text</a:t>
            </a:r>
            <a:endParaRPr sz="31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har char="•"/>
              <a:tabLst>
                <a:tab pos="317500" algn="l"/>
              </a:tabLst>
            </a:pPr>
            <a:r>
              <a:rPr sz="3100" spc="-175" dirty="0">
                <a:latin typeface="Arial"/>
                <a:cs typeface="Arial"/>
              </a:rPr>
              <a:t>Tags </a:t>
            </a:r>
            <a:r>
              <a:rPr sz="3100" spc="-70" dirty="0">
                <a:latin typeface="Arial"/>
                <a:cs typeface="Arial"/>
              </a:rPr>
              <a:t>define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50" dirty="0">
                <a:latin typeface="Arial"/>
                <a:cs typeface="Arial"/>
              </a:rPr>
              <a:t>boundaries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 structures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48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content</a:t>
            </a:r>
            <a:endParaRPr sz="3100" dirty="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170"/>
              </a:spcBef>
              <a:buChar char="-"/>
              <a:tabLst>
                <a:tab pos="609600" algn="l"/>
              </a:tabLst>
            </a:pPr>
            <a:r>
              <a:rPr sz="4650" spc="-262" baseline="1792" dirty="0">
                <a:latin typeface="Arial"/>
                <a:cs typeface="Arial"/>
              </a:rPr>
              <a:t>Tags </a:t>
            </a:r>
            <a:r>
              <a:rPr sz="4650" spc="-179" baseline="1792" dirty="0">
                <a:latin typeface="Arial"/>
                <a:cs typeface="Arial"/>
              </a:rPr>
              <a:t>are </a:t>
            </a:r>
            <a:r>
              <a:rPr sz="4650" spc="-67" baseline="1792" dirty="0">
                <a:latin typeface="Arial"/>
                <a:cs typeface="Arial"/>
              </a:rPr>
              <a:t>enclosed </a:t>
            </a:r>
            <a:r>
              <a:rPr sz="4650" spc="-135" baseline="1792" dirty="0">
                <a:latin typeface="Arial"/>
                <a:cs typeface="Arial"/>
              </a:rPr>
              <a:t>in </a:t>
            </a:r>
            <a:r>
              <a:rPr sz="4650" spc="-127" baseline="1792" dirty="0">
                <a:latin typeface="Arial"/>
                <a:cs typeface="Arial"/>
              </a:rPr>
              <a:t>angle </a:t>
            </a:r>
            <a:r>
              <a:rPr sz="4650" spc="-37" baseline="1792" dirty="0">
                <a:latin typeface="Arial"/>
                <a:cs typeface="Arial"/>
              </a:rPr>
              <a:t>brackets </a:t>
            </a:r>
            <a:r>
              <a:rPr sz="4650" spc="-120" baseline="1792" dirty="0">
                <a:latin typeface="Arial"/>
                <a:cs typeface="Arial"/>
              </a:rPr>
              <a:t>(e.g.</a:t>
            </a:r>
            <a:r>
              <a:rPr sz="4650" spc="810" baseline="1792" dirty="0">
                <a:latin typeface="Arial"/>
                <a:cs typeface="Arial"/>
              </a:rPr>
              <a:t> </a:t>
            </a:r>
            <a:r>
              <a:rPr sz="4200" spc="-67" baseline="1984" dirty="0">
                <a:latin typeface="Courier New"/>
                <a:cs typeface="Courier New"/>
              </a:rPr>
              <a:t>&lt;html&gt;</a:t>
            </a:r>
            <a:r>
              <a:rPr sz="4650" spc="-67" baseline="1792" dirty="0">
                <a:latin typeface="Arial"/>
                <a:cs typeface="Arial"/>
              </a:rPr>
              <a:t>)</a:t>
            </a:r>
            <a:endParaRPr sz="4650" baseline="1792" dirty="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170"/>
              </a:spcBef>
              <a:buChar char="-"/>
              <a:tabLst>
                <a:tab pos="609600" algn="l"/>
              </a:tabLst>
            </a:pPr>
            <a:r>
              <a:rPr sz="3100" spc="-15" dirty="0">
                <a:latin typeface="Arial"/>
                <a:cs typeface="Arial"/>
              </a:rPr>
              <a:t>Most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35" dirty="0">
                <a:latin typeface="Arial"/>
                <a:cs typeface="Arial"/>
              </a:rPr>
              <a:t>time, </a:t>
            </a:r>
            <a:r>
              <a:rPr sz="3100" spc="-60" dirty="0">
                <a:latin typeface="Arial"/>
                <a:cs typeface="Arial"/>
              </a:rPr>
              <a:t>you </a:t>
            </a:r>
            <a:r>
              <a:rPr sz="3100" spc="-105" dirty="0">
                <a:latin typeface="Arial"/>
                <a:cs typeface="Arial"/>
              </a:rPr>
              <a:t>have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25" dirty="0">
                <a:latin typeface="Arial"/>
                <a:cs typeface="Arial"/>
              </a:rPr>
              <a:t>start </a:t>
            </a:r>
            <a:r>
              <a:rPr sz="3100" spc="-40" dirty="0">
                <a:latin typeface="Arial"/>
                <a:cs typeface="Arial"/>
              </a:rPr>
              <a:t>and end</a:t>
            </a:r>
            <a:r>
              <a:rPr sz="3100" spc="45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tag</a:t>
            </a:r>
            <a:endParaRPr sz="3100" dirty="0">
              <a:latin typeface="Arial"/>
              <a:cs typeface="Arial"/>
            </a:endParaRPr>
          </a:p>
          <a:p>
            <a:pPr marL="609600" marR="705485" lvl="1" indent="-254000">
              <a:lnSpc>
                <a:spcPct val="102200"/>
              </a:lnSpc>
              <a:spcBef>
                <a:spcPts val="1000"/>
              </a:spcBef>
              <a:buChar char="-"/>
              <a:tabLst>
                <a:tab pos="609600" algn="l"/>
              </a:tabLst>
            </a:pPr>
            <a:r>
              <a:rPr sz="3100" spc="-80" dirty="0">
                <a:latin typeface="Arial"/>
                <a:cs typeface="Arial"/>
              </a:rPr>
              <a:t>End </a:t>
            </a:r>
            <a:r>
              <a:rPr sz="3100" spc="-30" dirty="0">
                <a:latin typeface="Arial"/>
                <a:cs typeface="Arial"/>
              </a:rPr>
              <a:t>tags </a:t>
            </a:r>
            <a:r>
              <a:rPr sz="3100" spc="-120" dirty="0">
                <a:latin typeface="Arial"/>
                <a:cs typeface="Arial"/>
              </a:rPr>
              <a:t>are </a:t>
            </a:r>
            <a:r>
              <a:rPr sz="3100" spc="-45" dirty="0">
                <a:latin typeface="Arial"/>
                <a:cs typeface="Arial"/>
              </a:rPr>
              <a:t>just </a:t>
            </a:r>
            <a:r>
              <a:rPr sz="3100" spc="-90" dirty="0">
                <a:latin typeface="Arial"/>
                <a:cs typeface="Arial"/>
              </a:rPr>
              <a:t>like </a:t>
            </a:r>
            <a:r>
              <a:rPr sz="3100" spc="-25" dirty="0">
                <a:latin typeface="Arial"/>
                <a:cs typeface="Arial"/>
              </a:rPr>
              <a:t>start </a:t>
            </a:r>
            <a:r>
              <a:rPr sz="3100" spc="-30" dirty="0">
                <a:latin typeface="Arial"/>
                <a:cs typeface="Arial"/>
              </a:rPr>
              <a:t>tags </a:t>
            </a:r>
            <a:r>
              <a:rPr sz="3100" spc="-20" dirty="0">
                <a:latin typeface="Arial"/>
                <a:cs typeface="Arial"/>
              </a:rPr>
              <a:t>except that </a:t>
            </a:r>
            <a:r>
              <a:rPr sz="3100" spc="-60" dirty="0">
                <a:latin typeface="Arial"/>
                <a:cs typeface="Arial"/>
              </a:rPr>
              <a:t>they </a:t>
            </a:r>
            <a:r>
              <a:rPr sz="3100" spc="-105" dirty="0">
                <a:latin typeface="Arial"/>
                <a:cs typeface="Arial"/>
              </a:rPr>
              <a:t>have </a:t>
            </a:r>
            <a:r>
              <a:rPr sz="3100" spc="-35" dirty="0">
                <a:latin typeface="Arial"/>
                <a:cs typeface="Arial"/>
              </a:rPr>
              <a:t>forward  </a:t>
            </a:r>
            <a:r>
              <a:rPr sz="3100" spc="-85" dirty="0">
                <a:latin typeface="Arial"/>
                <a:cs typeface="Arial"/>
              </a:rPr>
              <a:t>slash </a:t>
            </a:r>
            <a:r>
              <a:rPr sz="3100" spc="-60" dirty="0">
                <a:latin typeface="Arial"/>
                <a:cs typeface="Arial"/>
              </a:rPr>
              <a:t>after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30" dirty="0">
                <a:latin typeface="Arial"/>
                <a:cs typeface="Arial"/>
              </a:rPr>
              <a:t>open </a:t>
            </a:r>
            <a:r>
              <a:rPr sz="3100" spc="-20" dirty="0">
                <a:latin typeface="Arial"/>
                <a:cs typeface="Arial"/>
              </a:rPr>
              <a:t>bracket </a:t>
            </a:r>
            <a:r>
              <a:rPr sz="3100" spc="-80" dirty="0">
                <a:latin typeface="Arial"/>
                <a:cs typeface="Arial"/>
              </a:rPr>
              <a:t>(e.g.</a:t>
            </a:r>
            <a:r>
              <a:rPr sz="3100" spc="229" dirty="0">
                <a:latin typeface="Arial"/>
                <a:cs typeface="Arial"/>
              </a:rPr>
              <a:t> </a:t>
            </a:r>
            <a:r>
              <a:rPr sz="2800" spc="-40" dirty="0">
                <a:latin typeface="Courier New"/>
                <a:cs typeface="Courier New"/>
              </a:rPr>
              <a:t>&lt;/html&gt;</a:t>
            </a:r>
            <a:r>
              <a:rPr sz="3100" spc="-40" dirty="0">
                <a:latin typeface="Arial"/>
                <a:cs typeface="Arial"/>
              </a:rPr>
              <a:t>)</a:t>
            </a:r>
            <a:endParaRPr sz="3100" dirty="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260"/>
              </a:spcBef>
              <a:buChar char="-"/>
              <a:tabLst>
                <a:tab pos="609600" algn="l"/>
              </a:tabLst>
            </a:pPr>
            <a:r>
              <a:rPr sz="3100" spc="-175" dirty="0">
                <a:latin typeface="Arial"/>
                <a:cs typeface="Arial"/>
              </a:rPr>
              <a:t>Tags </a:t>
            </a:r>
            <a:r>
              <a:rPr sz="3100" spc="-80" dirty="0">
                <a:latin typeface="Arial"/>
                <a:cs typeface="Arial"/>
              </a:rPr>
              <a:t>may </a:t>
            </a:r>
            <a:r>
              <a:rPr sz="3100" spc="-30" dirty="0">
                <a:latin typeface="Arial"/>
                <a:cs typeface="Arial"/>
              </a:rPr>
              <a:t>be </a:t>
            </a:r>
            <a:r>
              <a:rPr sz="3100" spc="-40" dirty="0">
                <a:latin typeface="Arial"/>
                <a:cs typeface="Arial"/>
              </a:rPr>
              <a:t>nested </a:t>
            </a:r>
            <a:r>
              <a:rPr sz="3100" spc="15" dirty="0">
                <a:latin typeface="Arial"/>
                <a:cs typeface="Arial"/>
              </a:rPr>
              <a:t>but </a:t>
            </a:r>
            <a:r>
              <a:rPr sz="3100" spc="-5" dirty="0">
                <a:latin typeface="Arial"/>
                <a:cs typeface="Arial"/>
              </a:rPr>
              <a:t>not</a:t>
            </a:r>
            <a:r>
              <a:rPr sz="3100" spc="300" dirty="0">
                <a:latin typeface="Arial"/>
                <a:cs typeface="Arial"/>
              </a:rPr>
              <a:t> </a:t>
            </a:r>
            <a:r>
              <a:rPr sz="3100" spc="-30" dirty="0">
                <a:latin typeface="Arial"/>
                <a:cs typeface="Arial"/>
              </a:rPr>
              <a:t>mismatched</a:t>
            </a:r>
            <a:endParaRPr sz="3100" dirty="0">
              <a:latin typeface="Arial"/>
              <a:cs typeface="Arial"/>
            </a:endParaRPr>
          </a:p>
          <a:p>
            <a:pPr marL="952500" lvl="2" indent="-254000">
              <a:lnSpc>
                <a:spcPct val="100000"/>
              </a:lnSpc>
              <a:spcBef>
                <a:spcPts val="620"/>
              </a:spcBef>
              <a:buSzPct val="79629"/>
              <a:buFont typeface="Arial"/>
              <a:buChar char="•"/>
              <a:tabLst>
                <a:tab pos="952500" algn="l"/>
              </a:tabLst>
            </a:pPr>
            <a:r>
              <a:rPr sz="2700" spc="-5" dirty="0">
                <a:solidFill>
                  <a:srgbClr val="00882B"/>
                </a:solidFill>
                <a:latin typeface="Courier New"/>
                <a:cs typeface="Courier New"/>
              </a:rPr>
              <a:t>&lt;p&gt;A &lt;strong&gt;&lt;em&gt;very&lt;/em&gt;&lt;/strong&gt; cool</a:t>
            </a:r>
            <a:r>
              <a:rPr sz="2700" spc="-90" dirty="0">
                <a:solidFill>
                  <a:srgbClr val="00882B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00882B"/>
                </a:solidFill>
                <a:latin typeface="Courier New"/>
                <a:cs typeface="Courier New"/>
              </a:rPr>
              <a:t>example&lt;/p&gt;</a:t>
            </a:r>
            <a:endParaRPr sz="2700" dirty="0">
              <a:latin typeface="Courier New"/>
              <a:cs typeface="Courier New"/>
            </a:endParaRPr>
          </a:p>
          <a:p>
            <a:pPr marL="952500" lvl="2" indent="-254000">
              <a:lnSpc>
                <a:spcPct val="100000"/>
              </a:lnSpc>
              <a:spcBef>
                <a:spcPts val="760"/>
              </a:spcBef>
              <a:buSzPct val="79629"/>
              <a:buFont typeface="Arial"/>
              <a:buChar char="•"/>
              <a:tabLst>
                <a:tab pos="952500" algn="l"/>
              </a:tabLst>
            </a:pPr>
            <a:r>
              <a:rPr sz="2700" spc="-5" dirty="0">
                <a:solidFill>
                  <a:srgbClr val="FF2600"/>
                </a:solidFill>
                <a:latin typeface="Courier New"/>
                <a:cs typeface="Courier New"/>
              </a:rPr>
              <a:t>&lt;p&gt;A &lt;strong&gt;very &lt;em&gt;cool&lt;/strong&gt;&lt;/em&gt;</a:t>
            </a:r>
            <a:r>
              <a:rPr sz="2700" spc="-9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700" spc="-5" dirty="0">
                <a:solidFill>
                  <a:srgbClr val="FF2600"/>
                </a:solidFill>
                <a:latin typeface="Courier New"/>
                <a:cs typeface="Courier New"/>
              </a:rPr>
              <a:t>example&lt;/p&gt;</a:t>
            </a:r>
            <a:endParaRPr sz="2700" dirty="0">
              <a:latin typeface="Courier New"/>
              <a:cs typeface="Courier New"/>
            </a:endParaRPr>
          </a:p>
          <a:p>
            <a:pPr marL="609600" lvl="1" indent="-254000">
              <a:lnSpc>
                <a:spcPct val="100000"/>
              </a:lnSpc>
              <a:spcBef>
                <a:spcPts val="1310"/>
              </a:spcBef>
              <a:buChar char="-"/>
              <a:tabLst>
                <a:tab pos="609600" algn="l"/>
              </a:tabLst>
            </a:pPr>
            <a:r>
              <a:rPr sz="4650" spc="-89" baseline="1792" dirty="0">
                <a:latin typeface="Arial"/>
                <a:cs typeface="Arial"/>
              </a:rPr>
              <a:t>What </a:t>
            </a:r>
            <a:r>
              <a:rPr sz="4650" spc="-22" baseline="1792" dirty="0">
                <a:latin typeface="Arial"/>
                <a:cs typeface="Arial"/>
              </a:rPr>
              <a:t>about </a:t>
            </a:r>
            <a:r>
              <a:rPr sz="4200" spc="-7" baseline="1984" dirty="0">
                <a:latin typeface="Courier New"/>
                <a:cs typeface="Courier New"/>
              </a:rPr>
              <a:t>&lt;img src=“mypicture.png” alt=“My</a:t>
            </a:r>
            <a:r>
              <a:rPr sz="4200" spc="52" baseline="1984" dirty="0">
                <a:latin typeface="Courier New"/>
                <a:cs typeface="Courier New"/>
              </a:rPr>
              <a:t> </a:t>
            </a:r>
            <a:r>
              <a:rPr sz="4200" spc="-15" baseline="1984" dirty="0">
                <a:latin typeface="Courier New"/>
                <a:cs typeface="Courier New"/>
              </a:rPr>
              <a:t>Image”&gt;</a:t>
            </a:r>
            <a:r>
              <a:rPr sz="4650" spc="-15" baseline="1792" dirty="0">
                <a:latin typeface="Arial"/>
                <a:cs typeface="Arial"/>
              </a:rPr>
              <a:t>?</a:t>
            </a:r>
            <a:endParaRPr sz="4650" baseline="179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75545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HTML Elements </a:t>
            </a:r>
            <a:r>
              <a:rPr spc="-60" dirty="0"/>
              <a:t>and</a:t>
            </a:r>
            <a:r>
              <a:rPr spc="215" dirty="0"/>
              <a:t> </a:t>
            </a:r>
            <a:r>
              <a:rPr spc="-45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708909"/>
            <a:ext cx="11645265" cy="68713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17500" marR="386715" indent="-304800">
              <a:lnSpc>
                <a:spcPct val="102299"/>
              </a:lnSpc>
              <a:spcBef>
                <a:spcPts val="15"/>
              </a:spcBef>
              <a:buChar char="•"/>
              <a:tabLst>
                <a:tab pos="317500" algn="l"/>
              </a:tabLst>
            </a:pPr>
            <a:r>
              <a:rPr sz="3100" spc="-175" dirty="0">
                <a:latin typeface="Arial"/>
                <a:cs typeface="Arial"/>
              </a:rPr>
              <a:t>Tags </a:t>
            </a:r>
            <a:r>
              <a:rPr sz="3100" spc="-30" dirty="0">
                <a:latin typeface="Arial"/>
                <a:cs typeface="Arial"/>
              </a:rPr>
              <a:t>denote </a:t>
            </a:r>
            <a:r>
              <a:rPr sz="3100" spc="55" dirty="0">
                <a:latin typeface="Arial"/>
                <a:cs typeface="Arial"/>
              </a:rPr>
              <a:t>elements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10" dirty="0">
                <a:latin typeface="Arial"/>
                <a:cs typeface="Arial"/>
              </a:rPr>
              <a:t>content </a:t>
            </a:r>
            <a:r>
              <a:rPr sz="3100" spc="-80" dirty="0">
                <a:latin typeface="Arial"/>
                <a:cs typeface="Arial"/>
              </a:rPr>
              <a:t>(e.g. </a:t>
            </a:r>
            <a:r>
              <a:rPr sz="3100" spc="-35" dirty="0">
                <a:latin typeface="Arial"/>
                <a:cs typeface="Arial"/>
              </a:rPr>
              <a:t>sections, </a:t>
            </a:r>
            <a:r>
              <a:rPr sz="3100" spc="-45" dirty="0">
                <a:latin typeface="Arial"/>
                <a:cs typeface="Arial"/>
              </a:rPr>
              <a:t>paragraphs,  </a:t>
            </a:r>
            <a:r>
              <a:rPr sz="3100" spc="-100" dirty="0">
                <a:latin typeface="Arial"/>
                <a:cs typeface="Arial"/>
              </a:rPr>
              <a:t>images)</a:t>
            </a:r>
            <a:endParaRPr sz="3100">
              <a:latin typeface="Arial"/>
              <a:cs typeface="Arial"/>
            </a:endParaRPr>
          </a:p>
          <a:p>
            <a:pPr marL="317500" marR="227329" indent="-304800">
              <a:lnSpc>
                <a:spcPct val="102299"/>
              </a:lnSpc>
              <a:spcBef>
                <a:spcPts val="1000"/>
              </a:spcBef>
              <a:buChar char="•"/>
              <a:tabLst>
                <a:tab pos="317500" algn="l"/>
              </a:tabLst>
            </a:pPr>
            <a:r>
              <a:rPr sz="3100" spc="-90" dirty="0">
                <a:latin typeface="Arial"/>
                <a:cs typeface="Arial"/>
              </a:rPr>
              <a:t>Each </a:t>
            </a:r>
            <a:r>
              <a:rPr sz="3100" spc="-70" dirty="0">
                <a:latin typeface="Arial"/>
                <a:cs typeface="Arial"/>
              </a:rPr>
              <a:t>element </a:t>
            </a:r>
            <a:r>
              <a:rPr sz="3100" spc="-80" dirty="0">
                <a:latin typeface="Arial"/>
                <a:cs typeface="Arial"/>
              </a:rPr>
              <a:t>may </a:t>
            </a:r>
            <a:r>
              <a:rPr sz="3100" spc="-105" dirty="0">
                <a:latin typeface="Arial"/>
                <a:cs typeface="Arial"/>
              </a:rPr>
              <a:t>have </a:t>
            </a:r>
            <a:r>
              <a:rPr sz="3100" spc="90" dirty="0">
                <a:latin typeface="Arial"/>
                <a:cs typeface="Arial"/>
              </a:rPr>
              <a:t>attributes </a:t>
            </a:r>
            <a:r>
              <a:rPr sz="3100" spc="-25" dirty="0">
                <a:latin typeface="Arial"/>
                <a:cs typeface="Arial"/>
              </a:rPr>
              <a:t>which </a:t>
            </a:r>
            <a:r>
              <a:rPr sz="3100" spc="-70" dirty="0">
                <a:latin typeface="Arial"/>
                <a:cs typeface="Arial"/>
              </a:rPr>
              <a:t>define </a:t>
            </a:r>
            <a:r>
              <a:rPr sz="3100" spc="-35" dirty="0">
                <a:latin typeface="Arial"/>
                <a:cs typeface="Arial"/>
              </a:rPr>
              <a:t>other </a:t>
            </a:r>
            <a:r>
              <a:rPr sz="3100" spc="-50" dirty="0">
                <a:latin typeface="Arial"/>
                <a:cs typeface="Arial"/>
              </a:rPr>
              <a:t>information  </a:t>
            </a:r>
            <a:r>
              <a:rPr sz="3100" spc="-15" dirty="0">
                <a:latin typeface="Arial"/>
                <a:cs typeface="Arial"/>
              </a:rPr>
              <a:t>about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element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170"/>
              </a:spcBef>
              <a:buChar char="-"/>
              <a:tabLst>
                <a:tab pos="609600" algn="l"/>
              </a:tabLst>
            </a:pPr>
            <a:r>
              <a:rPr sz="4650" spc="-135" baseline="1792" dirty="0">
                <a:latin typeface="Arial"/>
                <a:cs typeface="Arial"/>
              </a:rPr>
              <a:t>An </a:t>
            </a:r>
            <a:r>
              <a:rPr sz="4650" spc="-44" baseline="1792" dirty="0">
                <a:latin typeface="Arial"/>
                <a:cs typeface="Arial"/>
              </a:rPr>
              <a:t>attribute </a:t>
            </a:r>
            <a:r>
              <a:rPr sz="4650" spc="-120" baseline="1792" dirty="0">
                <a:latin typeface="Arial"/>
                <a:cs typeface="Arial"/>
              </a:rPr>
              <a:t>has </a:t>
            </a:r>
            <a:r>
              <a:rPr sz="4650" spc="-179" baseline="1792" dirty="0">
                <a:latin typeface="Arial"/>
                <a:cs typeface="Arial"/>
              </a:rPr>
              <a:t>a </a:t>
            </a:r>
            <a:r>
              <a:rPr sz="4650" spc="82" baseline="1792" dirty="0">
                <a:latin typeface="Arial"/>
                <a:cs typeface="Arial"/>
              </a:rPr>
              <a:t>key </a:t>
            </a:r>
            <a:r>
              <a:rPr sz="4650" spc="-60" baseline="1792" dirty="0">
                <a:latin typeface="Arial"/>
                <a:cs typeface="Arial"/>
              </a:rPr>
              <a:t>and </a:t>
            </a:r>
            <a:r>
              <a:rPr sz="4650" spc="44" baseline="1792" dirty="0">
                <a:latin typeface="Arial"/>
                <a:cs typeface="Arial"/>
              </a:rPr>
              <a:t>value</a:t>
            </a:r>
            <a:r>
              <a:rPr sz="4650" spc="450" baseline="1792" dirty="0">
                <a:latin typeface="Arial"/>
                <a:cs typeface="Arial"/>
              </a:rPr>
              <a:t> </a:t>
            </a:r>
            <a:r>
              <a:rPr sz="4650" spc="-67" baseline="1792" dirty="0">
                <a:latin typeface="Arial"/>
                <a:cs typeface="Arial"/>
              </a:rPr>
              <a:t>(</a:t>
            </a:r>
            <a:r>
              <a:rPr sz="4200" i="1" spc="-67" baseline="1984" dirty="0">
                <a:latin typeface="Courier New"/>
                <a:cs typeface="Courier New"/>
              </a:rPr>
              <a:t>key</a:t>
            </a:r>
            <a:r>
              <a:rPr sz="4200" spc="-67" baseline="1984" dirty="0">
                <a:latin typeface="Courier New"/>
                <a:cs typeface="Courier New"/>
              </a:rPr>
              <a:t>=“</a:t>
            </a:r>
            <a:r>
              <a:rPr sz="4200" i="1" spc="-67" baseline="1984" dirty="0">
                <a:latin typeface="Courier New"/>
                <a:cs typeface="Courier New"/>
              </a:rPr>
              <a:t>value</a:t>
            </a:r>
            <a:r>
              <a:rPr sz="4200" spc="-67" baseline="1984" dirty="0">
                <a:latin typeface="Courier New"/>
                <a:cs typeface="Courier New"/>
              </a:rPr>
              <a:t>”</a:t>
            </a:r>
            <a:r>
              <a:rPr sz="4650" spc="-67" baseline="1792" dirty="0">
                <a:latin typeface="Arial"/>
                <a:cs typeface="Arial"/>
              </a:rPr>
              <a:t>)</a:t>
            </a:r>
            <a:endParaRPr sz="4650" baseline="1792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260"/>
              </a:spcBef>
              <a:buChar char="-"/>
              <a:tabLst>
                <a:tab pos="609600" algn="l"/>
              </a:tabLst>
            </a:pPr>
            <a:r>
              <a:rPr sz="4650" spc="-44" baseline="1792" dirty="0">
                <a:latin typeface="Arial"/>
                <a:cs typeface="Arial"/>
              </a:rPr>
              <a:t>e.g. </a:t>
            </a:r>
            <a:r>
              <a:rPr sz="4200" spc="-7" baseline="1984" dirty="0">
                <a:latin typeface="Courier New"/>
                <a:cs typeface="Courier New"/>
              </a:rPr>
              <a:t>&lt;img src=“mypicture.png” alt=“My</a:t>
            </a:r>
            <a:r>
              <a:rPr sz="4200" baseline="1984" dirty="0">
                <a:latin typeface="Courier New"/>
                <a:cs typeface="Courier New"/>
              </a:rPr>
              <a:t> Image”&gt;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175"/>
              </a:spcBef>
              <a:buChar char="•"/>
              <a:tabLst>
                <a:tab pos="317500" algn="l"/>
              </a:tabLst>
            </a:pPr>
            <a:r>
              <a:rPr sz="3100" spc="-85" dirty="0">
                <a:latin typeface="Arial"/>
                <a:cs typeface="Arial"/>
              </a:rPr>
              <a:t>Many </a:t>
            </a:r>
            <a:r>
              <a:rPr sz="3100" spc="-70" dirty="0">
                <a:latin typeface="Arial"/>
                <a:cs typeface="Arial"/>
              </a:rPr>
              <a:t>different elements</a:t>
            </a:r>
            <a:r>
              <a:rPr sz="3100" spc="155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available</a:t>
            </a:r>
            <a:endParaRPr sz="3100">
              <a:latin typeface="Arial"/>
              <a:cs typeface="Arial"/>
            </a:endParaRPr>
          </a:p>
          <a:p>
            <a:pPr marL="609600" marR="955675" lvl="1" indent="-254000">
              <a:lnSpc>
                <a:spcPct val="102200"/>
              </a:lnSpc>
              <a:spcBef>
                <a:spcPts val="994"/>
              </a:spcBef>
              <a:buChar char="-"/>
              <a:tabLst>
                <a:tab pos="609600" algn="l"/>
              </a:tabLst>
            </a:pPr>
            <a:r>
              <a:rPr sz="3100" spc="-20" dirty="0">
                <a:latin typeface="Arial"/>
                <a:cs typeface="Arial"/>
              </a:rPr>
              <a:t>Common: </a:t>
            </a:r>
            <a:r>
              <a:rPr sz="3100" spc="-70" dirty="0">
                <a:latin typeface="Arial"/>
                <a:cs typeface="Arial"/>
              </a:rPr>
              <a:t>headers </a:t>
            </a:r>
            <a:r>
              <a:rPr sz="3100" spc="-90" dirty="0">
                <a:latin typeface="Arial"/>
                <a:cs typeface="Arial"/>
              </a:rPr>
              <a:t>(h1, </a:t>
            </a:r>
            <a:r>
              <a:rPr sz="3100" dirty="0">
                <a:latin typeface="Arial"/>
                <a:cs typeface="Arial"/>
              </a:rPr>
              <a:t>…, </a:t>
            </a:r>
            <a:r>
              <a:rPr sz="3100" spc="-90" dirty="0">
                <a:latin typeface="Arial"/>
                <a:cs typeface="Arial"/>
              </a:rPr>
              <a:t>h6), </a:t>
            </a:r>
            <a:r>
              <a:rPr sz="3100" spc="-50" dirty="0">
                <a:latin typeface="Arial"/>
                <a:cs typeface="Arial"/>
              </a:rPr>
              <a:t>paragraph </a:t>
            </a:r>
            <a:r>
              <a:rPr sz="3100" spc="-130" dirty="0">
                <a:latin typeface="Arial"/>
                <a:cs typeface="Arial"/>
              </a:rPr>
              <a:t>(p), </a:t>
            </a:r>
            <a:r>
              <a:rPr sz="3100" spc="-60" dirty="0">
                <a:latin typeface="Arial"/>
                <a:cs typeface="Arial"/>
              </a:rPr>
              <a:t>lists </a:t>
            </a:r>
            <a:r>
              <a:rPr sz="3100" spc="-114" dirty="0">
                <a:latin typeface="Arial"/>
                <a:cs typeface="Arial"/>
              </a:rPr>
              <a:t>(ul, </a:t>
            </a:r>
            <a:r>
              <a:rPr sz="3100" spc="-40" dirty="0">
                <a:latin typeface="Arial"/>
                <a:cs typeface="Arial"/>
              </a:rPr>
              <a:t>ol, </a:t>
            </a:r>
            <a:r>
              <a:rPr sz="3100" spc="-130" dirty="0">
                <a:latin typeface="Arial"/>
                <a:cs typeface="Arial"/>
              </a:rPr>
              <a:t>li),  </a:t>
            </a:r>
            <a:r>
              <a:rPr sz="3100" spc="-60" dirty="0">
                <a:latin typeface="Arial"/>
                <a:cs typeface="Arial"/>
              </a:rPr>
              <a:t>emphasis </a:t>
            </a:r>
            <a:r>
              <a:rPr sz="3100" spc="-100" dirty="0">
                <a:latin typeface="Arial"/>
                <a:cs typeface="Arial"/>
              </a:rPr>
              <a:t>(em, </a:t>
            </a:r>
            <a:r>
              <a:rPr sz="3100" spc="-60" dirty="0">
                <a:latin typeface="Arial"/>
                <a:cs typeface="Arial"/>
              </a:rPr>
              <a:t>strong), </a:t>
            </a:r>
            <a:r>
              <a:rPr sz="3100" spc="-75" dirty="0">
                <a:latin typeface="Arial"/>
                <a:cs typeface="Arial"/>
              </a:rPr>
              <a:t>link </a:t>
            </a:r>
            <a:r>
              <a:rPr sz="3100" spc="-175" dirty="0">
                <a:latin typeface="Arial"/>
                <a:cs typeface="Arial"/>
              </a:rPr>
              <a:t>(a), </a:t>
            </a:r>
            <a:r>
              <a:rPr sz="3100" spc="-50" dirty="0">
                <a:latin typeface="Arial"/>
                <a:cs typeface="Arial"/>
              </a:rPr>
              <a:t>spans </a:t>
            </a:r>
            <a:r>
              <a:rPr sz="3100" spc="-175" dirty="0">
                <a:latin typeface="Arial"/>
                <a:cs typeface="Arial"/>
              </a:rPr>
              <a:t>&amp; </a:t>
            </a:r>
            <a:r>
              <a:rPr sz="3100" spc="-65" dirty="0">
                <a:latin typeface="Arial"/>
                <a:cs typeface="Arial"/>
              </a:rPr>
              <a:t>divisions </a:t>
            </a:r>
            <a:r>
              <a:rPr sz="3100" spc="-80" dirty="0">
                <a:latin typeface="Arial"/>
                <a:cs typeface="Arial"/>
              </a:rPr>
              <a:t>(span,</a:t>
            </a:r>
            <a:r>
              <a:rPr sz="3100" spc="-35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div)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20" dirty="0">
                <a:latin typeface="Arial"/>
                <a:cs typeface="Arial"/>
              </a:rPr>
              <a:t>Lots </a:t>
            </a:r>
            <a:r>
              <a:rPr sz="3100" spc="-60" dirty="0">
                <a:latin typeface="Arial"/>
                <a:cs typeface="Arial"/>
              </a:rPr>
              <a:t>more </a:t>
            </a:r>
            <a:r>
              <a:rPr sz="3100" spc="-80" dirty="0">
                <a:latin typeface="Arial"/>
                <a:cs typeface="Arial"/>
              </a:rPr>
              <a:t>(e.g. </a:t>
            </a:r>
            <a:r>
              <a:rPr sz="3100" spc="-60" dirty="0">
                <a:latin typeface="Arial"/>
                <a:cs typeface="Arial"/>
              </a:rPr>
              <a:t>abbr): </a:t>
            </a:r>
            <a:r>
              <a:rPr sz="3100" spc="-100" dirty="0">
                <a:latin typeface="Arial"/>
                <a:cs typeface="Arial"/>
              </a:rPr>
              <a:t>see </a:t>
            </a:r>
            <a:r>
              <a:rPr sz="31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MDN</a:t>
            </a:r>
            <a:r>
              <a:rPr sz="3100" u="heavy" spc="3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Documentation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85" dirty="0">
                <a:latin typeface="Arial"/>
                <a:cs typeface="Arial"/>
              </a:rPr>
              <a:t>Many </a:t>
            </a:r>
            <a:r>
              <a:rPr sz="3100" spc="-70" dirty="0">
                <a:latin typeface="Arial"/>
                <a:cs typeface="Arial"/>
              </a:rPr>
              <a:t>different </a:t>
            </a:r>
            <a:r>
              <a:rPr sz="3100" spc="-30" dirty="0">
                <a:latin typeface="Arial"/>
                <a:cs typeface="Arial"/>
              </a:rPr>
              <a:t>attributes</a:t>
            </a:r>
            <a:r>
              <a:rPr sz="3100" spc="150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available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14" dirty="0">
                <a:latin typeface="Arial"/>
                <a:cs typeface="Arial"/>
              </a:rPr>
              <a:t>See </a:t>
            </a:r>
            <a:r>
              <a:rPr sz="31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MDN </a:t>
            </a:r>
            <a:r>
              <a:rPr sz="31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Documentation</a:t>
            </a:r>
            <a:r>
              <a:rPr sz="3100" spc="-35" dirty="0">
                <a:latin typeface="Arial"/>
                <a:cs typeface="Arial"/>
              </a:rPr>
              <a:t>: </a:t>
            </a:r>
            <a:r>
              <a:rPr sz="3100" spc="-30" dirty="0">
                <a:latin typeface="Arial"/>
                <a:cs typeface="Arial"/>
              </a:rPr>
              <a:t>note </a:t>
            </a:r>
            <a:r>
              <a:rPr sz="3100" spc="-20" dirty="0">
                <a:latin typeface="Arial"/>
                <a:cs typeface="Arial"/>
              </a:rPr>
              <a:t>that </a:t>
            </a:r>
            <a:r>
              <a:rPr sz="3100" spc="-45" dirty="0">
                <a:latin typeface="Arial"/>
                <a:cs typeface="Arial"/>
              </a:rPr>
              <a:t>some </a:t>
            </a:r>
            <a:r>
              <a:rPr sz="3100" spc="-120" dirty="0">
                <a:latin typeface="Arial"/>
                <a:cs typeface="Arial"/>
              </a:rPr>
              <a:t>are </a:t>
            </a:r>
            <a:r>
              <a:rPr sz="3100" spc="-70" dirty="0">
                <a:latin typeface="Arial"/>
                <a:cs typeface="Arial"/>
              </a:rPr>
              <a:t>legacy </a:t>
            </a:r>
            <a:r>
              <a:rPr sz="3100" spc="-40" dirty="0">
                <a:latin typeface="Arial"/>
                <a:cs typeface="Arial"/>
              </a:rPr>
              <a:t>due </a:t>
            </a:r>
            <a:r>
              <a:rPr sz="3100" spc="25" dirty="0">
                <a:latin typeface="Arial"/>
                <a:cs typeface="Arial"/>
              </a:rPr>
              <a:t>to</a:t>
            </a:r>
            <a:r>
              <a:rPr sz="3100" spc="545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CSS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8656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HTML Element </a:t>
            </a:r>
            <a:r>
              <a:rPr spc="-60" dirty="0"/>
              <a:t>Structure </a:t>
            </a:r>
            <a:r>
              <a:rPr spc="-254" dirty="0"/>
              <a:t>&amp;</a:t>
            </a:r>
            <a:r>
              <a:rPr spc="254" dirty="0"/>
              <a:t> </a:t>
            </a:r>
            <a:r>
              <a:rPr spc="-85" dirty="0"/>
              <a:t>Naming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11278235" cy="55822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80" dirty="0">
                <a:latin typeface="Arial"/>
                <a:cs typeface="Arial"/>
              </a:rPr>
              <a:t>Elements </a:t>
            </a:r>
            <a:r>
              <a:rPr sz="3100" spc="-35" dirty="0">
                <a:latin typeface="Arial"/>
                <a:cs typeface="Arial"/>
              </a:rPr>
              <a:t>structure </a:t>
            </a:r>
            <a:r>
              <a:rPr sz="3100" spc="-120" dirty="0">
                <a:latin typeface="Arial"/>
                <a:cs typeface="Arial"/>
              </a:rPr>
              <a:t>a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document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30" dirty="0">
                <a:latin typeface="Arial"/>
                <a:cs typeface="Arial"/>
              </a:rPr>
              <a:t>Document Object </a:t>
            </a:r>
            <a:r>
              <a:rPr sz="3100" spc="-45" dirty="0">
                <a:latin typeface="Arial"/>
                <a:cs typeface="Arial"/>
              </a:rPr>
              <a:t>Model</a:t>
            </a:r>
            <a:r>
              <a:rPr sz="3100" spc="5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(DOM)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45" dirty="0">
                <a:latin typeface="Arial"/>
                <a:cs typeface="Arial"/>
              </a:rPr>
              <a:t>We </a:t>
            </a:r>
            <a:r>
              <a:rPr sz="3100" spc="-40" dirty="0">
                <a:latin typeface="Arial"/>
                <a:cs typeface="Arial"/>
              </a:rPr>
              <a:t>can </a:t>
            </a:r>
            <a:r>
              <a:rPr sz="3100" spc="-105" dirty="0">
                <a:latin typeface="Arial"/>
                <a:cs typeface="Arial"/>
              </a:rPr>
              <a:t>visualize </a:t>
            </a:r>
            <a:r>
              <a:rPr sz="3100" spc="-45" dirty="0">
                <a:latin typeface="Arial"/>
                <a:cs typeface="Arial"/>
              </a:rPr>
              <a:t>this</a:t>
            </a:r>
            <a:r>
              <a:rPr sz="3100" spc="285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information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5"/>
              </a:spcBef>
              <a:buChar char="-"/>
              <a:tabLst>
                <a:tab pos="609600" algn="l"/>
              </a:tabLst>
            </a:pPr>
            <a:r>
              <a:rPr sz="3100" spc="-70" dirty="0">
                <a:latin typeface="Arial"/>
                <a:cs typeface="Arial"/>
              </a:rPr>
              <a:t>More </a:t>
            </a:r>
            <a:r>
              <a:rPr sz="3100" spc="-60" dirty="0">
                <a:latin typeface="Arial"/>
                <a:cs typeface="Arial"/>
              </a:rPr>
              <a:t>importantly, </a:t>
            </a:r>
            <a:r>
              <a:rPr sz="3100" spc="-30" dirty="0">
                <a:latin typeface="Arial"/>
                <a:cs typeface="Arial"/>
              </a:rPr>
              <a:t>we </a:t>
            </a:r>
            <a:r>
              <a:rPr sz="3100" spc="-40" dirty="0">
                <a:latin typeface="Arial"/>
                <a:cs typeface="Arial"/>
              </a:rPr>
              <a:t>can </a:t>
            </a:r>
            <a:r>
              <a:rPr sz="3100" spc="55" dirty="0">
                <a:latin typeface="Arial"/>
                <a:cs typeface="Arial"/>
              </a:rPr>
              <a:t>navigate </a:t>
            </a:r>
            <a:r>
              <a:rPr sz="3100" spc="-45" dirty="0">
                <a:latin typeface="Arial"/>
                <a:cs typeface="Arial"/>
              </a:rPr>
              <a:t>this</a:t>
            </a:r>
            <a:r>
              <a:rPr sz="3100" spc="140" dirty="0">
                <a:latin typeface="Arial"/>
                <a:cs typeface="Arial"/>
              </a:rPr>
              <a:t> </a:t>
            </a:r>
            <a:r>
              <a:rPr sz="3100" spc="-75" dirty="0">
                <a:latin typeface="Arial"/>
                <a:cs typeface="Arial"/>
              </a:rPr>
              <a:t>tree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175"/>
              </a:spcBef>
              <a:buChar char="•"/>
              <a:tabLst>
                <a:tab pos="317500" algn="l"/>
              </a:tabLst>
            </a:pPr>
            <a:r>
              <a:rPr sz="4650" spc="-97" baseline="1792" dirty="0">
                <a:latin typeface="Arial"/>
                <a:cs typeface="Arial"/>
              </a:rPr>
              <a:t>Identifying </a:t>
            </a:r>
            <a:r>
              <a:rPr sz="4650" spc="-60" baseline="1792" dirty="0">
                <a:latin typeface="Arial"/>
                <a:cs typeface="Arial"/>
              </a:rPr>
              <a:t>and </a:t>
            </a:r>
            <a:r>
              <a:rPr sz="4650" spc="-120" baseline="1792" dirty="0">
                <a:latin typeface="Arial"/>
                <a:cs typeface="Arial"/>
              </a:rPr>
              <a:t>Classifying </a:t>
            </a:r>
            <a:r>
              <a:rPr sz="4650" spc="-89" baseline="1792" dirty="0">
                <a:latin typeface="Arial"/>
                <a:cs typeface="Arial"/>
              </a:rPr>
              <a:t>elements: </a:t>
            </a:r>
            <a:r>
              <a:rPr sz="4200" baseline="1984" dirty="0">
                <a:latin typeface="Courier New"/>
                <a:cs typeface="Courier New"/>
              </a:rPr>
              <a:t>id </a:t>
            </a:r>
            <a:r>
              <a:rPr sz="4650" spc="-60" baseline="1792" dirty="0">
                <a:latin typeface="Arial"/>
                <a:cs typeface="Arial"/>
              </a:rPr>
              <a:t>and </a:t>
            </a:r>
            <a:r>
              <a:rPr sz="4200" baseline="1984" dirty="0">
                <a:latin typeface="Courier New"/>
                <a:cs typeface="Courier New"/>
              </a:rPr>
              <a:t>class</a:t>
            </a:r>
            <a:r>
              <a:rPr sz="4200" spc="-2077" baseline="1984" dirty="0">
                <a:latin typeface="Courier New"/>
                <a:cs typeface="Courier New"/>
              </a:rPr>
              <a:t> </a:t>
            </a:r>
            <a:r>
              <a:rPr sz="4650" spc="-44" baseline="1792" dirty="0">
                <a:latin typeface="Arial"/>
                <a:cs typeface="Arial"/>
              </a:rPr>
              <a:t>attributes</a:t>
            </a:r>
            <a:endParaRPr sz="4650" baseline="1792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170"/>
              </a:spcBef>
              <a:buFont typeface="Arial"/>
              <a:buChar char="-"/>
              <a:tabLst>
                <a:tab pos="609600" algn="l"/>
              </a:tabLst>
            </a:pPr>
            <a:r>
              <a:rPr sz="2800" dirty="0">
                <a:latin typeface="Courier New"/>
                <a:cs typeface="Courier New"/>
              </a:rPr>
              <a:t>id </a:t>
            </a:r>
            <a:r>
              <a:rPr sz="3100" spc="-65" dirty="0">
                <a:latin typeface="Arial"/>
                <a:cs typeface="Arial"/>
              </a:rPr>
              <a:t>identifies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55" dirty="0">
                <a:latin typeface="Arial"/>
                <a:cs typeface="Arial"/>
              </a:rPr>
              <a:t>single </a:t>
            </a:r>
            <a:r>
              <a:rPr sz="3100" spc="-65" dirty="0">
                <a:latin typeface="Arial"/>
                <a:cs typeface="Arial"/>
              </a:rPr>
              <a:t>element—use </a:t>
            </a:r>
            <a:r>
              <a:rPr sz="3100" spc="-40" dirty="0">
                <a:latin typeface="Arial"/>
                <a:cs typeface="Arial"/>
              </a:rPr>
              <a:t>for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60" dirty="0">
                <a:latin typeface="Arial"/>
                <a:cs typeface="Arial"/>
              </a:rPr>
              <a:t>unique</a:t>
            </a:r>
            <a:r>
              <a:rPr sz="3100" spc="-475" dirty="0">
                <a:latin typeface="Arial"/>
                <a:cs typeface="Arial"/>
              </a:rPr>
              <a:t> </a:t>
            </a:r>
            <a:r>
              <a:rPr sz="3100" spc="-60" dirty="0">
                <a:latin typeface="Arial"/>
                <a:cs typeface="Arial"/>
              </a:rPr>
              <a:t>case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260"/>
              </a:spcBef>
              <a:buFont typeface="Arial"/>
              <a:buChar char="-"/>
              <a:tabLst>
                <a:tab pos="609600" algn="l"/>
              </a:tabLst>
            </a:pPr>
            <a:r>
              <a:rPr sz="2800" dirty="0">
                <a:latin typeface="Courier New"/>
                <a:cs typeface="Courier New"/>
              </a:rPr>
              <a:t>class </a:t>
            </a:r>
            <a:r>
              <a:rPr sz="3100" spc="-80" dirty="0">
                <a:latin typeface="Arial"/>
                <a:cs typeface="Arial"/>
              </a:rPr>
              <a:t>may </a:t>
            </a:r>
            <a:r>
              <a:rPr sz="3100" spc="-60" dirty="0">
                <a:latin typeface="Arial"/>
                <a:cs typeface="Arial"/>
              </a:rPr>
              <a:t>identify </a:t>
            </a:r>
            <a:r>
              <a:rPr sz="3100" spc="85" dirty="0">
                <a:latin typeface="Arial"/>
                <a:cs typeface="Arial"/>
              </a:rPr>
              <a:t>multiple</a:t>
            </a:r>
            <a:r>
              <a:rPr sz="3100" spc="-575" dirty="0">
                <a:latin typeface="Arial"/>
                <a:cs typeface="Arial"/>
              </a:rPr>
              <a:t> </a:t>
            </a:r>
            <a:r>
              <a:rPr sz="3100" spc="-65" dirty="0">
                <a:latin typeface="Arial"/>
                <a:cs typeface="Arial"/>
              </a:rPr>
              <a:t>elements—use </a:t>
            </a:r>
            <a:r>
              <a:rPr sz="3100" spc="-40" dirty="0">
                <a:latin typeface="Arial"/>
                <a:cs typeface="Arial"/>
              </a:rPr>
              <a:t>for </a:t>
            </a:r>
            <a:r>
              <a:rPr sz="3100" spc="-5" dirty="0">
                <a:latin typeface="Arial"/>
                <a:cs typeface="Arial"/>
              </a:rPr>
              <a:t>common </a:t>
            </a:r>
            <a:r>
              <a:rPr sz="3100" spc="-60" dirty="0">
                <a:latin typeface="Arial"/>
                <a:cs typeface="Arial"/>
              </a:rPr>
              <a:t>cases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260"/>
              </a:spcBef>
              <a:buChar char="-"/>
              <a:tabLst>
                <a:tab pos="609600" algn="l"/>
              </a:tabLst>
            </a:pPr>
            <a:r>
              <a:rPr sz="3100" spc="-90" dirty="0">
                <a:latin typeface="Arial"/>
                <a:cs typeface="Arial"/>
              </a:rPr>
              <a:t>Each </a:t>
            </a:r>
            <a:r>
              <a:rPr sz="3100" spc="-70" dirty="0">
                <a:latin typeface="Arial"/>
                <a:cs typeface="Arial"/>
              </a:rPr>
              <a:t>element </a:t>
            </a:r>
            <a:r>
              <a:rPr sz="3100" spc="-80" dirty="0">
                <a:latin typeface="Arial"/>
                <a:cs typeface="Arial"/>
              </a:rPr>
              <a:t>may </a:t>
            </a:r>
            <a:r>
              <a:rPr sz="3100" spc="-105" dirty="0">
                <a:latin typeface="Arial"/>
                <a:cs typeface="Arial"/>
              </a:rPr>
              <a:t>have </a:t>
            </a:r>
            <a:r>
              <a:rPr sz="3100" spc="-55" dirty="0">
                <a:latin typeface="Arial"/>
                <a:cs typeface="Arial"/>
              </a:rPr>
              <a:t>multiple </a:t>
            </a:r>
            <a:r>
              <a:rPr sz="3100" spc="-60" dirty="0">
                <a:latin typeface="Arial"/>
                <a:cs typeface="Arial"/>
              </a:rPr>
              <a:t>classes, separate </a:t>
            </a:r>
            <a:r>
              <a:rPr sz="3100" spc="-30" dirty="0">
                <a:latin typeface="Arial"/>
                <a:cs typeface="Arial"/>
              </a:rPr>
              <a:t>by</a:t>
            </a:r>
            <a:r>
              <a:rPr sz="3100" spc="54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spaces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00" dirty="0">
                <a:latin typeface="Arial"/>
                <a:cs typeface="Arial"/>
              </a:rPr>
              <a:t>Use </a:t>
            </a:r>
            <a:r>
              <a:rPr sz="3100" spc="-60" dirty="0">
                <a:latin typeface="Arial"/>
                <a:cs typeface="Arial"/>
              </a:rPr>
              <a:t>normal identifiers: </a:t>
            </a:r>
            <a:r>
              <a:rPr sz="3100" spc="30" dirty="0">
                <a:latin typeface="Arial"/>
                <a:cs typeface="Arial"/>
              </a:rPr>
              <a:t>don’t </a:t>
            </a:r>
            <a:r>
              <a:rPr sz="3100" spc="-25" dirty="0">
                <a:latin typeface="Arial"/>
                <a:cs typeface="Arial"/>
              </a:rPr>
              <a:t>start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75" dirty="0">
                <a:latin typeface="Arial"/>
                <a:cs typeface="Arial"/>
              </a:rPr>
              <a:t>name </a:t>
            </a:r>
            <a:r>
              <a:rPr sz="3100" spc="-15" dirty="0">
                <a:latin typeface="Arial"/>
                <a:cs typeface="Arial"/>
              </a:rPr>
              <a:t>with </a:t>
            </a:r>
            <a:r>
              <a:rPr sz="3100" spc="-120" dirty="0">
                <a:latin typeface="Arial"/>
                <a:cs typeface="Arial"/>
              </a:rPr>
              <a:t>a</a:t>
            </a:r>
            <a:r>
              <a:rPr sz="3100" spc="340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number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44335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Other </a:t>
            </a:r>
            <a:r>
              <a:rPr spc="-120" dirty="0"/>
              <a:t>HTML</a:t>
            </a:r>
            <a:r>
              <a:rPr spc="30" dirty="0"/>
              <a:t> </a:t>
            </a:r>
            <a:r>
              <a:rPr spc="-240" dirty="0"/>
              <a:t>Trivia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75037"/>
            <a:ext cx="11636375" cy="467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835660" indent="-304800">
              <a:lnSpc>
                <a:spcPct val="107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latin typeface="Courier New"/>
                <a:cs typeface="Courier New"/>
              </a:rPr>
              <a:t>&lt;</a:t>
            </a:r>
            <a:r>
              <a:rPr sz="3100" dirty="0">
                <a:latin typeface="Arial"/>
                <a:cs typeface="Arial"/>
              </a:rPr>
              <a:t>, </a:t>
            </a:r>
            <a:r>
              <a:rPr sz="2800" dirty="0">
                <a:latin typeface="Courier New"/>
                <a:cs typeface="Courier New"/>
              </a:rPr>
              <a:t>&gt;</a:t>
            </a:r>
            <a:r>
              <a:rPr sz="3100" dirty="0">
                <a:latin typeface="Arial"/>
                <a:cs typeface="Arial"/>
              </a:rPr>
              <a:t>, </a:t>
            </a:r>
            <a:r>
              <a:rPr sz="2800" dirty="0">
                <a:latin typeface="Courier New"/>
                <a:cs typeface="Courier New"/>
              </a:rPr>
              <a:t>&amp;</a:t>
            </a:r>
            <a:r>
              <a:rPr sz="3100" dirty="0">
                <a:latin typeface="Arial"/>
                <a:cs typeface="Arial"/>
              </a:rPr>
              <a:t>, </a:t>
            </a:r>
            <a:r>
              <a:rPr sz="3100" spc="-40" dirty="0">
                <a:latin typeface="Arial"/>
                <a:cs typeface="Arial"/>
              </a:rPr>
              <a:t>and </a:t>
            </a:r>
            <a:r>
              <a:rPr sz="2800" dirty="0">
                <a:latin typeface="Courier New"/>
                <a:cs typeface="Courier New"/>
              </a:rPr>
              <a:t>" </a:t>
            </a:r>
            <a:r>
              <a:rPr sz="3100" spc="-120" dirty="0">
                <a:latin typeface="Arial"/>
                <a:cs typeface="Arial"/>
              </a:rPr>
              <a:t>are </a:t>
            </a:r>
            <a:r>
              <a:rPr sz="3100" spc="-60" dirty="0">
                <a:latin typeface="Arial"/>
                <a:cs typeface="Arial"/>
              </a:rPr>
              <a:t>special </a:t>
            </a:r>
            <a:r>
              <a:rPr sz="3100" spc="-40" dirty="0">
                <a:latin typeface="Arial"/>
                <a:cs typeface="Arial"/>
              </a:rPr>
              <a:t>characters, </a:t>
            </a:r>
            <a:r>
              <a:rPr sz="3100" spc="-50" dirty="0">
                <a:latin typeface="Arial"/>
                <a:cs typeface="Arial"/>
              </a:rPr>
              <a:t>escape </a:t>
            </a:r>
            <a:r>
              <a:rPr sz="3100" spc="-15" dirty="0">
                <a:latin typeface="Arial"/>
                <a:cs typeface="Arial"/>
              </a:rPr>
              <a:t>with </a:t>
            </a:r>
            <a:r>
              <a:rPr sz="2800" dirty="0">
                <a:latin typeface="Courier New"/>
                <a:cs typeface="Courier New"/>
              </a:rPr>
              <a:t>&amp;lt;</a:t>
            </a:r>
            <a:r>
              <a:rPr sz="3100" dirty="0">
                <a:latin typeface="Arial"/>
                <a:cs typeface="Arial"/>
              </a:rPr>
              <a:t>,</a:t>
            </a:r>
            <a:r>
              <a:rPr sz="3100" spc="-51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&amp;gt;</a:t>
            </a:r>
            <a:r>
              <a:rPr sz="3100" dirty="0">
                <a:latin typeface="Arial"/>
                <a:cs typeface="Arial"/>
              </a:rPr>
              <a:t>,  </a:t>
            </a:r>
            <a:r>
              <a:rPr sz="2800" dirty="0">
                <a:latin typeface="Courier New"/>
                <a:cs typeface="Courier New"/>
              </a:rPr>
              <a:t>&amp;amp;</a:t>
            </a:r>
            <a:r>
              <a:rPr sz="3100" dirty="0">
                <a:latin typeface="Arial"/>
                <a:cs typeface="Arial"/>
              </a:rPr>
              <a:t>, </a:t>
            </a:r>
            <a:r>
              <a:rPr sz="3100" spc="-40" dirty="0">
                <a:latin typeface="Arial"/>
                <a:cs typeface="Arial"/>
              </a:rPr>
              <a:t>and </a:t>
            </a:r>
            <a:r>
              <a:rPr sz="2800" dirty="0">
                <a:latin typeface="Courier New"/>
                <a:cs typeface="Courier New"/>
              </a:rPr>
              <a:t>&amp;quot;</a:t>
            </a:r>
            <a:r>
              <a:rPr sz="2800" spc="-665" dirty="0">
                <a:latin typeface="Courier New"/>
                <a:cs typeface="Courier New"/>
              </a:rPr>
              <a:t> </a:t>
            </a:r>
            <a:r>
              <a:rPr sz="3100" spc="-85" dirty="0">
                <a:latin typeface="Arial"/>
                <a:cs typeface="Arial"/>
              </a:rPr>
              <a:t>(note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55" dirty="0">
                <a:latin typeface="Arial"/>
                <a:cs typeface="Arial"/>
              </a:rPr>
              <a:t>semi-colon)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50"/>
              </a:spcBef>
              <a:buChar char="•"/>
              <a:tabLst>
                <a:tab pos="317500" algn="l"/>
              </a:tabLst>
            </a:pPr>
            <a:r>
              <a:rPr sz="4650" spc="-44" baseline="1792" dirty="0">
                <a:latin typeface="Arial"/>
                <a:cs typeface="Arial"/>
              </a:rPr>
              <a:t>Comments </a:t>
            </a:r>
            <a:r>
              <a:rPr sz="4650" spc="-179" baseline="1792" dirty="0">
                <a:latin typeface="Arial"/>
                <a:cs typeface="Arial"/>
              </a:rPr>
              <a:t>are </a:t>
            </a:r>
            <a:r>
              <a:rPr sz="4650" spc="-67" baseline="1792" dirty="0">
                <a:latin typeface="Arial"/>
                <a:cs typeface="Arial"/>
              </a:rPr>
              <a:t>enclosed </a:t>
            </a:r>
            <a:r>
              <a:rPr sz="4650" spc="-44" baseline="1792" dirty="0">
                <a:latin typeface="Arial"/>
                <a:cs typeface="Arial"/>
              </a:rPr>
              <a:t>by </a:t>
            </a:r>
            <a:r>
              <a:rPr sz="4200" baseline="1984" dirty="0">
                <a:latin typeface="Courier New"/>
                <a:cs typeface="Courier New"/>
              </a:rPr>
              <a:t>&lt;!--</a:t>
            </a:r>
            <a:r>
              <a:rPr sz="4200" spc="-847" baseline="1984" dirty="0">
                <a:latin typeface="Courier New"/>
                <a:cs typeface="Courier New"/>
              </a:rPr>
              <a:t> </a:t>
            </a:r>
            <a:r>
              <a:rPr sz="4650" spc="-60" baseline="1792" dirty="0">
                <a:latin typeface="Arial"/>
                <a:cs typeface="Arial"/>
              </a:rPr>
              <a:t>and </a:t>
            </a:r>
            <a:r>
              <a:rPr sz="4200" spc="-7" baseline="1984" dirty="0">
                <a:latin typeface="Courier New"/>
                <a:cs typeface="Courier New"/>
              </a:rPr>
              <a:t>—&gt;</a:t>
            </a:r>
            <a:endParaRPr sz="4200" baseline="1984">
              <a:latin typeface="Courier New"/>
              <a:cs typeface="Courier New"/>
            </a:endParaRPr>
          </a:p>
          <a:p>
            <a:pPr marL="609600" lvl="1" indent="-254000">
              <a:lnSpc>
                <a:spcPct val="100000"/>
              </a:lnSpc>
              <a:spcBef>
                <a:spcPts val="680"/>
              </a:spcBef>
              <a:buFont typeface="Arial"/>
              <a:buChar char="-"/>
              <a:tabLst>
                <a:tab pos="609600" algn="l"/>
              </a:tabLst>
            </a:pPr>
            <a:r>
              <a:rPr sz="2800" spc="-5" dirty="0">
                <a:latin typeface="Courier New"/>
                <a:cs typeface="Courier New"/>
              </a:rPr>
              <a:t>&lt;!-- This is </a:t>
            </a:r>
            <a:r>
              <a:rPr sz="2800" dirty="0">
                <a:latin typeface="Courier New"/>
                <a:cs typeface="Courier New"/>
              </a:rPr>
              <a:t>a </a:t>
            </a:r>
            <a:r>
              <a:rPr sz="2800" spc="-5" dirty="0">
                <a:latin typeface="Courier New"/>
                <a:cs typeface="Courier New"/>
              </a:rPr>
              <a:t>comment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--&gt;</a:t>
            </a:r>
            <a:endParaRPr sz="2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230"/>
              </a:spcBef>
              <a:buChar char="•"/>
              <a:tabLst>
                <a:tab pos="317500" algn="l"/>
              </a:tabLst>
            </a:pPr>
            <a:r>
              <a:rPr sz="3100" spc="-85" dirty="0">
                <a:latin typeface="Arial"/>
                <a:cs typeface="Arial"/>
              </a:rPr>
              <a:t>HTML </a:t>
            </a:r>
            <a:r>
              <a:rPr sz="3100" spc="-35" dirty="0">
                <a:latin typeface="Arial"/>
                <a:cs typeface="Arial"/>
              </a:rPr>
              <a:t>Documents </a:t>
            </a:r>
            <a:r>
              <a:rPr sz="3100" spc="-50" dirty="0">
                <a:latin typeface="Arial"/>
                <a:cs typeface="Arial"/>
              </a:rPr>
              <a:t>begin </a:t>
            </a:r>
            <a:r>
              <a:rPr sz="3100" spc="-15" dirty="0">
                <a:latin typeface="Arial"/>
                <a:cs typeface="Arial"/>
              </a:rPr>
              <a:t>with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140" dirty="0">
                <a:latin typeface="Arial"/>
                <a:cs typeface="Arial"/>
              </a:rPr>
              <a:t>DOCTYPE</a:t>
            </a:r>
            <a:r>
              <a:rPr sz="3100" spc="300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declaration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00" dirty="0">
                <a:latin typeface="Arial"/>
                <a:cs typeface="Arial"/>
              </a:rPr>
              <a:t>For </a:t>
            </a:r>
            <a:r>
              <a:rPr sz="3100" spc="-55" dirty="0">
                <a:latin typeface="Arial"/>
                <a:cs typeface="Arial"/>
              </a:rPr>
              <a:t>HTML5, </a:t>
            </a:r>
            <a:r>
              <a:rPr sz="3100" spc="-45" dirty="0">
                <a:latin typeface="Arial"/>
                <a:cs typeface="Arial"/>
              </a:rPr>
              <a:t>this </a:t>
            </a:r>
            <a:r>
              <a:rPr sz="3100" spc="-90" dirty="0">
                <a:latin typeface="Arial"/>
                <a:cs typeface="Arial"/>
              </a:rPr>
              <a:t>is </a:t>
            </a:r>
            <a:r>
              <a:rPr sz="3100" spc="-100" dirty="0">
                <a:latin typeface="Arial"/>
                <a:cs typeface="Arial"/>
              </a:rPr>
              <a:t>easier </a:t>
            </a:r>
            <a:r>
              <a:rPr sz="3100" spc="-120" dirty="0">
                <a:latin typeface="Arial"/>
                <a:cs typeface="Arial"/>
              </a:rPr>
              <a:t>&lt;!DOCTYPE</a:t>
            </a:r>
            <a:r>
              <a:rPr sz="3100" spc="390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html&gt;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4650" spc="-67" baseline="1792" dirty="0">
                <a:latin typeface="Arial"/>
                <a:cs typeface="Arial"/>
              </a:rPr>
              <a:t>meta </a:t>
            </a:r>
            <a:r>
              <a:rPr sz="4650" spc="-22" baseline="1792" dirty="0">
                <a:latin typeface="Arial"/>
                <a:cs typeface="Arial"/>
              </a:rPr>
              <a:t>tag: </a:t>
            </a:r>
            <a:r>
              <a:rPr sz="4200" spc="-7" baseline="1984" dirty="0">
                <a:latin typeface="Courier New"/>
                <a:cs typeface="Courier New"/>
              </a:rPr>
              <a:t>&lt;meta</a:t>
            </a:r>
            <a:r>
              <a:rPr sz="4200" spc="67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Courier New"/>
                <a:cs typeface="Courier New"/>
              </a:rPr>
              <a:t>charset="UTF-8"/&gt;</a:t>
            </a:r>
            <a:endParaRPr sz="4200" baseline="1984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170"/>
              </a:spcBef>
              <a:buChar char="•"/>
              <a:tabLst>
                <a:tab pos="317500" algn="l"/>
              </a:tabLst>
            </a:pPr>
            <a:r>
              <a:rPr sz="3100" spc="-85" dirty="0">
                <a:latin typeface="Arial"/>
                <a:cs typeface="Arial"/>
              </a:rPr>
              <a:t>HTML </a:t>
            </a:r>
            <a:r>
              <a:rPr sz="3100" spc="-80" dirty="0">
                <a:latin typeface="Arial"/>
                <a:cs typeface="Arial"/>
              </a:rPr>
              <a:t>has </a:t>
            </a:r>
            <a:r>
              <a:rPr sz="3100" spc="-50" dirty="0">
                <a:latin typeface="Arial"/>
                <a:cs typeface="Arial"/>
              </a:rPr>
              <a:t>audio </a:t>
            </a:r>
            <a:r>
              <a:rPr sz="3100" spc="-40" dirty="0">
                <a:latin typeface="Arial"/>
                <a:cs typeface="Arial"/>
              </a:rPr>
              <a:t>and </a:t>
            </a:r>
            <a:r>
              <a:rPr sz="3100" spc="-60" dirty="0">
                <a:latin typeface="Arial"/>
                <a:cs typeface="Arial"/>
              </a:rPr>
              <a:t>video </a:t>
            </a:r>
            <a:r>
              <a:rPr sz="3100" spc="-25" dirty="0">
                <a:latin typeface="Arial"/>
                <a:cs typeface="Arial"/>
              </a:rPr>
              <a:t>tags, </a:t>
            </a:r>
            <a:r>
              <a:rPr sz="3100" spc="-30" dirty="0">
                <a:latin typeface="Arial"/>
                <a:cs typeface="Arial"/>
              </a:rPr>
              <a:t>math </a:t>
            </a:r>
            <a:r>
              <a:rPr sz="3100" spc="-45" dirty="0">
                <a:latin typeface="Arial"/>
                <a:cs typeface="Arial"/>
              </a:rPr>
              <a:t>equation </a:t>
            </a:r>
            <a:r>
              <a:rPr sz="3100" spc="-5" dirty="0">
                <a:latin typeface="Arial"/>
                <a:cs typeface="Arial"/>
              </a:rPr>
              <a:t>support, </a:t>
            </a:r>
            <a:r>
              <a:rPr sz="3100" spc="-40" dirty="0">
                <a:latin typeface="Arial"/>
                <a:cs typeface="Arial"/>
              </a:rPr>
              <a:t>and</a:t>
            </a:r>
            <a:r>
              <a:rPr sz="3100" spc="425" dirty="0">
                <a:latin typeface="Arial"/>
                <a:cs typeface="Arial"/>
              </a:rPr>
              <a:t> </a:t>
            </a:r>
            <a:r>
              <a:rPr sz="3100" spc="-60" dirty="0">
                <a:latin typeface="Arial"/>
                <a:cs typeface="Arial"/>
              </a:rPr>
              <a:t>more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40093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Basic </a:t>
            </a:r>
            <a:r>
              <a:rPr spc="-120" dirty="0"/>
              <a:t>HTML</a:t>
            </a:r>
            <a:r>
              <a:rPr spc="5" dirty="0"/>
              <a:t> </a:t>
            </a:r>
            <a:r>
              <a:rPr spc="-210" dirty="0"/>
              <a:t>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645815"/>
            <a:ext cx="1069403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&lt;!DOCTYPE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html&gt;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&lt;html&gt;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&lt;head&gt;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&lt;title&gt;A Basic Web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Page&lt;/title&gt;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&lt;/head&gt;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&lt;body&gt;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&lt;h1&gt;My Wicked Awesome Web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Page&lt;/h1&gt;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&lt;p&gt;&lt;em&gt;This is &lt;strong&gt;cool&lt;/strong&gt;. What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about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&lt;u&gt;&lt;strong&gt;this?&lt;/strong&gt;&lt;/u&gt;&lt;/em&gt;&lt;/p&gt;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ts val="3100"/>
              </a:lnSpc>
            </a:pPr>
            <a:r>
              <a:rPr sz="2800" spc="-5" dirty="0">
                <a:latin typeface="Courier New"/>
                <a:cs typeface="Courier New"/>
              </a:rPr>
              <a:t>&lt;img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src="patriots.jpg"/&gt;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800" dirty="0">
                <a:latin typeface="Courier New"/>
                <a:cs typeface="Courier New"/>
              </a:rPr>
              <a:t>&lt;/body&gt;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229"/>
              </a:lnSpc>
            </a:pPr>
            <a:r>
              <a:rPr sz="2800" dirty="0">
                <a:latin typeface="Courier New"/>
                <a:cs typeface="Courier New"/>
              </a:rPr>
              <a:t>&lt;/html&gt;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48037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40" dirty="0"/>
              <a:t>to </a:t>
            </a:r>
            <a:r>
              <a:rPr spc="-50" dirty="0"/>
              <a:t>write</a:t>
            </a:r>
            <a:r>
              <a:rPr spc="-125" dirty="0"/>
              <a:t> </a:t>
            </a:r>
            <a:r>
              <a:rPr spc="-120" dirty="0"/>
              <a:t>HTML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6732270" cy="1854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100" dirty="0">
                <a:latin typeface="Arial"/>
                <a:cs typeface="Arial"/>
              </a:rPr>
              <a:t>Use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40" dirty="0">
                <a:latin typeface="Arial"/>
                <a:cs typeface="Arial"/>
              </a:rPr>
              <a:t>standard </a:t>
            </a:r>
            <a:r>
              <a:rPr sz="3100" spc="-20" dirty="0">
                <a:latin typeface="Arial"/>
                <a:cs typeface="Arial"/>
              </a:rPr>
              <a:t>text</a:t>
            </a:r>
            <a:r>
              <a:rPr sz="3100" spc="250" dirty="0">
                <a:latin typeface="Arial"/>
                <a:cs typeface="Arial"/>
              </a:rPr>
              <a:t> </a:t>
            </a:r>
            <a:r>
              <a:rPr sz="3100" spc="-30" dirty="0">
                <a:latin typeface="Arial"/>
                <a:cs typeface="Arial"/>
              </a:rPr>
              <a:t>editor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00" dirty="0">
                <a:latin typeface="Arial"/>
                <a:cs typeface="Arial"/>
              </a:rPr>
              <a:t>Use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5" dirty="0">
                <a:latin typeface="Arial"/>
                <a:cs typeface="Arial"/>
              </a:rPr>
              <a:t>web </a:t>
            </a:r>
            <a:r>
              <a:rPr sz="3100" spc="-60" dirty="0">
                <a:latin typeface="Arial"/>
                <a:cs typeface="Arial"/>
              </a:rPr>
              <a:t>site </a:t>
            </a:r>
            <a:r>
              <a:rPr sz="3100" spc="-90" dirty="0">
                <a:latin typeface="Arial"/>
                <a:cs typeface="Arial"/>
              </a:rPr>
              <a:t>like </a:t>
            </a:r>
            <a:r>
              <a:rPr sz="3100" spc="-55" dirty="0">
                <a:latin typeface="Arial"/>
                <a:cs typeface="Arial"/>
              </a:rPr>
              <a:t>jsfiddle, </a:t>
            </a:r>
            <a:r>
              <a:rPr sz="3100" spc="-30" dirty="0">
                <a:latin typeface="Arial"/>
                <a:cs typeface="Arial"/>
              </a:rPr>
              <a:t>jsbox,</a:t>
            </a:r>
            <a:r>
              <a:rPr sz="3100" spc="409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etc.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00" dirty="0">
                <a:latin typeface="Arial"/>
                <a:cs typeface="Arial"/>
              </a:rPr>
              <a:t>Use </a:t>
            </a:r>
            <a:r>
              <a:rPr sz="3100" spc="-90" dirty="0">
                <a:latin typeface="Arial"/>
                <a:cs typeface="Arial"/>
              </a:rPr>
              <a:t>an </a:t>
            </a:r>
            <a:r>
              <a:rPr sz="3100" spc="-175" dirty="0">
                <a:latin typeface="Arial"/>
                <a:cs typeface="Arial"/>
              </a:rPr>
              <a:t>IDE </a:t>
            </a:r>
            <a:r>
              <a:rPr sz="3100" spc="-90" dirty="0">
                <a:latin typeface="Arial"/>
                <a:cs typeface="Arial"/>
              </a:rPr>
              <a:t>like</a:t>
            </a:r>
            <a:r>
              <a:rPr sz="3100" spc="355" dirty="0">
                <a:latin typeface="Arial"/>
                <a:cs typeface="Arial"/>
              </a:rPr>
              <a:t> </a:t>
            </a:r>
            <a:r>
              <a:rPr sz="3100" spc="-45" dirty="0">
                <a:latin typeface="Arial"/>
                <a:cs typeface="Arial"/>
              </a:rPr>
              <a:t>WebStorm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12594"/>
            <a:ext cx="74263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Cascading </a:t>
            </a:r>
            <a:r>
              <a:rPr spc="-120" dirty="0"/>
              <a:t>Style </a:t>
            </a:r>
            <a:r>
              <a:rPr spc="-100" dirty="0"/>
              <a:t>Sheets</a:t>
            </a:r>
            <a:r>
              <a:rPr spc="160" dirty="0"/>
              <a:t> </a:t>
            </a:r>
            <a:r>
              <a:rPr spc="-250" dirty="0"/>
              <a:t>(CSS)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pc="-30" dirty="0"/>
              <a:t>CIS </a:t>
            </a:r>
            <a:r>
              <a:rPr spc="-5" dirty="0"/>
              <a:t>467, </a:t>
            </a:r>
            <a:r>
              <a:rPr spc="10" dirty="0"/>
              <a:t>Spring</a:t>
            </a:r>
            <a:r>
              <a:rPr spc="-5" dirty="0"/>
              <a:t> 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570963"/>
            <a:ext cx="11797665" cy="5511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180"/>
              </a:spcBef>
              <a:buChar char="•"/>
              <a:tabLst>
                <a:tab pos="317500" algn="l"/>
              </a:tabLst>
            </a:pPr>
            <a:r>
              <a:rPr sz="3100" spc="-65" dirty="0">
                <a:latin typeface="Arial"/>
                <a:cs typeface="Arial"/>
              </a:rPr>
              <a:t>Separate </a:t>
            </a:r>
            <a:r>
              <a:rPr sz="3100" spc="-45" dirty="0">
                <a:latin typeface="Arial"/>
                <a:cs typeface="Arial"/>
              </a:rPr>
              <a:t>from </a:t>
            </a:r>
            <a:r>
              <a:rPr sz="3100" spc="-10" dirty="0">
                <a:latin typeface="Arial"/>
                <a:cs typeface="Arial"/>
              </a:rPr>
              <a:t>content, </a:t>
            </a:r>
            <a:r>
              <a:rPr sz="3100" spc="-45" dirty="0">
                <a:latin typeface="Arial"/>
                <a:cs typeface="Arial"/>
              </a:rPr>
              <a:t>just </a:t>
            </a:r>
            <a:r>
              <a:rPr sz="3100" spc="-60" dirty="0">
                <a:latin typeface="Arial"/>
                <a:cs typeface="Arial"/>
              </a:rPr>
              <a:t>specifies </a:t>
            </a:r>
            <a:r>
              <a:rPr sz="3100" spc="-5" dirty="0">
                <a:latin typeface="Arial"/>
                <a:cs typeface="Arial"/>
              </a:rPr>
              <a:t>how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70" dirty="0">
                <a:latin typeface="Arial"/>
                <a:cs typeface="Arial"/>
              </a:rPr>
              <a:t>style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26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content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85" dirty="0">
                <a:latin typeface="Arial"/>
                <a:cs typeface="Arial"/>
              </a:rPr>
              <a:t>Style </a:t>
            </a:r>
            <a:r>
              <a:rPr sz="3100" spc="-50" dirty="0">
                <a:latin typeface="Arial"/>
                <a:cs typeface="Arial"/>
              </a:rPr>
              <a:t>information </a:t>
            </a:r>
            <a:r>
              <a:rPr sz="3100" spc="-40" dirty="0">
                <a:latin typeface="Arial"/>
                <a:cs typeface="Arial"/>
              </a:rPr>
              <a:t>can </a:t>
            </a:r>
            <a:r>
              <a:rPr sz="3100" spc="-50" dirty="0">
                <a:latin typeface="Arial"/>
                <a:cs typeface="Arial"/>
              </a:rPr>
              <a:t>appear </a:t>
            </a:r>
            <a:r>
              <a:rPr sz="3100" spc="-90" dirty="0">
                <a:latin typeface="Arial"/>
                <a:cs typeface="Arial"/>
              </a:rPr>
              <a:t>in </a:t>
            </a:r>
            <a:r>
              <a:rPr sz="3100" spc="-70" dirty="0">
                <a:latin typeface="Arial"/>
                <a:cs typeface="Arial"/>
              </a:rPr>
              <a:t>three</a:t>
            </a:r>
            <a:r>
              <a:rPr sz="3100" spc="310" dirty="0">
                <a:latin typeface="Arial"/>
                <a:cs typeface="Arial"/>
              </a:rPr>
              <a:t> </a:t>
            </a:r>
            <a:r>
              <a:rPr sz="3100" spc="-45" dirty="0">
                <a:latin typeface="Arial"/>
                <a:cs typeface="Arial"/>
              </a:rPr>
              <a:t>places: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80" dirty="0">
                <a:latin typeface="Arial"/>
                <a:cs typeface="Arial"/>
              </a:rPr>
              <a:t>External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105" dirty="0">
                <a:latin typeface="Arial"/>
                <a:cs typeface="Arial"/>
              </a:rPr>
              <a:t>file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20" dirty="0">
                <a:latin typeface="Arial"/>
                <a:cs typeface="Arial"/>
              </a:rPr>
              <a:t>In a </a:t>
            </a:r>
            <a:r>
              <a:rPr sz="3100" spc="-70" dirty="0">
                <a:latin typeface="Arial"/>
                <a:cs typeface="Arial"/>
              </a:rPr>
              <a:t>style element </a:t>
            </a:r>
            <a:r>
              <a:rPr sz="3100" spc="-30" dirty="0">
                <a:latin typeface="Arial"/>
                <a:cs typeface="Arial"/>
              </a:rPr>
              <a:t>at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55" dirty="0">
                <a:latin typeface="Arial"/>
                <a:cs typeface="Arial"/>
              </a:rPr>
              <a:t>beginning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85" dirty="0">
                <a:latin typeface="Arial"/>
                <a:cs typeface="Arial"/>
              </a:rPr>
              <a:t>HTML</a:t>
            </a:r>
            <a:r>
              <a:rPr sz="3100" spc="575" dirty="0">
                <a:latin typeface="Arial"/>
                <a:cs typeface="Arial"/>
              </a:rPr>
              <a:t> </a:t>
            </a:r>
            <a:r>
              <a:rPr sz="3100" spc="-105" dirty="0">
                <a:latin typeface="Arial"/>
                <a:cs typeface="Arial"/>
              </a:rPr>
              <a:t>file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20" dirty="0">
                <a:latin typeface="Arial"/>
                <a:cs typeface="Arial"/>
              </a:rPr>
              <a:t>In a </a:t>
            </a:r>
            <a:r>
              <a:rPr sz="3100" spc="-40" dirty="0">
                <a:latin typeface="Arial"/>
                <a:cs typeface="Arial"/>
              </a:rPr>
              <a:t>specific </a:t>
            </a:r>
            <a:r>
              <a:rPr sz="3100" spc="-70" dirty="0">
                <a:latin typeface="Arial"/>
                <a:cs typeface="Arial"/>
              </a:rPr>
              <a:t>element </a:t>
            </a:r>
            <a:r>
              <a:rPr sz="3100" spc="-90" dirty="0">
                <a:latin typeface="Arial"/>
                <a:cs typeface="Arial"/>
              </a:rPr>
              <a:t>in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5" dirty="0">
                <a:latin typeface="Arial"/>
                <a:cs typeface="Arial"/>
              </a:rPr>
              <a:t>body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10" dirty="0">
                <a:latin typeface="Arial"/>
                <a:cs typeface="Arial"/>
              </a:rPr>
              <a:t>document </a:t>
            </a:r>
            <a:r>
              <a:rPr sz="3100" spc="-110" dirty="0">
                <a:latin typeface="Arial"/>
                <a:cs typeface="Arial"/>
              </a:rPr>
              <a:t>(least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90" dirty="0">
                <a:latin typeface="Arial"/>
                <a:cs typeface="Arial"/>
              </a:rPr>
              <a:t>preferable)</a:t>
            </a:r>
            <a:endParaRPr sz="31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317500" algn="l"/>
              </a:tabLst>
            </a:pPr>
            <a:r>
              <a:rPr sz="3100" spc="-100" dirty="0">
                <a:latin typeface="Arial"/>
                <a:cs typeface="Arial"/>
              </a:rPr>
              <a:t>Why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Cascading?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5" dirty="0">
                <a:latin typeface="Arial"/>
                <a:cs typeface="Arial"/>
              </a:rPr>
              <a:t>Don’t </a:t>
            </a:r>
            <a:r>
              <a:rPr sz="3100" spc="-15" dirty="0">
                <a:latin typeface="Arial"/>
                <a:cs typeface="Arial"/>
              </a:rPr>
              <a:t>want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105" dirty="0">
                <a:latin typeface="Arial"/>
                <a:cs typeface="Arial"/>
              </a:rPr>
              <a:t>have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50" dirty="0">
                <a:latin typeface="Arial"/>
                <a:cs typeface="Arial"/>
              </a:rPr>
              <a:t>specify </a:t>
            </a:r>
            <a:r>
              <a:rPr sz="3100" spc="-70" dirty="0">
                <a:latin typeface="Arial"/>
                <a:cs typeface="Arial"/>
              </a:rPr>
              <a:t>everything </a:t>
            </a:r>
            <a:r>
              <a:rPr sz="3100" spc="-75" dirty="0">
                <a:latin typeface="Arial"/>
                <a:cs typeface="Arial"/>
              </a:rPr>
              <a:t>over </a:t>
            </a:r>
            <a:r>
              <a:rPr sz="3100" spc="-40" dirty="0">
                <a:latin typeface="Arial"/>
                <a:cs typeface="Arial"/>
              </a:rPr>
              <a:t>and</a:t>
            </a:r>
            <a:r>
              <a:rPr sz="3100" spc="260" dirty="0">
                <a:latin typeface="Arial"/>
                <a:cs typeface="Arial"/>
              </a:rPr>
              <a:t> </a:t>
            </a:r>
            <a:r>
              <a:rPr sz="3100" spc="-75" dirty="0">
                <a:latin typeface="Arial"/>
                <a:cs typeface="Arial"/>
              </a:rPr>
              <a:t>over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60" dirty="0">
                <a:latin typeface="Arial"/>
                <a:cs typeface="Arial"/>
              </a:rPr>
              <a:t>Often </a:t>
            </a:r>
            <a:r>
              <a:rPr sz="3100" spc="-15" dirty="0">
                <a:latin typeface="Arial"/>
                <a:cs typeface="Arial"/>
              </a:rPr>
              <a:t>want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80" dirty="0">
                <a:latin typeface="Arial"/>
                <a:cs typeface="Arial"/>
              </a:rPr>
              <a:t>use </a:t>
            </a:r>
            <a:r>
              <a:rPr sz="3100" spc="-40" dirty="0">
                <a:latin typeface="Arial"/>
                <a:cs typeface="Arial"/>
              </a:rPr>
              <a:t>the </a:t>
            </a:r>
            <a:r>
              <a:rPr sz="3100" spc="-75" dirty="0">
                <a:latin typeface="Arial"/>
                <a:cs typeface="Arial"/>
              </a:rPr>
              <a:t>same </a:t>
            </a:r>
            <a:r>
              <a:rPr sz="3100" spc="-40" dirty="0">
                <a:latin typeface="Arial"/>
                <a:cs typeface="Arial"/>
              </a:rPr>
              <a:t>characteristics </a:t>
            </a:r>
            <a:r>
              <a:rPr sz="3100" spc="-90" dirty="0">
                <a:latin typeface="Arial"/>
                <a:cs typeface="Arial"/>
              </a:rPr>
              <a:t>in </a:t>
            </a:r>
            <a:r>
              <a:rPr sz="3100" spc="-120" dirty="0">
                <a:latin typeface="Arial"/>
                <a:cs typeface="Arial"/>
              </a:rPr>
              <a:t>a </a:t>
            </a:r>
            <a:r>
              <a:rPr sz="3100" spc="-70" dirty="0">
                <a:latin typeface="Arial"/>
                <a:cs typeface="Arial"/>
              </a:rPr>
              <a:t>region </a:t>
            </a:r>
            <a:r>
              <a:rPr sz="3100" spc="-30" dirty="0">
                <a:latin typeface="Arial"/>
                <a:cs typeface="Arial"/>
              </a:rPr>
              <a:t>of </a:t>
            </a:r>
            <a:r>
              <a:rPr sz="3100" spc="-40" dirty="0">
                <a:latin typeface="Arial"/>
                <a:cs typeface="Arial"/>
              </a:rPr>
              <a:t>the</a:t>
            </a:r>
            <a:r>
              <a:rPr sz="3100" spc="580" dirty="0">
                <a:latin typeface="Arial"/>
                <a:cs typeface="Arial"/>
              </a:rPr>
              <a:t> </a:t>
            </a:r>
            <a:r>
              <a:rPr sz="3100" spc="-90" dirty="0">
                <a:latin typeface="Arial"/>
                <a:cs typeface="Arial"/>
              </a:rPr>
              <a:t>DOM</a:t>
            </a:r>
            <a:endParaRPr sz="3100">
              <a:latin typeface="Arial"/>
              <a:cs typeface="Arial"/>
            </a:endParaRPr>
          </a:p>
          <a:p>
            <a:pPr marL="609600" lvl="1" indent="-254000">
              <a:lnSpc>
                <a:spcPct val="100000"/>
              </a:lnSpc>
              <a:spcBef>
                <a:spcPts val="1080"/>
              </a:spcBef>
              <a:buChar char="-"/>
              <a:tabLst>
                <a:tab pos="609600" algn="l"/>
              </a:tabLst>
            </a:pPr>
            <a:r>
              <a:rPr sz="3100" spc="-100" dirty="0">
                <a:latin typeface="Arial"/>
                <a:cs typeface="Arial"/>
              </a:rPr>
              <a:t>Use </a:t>
            </a:r>
            <a:r>
              <a:rPr sz="3100" spc="-60" dirty="0">
                <a:latin typeface="Arial"/>
                <a:cs typeface="Arial"/>
              </a:rPr>
              <a:t>inheritance: </a:t>
            </a:r>
            <a:r>
              <a:rPr sz="3100" spc="-45" dirty="0">
                <a:latin typeface="Arial"/>
                <a:cs typeface="Arial"/>
              </a:rPr>
              <a:t>properties </a:t>
            </a:r>
            <a:r>
              <a:rPr sz="3100" spc="-20" dirty="0">
                <a:latin typeface="Arial"/>
                <a:cs typeface="Arial"/>
              </a:rPr>
              <a:t>that </a:t>
            </a:r>
            <a:r>
              <a:rPr sz="3100" spc="-50" dirty="0">
                <a:latin typeface="Arial"/>
                <a:cs typeface="Arial"/>
              </a:rPr>
              <a:t>apply </a:t>
            </a:r>
            <a:r>
              <a:rPr sz="3100" spc="25" dirty="0">
                <a:latin typeface="Arial"/>
                <a:cs typeface="Arial"/>
              </a:rPr>
              <a:t>to </a:t>
            </a:r>
            <a:r>
              <a:rPr sz="3100" spc="-60" dirty="0">
                <a:latin typeface="Arial"/>
                <a:cs typeface="Arial"/>
              </a:rPr>
              <a:t>children </a:t>
            </a:r>
            <a:r>
              <a:rPr sz="3100" spc="-35" dirty="0">
                <a:latin typeface="Arial"/>
                <a:cs typeface="Arial"/>
              </a:rPr>
              <a:t>cascade</a:t>
            </a:r>
            <a:r>
              <a:rPr sz="3100" spc="34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down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1900</Words>
  <Application>Microsoft Office PowerPoint</Application>
  <PresentationFormat>Custom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Data Visualization</vt:lpstr>
      <vt:lpstr>Resources</vt:lpstr>
      <vt:lpstr>Hyper Text Markup Language (HTML)</vt:lpstr>
      <vt:lpstr>HTML Elements and Attributes</vt:lpstr>
      <vt:lpstr>HTML Element Structure &amp; Naming</vt:lpstr>
      <vt:lpstr>Other HTML Trivia</vt:lpstr>
      <vt:lpstr>Basic HTML File</vt:lpstr>
      <vt:lpstr>How to write HTML</vt:lpstr>
      <vt:lpstr>Cascading Style Sheets (CSS)</vt:lpstr>
      <vt:lpstr>CSS Selectors</vt:lpstr>
      <vt:lpstr>Other CSS Bits</vt:lpstr>
      <vt:lpstr>Sample CSS</vt:lpstr>
      <vt:lpstr>Example with jsfiddle</vt:lpstr>
      <vt:lpstr>How to add CSS to HTML</vt:lpstr>
      <vt:lpstr>Scalable Vector Graphics (SVG)</vt:lpstr>
      <vt:lpstr>SVG Background</vt:lpstr>
      <vt:lpstr>SVG Elements</vt:lpstr>
      <vt:lpstr>SVG Grouping</vt:lpstr>
      <vt:lpstr>SVG Example</vt:lpstr>
      <vt:lpstr>SVG Styles</vt:lpstr>
      <vt:lpstr>JavaScript in one slide</vt:lpstr>
      <vt:lpstr>JavaScript: Interacting with the DOM</vt:lpstr>
      <vt:lpstr>JavaScipt and SVG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Maiku Iguru</cp:lastModifiedBy>
  <cp:revision>1</cp:revision>
  <dcterms:created xsi:type="dcterms:W3CDTF">2019-02-12T18:37:32Z</dcterms:created>
  <dcterms:modified xsi:type="dcterms:W3CDTF">2019-02-12T18:55:49Z</dcterms:modified>
</cp:coreProperties>
</file>