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8A99"/>
    <a:srgbClr val="2028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3FDA7-6D24-4ABE-9485-C18448087E4C}" type="datetimeFigureOut">
              <a:rPr lang="en-PH" smtClean="0"/>
              <a:t>01/03/2025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F967C-9A8D-49C1-A7EA-6D6B3B22A19C}" type="slidenum">
              <a:rPr lang="en-PH" smtClean="0"/>
              <a:t>‹#›</a:t>
            </a:fld>
            <a:endParaRPr lang="en-PH"/>
          </a:p>
        </p:txBody>
      </p:sp>
    </p:spTree>
    <p:extLst>
      <p:ext uri="{BB962C8B-B14F-4D97-AF65-F5344CB8AC3E}">
        <p14:creationId xmlns:p14="http://schemas.microsoft.com/office/powerpoint/2010/main" val="207875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33AC-249B-375B-DD0C-0809AB231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8F7CF0ED-1934-3E0D-C715-2A7B47EAE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B28926EB-F403-F895-C745-267EF6C22D93}"/>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5" name="Footer Placeholder 4">
            <a:extLst>
              <a:ext uri="{FF2B5EF4-FFF2-40B4-BE49-F238E27FC236}">
                <a16:creationId xmlns:a16="http://schemas.microsoft.com/office/drawing/2014/main" id="{09C38001-BA53-9C48-DAE0-A20A8A25C2A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0ADE677-10FC-3DF5-9431-1FEFEBA89502}"/>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202362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8DC-7CBB-2244-A2C1-A8E3B3471D5F}"/>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D6A7DF6-5049-98A0-6D67-2D749709F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9C70B5B-DFC0-903D-62B3-CB8773D217FD}"/>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5" name="Footer Placeholder 4">
            <a:extLst>
              <a:ext uri="{FF2B5EF4-FFF2-40B4-BE49-F238E27FC236}">
                <a16:creationId xmlns:a16="http://schemas.microsoft.com/office/drawing/2014/main" id="{F31BE528-6CE7-0C5D-8B95-1EDEEADE706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E2887BC-A2DE-F588-88B2-D92BDB183E2A}"/>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84746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D2846D-ADA7-BCBD-EEBB-CEF46F3FDE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62E868D-25A7-ADE5-8243-5A2FDA7BA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E7D0C2D-9BC2-90C0-049E-54AD6C28AD0F}"/>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5" name="Footer Placeholder 4">
            <a:extLst>
              <a:ext uri="{FF2B5EF4-FFF2-40B4-BE49-F238E27FC236}">
                <a16:creationId xmlns:a16="http://schemas.microsoft.com/office/drawing/2014/main" id="{1E24F147-1D2C-1D36-C899-EDF4979D931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4B7BAEF-AB2C-5AAC-BBD6-572EE8423ED7}"/>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243342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BFE1-198F-2598-52A9-318CD5EEDC1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7C7ADCC-D8A2-21E6-2D13-64E3102C48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62C553C-A8CE-55C1-EBE5-3A1BC83122F1}"/>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5" name="Footer Placeholder 4">
            <a:extLst>
              <a:ext uri="{FF2B5EF4-FFF2-40B4-BE49-F238E27FC236}">
                <a16:creationId xmlns:a16="http://schemas.microsoft.com/office/drawing/2014/main" id="{2FB593A6-8836-2100-D89E-93CCF2E2DFC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A99652E-4BF3-7366-EFA3-C2B3B380976D}"/>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363313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BF5D-E1EA-7B0F-F61D-E9663710A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A1703A88-E5BF-6F28-C524-C952AA15F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E5B92-679B-0A4D-2D8E-8143B2001C9C}"/>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5" name="Footer Placeholder 4">
            <a:extLst>
              <a:ext uri="{FF2B5EF4-FFF2-40B4-BE49-F238E27FC236}">
                <a16:creationId xmlns:a16="http://schemas.microsoft.com/office/drawing/2014/main" id="{DE289400-549D-D1C4-91FF-9EE7A46A200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A80DA94-4570-459B-1F7E-22631B84D2EC}"/>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273262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9CF6-DB84-51CD-37D7-F0116895ABD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0BEE33C-CD0B-BC02-0480-679A34302F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B143FC3-C9B0-1018-8B71-FD7DCFF1C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CCCE696-2F5F-442F-9F4B-D22D9D3C5961}"/>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6" name="Footer Placeholder 5">
            <a:extLst>
              <a:ext uri="{FF2B5EF4-FFF2-40B4-BE49-F238E27FC236}">
                <a16:creationId xmlns:a16="http://schemas.microsoft.com/office/drawing/2014/main" id="{5CF7DEC8-7327-C8FB-A79E-11DBCE2DFD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C56A308-A3EF-0453-2788-8AF9F36C00C8}"/>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117073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E0A7-D237-70BD-062B-E68099043CE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3035141-412F-3199-14DA-F4623D965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3E1EA-9FCC-1B19-8E6B-A4303FD30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4108249C-27A3-CD6E-A745-D533A64AA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2B02B-AFC8-5571-4E9D-92CB6A282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E680C40-5CC8-55F5-B063-61376C6AB8AF}"/>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8" name="Footer Placeholder 7">
            <a:extLst>
              <a:ext uri="{FF2B5EF4-FFF2-40B4-BE49-F238E27FC236}">
                <a16:creationId xmlns:a16="http://schemas.microsoft.com/office/drawing/2014/main" id="{958A193C-6409-F9E2-D5F9-DA368217A7E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37D9ACC1-CC78-7979-DD4F-8DD0A35063BE}"/>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189986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A813-4E74-0770-9367-D6BB64D5B5E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C1F007E3-DD06-FDF0-8E4F-D9C8E6EC02F1}"/>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4" name="Footer Placeholder 3">
            <a:extLst>
              <a:ext uri="{FF2B5EF4-FFF2-40B4-BE49-F238E27FC236}">
                <a16:creationId xmlns:a16="http://schemas.microsoft.com/office/drawing/2014/main" id="{C2B11780-C740-774B-16BF-6FBCE0D7B5D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252A16C-4E4A-FC0D-6C5B-C2DB30CBD9BE}"/>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41729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A8783-9BC9-6DD0-8C73-C8213E5A3EA4}"/>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3" name="Footer Placeholder 2">
            <a:extLst>
              <a:ext uri="{FF2B5EF4-FFF2-40B4-BE49-F238E27FC236}">
                <a16:creationId xmlns:a16="http://schemas.microsoft.com/office/drawing/2014/main" id="{159593B0-A006-4F14-57F2-2CC671450C1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723AB82-3ED4-610A-E576-B06107246743}"/>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3932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3E4D-E843-BEC3-9E04-7DECE2013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F39FAAE-9374-9911-13CF-36A1B2B9D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0E7450F-FB15-31D3-4749-CDDB22C7F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63F78-A392-FABF-722E-7920F8E215B4}"/>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6" name="Footer Placeholder 5">
            <a:extLst>
              <a:ext uri="{FF2B5EF4-FFF2-40B4-BE49-F238E27FC236}">
                <a16:creationId xmlns:a16="http://schemas.microsoft.com/office/drawing/2014/main" id="{43568D0C-D788-095B-1508-4650B3FE230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A4670D4-75EF-2E54-A1C9-D822AE31DB4B}"/>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147335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35CE-CE5C-0994-A074-025A54EE9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228ADD4-8452-9DDA-20FE-43AAB3B77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BE7568F-71A4-6A68-536E-B7D1800D0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CD23E-A3F2-FC00-4BD4-B2906DB26041}"/>
              </a:ext>
            </a:extLst>
          </p:cNvPr>
          <p:cNvSpPr>
            <a:spLocks noGrp="1"/>
          </p:cNvSpPr>
          <p:nvPr>
            <p:ph type="dt" sz="half" idx="10"/>
          </p:nvPr>
        </p:nvSpPr>
        <p:spPr/>
        <p:txBody>
          <a:bodyPr/>
          <a:lstStyle/>
          <a:p>
            <a:fld id="{C7B4BB24-565F-4796-A29D-7C5CAA427150}" type="datetimeFigureOut">
              <a:rPr lang="en-PH" smtClean="0"/>
              <a:t>28/02/2025</a:t>
            </a:fld>
            <a:endParaRPr lang="en-PH"/>
          </a:p>
        </p:txBody>
      </p:sp>
      <p:sp>
        <p:nvSpPr>
          <p:cNvPr id="6" name="Footer Placeholder 5">
            <a:extLst>
              <a:ext uri="{FF2B5EF4-FFF2-40B4-BE49-F238E27FC236}">
                <a16:creationId xmlns:a16="http://schemas.microsoft.com/office/drawing/2014/main" id="{CC176576-68D0-98D7-E2A2-AB88459DB06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DDEBD4A-686D-AB6C-3611-079E370DE043}"/>
              </a:ext>
            </a:extLst>
          </p:cNvPr>
          <p:cNvSpPr>
            <a:spLocks noGrp="1"/>
          </p:cNvSpPr>
          <p:nvPr>
            <p:ph type="sldNum" sz="quarter" idx="12"/>
          </p:nvPr>
        </p:nvSpPr>
        <p:spPr/>
        <p:txBody>
          <a:bodyPr/>
          <a:lstStyle/>
          <a:p>
            <a:fld id="{640ADB7A-830A-49DC-A3F7-961A8A2D31B5}" type="slidenum">
              <a:rPr lang="en-PH" smtClean="0"/>
              <a:t>‹#›</a:t>
            </a:fld>
            <a:endParaRPr lang="en-PH"/>
          </a:p>
        </p:txBody>
      </p:sp>
    </p:spTree>
    <p:extLst>
      <p:ext uri="{BB962C8B-B14F-4D97-AF65-F5344CB8AC3E}">
        <p14:creationId xmlns:p14="http://schemas.microsoft.com/office/powerpoint/2010/main" val="353468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869C6-DD34-32B2-58B1-2FC6FE3FE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1E23871-B7B5-BCDA-3DE2-EBE42D13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5BD1331-E0B3-1F93-E682-406B2F872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4BB24-565F-4796-A29D-7C5CAA427150}" type="datetimeFigureOut">
              <a:rPr lang="en-PH" smtClean="0"/>
              <a:t>28/02/2025</a:t>
            </a:fld>
            <a:endParaRPr lang="en-PH"/>
          </a:p>
        </p:txBody>
      </p:sp>
      <p:sp>
        <p:nvSpPr>
          <p:cNvPr id="5" name="Footer Placeholder 4">
            <a:extLst>
              <a:ext uri="{FF2B5EF4-FFF2-40B4-BE49-F238E27FC236}">
                <a16:creationId xmlns:a16="http://schemas.microsoft.com/office/drawing/2014/main" id="{34E50A40-B47E-0E7A-93E8-B9F3991AB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ABCB395A-5BD7-E295-FEEE-4248024F4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ADB7A-830A-49DC-A3F7-961A8A2D31B5}" type="slidenum">
              <a:rPr lang="en-PH" smtClean="0"/>
              <a:t>‹#›</a:t>
            </a:fld>
            <a:endParaRPr lang="en-PH"/>
          </a:p>
        </p:txBody>
      </p:sp>
    </p:spTree>
    <p:extLst>
      <p:ext uri="{BB962C8B-B14F-4D97-AF65-F5344CB8AC3E}">
        <p14:creationId xmlns:p14="http://schemas.microsoft.com/office/powerpoint/2010/main" val="352810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703-063E-863D-02B9-682A71D6EB66}"/>
              </a:ext>
            </a:extLst>
          </p:cNvPr>
          <p:cNvSpPr>
            <a:spLocks noGrp="1"/>
          </p:cNvSpPr>
          <p:nvPr>
            <p:ph type="ctrTitle"/>
          </p:nvPr>
        </p:nvSpPr>
        <p:spPr/>
        <p:txBody>
          <a:bodyPr/>
          <a:lstStyle/>
          <a:p>
            <a:endParaRPr lang="en-PH"/>
          </a:p>
        </p:txBody>
      </p:sp>
      <p:sp>
        <p:nvSpPr>
          <p:cNvPr id="8" name="Rectangle 7">
            <a:extLst>
              <a:ext uri="{FF2B5EF4-FFF2-40B4-BE49-F238E27FC236}">
                <a16:creationId xmlns:a16="http://schemas.microsoft.com/office/drawing/2014/main" id="{6C32F6FD-7E08-80EE-52ED-82CE028DA8AC}"/>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Subtitle 2">
            <a:extLst>
              <a:ext uri="{FF2B5EF4-FFF2-40B4-BE49-F238E27FC236}">
                <a16:creationId xmlns:a16="http://schemas.microsoft.com/office/drawing/2014/main" id="{29DCBDA5-7601-D1AA-188D-EBF771FF6EAB}"/>
              </a:ext>
            </a:extLst>
          </p:cNvPr>
          <p:cNvSpPr>
            <a:spLocks noGrp="1"/>
          </p:cNvSpPr>
          <p:nvPr>
            <p:ph type="subTitle" idx="1"/>
          </p:nvPr>
        </p:nvSpPr>
        <p:spPr>
          <a:xfrm>
            <a:off x="1310640" y="787401"/>
            <a:ext cx="9570720" cy="2524759"/>
          </a:xfrm>
          <a:effectLst>
            <a:outerShdw blurRad="50800" dist="38100" dir="5400000" algn="t" rotWithShape="0">
              <a:prstClr val="black">
                <a:alpha val="40000"/>
              </a:prstClr>
            </a:outerShdw>
          </a:effectLst>
        </p:spPr>
        <p:txBody>
          <a:bodyPr>
            <a:noAutofit/>
          </a:bodyPr>
          <a:lstStyle/>
          <a:p>
            <a:r>
              <a:rPr lang="en-US" sz="8800" b="1" dirty="0">
                <a:solidFill>
                  <a:schemeClr val="bg1"/>
                </a:solidFill>
                <a:latin typeface="Times New Roman" panose="02020603050405020304" pitchFamily="18" charset="0"/>
                <a:cs typeface="Times New Roman" panose="02020603050405020304" pitchFamily="18" charset="0"/>
              </a:rPr>
              <a:t>Lung Cancer Analysis</a:t>
            </a:r>
            <a:endParaRPr lang="en-PH" sz="8800" b="1" dirty="0">
              <a:solidFill>
                <a:schemeClr val="bg1"/>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3BC1C4DD-DB61-8ECF-0111-DA41952D74F9}"/>
              </a:ext>
            </a:extLst>
          </p:cNvPr>
          <p:cNvSpPr txBox="1">
            <a:spLocks/>
          </p:cNvSpPr>
          <p:nvPr/>
        </p:nvSpPr>
        <p:spPr>
          <a:xfrm>
            <a:off x="1950720" y="3469641"/>
            <a:ext cx="8290560" cy="604519"/>
          </a:xfrm>
          <a:prstGeom prst="rect">
            <a:avLst/>
          </a:prstGeom>
          <a:effectLst>
            <a:outerShdw blurRad="50800" dist="38100" dir="5400000" algn="t"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solidFill>
                  <a:schemeClr val="bg1"/>
                </a:solidFill>
                <a:latin typeface="Times New Roman" panose="02020603050405020304" pitchFamily="18" charset="0"/>
                <a:cs typeface="Times New Roman" panose="02020603050405020304" pitchFamily="18" charset="0"/>
              </a:rPr>
              <a:t>Resume Project Challenge</a:t>
            </a:r>
            <a:endParaRPr lang="en-PH" sz="5400" dirty="0">
              <a:solidFill>
                <a:schemeClr val="bg1"/>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DBEE869-9D08-ED4B-C5A0-3D17BF3A63EE}"/>
              </a:ext>
            </a:extLst>
          </p:cNvPr>
          <p:cNvSpPr txBox="1">
            <a:spLocks/>
          </p:cNvSpPr>
          <p:nvPr/>
        </p:nvSpPr>
        <p:spPr>
          <a:xfrm>
            <a:off x="3850640" y="4381659"/>
            <a:ext cx="4490720" cy="604519"/>
          </a:xfrm>
          <a:prstGeom prst="rect">
            <a:avLst/>
          </a:prstGeom>
          <a:effectLst>
            <a:outerShdw blurRad="50800" dist="38100" dir="5400000" algn="t"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solidFill>
                  <a:schemeClr val="bg1"/>
                </a:solidFill>
                <a:latin typeface="Times New Roman" panose="02020603050405020304" pitchFamily="18" charset="0"/>
                <a:cs typeface="Times New Roman" panose="02020603050405020304" pitchFamily="18" charset="0"/>
              </a:rPr>
              <a:t>Jericho Joshua Lomibao</a:t>
            </a:r>
            <a:endParaRPr lang="en-PH" sz="3200" dirty="0">
              <a:solidFill>
                <a:schemeClr val="bg1"/>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AFF2EB54-9A4A-14FF-1E18-B2132D3B109D}"/>
              </a:ext>
            </a:extLst>
          </p:cNvPr>
          <p:cNvSpPr txBox="1">
            <a:spLocks/>
          </p:cNvSpPr>
          <p:nvPr/>
        </p:nvSpPr>
        <p:spPr>
          <a:xfrm>
            <a:off x="3027680" y="5293677"/>
            <a:ext cx="6136640" cy="604519"/>
          </a:xfrm>
          <a:prstGeom prst="rect">
            <a:avLst/>
          </a:prstGeom>
          <a:effectLst>
            <a:outerShdw blurRad="50800" dist="38100" dir="5400000" algn="t"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solidFill>
                  <a:schemeClr val="bg1"/>
                </a:solidFill>
                <a:latin typeface="Times New Roman" panose="02020603050405020304" pitchFamily="18" charset="0"/>
                <a:cs typeface="Times New Roman" panose="02020603050405020304" pitchFamily="18" charset="0"/>
              </a:rPr>
              <a:t>Tools Used: MySQL, Excel and Power Bi</a:t>
            </a:r>
            <a:endParaRPr lang="en-PH" sz="3200" dirty="0">
              <a:solidFill>
                <a:schemeClr val="bg1"/>
              </a:solidFill>
              <a:latin typeface="Times New Roman" panose="02020603050405020304" pitchFamily="18" charset="0"/>
              <a:cs typeface="Times New Roman" panose="02020603050405020304" pitchFamily="18" charset="0"/>
            </a:endParaRPr>
          </a:p>
        </p:txBody>
      </p:sp>
      <p:sp>
        <p:nvSpPr>
          <p:cNvPr id="9" name="AutoShape 2" descr="Flat UI Colors">
            <a:extLst>
              <a:ext uri="{FF2B5EF4-FFF2-40B4-BE49-F238E27FC236}">
                <a16:creationId xmlns:a16="http://schemas.microsoft.com/office/drawing/2014/main" id="{6DEC822E-8E8B-5F27-5217-2BBF9090E1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4197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5C5D-C260-FC09-B4A0-326156B7254F}"/>
              </a:ext>
            </a:extLst>
          </p:cNvPr>
          <p:cNvSpPr>
            <a:spLocks noGrp="1"/>
          </p:cNvSpPr>
          <p:nvPr>
            <p:ph type="title"/>
          </p:nvPr>
        </p:nvSpPr>
        <p:spPr/>
        <p:txBody>
          <a:bodyPr/>
          <a:lstStyle/>
          <a:p>
            <a:endParaRPr lang="en-PH"/>
          </a:p>
        </p:txBody>
      </p:sp>
      <p:sp>
        <p:nvSpPr>
          <p:cNvPr id="4" name="Rectangle 3">
            <a:extLst>
              <a:ext uri="{FF2B5EF4-FFF2-40B4-BE49-F238E27FC236}">
                <a16:creationId xmlns:a16="http://schemas.microsoft.com/office/drawing/2014/main" id="{2365DC7F-CA2F-BA72-37FA-4BDAE097AD6D}"/>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 name="Content Placeholder 6">
            <a:extLst>
              <a:ext uri="{FF2B5EF4-FFF2-40B4-BE49-F238E27FC236}">
                <a16:creationId xmlns:a16="http://schemas.microsoft.com/office/drawing/2014/main" id="{99163BDB-3D9E-57B2-6E13-04048DFD0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76" y="595314"/>
            <a:ext cx="8342572" cy="4727457"/>
          </a:xfrm>
        </p:spPr>
      </p:pic>
      <p:sp>
        <p:nvSpPr>
          <p:cNvPr id="5" name="TextBox 4">
            <a:extLst>
              <a:ext uri="{FF2B5EF4-FFF2-40B4-BE49-F238E27FC236}">
                <a16:creationId xmlns:a16="http://schemas.microsoft.com/office/drawing/2014/main" id="{F525B2E7-E092-E49A-7170-2F8ACC956BEB}"/>
              </a:ext>
            </a:extLst>
          </p:cNvPr>
          <p:cNvSpPr txBox="1"/>
          <p:nvPr/>
        </p:nvSpPr>
        <p:spPr>
          <a:xfrm>
            <a:off x="67376" y="112991"/>
            <a:ext cx="3224463" cy="369332"/>
          </a:xfrm>
          <a:prstGeom prst="rect">
            <a:avLst/>
          </a:prstGeom>
          <a:noFill/>
        </p:spPr>
        <p:txBody>
          <a:bodyPr wrap="square" rtlCol="0">
            <a:spAutoFit/>
          </a:bodyPr>
          <a:lstStyle/>
          <a:p>
            <a:r>
              <a:rPr lang="en-US" kern="100" dirty="0">
                <a:solidFill>
                  <a:schemeClr val="bg1"/>
                </a:solidFill>
                <a:latin typeface="Calibri" panose="020F0502020204030204" pitchFamily="34" charset="0"/>
                <a:cs typeface="Times New Roman" panose="02020603050405020304" pitchFamily="18" charset="0"/>
              </a:rPr>
              <a:t>Treatment and Survival Analysis</a:t>
            </a:r>
            <a:endParaRPr lang="en-PH" dirty="0">
              <a:solidFill>
                <a:schemeClr val="bg1"/>
              </a:solidFill>
            </a:endParaRPr>
          </a:p>
        </p:txBody>
      </p:sp>
      <p:sp>
        <p:nvSpPr>
          <p:cNvPr id="8" name="TextBox 7">
            <a:extLst>
              <a:ext uri="{FF2B5EF4-FFF2-40B4-BE49-F238E27FC236}">
                <a16:creationId xmlns:a16="http://schemas.microsoft.com/office/drawing/2014/main" id="{D7BBE846-09AE-709C-C2E6-96C71CB4E1B4}"/>
              </a:ext>
            </a:extLst>
          </p:cNvPr>
          <p:cNvSpPr txBox="1"/>
          <p:nvPr/>
        </p:nvSpPr>
        <p:spPr>
          <a:xfrm>
            <a:off x="8552658" y="595314"/>
            <a:ext cx="3407512" cy="634148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sz="2000" b="1" dirty="0"/>
              <a:t>Key Insights:</a:t>
            </a:r>
            <a:br>
              <a:rPr lang="en-US" dirty="0"/>
            </a:br>
            <a:r>
              <a:rPr lang="en-US" b="1" dirty="0"/>
              <a:t>Survival Years by Treatment Type </a:t>
            </a:r>
          </a:p>
          <a:p>
            <a:r>
              <a:rPr lang="en-US" dirty="0"/>
              <a:t>Different treatment types show varying impacts on survival years, with early and targeted interventions generally leading to longer survival rates. Personalized treatment strategies can significantly improve patient outcomes.</a:t>
            </a:r>
          </a:p>
          <a:p>
            <a:endParaRPr lang="en-US" dirty="0"/>
          </a:p>
          <a:p>
            <a:r>
              <a:rPr lang="en-US" b="1" dirty="0"/>
              <a:t>Lung Cancer Deaths by Country </a:t>
            </a:r>
          </a:p>
          <a:p>
            <a:r>
              <a:rPr lang="en-US" dirty="0"/>
              <a:t>To illustrate variations in lung cancer mortality rates among different countries.</a:t>
            </a:r>
          </a:p>
          <a:p>
            <a:endParaRPr lang="en-US" dirty="0"/>
          </a:p>
          <a:p>
            <a:r>
              <a:rPr lang="en-US" b="1" dirty="0"/>
              <a:t>Developed vs. Developing Countries: Cancer Prevalence </a:t>
            </a:r>
          </a:p>
          <a:p>
            <a:r>
              <a:rPr lang="en-US" dirty="0"/>
              <a:t>To analyze the differences in lung cancer prevalence rates between developed and developing nations.</a:t>
            </a:r>
          </a:p>
          <a:p>
            <a:endParaRPr lang="en-US" dirty="0"/>
          </a:p>
          <a:p>
            <a:r>
              <a:rPr lang="en-US" b="1" dirty="0"/>
              <a:t>Mortality Rate vs. Treatment Type </a:t>
            </a:r>
          </a:p>
          <a:p>
            <a:r>
              <a:rPr lang="en-US" dirty="0"/>
              <a:t>To examine the variation in survival years across different stages of lung cancer.</a:t>
            </a:r>
          </a:p>
          <a:p>
            <a:endParaRPr lang="en-US" dirty="0"/>
          </a:p>
          <a:p>
            <a:r>
              <a:rPr lang="en-US" b="1" dirty="0"/>
              <a:t>Survival Rate Distribution by Cancer Stage </a:t>
            </a:r>
            <a:r>
              <a:rPr lang="en-US" dirty="0"/>
              <a:t>Survival rates decrease significantly as cancer stage progresses, highlighting the importance of early detection and intervention.</a:t>
            </a:r>
          </a:p>
          <a:p>
            <a:endParaRPr lang="en-US" dirty="0"/>
          </a:p>
          <a:p>
            <a:r>
              <a:rPr lang="en-US" b="1" dirty="0"/>
              <a:t>Early Detection Rate vs. Cancer Stage </a:t>
            </a:r>
          </a:p>
          <a:p>
            <a:r>
              <a:rPr lang="en-US" dirty="0"/>
              <a:t>Higher early detection rates are associated with lower cancer stages at diagnosis, emphasizing the importance of screening programs in improving patient outcomes.</a:t>
            </a:r>
          </a:p>
        </p:txBody>
      </p:sp>
    </p:spTree>
    <p:extLst>
      <p:ext uri="{BB962C8B-B14F-4D97-AF65-F5344CB8AC3E}">
        <p14:creationId xmlns:p14="http://schemas.microsoft.com/office/powerpoint/2010/main" val="45582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40EF-3535-6497-9C0B-CC95DB60457E}"/>
              </a:ext>
            </a:extLst>
          </p:cNvPr>
          <p:cNvSpPr>
            <a:spLocks noGrp="1"/>
          </p:cNvSpPr>
          <p:nvPr>
            <p:ph type="title"/>
          </p:nvPr>
        </p:nvSpPr>
        <p:spPr/>
        <p:txBody>
          <a:bodyPr>
            <a:normAutofit/>
          </a:bodyPr>
          <a:lstStyle/>
          <a:p>
            <a:endParaRPr lang="en-PH" sz="1200"/>
          </a:p>
        </p:txBody>
      </p:sp>
      <p:sp>
        <p:nvSpPr>
          <p:cNvPr id="4" name="Rectangle 3">
            <a:extLst>
              <a:ext uri="{FF2B5EF4-FFF2-40B4-BE49-F238E27FC236}">
                <a16:creationId xmlns:a16="http://schemas.microsoft.com/office/drawing/2014/main" id="{28C9BDD0-6C06-0301-ACD4-3FEA460AD38A}"/>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200"/>
          </a:p>
        </p:txBody>
      </p:sp>
      <p:sp>
        <p:nvSpPr>
          <p:cNvPr id="5" name="TextBox 4">
            <a:extLst>
              <a:ext uri="{FF2B5EF4-FFF2-40B4-BE49-F238E27FC236}">
                <a16:creationId xmlns:a16="http://schemas.microsoft.com/office/drawing/2014/main" id="{C0F0EB01-EFCA-34C3-4645-3BE5A960DE48}"/>
              </a:ext>
            </a:extLst>
          </p:cNvPr>
          <p:cNvSpPr txBox="1"/>
          <p:nvPr/>
        </p:nvSpPr>
        <p:spPr>
          <a:xfrm>
            <a:off x="184876" y="258260"/>
            <a:ext cx="11822249" cy="4925066"/>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sz="1800" b="1" dirty="0"/>
              <a:t>Conclusion and Recommendations</a:t>
            </a:r>
          </a:p>
          <a:p>
            <a:r>
              <a:rPr lang="en-US" sz="1800" b="1" dirty="0"/>
              <a:t>Conclusion:</a:t>
            </a:r>
          </a:p>
          <a:p>
            <a:r>
              <a:rPr lang="en-US" dirty="0"/>
              <a:t>The analysis of lung cancer treatment and survival patterns reveals that survival outcomes are significantly influenced by treatment type, cancer stage, and demographic factors. Early detection plays a crucial role in improving survival rates, as patients diagnosed at earlier stages tend to have better outcomes. Additionally, disparities in lung cancer mortality rates between developed and developing countries suggest differences in healthcare access, screening programs, and lifestyle factors. Personalized treatment strategies and improved healthcare interventions can enhance survival rates and reduce lung cancer-related deaths worldwide.</a:t>
            </a:r>
          </a:p>
          <a:p>
            <a:r>
              <a:rPr lang="en-US" sz="1800" b="1" dirty="0"/>
              <a:t>Recommendations:</a:t>
            </a:r>
          </a:p>
          <a:p>
            <a:pPr marL="171450" indent="-171450">
              <a:buFont typeface="Arial" panose="020B0604020202020204" pitchFamily="34" charset="0"/>
              <a:buChar char="•"/>
            </a:pPr>
            <a:r>
              <a:rPr lang="en-US" b="1" dirty="0"/>
              <a:t>Strengthen Early Detection Programs:</a:t>
            </a:r>
          </a:p>
          <a:p>
            <a:r>
              <a:rPr lang="en-US" dirty="0"/>
              <a:t>Implement nationwide lung cancer screening initiatives, particularly for high-risk populations. Increase public awareness campaigns on early signs and risk factors.</a:t>
            </a:r>
          </a:p>
          <a:p>
            <a:endParaRPr lang="en-US" dirty="0"/>
          </a:p>
          <a:p>
            <a:pPr marL="171450" indent="-171450">
              <a:buFont typeface="Arial" panose="020B0604020202020204" pitchFamily="34" charset="0"/>
              <a:buChar char="•"/>
            </a:pPr>
            <a:r>
              <a:rPr lang="en-US" b="1" dirty="0"/>
              <a:t>Enhance Access to Quality Treatment:</a:t>
            </a:r>
          </a:p>
          <a:p>
            <a:r>
              <a:rPr lang="en-US" dirty="0"/>
              <a:t>Improve the availability of advanced treatment options such as targeted therapies and immunotherapy. Develop policies that make lung cancer treatment more affordable and accessible.</a:t>
            </a:r>
          </a:p>
          <a:p>
            <a:endParaRPr lang="en-US" dirty="0"/>
          </a:p>
          <a:p>
            <a:pPr marL="171450" indent="-171450">
              <a:buFont typeface="Arial" panose="020B0604020202020204" pitchFamily="34" charset="0"/>
              <a:buChar char="•"/>
            </a:pPr>
            <a:r>
              <a:rPr lang="en-US" b="1" dirty="0"/>
              <a:t>Address Global Disparities in Cancer Care:</a:t>
            </a:r>
          </a:p>
          <a:p>
            <a:r>
              <a:rPr lang="en-US" dirty="0"/>
              <a:t>Invest in healthcare infrastructure in developing countries to improve diagnosis and treatment availability. Foster international collaboration for knowledge sharing and best practices in lung cancer treatment.</a:t>
            </a:r>
          </a:p>
          <a:p>
            <a:endParaRPr lang="en-US" dirty="0"/>
          </a:p>
          <a:p>
            <a:pPr marL="171450" indent="-171450">
              <a:buFont typeface="Arial" panose="020B0604020202020204" pitchFamily="34" charset="0"/>
              <a:buChar char="•"/>
            </a:pPr>
            <a:r>
              <a:rPr lang="en-US" b="1" dirty="0"/>
              <a:t>Encourage Smoking Cessation and Risk Reduction:</a:t>
            </a:r>
          </a:p>
          <a:p>
            <a:r>
              <a:rPr lang="en-US" dirty="0"/>
              <a:t>Strengthen tobacco control policies and smoking cessation programs. Promote environmental initiatives to reduce exposure to air pollution and </a:t>
            </a:r>
            <a:r>
              <a:rPr lang="en-US"/>
              <a:t>carcinogens.</a:t>
            </a:r>
          </a:p>
          <a:p>
            <a:endParaRPr lang="en-US" dirty="0"/>
          </a:p>
          <a:p>
            <a:pPr marL="171450" indent="-171450">
              <a:buFont typeface="Arial" panose="020B0604020202020204" pitchFamily="34" charset="0"/>
              <a:buChar char="•"/>
            </a:pPr>
            <a:r>
              <a:rPr lang="en-US" b="1" dirty="0"/>
              <a:t>Continue Research and Data Analysis:</a:t>
            </a:r>
          </a:p>
          <a:p>
            <a:r>
              <a:rPr lang="en-US" dirty="0"/>
              <a:t>Conduct further studies on gender-based and regional differences in lung cancer survival rates. Utilize predictive analytics and machine learning to improve early detection and personalized treatment planning.</a:t>
            </a:r>
          </a:p>
        </p:txBody>
      </p:sp>
    </p:spTree>
    <p:extLst>
      <p:ext uri="{BB962C8B-B14F-4D97-AF65-F5344CB8AC3E}">
        <p14:creationId xmlns:p14="http://schemas.microsoft.com/office/powerpoint/2010/main" val="249946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8DD9-E987-F7CC-B1C1-D1638D0C3581}"/>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8DB55313-E634-6F4E-25E2-3A852A3335A3}"/>
              </a:ext>
            </a:extLst>
          </p:cNvPr>
          <p:cNvSpPr>
            <a:spLocks noGrp="1"/>
          </p:cNvSpPr>
          <p:nvPr>
            <p:ph idx="1"/>
          </p:nvPr>
        </p:nvSpPr>
        <p:spPr/>
        <p:txBody>
          <a:bodyPr/>
          <a:lstStyle/>
          <a:p>
            <a:endParaRPr lang="en-PH"/>
          </a:p>
        </p:txBody>
      </p:sp>
      <p:sp>
        <p:nvSpPr>
          <p:cNvPr id="10" name="Rectangle 9">
            <a:extLst>
              <a:ext uri="{FF2B5EF4-FFF2-40B4-BE49-F238E27FC236}">
                <a16:creationId xmlns:a16="http://schemas.microsoft.com/office/drawing/2014/main" id="{04544984-F5BA-29FF-D919-C48C2CDE3219}"/>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Subtitle 2">
            <a:extLst>
              <a:ext uri="{FF2B5EF4-FFF2-40B4-BE49-F238E27FC236}">
                <a16:creationId xmlns:a16="http://schemas.microsoft.com/office/drawing/2014/main" id="{EB90F211-44B7-024A-7D8A-7780A03D661D}"/>
              </a:ext>
            </a:extLst>
          </p:cNvPr>
          <p:cNvSpPr txBox="1">
            <a:spLocks/>
          </p:cNvSpPr>
          <p:nvPr/>
        </p:nvSpPr>
        <p:spPr>
          <a:xfrm>
            <a:off x="91440" y="1302783"/>
            <a:ext cx="5334000" cy="475951"/>
          </a:xfrm>
          <a:prstGeom prst="rect">
            <a:avLst/>
          </a:prstGeom>
          <a:effectLst>
            <a:outerShdw blurRad="50800" dist="38100" dir="5400000" algn="t"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Goal of Analysis for Lung Cancer Dataset</a:t>
            </a:r>
            <a:endParaRPr lang="en-PH" dirty="0">
              <a:solidFill>
                <a:schemeClr val="bg1"/>
              </a:solidFill>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C21163F4-FA6B-EA6A-36DE-1BD0EB68B96D}"/>
              </a:ext>
            </a:extLst>
          </p:cNvPr>
          <p:cNvSpPr txBox="1">
            <a:spLocks/>
          </p:cNvSpPr>
          <p:nvPr/>
        </p:nvSpPr>
        <p:spPr>
          <a:xfrm>
            <a:off x="91440" y="1761571"/>
            <a:ext cx="11684000" cy="1325563"/>
          </a:xfrm>
          <a:prstGeom prst="rect">
            <a:avLst/>
          </a:prstGeom>
          <a:effectLst>
            <a:outerShdw blurRad="50800" dist="38100" dir="5400000" algn="t"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solidFill>
                  <a:schemeClr val="bg1"/>
                </a:solidFill>
                <a:latin typeface="Times New Roman" panose="02020603050405020304" pitchFamily="18" charset="0"/>
                <a:cs typeface="Times New Roman" panose="02020603050405020304" pitchFamily="18" charset="0"/>
              </a:rPr>
              <a:t>The primary goal of this analysis is to investigate the factors contributing to lung cancer incidence, progression, and outcomes. This includes identifying key risk factors such as smoking, environmental exposures, genetic predispositions, and lifestyle influences. The analysis will also focus on early detection methods, treatment effectiveness, survival rates, and disparities in healthcare access. By leveraging statistical models and data-driven insights, this study aims to improve early diagnosis, optimize treatment strategies, and inform public health policies for better prevention and management of lung cancer.</a:t>
            </a:r>
            <a:endParaRPr lang="en-PH" sz="1600" dirty="0">
              <a:solidFill>
                <a:schemeClr val="bg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9CA88DCB-C263-5762-5AF9-AD89F91F70FB}"/>
              </a:ext>
            </a:extLst>
          </p:cNvPr>
          <p:cNvSpPr txBox="1">
            <a:spLocks/>
          </p:cNvSpPr>
          <p:nvPr/>
        </p:nvSpPr>
        <p:spPr>
          <a:xfrm>
            <a:off x="91440" y="3995265"/>
            <a:ext cx="11684000" cy="1325563"/>
          </a:xfrm>
          <a:prstGeom prst="rect">
            <a:avLst/>
          </a:prstGeom>
          <a:effectLst>
            <a:outerShdw blurRad="50800" dist="38100" dir="5400000" algn="t"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solidFill>
                  <a:schemeClr val="bg1"/>
                </a:solidFill>
                <a:latin typeface="Times New Roman" panose="02020603050405020304" pitchFamily="18" charset="0"/>
                <a:cs typeface="Times New Roman" panose="02020603050405020304" pitchFamily="18" charset="0"/>
              </a:rPr>
              <a:t>The objective of this project is to analyze key factors influencing lung cancer incidence, progression, and patient outcomes. By examining smoking habits, environmental exposures, genetic predispositions, and lifestyle factors, the study aims to identify critical risk elements. Additionally, the project evaluates early detection methods, treatment effectiveness, survival rates, and healthcare disparities. Using statistical models and data-driven insights, the findings will contribute to enhancing early diagnosis, optimizing treatment strategies, and shaping informed public health policies for better lung cancer prevention and management.</a:t>
            </a:r>
            <a:endParaRPr lang="en-PH" sz="1600" dirty="0">
              <a:solidFill>
                <a:schemeClr val="bg1"/>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10003214-3952-871B-5559-6A539D15ACD9}"/>
              </a:ext>
            </a:extLst>
          </p:cNvPr>
          <p:cNvSpPr txBox="1">
            <a:spLocks/>
          </p:cNvSpPr>
          <p:nvPr/>
        </p:nvSpPr>
        <p:spPr>
          <a:xfrm>
            <a:off x="91440" y="3520765"/>
            <a:ext cx="2509520" cy="475951"/>
          </a:xfrm>
          <a:prstGeom prst="rect">
            <a:avLst/>
          </a:prstGeom>
          <a:effectLst>
            <a:outerShdw blurRad="50800" dist="38100" dir="5400000" algn="t"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latin typeface="Times New Roman" panose="02020603050405020304" pitchFamily="18" charset="0"/>
                <a:cs typeface="Times New Roman" panose="02020603050405020304" pitchFamily="18" charset="0"/>
              </a:rPr>
              <a:t>Project Objective</a:t>
            </a:r>
            <a:endParaRPr lang="en-PH"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8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263939-4E8D-81FF-E906-CE0460BE9C14}"/>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TextBox 4">
            <a:extLst>
              <a:ext uri="{FF2B5EF4-FFF2-40B4-BE49-F238E27FC236}">
                <a16:creationId xmlns:a16="http://schemas.microsoft.com/office/drawing/2014/main" id="{57B349A7-459C-D623-6ABE-A25FBA4E3633}"/>
              </a:ext>
            </a:extLst>
          </p:cNvPr>
          <p:cNvSpPr txBox="1"/>
          <p:nvPr/>
        </p:nvSpPr>
        <p:spPr>
          <a:xfrm>
            <a:off x="162560" y="572592"/>
            <a:ext cx="4897120"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PH" dirty="0"/>
              <a:t>Retrieve all records for individuals diagnosed with lung cancer.</a:t>
            </a:r>
          </a:p>
          <a:p>
            <a:r>
              <a:rPr lang="en-US" dirty="0"/>
              <a:t>SELECT * </a:t>
            </a:r>
          </a:p>
          <a:p>
            <a:r>
              <a:rPr lang="en-US" dirty="0"/>
              <a:t>FROM lung_cancer_data1</a:t>
            </a:r>
          </a:p>
          <a:p>
            <a:r>
              <a:rPr lang="en-US" dirty="0"/>
              <a:t>WHERE </a:t>
            </a:r>
            <a:r>
              <a:rPr lang="en-US" dirty="0" err="1"/>
              <a:t>Lung_Cancer_Diagnosis</a:t>
            </a:r>
            <a:r>
              <a:rPr lang="en-US" dirty="0"/>
              <a:t> = 'Yes';</a:t>
            </a:r>
            <a:endParaRPr lang="en-PH" dirty="0"/>
          </a:p>
          <a:p>
            <a:endParaRPr lang="en-PH" dirty="0"/>
          </a:p>
        </p:txBody>
      </p:sp>
      <p:sp>
        <p:nvSpPr>
          <p:cNvPr id="6" name="TextBox 5">
            <a:extLst>
              <a:ext uri="{FF2B5EF4-FFF2-40B4-BE49-F238E27FC236}">
                <a16:creationId xmlns:a16="http://schemas.microsoft.com/office/drawing/2014/main" id="{88B42D19-752F-FAF2-0909-1DEE596375FE}"/>
              </a:ext>
            </a:extLst>
          </p:cNvPr>
          <p:cNvSpPr txBox="1"/>
          <p:nvPr/>
        </p:nvSpPr>
        <p:spPr>
          <a:xfrm>
            <a:off x="162560" y="1619386"/>
            <a:ext cx="4897120"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PH" dirty="0"/>
              <a:t>2. Count the number of smokers and non-smokers.</a:t>
            </a:r>
          </a:p>
          <a:p>
            <a:r>
              <a:rPr lang="en-US" dirty="0"/>
              <a:t>SELECT </a:t>
            </a:r>
          </a:p>
          <a:p>
            <a:r>
              <a:rPr lang="en-US" dirty="0"/>
              <a:t>SUM(CASE WHEN Smoker LIKE 'Yes' THEN 1 ELSE 0 END) AS Smokers,</a:t>
            </a:r>
          </a:p>
          <a:p>
            <a:r>
              <a:rPr lang="en-US" dirty="0"/>
              <a:t>SUM(CASE WHEN Smoker LIKE 'No' THEN 1 ELSE 0 END) AS `Non Smoker`</a:t>
            </a:r>
          </a:p>
          <a:p>
            <a:r>
              <a:rPr lang="en-US" dirty="0"/>
              <a:t>FROM lung_cancer_data1;</a:t>
            </a:r>
            <a:endParaRPr lang="en-PH" dirty="0"/>
          </a:p>
        </p:txBody>
      </p:sp>
      <p:sp>
        <p:nvSpPr>
          <p:cNvPr id="7" name="TextBox 6">
            <a:extLst>
              <a:ext uri="{FF2B5EF4-FFF2-40B4-BE49-F238E27FC236}">
                <a16:creationId xmlns:a16="http://schemas.microsoft.com/office/drawing/2014/main" id="{57B57363-2892-4F91-1E0A-76DE6C3350D1}"/>
              </a:ext>
            </a:extLst>
          </p:cNvPr>
          <p:cNvSpPr txBox="1"/>
          <p:nvPr/>
        </p:nvSpPr>
        <p:spPr>
          <a:xfrm>
            <a:off x="162560" y="2666180"/>
            <a:ext cx="4897120" cy="874085"/>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PH" dirty="0"/>
              <a:t>3. List all unique cancer stages present in the dataset.</a:t>
            </a:r>
          </a:p>
          <a:p>
            <a:r>
              <a:rPr lang="en-US" dirty="0"/>
              <a:t>SELECT DISTINCT </a:t>
            </a:r>
            <a:r>
              <a:rPr lang="en-US" dirty="0" err="1"/>
              <a:t>Cancer_Stage</a:t>
            </a:r>
            <a:endParaRPr lang="en-US" dirty="0"/>
          </a:p>
          <a:p>
            <a:r>
              <a:rPr lang="en-US" dirty="0"/>
              <a:t> FROM lung_cancer_data1</a:t>
            </a:r>
          </a:p>
          <a:p>
            <a:r>
              <a:rPr lang="en-US" dirty="0"/>
              <a:t>WHERE </a:t>
            </a:r>
            <a:r>
              <a:rPr lang="en-US" dirty="0" err="1"/>
              <a:t>Cancer_Stage</a:t>
            </a:r>
            <a:r>
              <a:rPr lang="en-US" dirty="0"/>
              <a:t> != 'None';</a:t>
            </a:r>
            <a:endParaRPr lang="en-PH" dirty="0"/>
          </a:p>
        </p:txBody>
      </p:sp>
      <p:sp>
        <p:nvSpPr>
          <p:cNvPr id="8" name="TextBox 7">
            <a:extLst>
              <a:ext uri="{FF2B5EF4-FFF2-40B4-BE49-F238E27FC236}">
                <a16:creationId xmlns:a16="http://schemas.microsoft.com/office/drawing/2014/main" id="{0F5562E6-E533-FF65-72DA-4046EA30C48F}"/>
              </a:ext>
            </a:extLst>
          </p:cNvPr>
          <p:cNvSpPr txBox="1"/>
          <p:nvPr/>
        </p:nvSpPr>
        <p:spPr>
          <a:xfrm>
            <a:off x="162560" y="3515355"/>
            <a:ext cx="4897120" cy="676467"/>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PH" dirty="0"/>
              <a:t>4. Retrieve the average number of cigarettes smoked per day by smokers.</a:t>
            </a:r>
          </a:p>
          <a:p>
            <a:r>
              <a:rPr lang="en-US" dirty="0"/>
              <a:t>SELECT AVG(</a:t>
            </a:r>
            <a:r>
              <a:rPr lang="en-US" dirty="0" err="1"/>
              <a:t>Cigarettes_per_Day</a:t>
            </a:r>
            <a:r>
              <a:rPr lang="en-US" dirty="0"/>
              <a:t>) AS `Average Cigarette Per Day`</a:t>
            </a:r>
          </a:p>
          <a:p>
            <a:r>
              <a:rPr lang="en-US" dirty="0"/>
              <a:t>FROM lung_cancer_data1;</a:t>
            </a:r>
            <a:endParaRPr lang="en-PH" dirty="0"/>
          </a:p>
        </p:txBody>
      </p:sp>
      <p:sp>
        <p:nvSpPr>
          <p:cNvPr id="9" name="TextBox 8">
            <a:extLst>
              <a:ext uri="{FF2B5EF4-FFF2-40B4-BE49-F238E27FC236}">
                <a16:creationId xmlns:a16="http://schemas.microsoft.com/office/drawing/2014/main" id="{8C00FA32-C762-644F-FE2D-884470C567FA}"/>
              </a:ext>
            </a:extLst>
          </p:cNvPr>
          <p:cNvSpPr txBox="1"/>
          <p:nvPr/>
        </p:nvSpPr>
        <p:spPr>
          <a:xfrm>
            <a:off x="162560" y="4166912"/>
            <a:ext cx="4897120"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PH" dirty="0"/>
              <a:t>5. Count the number of people exposed to high air pollution.</a:t>
            </a:r>
          </a:p>
          <a:p>
            <a:r>
              <a:rPr lang="en-US" dirty="0"/>
              <a:t>SELECT COUNT(</a:t>
            </a:r>
            <a:r>
              <a:rPr lang="en-US" dirty="0" err="1"/>
              <a:t>Population_Size</a:t>
            </a:r>
            <a:r>
              <a:rPr lang="en-US" dirty="0"/>
              <a:t>) AS `High Exposed`, </a:t>
            </a:r>
            <a:r>
              <a:rPr lang="en-US" dirty="0" err="1"/>
              <a:t>Air_Pollution_Exposure</a:t>
            </a:r>
            <a:endParaRPr lang="en-US" dirty="0"/>
          </a:p>
          <a:p>
            <a:r>
              <a:rPr lang="en-US" dirty="0"/>
              <a:t>FROM lung_cancer_data1</a:t>
            </a:r>
          </a:p>
          <a:p>
            <a:r>
              <a:rPr lang="en-US" dirty="0"/>
              <a:t>WHERE </a:t>
            </a:r>
            <a:r>
              <a:rPr lang="en-US" dirty="0" err="1"/>
              <a:t>Air_Pollution_Exposure</a:t>
            </a:r>
            <a:r>
              <a:rPr lang="en-US" dirty="0"/>
              <a:t> LIKE 'High’</a:t>
            </a:r>
          </a:p>
          <a:p>
            <a:r>
              <a:rPr lang="en-US" dirty="0"/>
              <a:t>GROUP BY </a:t>
            </a:r>
            <a:r>
              <a:rPr lang="en-US" dirty="0" err="1"/>
              <a:t>Air_Pollution_Exposure</a:t>
            </a:r>
            <a:r>
              <a:rPr lang="en-US" dirty="0"/>
              <a:t>;</a:t>
            </a:r>
            <a:endParaRPr lang="en-PH" dirty="0"/>
          </a:p>
        </p:txBody>
      </p:sp>
      <p:pic>
        <p:nvPicPr>
          <p:cNvPr id="12" name="Picture 11">
            <a:extLst>
              <a:ext uri="{FF2B5EF4-FFF2-40B4-BE49-F238E27FC236}">
                <a16:creationId xmlns:a16="http://schemas.microsoft.com/office/drawing/2014/main" id="{E8E17FCF-6E39-EF94-CDBA-A7C7F1B35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999" y="596367"/>
            <a:ext cx="3879960" cy="831420"/>
          </a:xfrm>
          <a:prstGeom prst="rect">
            <a:avLst/>
          </a:prstGeom>
        </p:spPr>
      </p:pic>
      <p:pic>
        <p:nvPicPr>
          <p:cNvPr id="14" name="Picture 13">
            <a:extLst>
              <a:ext uri="{FF2B5EF4-FFF2-40B4-BE49-F238E27FC236}">
                <a16:creationId xmlns:a16="http://schemas.microsoft.com/office/drawing/2014/main" id="{E670D605-B649-13DF-C23E-A4BA0B904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999" y="1608444"/>
            <a:ext cx="2331801" cy="831420"/>
          </a:xfrm>
          <a:prstGeom prst="rect">
            <a:avLst/>
          </a:prstGeom>
        </p:spPr>
      </p:pic>
      <p:pic>
        <p:nvPicPr>
          <p:cNvPr id="16" name="Picture 15">
            <a:extLst>
              <a:ext uri="{FF2B5EF4-FFF2-40B4-BE49-F238E27FC236}">
                <a16:creationId xmlns:a16="http://schemas.microsoft.com/office/drawing/2014/main" id="{2E816A15-6192-111E-3D2C-33A10290D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999" y="2597580"/>
            <a:ext cx="1091138" cy="831420"/>
          </a:xfrm>
          <a:prstGeom prst="rect">
            <a:avLst/>
          </a:prstGeom>
        </p:spPr>
      </p:pic>
      <p:pic>
        <p:nvPicPr>
          <p:cNvPr id="20" name="Picture 19">
            <a:extLst>
              <a:ext uri="{FF2B5EF4-FFF2-40B4-BE49-F238E27FC236}">
                <a16:creationId xmlns:a16="http://schemas.microsoft.com/office/drawing/2014/main" id="{DC4EE07B-CACD-000E-DC1B-08AE3E32E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1999" y="3586716"/>
            <a:ext cx="2271935" cy="707379"/>
          </a:xfrm>
          <a:prstGeom prst="rect">
            <a:avLst/>
          </a:prstGeom>
        </p:spPr>
      </p:pic>
      <p:pic>
        <p:nvPicPr>
          <p:cNvPr id="22" name="Picture 21">
            <a:extLst>
              <a:ext uri="{FF2B5EF4-FFF2-40B4-BE49-F238E27FC236}">
                <a16:creationId xmlns:a16="http://schemas.microsoft.com/office/drawing/2014/main" id="{1653322C-1CAA-212D-2A92-DFFF26A97D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1999" y="4451811"/>
            <a:ext cx="2532911" cy="622847"/>
          </a:xfrm>
          <a:prstGeom prst="rect">
            <a:avLst/>
          </a:prstGeom>
        </p:spPr>
      </p:pic>
      <p:sp>
        <p:nvSpPr>
          <p:cNvPr id="23" name="TextBox 22">
            <a:extLst>
              <a:ext uri="{FF2B5EF4-FFF2-40B4-BE49-F238E27FC236}">
                <a16:creationId xmlns:a16="http://schemas.microsoft.com/office/drawing/2014/main" id="{C1888A65-F6DF-8998-AF19-5C53EF8309DB}"/>
              </a:ext>
            </a:extLst>
          </p:cNvPr>
          <p:cNvSpPr txBox="1"/>
          <p:nvPr/>
        </p:nvSpPr>
        <p:spPr>
          <a:xfrm>
            <a:off x="162560" y="203260"/>
            <a:ext cx="2418080"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kern="100" dirty="0">
                <a:solidFill>
                  <a:schemeClr val="bg1"/>
                </a:solidFill>
                <a:latin typeface="Calibri" panose="020F0502020204030204" pitchFamily="34" charset="0"/>
                <a:cs typeface="Times New Roman" panose="02020603050405020304" pitchFamily="18" charset="0"/>
              </a:rPr>
              <a:t>------ Beginner Level</a:t>
            </a:r>
            <a:endParaRPr lang="en-PH" dirty="0">
              <a:solidFill>
                <a:schemeClr val="bg1"/>
              </a:solidFill>
            </a:endParaRPr>
          </a:p>
        </p:txBody>
      </p:sp>
      <p:sp>
        <p:nvSpPr>
          <p:cNvPr id="24" name="TextBox 23">
            <a:extLst>
              <a:ext uri="{FF2B5EF4-FFF2-40B4-BE49-F238E27FC236}">
                <a16:creationId xmlns:a16="http://schemas.microsoft.com/office/drawing/2014/main" id="{A05913B1-0DC8-7A72-44B3-942FCD7A4EA0}"/>
              </a:ext>
            </a:extLst>
          </p:cNvPr>
          <p:cNvSpPr txBox="1"/>
          <p:nvPr/>
        </p:nvSpPr>
        <p:spPr>
          <a:xfrm>
            <a:off x="162560" y="5213704"/>
            <a:ext cx="4897120" cy="1071704"/>
          </a:xfrm>
          <a:prstGeom prst="rect">
            <a:avLst/>
          </a:prstGeom>
          <a:noFill/>
          <a:effectLst>
            <a:outerShdw blurRad="50800" dist="38100" dir="5400000" algn="t" rotWithShape="0">
              <a:prstClr val="black">
                <a:alpha val="40000"/>
              </a:prstClr>
            </a:outerShdw>
          </a:effectLst>
        </p:spPr>
        <p:txBody>
          <a:bodyPr wrap="square" rtlCol="0">
            <a:spAutoFit/>
          </a:bodyPr>
          <a:lstStyle/>
          <a:p>
            <a:pPr>
              <a:lnSpc>
                <a:spcPct val="107000"/>
              </a:lnSpc>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Find the top 5 countries with the highest lung cancer deaths.</a:t>
            </a:r>
          </a:p>
          <a:p>
            <a:pPr>
              <a:lnSpc>
                <a:spcPct val="107000"/>
              </a:lnSpc>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DISTINCT Country,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Annual_Lung_Cancer_Deaths</a:t>
            </a:r>
            <a:endPar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lung_cancer_data1WHERE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Lung_Cancer_Diagnosis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LIKE 'Yes’</a:t>
            </a:r>
          </a:p>
          <a:p>
            <a:pPr>
              <a:lnSpc>
                <a:spcPct val="107000"/>
              </a:lnSpc>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 BY </a:t>
            </a:r>
            <a:r>
              <a:rPr lang="en-US"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Annual_Lung_Cancer_Deaths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DESC</a:t>
            </a:r>
          </a:p>
          <a:p>
            <a:pPr>
              <a:lnSpc>
                <a:spcPct val="107000"/>
              </a:lnSpc>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LIMIT 5;</a:t>
            </a:r>
            <a:endParaRPr lang="en-PH"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E28A8BA1-B3CD-B615-A96F-2370AD2872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1999" y="5232375"/>
            <a:ext cx="2271935" cy="1054178"/>
          </a:xfrm>
          <a:prstGeom prst="rect">
            <a:avLst/>
          </a:prstGeom>
        </p:spPr>
      </p:pic>
    </p:spTree>
    <p:extLst>
      <p:ext uri="{BB962C8B-B14F-4D97-AF65-F5344CB8AC3E}">
        <p14:creationId xmlns:p14="http://schemas.microsoft.com/office/powerpoint/2010/main" val="152011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A61B-E098-EE11-99BE-BFAE47A9D690}"/>
              </a:ext>
            </a:extLst>
          </p:cNvPr>
          <p:cNvSpPr>
            <a:spLocks noGrp="1"/>
          </p:cNvSpPr>
          <p:nvPr>
            <p:ph type="title"/>
          </p:nvPr>
        </p:nvSpPr>
        <p:spPr/>
        <p:txBody>
          <a:bodyPr/>
          <a:lstStyle/>
          <a:p>
            <a:endParaRPr lang="en-PH"/>
          </a:p>
        </p:txBody>
      </p:sp>
      <p:pic>
        <p:nvPicPr>
          <p:cNvPr id="12" name="Content Placeholder 11">
            <a:extLst>
              <a:ext uri="{FF2B5EF4-FFF2-40B4-BE49-F238E27FC236}">
                <a16:creationId xmlns:a16="http://schemas.microsoft.com/office/drawing/2014/main" id="{15EF9BDD-D486-9313-89F0-4CCBC4555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314" y="3448815"/>
            <a:ext cx="2381372" cy="1104957"/>
          </a:xfrm>
        </p:spPr>
      </p:pic>
      <p:sp>
        <p:nvSpPr>
          <p:cNvPr id="4" name="Rectangle 3">
            <a:extLst>
              <a:ext uri="{FF2B5EF4-FFF2-40B4-BE49-F238E27FC236}">
                <a16:creationId xmlns:a16="http://schemas.microsoft.com/office/drawing/2014/main" id="{2CAAF07F-9E8F-0BE8-E425-A056E4E5E7C2}"/>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TextBox 5">
            <a:extLst>
              <a:ext uri="{FF2B5EF4-FFF2-40B4-BE49-F238E27FC236}">
                <a16:creationId xmlns:a16="http://schemas.microsoft.com/office/drawing/2014/main" id="{5C962954-630B-ECE5-8B05-A576E892231D}"/>
              </a:ext>
            </a:extLst>
          </p:cNvPr>
          <p:cNvSpPr txBox="1"/>
          <p:nvPr/>
        </p:nvSpPr>
        <p:spPr>
          <a:xfrm>
            <a:off x="162560" y="213360"/>
            <a:ext cx="5374640"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7. Count the number of people diagnosed with lung cancer by gender.</a:t>
            </a:r>
          </a:p>
          <a:p>
            <a:r>
              <a:rPr lang="en-US" dirty="0"/>
              <a:t>SELECT Gender, COUNT(</a:t>
            </a:r>
            <a:r>
              <a:rPr lang="en-US" dirty="0" err="1"/>
              <a:t>Lung_Cancer_Diagnosis</a:t>
            </a:r>
            <a:r>
              <a:rPr lang="en-US" dirty="0"/>
              <a:t>) AS Counts</a:t>
            </a:r>
          </a:p>
          <a:p>
            <a:r>
              <a:rPr lang="en-US" dirty="0"/>
              <a:t>FROM lung_cancer_data1</a:t>
            </a:r>
          </a:p>
          <a:p>
            <a:r>
              <a:rPr lang="en-US" dirty="0"/>
              <a:t>WHERE </a:t>
            </a:r>
            <a:r>
              <a:rPr lang="en-US" dirty="0" err="1"/>
              <a:t>Lung_Cancer_Diagnosis</a:t>
            </a:r>
            <a:r>
              <a:rPr lang="en-US" dirty="0"/>
              <a:t> LIKE ‘Yes</a:t>
            </a:r>
          </a:p>
          <a:p>
            <a:r>
              <a:rPr lang="en-US" dirty="0"/>
              <a:t>'GROUP BY Gender, </a:t>
            </a:r>
            <a:r>
              <a:rPr lang="en-US" dirty="0" err="1"/>
              <a:t>Lung_Cancer_Diagnosis</a:t>
            </a:r>
            <a:r>
              <a:rPr lang="en-US" dirty="0"/>
              <a:t>;</a:t>
            </a:r>
            <a:endParaRPr lang="en-PH" dirty="0"/>
          </a:p>
        </p:txBody>
      </p:sp>
      <p:sp>
        <p:nvSpPr>
          <p:cNvPr id="7" name="TextBox 6">
            <a:extLst>
              <a:ext uri="{FF2B5EF4-FFF2-40B4-BE49-F238E27FC236}">
                <a16:creationId xmlns:a16="http://schemas.microsoft.com/office/drawing/2014/main" id="{11C9A669-7CED-1214-C0C9-293B6CBC6F1B}"/>
              </a:ext>
            </a:extLst>
          </p:cNvPr>
          <p:cNvSpPr txBox="1"/>
          <p:nvPr/>
        </p:nvSpPr>
        <p:spPr>
          <a:xfrm>
            <a:off x="162560" y="1285064"/>
            <a:ext cx="5374640"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PH" dirty="0"/>
              <a:t>8. Retrieve records of individuals older than 60 who are diagnosed with lung cancer.</a:t>
            </a:r>
          </a:p>
          <a:p>
            <a:r>
              <a:rPr lang="en-US" dirty="0"/>
              <a:t>SELECT ID, Age, </a:t>
            </a:r>
            <a:r>
              <a:rPr lang="en-US" dirty="0" err="1"/>
              <a:t>Lung_Cancer_Diagnosis</a:t>
            </a:r>
            <a:endParaRPr lang="en-US" dirty="0"/>
          </a:p>
          <a:p>
            <a:r>
              <a:rPr lang="en-US" dirty="0"/>
              <a:t>FROM lung_cancer_data1</a:t>
            </a:r>
          </a:p>
          <a:p>
            <a:r>
              <a:rPr lang="en-US" dirty="0"/>
              <a:t>WHERE Age &gt; 60</a:t>
            </a:r>
          </a:p>
          <a:p>
            <a:r>
              <a:rPr lang="en-US" dirty="0"/>
              <a:t>AND </a:t>
            </a:r>
            <a:r>
              <a:rPr lang="en-US" dirty="0" err="1"/>
              <a:t>Lung_Cancer_Diagnosis</a:t>
            </a:r>
            <a:r>
              <a:rPr lang="en-US" dirty="0"/>
              <a:t> LIKE 'Yes';</a:t>
            </a:r>
            <a:endParaRPr lang="en-PH" dirty="0"/>
          </a:p>
        </p:txBody>
      </p:sp>
      <p:pic>
        <p:nvPicPr>
          <p:cNvPr id="16" name="Picture 15">
            <a:extLst>
              <a:ext uri="{FF2B5EF4-FFF2-40B4-BE49-F238E27FC236}">
                <a16:creationId xmlns:a16="http://schemas.microsoft.com/office/drawing/2014/main" id="{7CF5CE08-8252-7766-9EB8-B19C559BB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733" y="193017"/>
            <a:ext cx="2072674" cy="966584"/>
          </a:xfrm>
          <a:prstGeom prst="rect">
            <a:avLst/>
          </a:prstGeom>
        </p:spPr>
      </p:pic>
      <p:pic>
        <p:nvPicPr>
          <p:cNvPr id="18" name="Picture 17">
            <a:extLst>
              <a:ext uri="{FF2B5EF4-FFF2-40B4-BE49-F238E27FC236}">
                <a16:creationId xmlns:a16="http://schemas.microsoft.com/office/drawing/2014/main" id="{E6940CC9-FF88-931E-52E2-9E58C9743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6073" y="1285064"/>
            <a:ext cx="1600683" cy="1254936"/>
          </a:xfrm>
          <a:prstGeom prst="rect">
            <a:avLst/>
          </a:prstGeom>
        </p:spPr>
      </p:pic>
      <p:sp>
        <p:nvSpPr>
          <p:cNvPr id="19" name="TextBox 18">
            <a:extLst>
              <a:ext uri="{FF2B5EF4-FFF2-40B4-BE49-F238E27FC236}">
                <a16:creationId xmlns:a16="http://schemas.microsoft.com/office/drawing/2014/main" id="{EFDC1B21-3642-4AA7-B7E8-C8FADAFDB78D}"/>
              </a:ext>
            </a:extLst>
          </p:cNvPr>
          <p:cNvSpPr txBox="1"/>
          <p:nvPr/>
        </p:nvSpPr>
        <p:spPr>
          <a:xfrm>
            <a:off x="162560" y="2406456"/>
            <a:ext cx="2418080"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kern="100" dirty="0">
                <a:solidFill>
                  <a:schemeClr val="bg1"/>
                </a:solidFill>
                <a:latin typeface="Calibri" panose="020F0502020204030204" pitchFamily="34" charset="0"/>
                <a:cs typeface="Times New Roman" panose="02020603050405020304" pitchFamily="18" charset="0"/>
              </a:rPr>
              <a:t>------ Intermediate Level</a:t>
            </a:r>
            <a:endParaRPr lang="en-PH" dirty="0">
              <a:solidFill>
                <a:schemeClr val="bg1"/>
              </a:solidFill>
            </a:endParaRPr>
          </a:p>
        </p:txBody>
      </p:sp>
      <p:sp>
        <p:nvSpPr>
          <p:cNvPr id="20" name="TextBox 19">
            <a:extLst>
              <a:ext uri="{FF2B5EF4-FFF2-40B4-BE49-F238E27FC236}">
                <a16:creationId xmlns:a16="http://schemas.microsoft.com/office/drawing/2014/main" id="{9DB92C3C-3A24-9884-766E-59FCAB3A193A}"/>
              </a:ext>
            </a:extLst>
          </p:cNvPr>
          <p:cNvSpPr txBox="1"/>
          <p:nvPr/>
        </p:nvSpPr>
        <p:spPr>
          <a:xfrm>
            <a:off x="162560" y="2845452"/>
            <a:ext cx="5374640" cy="1664558"/>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pPr marL="228600" indent="-228600">
              <a:buAutoNum type="arabicPeriod"/>
            </a:pPr>
            <a:r>
              <a:rPr lang="en-US" dirty="0"/>
              <a:t>Find the percentage of smokers who developed lung cancer.</a:t>
            </a:r>
          </a:p>
          <a:p>
            <a:r>
              <a:rPr lang="en-US" dirty="0"/>
              <a:t>SELECT ROUND(</a:t>
            </a:r>
          </a:p>
          <a:p>
            <a:r>
              <a:rPr lang="en-US" dirty="0"/>
              <a:t> (COUNT(CASE WHEN Smoker = 'Yes' THEN 1</a:t>
            </a:r>
          </a:p>
          <a:p>
            <a:r>
              <a:rPr lang="en-US" dirty="0"/>
              <a:t>WHEN </a:t>
            </a:r>
            <a:r>
              <a:rPr lang="en-US" dirty="0" err="1"/>
              <a:t>Lung_Cancer_Diagnosis</a:t>
            </a:r>
            <a:r>
              <a:rPr lang="en-US" dirty="0"/>
              <a:t> = 'Yes' THEN 1 END) * 100.0 / COUNT(*)), 2) AS `% of Smoker with Lung Cancer`</a:t>
            </a:r>
          </a:p>
          <a:p>
            <a:r>
              <a:rPr lang="en-US" dirty="0"/>
              <a:t>FROM lung_cancer_data1;</a:t>
            </a:r>
          </a:p>
          <a:p>
            <a:r>
              <a:rPr lang="en-US" dirty="0"/>
              <a:t>SELECT *</a:t>
            </a:r>
          </a:p>
          <a:p>
            <a:r>
              <a:rPr lang="en-US" dirty="0"/>
              <a:t>FROM lung_cancer_data1;</a:t>
            </a:r>
            <a:endParaRPr lang="en-PH" dirty="0"/>
          </a:p>
        </p:txBody>
      </p:sp>
      <p:pic>
        <p:nvPicPr>
          <p:cNvPr id="21" name="Picture 20">
            <a:extLst>
              <a:ext uri="{FF2B5EF4-FFF2-40B4-BE49-F238E27FC236}">
                <a16:creationId xmlns:a16="http://schemas.microsoft.com/office/drawing/2014/main" id="{A896D526-31F1-76B2-9F31-F023043D59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6074" y="2834478"/>
            <a:ext cx="2913230" cy="851709"/>
          </a:xfrm>
          <a:prstGeom prst="rect">
            <a:avLst/>
          </a:prstGeom>
        </p:spPr>
      </p:pic>
      <p:pic>
        <p:nvPicPr>
          <p:cNvPr id="22" name="Picture 21">
            <a:extLst>
              <a:ext uri="{FF2B5EF4-FFF2-40B4-BE49-F238E27FC236}">
                <a16:creationId xmlns:a16="http://schemas.microsoft.com/office/drawing/2014/main" id="{668CC6DD-A2C5-72D3-F7E0-0861AE522D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6073" y="4505327"/>
            <a:ext cx="3060250" cy="1325563"/>
          </a:xfrm>
          <a:prstGeom prst="rect">
            <a:avLst/>
          </a:prstGeom>
        </p:spPr>
      </p:pic>
      <p:sp>
        <p:nvSpPr>
          <p:cNvPr id="24" name="TextBox 23">
            <a:extLst>
              <a:ext uri="{FF2B5EF4-FFF2-40B4-BE49-F238E27FC236}">
                <a16:creationId xmlns:a16="http://schemas.microsoft.com/office/drawing/2014/main" id="{38560616-D65B-0636-A0C2-7E4F9CBA5C23}"/>
              </a:ext>
            </a:extLst>
          </p:cNvPr>
          <p:cNvSpPr txBox="1"/>
          <p:nvPr/>
        </p:nvSpPr>
        <p:spPr>
          <a:xfrm>
            <a:off x="162560" y="4510010"/>
            <a:ext cx="5374640" cy="1269322"/>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2. Calculate the average survival years based on cancer stages.</a:t>
            </a:r>
          </a:p>
          <a:p>
            <a:r>
              <a:rPr lang="en-US" dirty="0"/>
              <a:t>SELECT </a:t>
            </a:r>
            <a:r>
              <a:rPr lang="en-US" dirty="0" err="1"/>
              <a:t>Cancer_Stage</a:t>
            </a:r>
            <a:r>
              <a:rPr lang="en-US" dirty="0"/>
              <a:t>, AVG(</a:t>
            </a:r>
            <a:r>
              <a:rPr lang="en-US" dirty="0" err="1"/>
              <a:t>Survival_Years</a:t>
            </a:r>
            <a:r>
              <a:rPr lang="en-US" dirty="0"/>
              <a:t>) `Average Survival Years`</a:t>
            </a:r>
          </a:p>
          <a:p>
            <a:r>
              <a:rPr lang="en-US" dirty="0"/>
              <a:t>FROM lung_cancer_data1</a:t>
            </a:r>
          </a:p>
          <a:p>
            <a:r>
              <a:rPr lang="en-US" dirty="0"/>
              <a:t>WHERE </a:t>
            </a:r>
            <a:r>
              <a:rPr lang="en-US" dirty="0" err="1"/>
              <a:t>Cancer_Stage</a:t>
            </a:r>
            <a:r>
              <a:rPr lang="en-US" dirty="0"/>
              <a:t> != 'None’</a:t>
            </a:r>
          </a:p>
          <a:p>
            <a:r>
              <a:rPr lang="en-US" dirty="0"/>
              <a:t>GROUP BY </a:t>
            </a:r>
            <a:r>
              <a:rPr lang="en-US" dirty="0" err="1"/>
              <a:t>Cancer_Stage</a:t>
            </a:r>
            <a:endParaRPr lang="en-US" dirty="0"/>
          </a:p>
          <a:p>
            <a:r>
              <a:rPr lang="en-US" dirty="0"/>
              <a:t>ORDER BY </a:t>
            </a:r>
            <a:r>
              <a:rPr lang="en-US" dirty="0" err="1"/>
              <a:t>Cancer_Stage</a:t>
            </a:r>
            <a:r>
              <a:rPr lang="en-US" dirty="0"/>
              <a:t> ASC;</a:t>
            </a:r>
            <a:endParaRPr lang="en-PH" dirty="0"/>
          </a:p>
        </p:txBody>
      </p:sp>
    </p:spTree>
    <p:extLst>
      <p:ext uri="{BB962C8B-B14F-4D97-AF65-F5344CB8AC3E}">
        <p14:creationId xmlns:p14="http://schemas.microsoft.com/office/powerpoint/2010/main" val="149752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9781-FD6F-8C53-8083-4E362A167CCA}"/>
              </a:ext>
            </a:extLst>
          </p:cNvPr>
          <p:cNvSpPr>
            <a:spLocks noGrp="1"/>
          </p:cNvSpPr>
          <p:nvPr>
            <p:ph type="title"/>
          </p:nvPr>
        </p:nvSpPr>
        <p:spPr/>
        <p:txBody>
          <a:bodyPr/>
          <a:lstStyle/>
          <a:p>
            <a:endParaRPr lang="en-PH"/>
          </a:p>
        </p:txBody>
      </p:sp>
      <p:pic>
        <p:nvPicPr>
          <p:cNvPr id="12" name="Content Placeholder 11">
            <a:extLst>
              <a:ext uri="{FF2B5EF4-FFF2-40B4-BE49-F238E27FC236}">
                <a16:creationId xmlns:a16="http://schemas.microsoft.com/office/drawing/2014/main" id="{56BE0FD9-DA4C-4B9A-3CE3-6FFEC2BA8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0276" y="3721879"/>
            <a:ext cx="1911448" cy="558829"/>
          </a:xfrm>
        </p:spPr>
      </p:pic>
      <p:sp>
        <p:nvSpPr>
          <p:cNvPr id="4" name="Rectangle 3">
            <a:extLst>
              <a:ext uri="{FF2B5EF4-FFF2-40B4-BE49-F238E27FC236}">
                <a16:creationId xmlns:a16="http://schemas.microsoft.com/office/drawing/2014/main" id="{EC09A0F2-FA5C-90FF-FD6B-B3265DA05E08}"/>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3" name="Picture 22">
            <a:extLst>
              <a:ext uri="{FF2B5EF4-FFF2-40B4-BE49-F238E27FC236}">
                <a16:creationId xmlns:a16="http://schemas.microsoft.com/office/drawing/2014/main" id="{38D0E6DE-51D1-3AEB-E9A8-5C54AFAFC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781" y="141020"/>
            <a:ext cx="4433480" cy="712962"/>
          </a:xfrm>
          <a:prstGeom prst="rect">
            <a:avLst/>
          </a:prstGeom>
        </p:spPr>
      </p:pic>
      <p:sp>
        <p:nvSpPr>
          <p:cNvPr id="19" name="TextBox 18">
            <a:extLst>
              <a:ext uri="{FF2B5EF4-FFF2-40B4-BE49-F238E27FC236}">
                <a16:creationId xmlns:a16="http://schemas.microsoft.com/office/drawing/2014/main" id="{55714AF1-5821-1C33-5919-96D07587AA40}"/>
              </a:ext>
            </a:extLst>
          </p:cNvPr>
          <p:cNvSpPr txBox="1"/>
          <p:nvPr/>
        </p:nvSpPr>
        <p:spPr>
          <a:xfrm>
            <a:off x="1" y="141020"/>
            <a:ext cx="4978399"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3. Count the number of lung cancer patients based on passive smoking.</a:t>
            </a:r>
          </a:p>
          <a:p>
            <a:r>
              <a:rPr lang="en-US" dirty="0"/>
              <a:t>SELECT </a:t>
            </a:r>
            <a:r>
              <a:rPr lang="en-US" dirty="0" err="1"/>
              <a:t>Passive_Smoker</a:t>
            </a:r>
            <a:r>
              <a:rPr lang="en-US" dirty="0"/>
              <a:t>, COUNT(</a:t>
            </a:r>
            <a:r>
              <a:rPr lang="en-US" dirty="0" err="1"/>
              <a:t>Lung_Cancer_Diagnosis</a:t>
            </a:r>
            <a:r>
              <a:rPr lang="en-US" dirty="0"/>
              <a:t>)</a:t>
            </a:r>
          </a:p>
          <a:p>
            <a:r>
              <a:rPr lang="en-US" dirty="0"/>
              <a:t>AS `Passive Smoker Who Developed Lung Cancer`</a:t>
            </a:r>
          </a:p>
          <a:p>
            <a:r>
              <a:rPr lang="en-US" dirty="0"/>
              <a:t>FROM lung_cancer_data1</a:t>
            </a:r>
          </a:p>
          <a:p>
            <a:r>
              <a:rPr lang="en-US" dirty="0"/>
              <a:t>WHERE </a:t>
            </a:r>
            <a:r>
              <a:rPr lang="en-US" dirty="0" err="1"/>
              <a:t>Passive_Smoker</a:t>
            </a:r>
            <a:r>
              <a:rPr lang="en-US" dirty="0"/>
              <a:t> = 'Yes';</a:t>
            </a:r>
          </a:p>
        </p:txBody>
      </p:sp>
      <p:sp>
        <p:nvSpPr>
          <p:cNvPr id="20" name="TextBox 19">
            <a:extLst>
              <a:ext uri="{FF2B5EF4-FFF2-40B4-BE49-F238E27FC236}">
                <a16:creationId xmlns:a16="http://schemas.microsoft.com/office/drawing/2014/main" id="{0E56C01E-CFEA-7F2F-C0AF-2E9B70AF5965}"/>
              </a:ext>
            </a:extLst>
          </p:cNvPr>
          <p:cNvSpPr txBox="1"/>
          <p:nvPr/>
        </p:nvSpPr>
        <p:spPr>
          <a:xfrm>
            <a:off x="-1" y="1212724"/>
            <a:ext cx="4978399" cy="1269322"/>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4. Find the country with the highest lung cancer prevalence rate.</a:t>
            </a:r>
          </a:p>
          <a:p>
            <a:r>
              <a:rPr lang="en-US" dirty="0"/>
              <a:t>SELECT Country, MAX(</a:t>
            </a:r>
            <a:r>
              <a:rPr lang="en-US" dirty="0" err="1"/>
              <a:t>Lung_Cancer_Prevalence_Rate</a:t>
            </a:r>
            <a:r>
              <a:rPr lang="en-US" dirty="0"/>
              <a:t>) AS `Highest Prevalence Rate`</a:t>
            </a:r>
          </a:p>
          <a:p>
            <a:r>
              <a:rPr lang="en-US" dirty="0"/>
              <a:t>FROM lung_cancer_data1</a:t>
            </a:r>
          </a:p>
          <a:p>
            <a:r>
              <a:rPr lang="en-US" dirty="0"/>
              <a:t>GROUP BY Country</a:t>
            </a:r>
          </a:p>
          <a:p>
            <a:r>
              <a:rPr lang="en-US" dirty="0"/>
              <a:t>ORDER BY `Highest Prevalence Rate` DESC;</a:t>
            </a:r>
          </a:p>
        </p:txBody>
      </p:sp>
      <p:sp>
        <p:nvSpPr>
          <p:cNvPr id="22" name="TextBox 21">
            <a:extLst>
              <a:ext uri="{FF2B5EF4-FFF2-40B4-BE49-F238E27FC236}">
                <a16:creationId xmlns:a16="http://schemas.microsoft.com/office/drawing/2014/main" id="{DBF06824-D346-5B24-77DE-7C524B627F92}"/>
              </a:ext>
            </a:extLst>
          </p:cNvPr>
          <p:cNvSpPr txBox="1"/>
          <p:nvPr/>
        </p:nvSpPr>
        <p:spPr>
          <a:xfrm>
            <a:off x="-2" y="2482046"/>
            <a:ext cx="4978399" cy="146694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5. Identify the smoking years impact on lung cancer.</a:t>
            </a:r>
          </a:p>
          <a:p>
            <a:r>
              <a:rPr lang="en-US" dirty="0"/>
              <a:t>SELECT </a:t>
            </a:r>
            <a:r>
              <a:rPr lang="en-US" dirty="0" err="1"/>
              <a:t>Years_of_Smoking</a:t>
            </a:r>
            <a:r>
              <a:rPr lang="en-US" dirty="0"/>
              <a:t>, COUNT(*) AS `Smoking Years Impact`</a:t>
            </a:r>
          </a:p>
          <a:p>
            <a:r>
              <a:rPr lang="en-US" dirty="0"/>
              <a:t>FROM lung_cancer_data1</a:t>
            </a:r>
          </a:p>
          <a:p>
            <a:r>
              <a:rPr lang="en-US" dirty="0"/>
              <a:t>WHERE </a:t>
            </a:r>
            <a:r>
              <a:rPr lang="en-US" dirty="0" err="1"/>
              <a:t>Lung_Cancer_Diagnosis</a:t>
            </a:r>
            <a:r>
              <a:rPr lang="en-US" dirty="0"/>
              <a:t> = 'Yes’</a:t>
            </a:r>
          </a:p>
          <a:p>
            <a:r>
              <a:rPr lang="en-US" dirty="0"/>
              <a:t>AND </a:t>
            </a:r>
            <a:r>
              <a:rPr lang="en-US" dirty="0" err="1"/>
              <a:t>Years_of_Smoking</a:t>
            </a:r>
            <a:r>
              <a:rPr lang="en-US" dirty="0"/>
              <a:t> != 0</a:t>
            </a:r>
          </a:p>
          <a:p>
            <a:r>
              <a:rPr lang="en-US" dirty="0"/>
              <a:t>GROUP BY </a:t>
            </a:r>
            <a:r>
              <a:rPr lang="en-US" dirty="0" err="1"/>
              <a:t>Years_of_Smoking</a:t>
            </a:r>
            <a:endParaRPr lang="en-US" dirty="0"/>
          </a:p>
          <a:p>
            <a:r>
              <a:rPr lang="en-US" dirty="0"/>
              <a:t>ORDER BY </a:t>
            </a:r>
            <a:r>
              <a:rPr lang="en-US" dirty="0" err="1"/>
              <a:t>Years_of_Smoking</a:t>
            </a:r>
            <a:r>
              <a:rPr lang="en-US" dirty="0"/>
              <a:t> ASC;</a:t>
            </a:r>
          </a:p>
        </p:txBody>
      </p:sp>
      <p:pic>
        <p:nvPicPr>
          <p:cNvPr id="25" name="Picture 24">
            <a:extLst>
              <a:ext uri="{FF2B5EF4-FFF2-40B4-BE49-F238E27FC236}">
                <a16:creationId xmlns:a16="http://schemas.microsoft.com/office/drawing/2014/main" id="{80747509-8EC1-F4DA-56C1-903F50743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772" y="1078087"/>
            <a:ext cx="1695806" cy="1325563"/>
          </a:xfrm>
          <a:prstGeom prst="rect">
            <a:avLst/>
          </a:prstGeom>
        </p:spPr>
      </p:pic>
      <p:pic>
        <p:nvPicPr>
          <p:cNvPr id="27" name="Picture 26">
            <a:extLst>
              <a:ext uri="{FF2B5EF4-FFF2-40B4-BE49-F238E27FC236}">
                <a16:creationId xmlns:a16="http://schemas.microsoft.com/office/drawing/2014/main" id="{4772199E-08AF-F523-F3C4-D939468BB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772" y="2603620"/>
            <a:ext cx="1987888" cy="1446656"/>
          </a:xfrm>
          <a:prstGeom prst="rect">
            <a:avLst/>
          </a:prstGeom>
        </p:spPr>
      </p:pic>
      <p:sp>
        <p:nvSpPr>
          <p:cNvPr id="28" name="TextBox 27">
            <a:extLst>
              <a:ext uri="{FF2B5EF4-FFF2-40B4-BE49-F238E27FC236}">
                <a16:creationId xmlns:a16="http://schemas.microsoft.com/office/drawing/2014/main" id="{3953D501-D7DC-6542-8017-B67847154E8E}"/>
              </a:ext>
            </a:extLst>
          </p:cNvPr>
          <p:cNvSpPr txBox="1"/>
          <p:nvPr/>
        </p:nvSpPr>
        <p:spPr>
          <a:xfrm>
            <a:off x="0" y="4001293"/>
            <a:ext cx="4978399" cy="2455031"/>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6. Determine the mortality rate for patients with and without early detection.</a:t>
            </a:r>
          </a:p>
          <a:p>
            <a:r>
              <a:rPr lang="en-US" dirty="0"/>
              <a:t>SELECT </a:t>
            </a:r>
            <a:r>
              <a:rPr lang="en-US" dirty="0" err="1"/>
              <a:t>Early_Detection</a:t>
            </a:r>
            <a:r>
              <a:rPr lang="en-US" dirty="0"/>
              <a:t>, COUNT(*) AS `Total Patients`, </a:t>
            </a:r>
          </a:p>
          <a:p>
            <a:r>
              <a:rPr lang="en-US" dirty="0"/>
              <a:t>SUM(CASE WHEN </a:t>
            </a:r>
            <a:r>
              <a:rPr lang="en-US" dirty="0" err="1"/>
              <a:t>Mortality_Rate</a:t>
            </a:r>
            <a:r>
              <a:rPr lang="en-US" dirty="0"/>
              <a:t> = 'Yes' THEN 1 ELSE 0 END) AS `Deceased`, (SUM(CASE WHEN </a:t>
            </a:r>
            <a:r>
              <a:rPr lang="en-US" dirty="0" err="1"/>
              <a:t>Mortality_Rate</a:t>
            </a:r>
            <a:r>
              <a:rPr lang="en-US" dirty="0"/>
              <a:t> = 'Yes' THEN 1 ELSE 0 END) * 100.0/COUNT(*)) AS `Rate`</a:t>
            </a:r>
          </a:p>
          <a:p>
            <a:r>
              <a:rPr lang="en-US" dirty="0"/>
              <a:t>FROM lung_cancer_data1</a:t>
            </a:r>
          </a:p>
          <a:p>
            <a:r>
              <a:rPr lang="en-US" dirty="0"/>
              <a:t>GROUP BY </a:t>
            </a:r>
            <a:r>
              <a:rPr lang="en-US" dirty="0" err="1"/>
              <a:t>Early_Detection;SELECT</a:t>
            </a:r>
            <a:r>
              <a:rPr lang="en-US" dirty="0"/>
              <a:t> </a:t>
            </a:r>
            <a:r>
              <a:rPr lang="en-US" dirty="0" err="1"/>
              <a:t>Early_Detection</a:t>
            </a:r>
            <a:r>
              <a:rPr lang="en-US" dirty="0"/>
              <a:t>, COUNT(CASE WHEN </a:t>
            </a:r>
            <a:r>
              <a:rPr lang="en-US" dirty="0" err="1"/>
              <a:t>Lung_Cancer_Diagnosis</a:t>
            </a:r>
            <a:r>
              <a:rPr lang="en-US" dirty="0"/>
              <a:t> = 'Yes' AND </a:t>
            </a:r>
            <a:r>
              <a:rPr lang="en-US" dirty="0" err="1"/>
              <a:t>Survival_Years</a:t>
            </a:r>
            <a:r>
              <a:rPr lang="en-US" dirty="0"/>
              <a:t> = 1 THEN 1 END) * 100 /COUNT(CASE WHEN </a:t>
            </a:r>
            <a:r>
              <a:rPr lang="en-US" dirty="0" err="1"/>
              <a:t>Lung_Cancer_Diagnosis</a:t>
            </a:r>
            <a:r>
              <a:rPr lang="en-US" dirty="0"/>
              <a:t> = 'Yes' THEN 1 END) AS `Mortality Rate`</a:t>
            </a:r>
          </a:p>
          <a:p>
            <a:r>
              <a:rPr lang="en-US" dirty="0"/>
              <a:t>FROM lung_cancer_data1</a:t>
            </a:r>
          </a:p>
          <a:p>
            <a:r>
              <a:rPr lang="en-US" dirty="0"/>
              <a:t>GROUP BY </a:t>
            </a:r>
            <a:r>
              <a:rPr lang="en-US" dirty="0" err="1"/>
              <a:t>Early_Detection</a:t>
            </a:r>
            <a:r>
              <a:rPr lang="en-US" dirty="0"/>
              <a:t>;</a:t>
            </a:r>
          </a:p>
        </p:txBody>
      </p:sp>
      <p:pic>
        <p:nvPicPr>
          <p:cNvPr id="30" name="Picture 29">
            <a:extLst>
              <a:ext uri="{FF2B5EF4-FFF2-40B4-BE49-F238E27FC236}">
                <a16:creationId xmlns:a16="http://schemas.microsoft.com/office/drawing/2014/main" id="{2D100A04-CAB1-24D6-78B8-A6744331F5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0772" y="4250246"/>
            <a:ext cx="3086299" cy="1098838"/>
          </a:xfrm>
          <a:prstGeom prst="rect">
            <a:avLst/>
          </a:prstGeom>
        </p:spPr>
      </p:pic>
    </p:spTree>
    <p:extLst>
      <p:ext uri="{BB962C8B-B14F-4D97-AF65-F5344CB8AC3E}">
        <p14:creationId xmlns:p14="http://schemas.microsoft.com/office/powerpoint/2010/main" val="286623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0306-9ED6-0FEE-9F13-9C953A94631E}"/>
              </a:ext>
            </a:extLst>
          </p:cNvPr>
          <p:cNvSpPr>
            <a:spLocks noGrp="1"/>
          </p:cNvSpPr>
          <p:nvPr>
            <p:ph type="title"/>
          </p:nvPr>
        </p:nvSpPr>
        <p:spPr/>
        <p:txBody>
          <a:bodyPr/>
          <a:lstStyle/>
          <a:p>
            <a:endParaRPr lang="en-PH"/>
          </a:p>
        </p:txBody>
      </p:sp>
      <p:pic>
        <p:nvPicPr>
          <p:cNvPr id="17" name="Content Placeholder 16">
            <a:extLst>
              <a:ext uri="{FF2B5EF4-FFF2-40B4-BE49-F238E27FC236}">
                <a16:creationId xmlns:a16="http://schemas.microsoft.com/office/drawing/2014/main" id="{B8949337-4D68-6F2F-A7D6-CC41296A0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1265" y="3074146"/>
            <a:ext cx="3289469" cy="1854295"/>
          </a:xfrm>
        </p:spPr>
      </p:pic>
      <p:sp>
        <p:nvSpPr>
          <p:cNvPr id="4" name="Rectangle 3">
            <a:extLst>
              <a:ext uri="{FF2B5EF4-FFF2-40B4-BE49-F238E27FC236}">
                <a16:creationId xmlns:a16="http://schemas.microsoft.com/office/drawing/2014/main" id="{5BC34D4D-5811-CC2C-C46B-BE13E42B28B4}"/>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extBox 10">
            <a:extLst>
              <a:ext uri="{FF2B5EF4-FFF2-40B4-BE49-F238E27FC236}">
                <a16:creationId xmlns:a16="http://schemas.microsoft.com/office/drawing/2014/main" id="{ED5D5509-6367-7AEF-7AAF-F71EAB8631FC}"/>
              </a:ext>
            </a:extLst>
          </p:cNvPr>
          <p:cNvSpPr txBox="1"/>
          <p:nvPr/>
        </p:nvSpPr>
        <p:spPr>
          <a:xfrm>
            <a:off x="0" y="46376"/>
            <a:ext cx="4978399" cy="146694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7. Group the lung cancer prevalence rate by developed vs. developing countries.</a:t>
            </a:r>
          </a:p>
          <a:p>
            <a:r>
              <a:rPr lang="en-US" dirty="0"/>
              <a:t>SELECT Country, </a:t>
            </a:r>
            <a:r>
              <a:rPr lang="en-US" dirty="0" err="1"/>
              <a:t>Developed_or_Developing</a:t>
            </a:r>
            <a:r>
              <a:rPr lang="en-US" dirty="0"/>
              <a:t>, ROUND(AVG(</a:t>
            </a:r>
            <a:r>
              <a:rPr lang="en-US" dirty="0" err="1"/>
              <a:t>Lung_Cancer_Prevalence_Rate</a:t>
            </a:r>
            <a:r>
              <a:rPr lang="en-US" dirty="0"/>
              <a:t>), 2) AS `Prevalence Rate</a:t>
            </a:r>
          </a:p>
          <a:p>
            <a:r>
              <a:rPr lang="en-US" dirty="0"/>
              <a:t>`FROM lung_cancer_data1</a:t>
            </a:r>
          </a:p>
          <a:p>
            <a:r>
              <a:rPr lang="en-US" dirty="0"/>
              <a:t>GROUP BY </a:t>
            </a:r>
            <a:r>
              <a:rPr lang="en-US" dirty="0" err="1"/>
              <a:t>Developed_or_Developing</a:t>
            </a:r>
            <a:r>
              <a:rPr lang="en-US" dirty="0"/>
              <a:t>, Country</a:t>
            </a:r>
          </a:p>
          <a:p>
            <a:r>
              <a:rPr lang="en-US" dirty="0"/>
              <a:t>ORDER BY </a:t>
            </a:r>
            <a:r>
              <a:rPr lang="en-US" dirty="0" err="1"/>
              <a:t>Developed_or_Developing</a:t>
            </a:r>
            <a:r>
              <a:rPr lang="en-US" dirty="0"/>
              <a:t>;</a:t>
            </a:r>
          </a:p>
        </p:txBody>
      </p:sp>
      <p:sp>
        <p:nvSpPr>
          <p:cNvPr id="12" name="TextBox 11">
            <a:extLst>
              <a:ext uri="{FF2B5EF4-FFF2-40B4-BE49-F238E27FC236}">
                <a16:creationId xmlns:a16="http://schemas.microsoft.com/office/drawing/2014/main" id="{921CD01A-BC97-7C4E-F729-5A9A86A1B816}"/>
              </a:ext>
            </a:extLst>
          </p:cNvPr>
          <p:cNvSpPr txBox="1"/>
          <p:nvPr/>
        </p:nvSpPr>
        <p:spPr>
          <a:xfrm>
            <a:off x="0" y="1927232"/>
            <a:ext cx="4978399" cy="146694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1. Identify the correlation between lung cancer prevalence and air pollution levels.</a:t>
            </a:r>
          </a:p>
          <a:p>
            <a:r>
              <a:rPr lang="en-US" dirty="0"/>
              <a:t>SELECT </a:t>
            </a:r>
            <a:r>
              <a:rPr lang="en-US" dirty="0" err="1"/>
              <a:t>Air_Pollution_Exposure</a:t>
            </a:r>
            <a:r>
              <a:rPr lang="en-US" dirty="0"/>
              <a:t>, ROUND(AVG(</a:t>
            </a:r>
            <a:r>
              <a:rPr lang="en-US" dirty="0" err="1"/>
              <a:t>Lung_Cancer_Prevalence_Rate</a:t>
            </a:r>
            <a:r>
              <a:rPr lang="en-US" dirty="0"/>
              <a:t>), 5) AS `Average Prevalence`</a:t>
            </a:r>
          </a:p>
          <a:p>
            <a:r>
              <a:rPr lang="en-US" dirty="0"/>
              <a:t>FROM lung_cancer_data1</a:t>
            </a:r>
          </a:p>
          <a:p>
            <a:r>
              <a:rPr lang="en-US" dirty="0"/>
              <a:t>GROUP BY </a:t>
            </a:r>
            <a:r>
              <a:rPr lang="en-US" dirty="0" err="1"/>
              <a:t>Air_Pollution_Exposure</a:t>
            </a:r>
            <a:endParaRPr lang="en-US" dirty="0"/>
          </a:p>
          <a:p>
            <a:r>
              <a:rPr lang="en-US" dirty="0"/>
              <a:t>ORDER BY </a:t>
            </a:r>
            <a:r>
              <a:rPr lang="en-US" dirty="0" err="1"/>
              <a:t>Air_Pollution_Exposure</a:t>
            </a:r>
            <a:r>
              <a:rPr lang="en-US" dirty="0"/>
              <a:t>;</a:t>
            </a:r>
          </a:p>
        </p:txBody>
      </p:sp>
      <p:sp>
        <p:nvSpPr>
          <p:cNvPr id="13" name="TextBox 12">
            <a:extLst>
              <a:ext uri="{FF2B5EF4-FFF2-40B4-BE49-F238E27FC236}">
                <a16:creationId xmlns:a16="http://schemas.microsoft.com/office/drawing/2014/main" id="{BFABD544-D9FA-3E96-1361-DC663CBBC9DA}"/>
              </a:ext>
            </a:extLst>
          </p:cNvPr>
          <p:cNvSpPr txBox="1"/>
          <p:nvPr/>
        </p:nvSpPr>
        <p:spPr>
          <a:xfrm>
            <a:off x="0" y="1557900"/>
            <a:ext cx="2418080"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kern="100" dirty="0">
                <a:solidFill>
                  <a:schemeClr val="bg1"/>
                </a:solidFill>
                <a:latin typeface="Calibri" panose="020F0502020204030204" pitchFamily="34" charset="0"/>
                <a:cs typeface="Times New Roman" panose="02020603050405020304" pitchFamily="18" charset="0"/>
              </a:rPr>
              <a:t>------ Advanced Level</a:t>
            </a:r>
            <a:endParaRPr lang="en-PH" dirty="0">
              <a:solidFill>
                <a:schemeClr val="bg1"/>
              </a:solidFill>
            </a:endParaRPr>
          </a:p>
        </p:txBody>
      </p:sp>
      <p:sp>
        <p:nvSpPr>
          <p:cNvPr id="14" name="TextBox 13">
            <a:extLst>
              <a:ext uri="{FF2B5EF4-FFF2-40B4-BE49-F238E27FC236}">
                <a16:creationId xmlns:a16="http://schemas.microsoft.com/office/drawing/2014/main" id="{C248FCCD-5172-D9BB-5D51-278F099BDC4A}"/>
              </a:ext>
            </a:extLst>
          </p:cNvPr>
          <p:cNvSpPr txBox="1"/>
          <p:nvPr/>
        </p:nvSpPr>
        <p:spPr>
          <a:xfrm>
            <a:off x="-2" y="3394172"/>
            <a:ext cx="4978399"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2. Find the average age of lung cancer patients for each country.</a:t>
            </a:r>
          </a:p>
          <a:p>
            <a:r>
              <a:rPr lang="en-US" dirty="0"/>
              <a:t>SELECT DISTINCT Country, ROUND(AVG(Age)) AS `Average Age of Lung Cancer Patients`</a:t>
            </a:r>
          </a:p>
          <a:p>
            <a:r>
              <a:rPr lang="en-US" dirty="0"/>
              <a:t>FROM lung_cancer_data1</a:t>
            </a:r>
          </a:p>
          <a:p>
            <a:r>
              <a:rPr lang="en-US" dirty="0"/>
              <a:t>GROUP BY Country;</a:t>
            </a:r>
          </a:p>
        </p:txBody>
      </p:sp>
      <p:sp>
        <p:nvSpPr>
          <p:cNvPr id="15" name="TextBox 14">
            <a:extLst>
              <a:ext uri="{FF2B5EF4-FFF2-40B4-BE49-F238E27FC236}">
                <a16:creationId xmlns:a16="http://schemas.microsoft.com/office/drawing/2014/main" id="{35DB04B3-C0C2-5439-51BF-CC3338172C12}"/>
              </a:ext>
            </a:extLst>
          </p:cNvPr>
          <p:cNvSpPr txBox="1"/>
          <p:nvPr/>
        </p:nvSpPr>
        <p:spPr>
          <a:xfrm>
            <a:off x="0" y="4465876"/>
            <a:ext cx="4978399" cy="146694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3. Calculate the risk factor of lung cancer by smoker status, passive smoking, and family history</a:t>
            </a:r>
          </a:p>
          <a:p>
            <a:r>
              <a:rPr lang="en-US" dirty="0"/>
              <a:t>.SELECT COUNT(*) AS `Risk Factor`, Smoker, </a:t>
            </a:r>
            <a:r>
              <a:rPr lang="en-US" dirty="0" err="1"/>
              <a:t>Passive_Smoker</a:t>
            </a:r>
            <a:r>
              <a:rPr lang="en-US" dirty="0"/>
              <a:t>, </a:t>
            </a:r>
            <a:r>
              <a:rPr lang="en-US" dirty="0" err="1"/>
              <a:t>Family_History</a:t>
            </a:r>
            <a:endParaRPr lang="en-US" dirty="0"/>
          </a:p>
          <a:p>
            <a:r>
              <a:rPr lang="en-US" dirty="0"/>
              <a:t>FROM lung_cancer_data1</a:t>
            </a:r>
          </a:p>
          <a:p>
            <a:r>
              <a:rPr lang="en-US" dirty="0"/>
              <a:t>WHERE </a:t>
            </a:r>
            <a:r>
              <a:rPr lang="en-US" dirty="0" err="1"/>
              <a:t>Lung_Cancer_Diagnosis</a:t>
            </a:r>
            <a:r>
              <a:rPr lang="en-US" dirty="0"/>
              <a:t> = 'Yes’</a:t>
            </a:r>
          </a:p>
          <a:p>
            <a:r>
              <a:rPr lang="en-US" dirty="0"/>
              <a:t>GROUP BY Smoker, </a:t>
            </a:r>
            <a:r>
              <a:rPr lang="en-US" dirty="0" err="1"/>
              <a:t>Passive_Smoker</a:t>
            </a:r>
            <a:r>
              <a:rPr lang="en-US" dirty="0"/>
              <a:t>, </a:t>
            </a:r>
            <a:r>
              <a:rPr lang="en-US" dirty="0" err="1"/>
              <a:t>Family_History</a:t>
            </a:r>
            <a:endParaRPr lang="en-US" dirty="0"/>
          </a:p>
          <a:p>
            <a:r>
              <a:rPr lang="en-US" dirty="0"/>
              <a:t>ORDER BY `Risk Factor` DESC;</a:t>
            </a:r>
          </a:p>
        </p:txBody>
      </p:sp>
      <p:pic>
        <p:nvPicPr>
          <p:cNvPr id="19" name="Picture 18">
            <a:extLst>
              <a:ext uri="{FF2B5EF4-FFF2-40B4-BE49-F238E27FC236}">
                <a16:creationId xmlns:a16="http://schemas.microsoft.com/office/drawing/2014/main" id="{873FF75A-5CB8-4060-9D49-B77825E5F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890" y="46376"/>
            <a:ext cx="2809579" cy="1583778"/>
          </a:xfrm>
          <a:prstGeom prst="rect">
            <a:avLst/>
          </a:prstGeom>
        </p:spPr>
      </p:pic>
      <p:pic>
        <p:nvPicPr>
          <p:cNvPr id="21" name="Picture 20">
            <a:extLst>
              <a:ext uri="{FF2B5EF4-FFF2-40B4-BE49-F238E27FC236}">
                <a16:creationId xmlns:a16="http://schemas.microsoft.com/office/drawing/2014/main" id="{4FCBD35C-F4EB-6DEA-D296-09BB9F490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890" y="1731638"/>
            <a:ext cx="2855458" cy="1392906"/>
          </a:xfrm>
          <a:prstGeom prst="rect">
            <a:avLst/>
          </a:prstGeom>
        </p:spPr>
      </p:pic>
      <p:pic>
        <p:nvPicPr>
          <p:cNvPr id="23" name="Picture 22">
            <a:extLst>
              <a:ext uri="{FF2B5EF4-FFF2-40B4-BE49-F238E27FC236}">
                <a16:creationId xmlns:a16="http://schemas.microsoft.com/office/drawing/2014/main" id="{4FF40DF2-8895-6DC0-B900-EF47F6BCA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1890" y="3237704"/>
            <a:ext cx="2508844" cy="1281226"/>
          </a:xfrm>
          <a:prstGeom prst="rect">
            <a:avLst/>
          </a:prstGeom>
        </p:spPr>
      </p:pic>
      <p:pic>
        <p:nvPicPr>
          <p:cNvPr id="25" name="Picture 24">
            <a:extLst>
              <a:ext uri="{FF2B5EF4-FFF2-40B4-BE49-F238E27FC236}">
                <a16:creationId xmlns:a16="http://schemas.microsoft.com/office/drawing/2014/main" id="{AC8E9DC7-FD4D-ABBD-A285-763DAE8321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1890" y="4639801"/>
            <a:ext cx="3206915" cy="1517728"/>
          </a:xfrm>
          <a:prstGeom prst="rect">
            <a:avLst/>
          </a:prstGeom>
        </p:spPr>
      </p:pic>
    </p:spTree>
    <p:extLst>
      <p:ext uri="{BB962C8B-B14F-4D97-AF65-F5344CB8AC3E}">
        <p14:creationId xmlns:p14="http://schemas.microsoft.com/office/powerpoint/2010/main" val="111018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6AD2B6-4C3B-6E2F-11CE-0777BA975AA8}"/>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 name="Content Placeholder 9">
            <a:extLst>
              <a:ext uri="{FF2B5EF4-FFF2-40B4-BE49-F238E27FC236}">
                <a16:creationId xmlns:a16="http://schemas.microsoft.com/office/drawing/2014/main" id="{358BC24E-354B-2C85-CF9D-9D640F194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4686" y="67430"/>
            <a:ext cx="3124361" cy="1517728"/>
          </a:xfrm>
        </p:spPr>
      </p:pic>
      <p:sp>
        <p:nvSpPr>
          <p:cNvPr id="5" name="TextBox 4">
            <a:extLst>
              <a:ext uri="{FF2B5EF4-FFF2-40B4-BE49-F238E27FC236}">
                <a16:creationId xmlns:a16="http://schemas.microsoft.com/office/drawing/2014/main" id="{E312B976-E006-E01D-2803-8A18DC4E9E87}"/>
              </a:ext>
            </a:extLst>
          </p:cNvPr>
          <p:cNvSpPr txBox="1"/>
          <p:nvPr/>
        </p:nvSpPr>
        <p:spPr>
          <a:xfrm>
            <a:off x="0" y="0"/>
            <a:ext cx="4978399" cy="2257413"/>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4. Rank countries based on their mortality rate</a:t>
            </a:r>
          </a:p>
          <a:p>
            <a:r>
              <a:rPr lang="en-US" dirty="0"/>
              <a:t>WITH </a:t>
            </a:r>
            <a:r>
              <a:rPr lang="en-US" dirty="0" err="1"/>
              <a:t>MortalityByCountry</a:t>
            </a:r>
            <a:r>
              <a:rPr lang="en-US" dirty="0"/>
              <a:t> AS</a:t>
            </a:r>
          </a:p>
          <a:p>
            <a:r>
              <a:rPr lang="en-US" dirty="0"/>
              <a:t>(SELECT Country, </a:t>
            </a:r>
          </a:p>
          <a:p>
            <a:r>
              <a:rPr lang="en-US" dirty="0"/>
              <a:t>SUM(CASE WHEN </a:t>
            </a:r>
            <a:r>
              <a:rPr lang="en-US" dirty="0" err="1"/>
              <a:t>Lung_Cancer_Diagnosis</a:t>
            </a:r>
            <a:r>
              <a:rPr lang="en-US" dirty="0"/>
              <a:t> = 'Yes' THEN 1 ELSE 0 END),        ROUND(SUM(</a:t>
            </a:r>
            <a:r>
              <a:rPr lang="en-US" dirty="0" err="1"/>
              <a:t>Lung_Cancer_Prevalence_Rate</a:t>
            </a:r>
            <a:r>
              <a:rPr lang="en-US" dirty="0"/>
              <a:t>), 2) / COUNT(*) AS `Death Rate`    FROM lung_cancer_data1</a:t>
            </a:r>
          </a:p>
          <a:p>
            <a:r>
              <a:rPr lang="en-US" dirty="0"/>
              <a:t>GROUP BY Country)</a:t>
            </a:r>
          </a:p>
          <a:p>
            <a:r>
              <a:rPr lang="en-US" dirty="0"/>
              <a:t>SELECT</a:t>
            </a:r>
          </a:p>
          <a:p>
            <a:r>
              <a:rPr lang="en-US" dirty="0"/>
              <a:t>RANK() OVER(ORDER BY `Death Rate` DESC) AS `Rank of Countries`,     Country, `Death Rate`</a:t>
            </a:r>
          </a:p>
          <a:p>
            <a:r>
              <a:rPr lang="en-US" dirty="0"/>
              <a:t>FROM </a:t>
            </a:r>
            <a:r>
              <a:rPr lang="en-US" dirty="0" err="1"/>
              <a:t>MortalityByCountry</a:t>
            </a:r>
            <a:r>
              <a:rPr lang="en-US" dirty="0"/>
              <a:t>;</a:t>
            </a:r>
          </a:p>
        </p:txBody>
      </p:sp>
      <p:sp>
        <p:nvSpPr>
          <p:cNvPr id="6" name="TextBox 5">
            <a:extLst>
              <a:ext uri="{FF2B5EF4-FFF2-40B4-BE49-F238E27FC236}">
                <a16:creationId xmlns:a16="http://schemas.microsoft.com/office/drawing/2014/main" id="{9F479888-CEBB-B38F-6AC9-A687851219A0}"/>
              </a:ext>
            </a:extLst>
          </p:cNvPr>
          <p:cNvSpPr txBox="1"/>
          <p:nvPr/>
        </p:nvSpPr>
        <p:spPr>
          <a:xfrm>
            <a:off x="0" y="2257413"/>
            <a:ext cx="4978399" cy="1071704"/>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5. Determine if treatment type has a significant impact on survival years.</a:t>
            </a:r>
          </a:p>
          <a:p>
            <a:r>
              <a:rPr lang="en-US" dirty="0"/>
              <a:t>SELECT </a:t>
            </a:r>
            <a:r>
              <a:rPr lang="en-US" dirty="0" err="1"/>
              <a:t>Treatment_Type</a:t>
            </a:r>
            <a:r>
              <a:rPr lang="en-US" dirty="0"/>
              <a:t>, AVG(</a:t>
            </a:r>
            <a:r>
              <a:rPr lang="en-US" dirty="0" err="1"/>
              <a:t>Survival_Years</a:t>
            </a:r>
            <a:r>
              <a:rPr lang="en-US" dirty="0"/>
              <a:t>) AS `Surviving Years`</a:t>
            </a:r>
          </a:p>
          <a:p>
            <a:r>
              <a:rPr lang="en-US" dirty="0"/>
              <a:t>FROM lung_cancer_data1</a:t>
            </a:r>
          </a:p>
          <a:p>
            <a:r>
              <a:rPr lang="en-US" dirty="0"/>
              <a:t>WHERE </a:t>
            </a:r>
            <a:r>
              <a:rPr lang="en-US" dirty="0" err="1"/>
              <a:t>Lung_Cancer_Diagnosis</a:t>
            </a:r>
            <a:r>
              <a:rPr lang="en-US" dirty="0"/>
              <a:t> = 'Yes’</a:t>
            </a:r>
          </a:p>
          <a:p>
            <a:r>
              <a:rPr lang="en-US" dirty="0"/>
              <a:t>GROUP BY </a:t>
            </a:r>
            <a:r>
              <a:rPr lang="en-US" dirty="0" err="1"/>
              <a:t>Treatment_Type</a:t>
            </a:r>
            <a:r>
              <a:rPr lang="en-US" dirty="0"/>
              <a:t>;</a:t>
            </a:r>
          </a:p>
        </p:txBody>
      </p:sp>
      <p:sp>
        <p:nvSpPr>
          <p:cNvPr id="7" name="TextBox 6">
            <a:extLst>
              <a:ext uri="{FF2B5EF4-FFF2-40B4-BE49-F238E27FC236}">
                <a16:creationId xmlns:a16="http://schemas.microsoft.com/office/drawing/2014/main" id="{597EF52C-5B45-8EA8-C29B-3BE838767497}"/>
              </a:ext>
            </a:extLst>
          </p:cNvPr>
          <p:cNvSpPr txBox="1"/>
          <p:nvPr/>
        </p:nvSpPr>
        <p:spPr>
          <a:xfrm>
            <a:off x="-1" y="3329117"/>
            <a:ext cx="4978399" cy="1862176"/>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6. Compare lung cancer prevalence in men vs. women across countries.</a:t>
            </a:r>
          </a:p>
          <a:p>
            <a:r>
              <a:rPr lang="en-US" dirty="0"/>
              <a:t>SELECT Country, ROUND(AVG</a:t>
            </a:r>
          </a:p>
          <a:p>
            <a:r>
              <a:rPr lang="en-US" dirty="0"/>
              <a:t>(CASE WHEN Gender LIKE 'Male' THEN </a:t>
            </a:r>
            <a:r>
              <a:rPr lang="en-US" dirty="0" err="1"/>
              <a:t>Lung_Cancer_Prevalence_Rate</a:t>
            </a:r>
            <a:r>
              <a:rPr lang="en-US" dirty="0"/>
              <a:t> END), 2) AS Male, </a:t>
            </a:r>
          </a:p>
          <a:p>
            <a:r>
              <a:rPr lang="en-US" dirty="0"/>
              <a:t>ROUND(AVG(CASE WHEN Gender LIKE 'Female' THEN </a:t>
            </a:r>
            <a:r>
              <a:rPr lang="en-US" dirty="0" err="1"/>
              <a:t>Lung_Cancer_Prevalence_Rate</a:t>
            </a:r>
            <a:r>
              <a:rPr lang="en-US" dirty="0"/>
              <a:t> END), 2) AS Female</a:t>
            </a:r>
          </a:p>
          <a:p>
            <a:r>
              <a:rPr lang="en-US" dirty="0"/>
              <a:t>FROM lung_cancer_data1</a:t>
            </a:r>
          </a:p>
          <a:p>
            <a:r>
              <a:rPr lang="en-US" dirty="0"/>
              <a:t>WHERE </a:t>
            </a:r>
            <a:r>
              <a:rPr lang="en-US" dirty="0" err="1"/>
              <a:t>Lung_Cancer_Diagnosis</a:t>
            </a:r>
            <a:r>
              <a:rPr lang="en-US" dirty="0"/>
              <a:t> = 'Yes’</a:t>
            </a:r>
          </a:p>
          <a:p>
            <a:r>
              <a:rPr lang="en-US" dirty="0"/>
              <a:t>GROUP BY </a:t>
            </a:r>
            <a:r>
              <a:rPr lang="en-US" dirty="0" err="1"/>
              <a:t>CountryORDER</a:t>
            </a:r>
            <a:r>
              <a:rPr lang="en-US" dirty="0"/>
              <a:t> BY Country;</a:t>
            </a:r>
          </a:p>
        </p:txBody>
      </p:sp>
      <p:sp>
        <p:nvSpPr>
          <p:cNvPr id="8" name="TextBox 7">
            <a:extLst>
              <a:ext uri="{FF2B5EF4-FFF2-40B4-BE49-F238E27FC236}">
                <a16:creationId xmlns:a16="http://schemas.microsoft.com/office/drawing/2014/main" id="{EBF70615-04BD-1855-146B-B8ADAEAC9F4F}"/>
              </a:ext>
            </a:extLst>
          </p:cNvPr>
          <p:cNvSpPr txBox="1"/>
          <p:nvPr/>
        </p:nvSpPr>
        <p:spPr>
          <a:xfrm>
            <a:off x="0" y="5191294"/>
            <a:ext cx="4978399" cy="146694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7. Find how occupational exposure, smoking, and air pollution collectively impact lung cancer rates.</a:t>
            </a:r>
          </a:p>
          <a:p>
            <a:r>
              <a:rPr lang="en-US" dirty="0"/>
              <a:t>SELECT </a:t>
            </a:r>
            <a:r>
              <a:rPr lang="en-US" dirty="0" err="1"/>
              <a:t>Occupational_Exposure</a:t>
            </a:r>
            <a:r>
              <a:rPr lang="en-US" dirty="0"/>
              <a:t>, Smoker, </a:t>
            </a:r>
            <a:r>
              <a:rPr lang="en-US" dirty="0" err="1"/>
              <a:t>Air_Pollution_Exposure</a:t>
            </a:r>
            <a:r>
              <a:rPr lang="en-US" dirty="0"/>
              <a:t>,        ROUND(AVG(</a:t>
            </a:r>
            <a:r>
              <a:rPr lang="en-US" dirty="0" err="1"/>
              <a:t>Lung_Cancer_Prevalence_Rate</a:t>
            </a:r>
            <a:r>
              <a:rPr lang="en-US" dirty="0"/>
              <a:t>), 2) AS `Lung Cancer Rates`</a:t>
            </a:r>
          </a:p>
          <a:p>
            <a:r>
              <a:rPr lang="en-US" dirty="0"/>
              <a:t>FROM lung_cancer_data1</a:t>
            </a:r>
          </a:p>
          <a:p>
            <a:r>
              <a:rPr lang="en-US" dirty="0"/>
              <a:t>WHERE </a:t>
            </a:r>
            <a:r>
              <a:rPr lang="en-US" dirty="0" err="1"/>
              <a:t>Lung_Cancer_Diagnosis</a:t>
            </a:r>
            <a:r>
              <a:rPr lang="en-US" dirty="0"/>
              <a:t> = 'Yes’</a:t>
            </a:r>
          </a:p>
          <a:p>
            <a:r>
              <a:rPr lang="en-US" dirty="0"/>
              <a:t>GROUP BY </a:t>
            </a:r>
            <a:r>
              <a:rPr lang="en-US" dirty="0" err="1"/>
              <a:t>Occupational_Exposure</a:t>
            </a:r>
            <a:r>
              <a:rPr lang="en-US" dirty="0"/>
              <a:t>, Smoker,	</a:t>
            </a:r>
            <a:r>
              <a:rPr lang="en-US" dirty="0" err="1"/>
              <a:t>Air_Pollution_Exposure</a:t>
            </a:r>
            <a:r>
              <a:rPr lang="en-US" dirty="0"/>
              <a:t>;</a:t>
            </a:r>
          </a:p>
        </p:txBody>
      </p:sp>
      <p:pic>
        <p:nvPicPr>
          <p:cNvPr id="12" name="Picture 11">
            <a:extLst>
              <a:ext uri="{FF2B5EF4-FFF2-40B4-BE49-F238E27FC236}">
                <a16:creationId xmlns:a16="http://schemas.microsoft.com/office/drawing/2014/main" id="{981AC57E-585F-6C38-7021-7CBF1F794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686" y="1696066"/>
            <a:ext cx="2361494" cy="1173719"/>
          </a:xfrm>
          <a:prstGeom prst="rect">
            <a:avLst/>
          </a:prstGeom>
        </p:spPr>
      </p:pic>
      <p:pic>
        <p:nvPicPr>
          <p:cNvPr id="14" name="Picture 13">
            <a:extLst>
              <a:ext uri="{FF2B5EF4-FFF2-40B4-BE49-F238E27FC236}">
                <a16:creationId xmlns:a16="http://schemas.microsoft.com/office/drawing/2014/main" id="{2D95A5E1-62E5-C506-463D-09E1E6F29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686" y="2980693"/>
            <a:ext cx="1892397" cy="1555830"/>
          </a:xfrm>
          <a:prstGeom prst="rect">
            <a:avLst/>
          </a:prstGeom>
        </p:spPr>
      </p:pic>
      <p:pic>
        <p:nvPicPr>
          <p:cNvPr id="16" name="Picture 15">
            <a:extLst>
              <a:ext uri="{FF2B5EF4-FFF2-40B4-BE49-F238E27FC236}">
                <a16:creationId xmlns:a16="http://schemas.microsoft.com/office/drawing/2014/main" id="{FE00676C-FB91-C74D-92EF-7AF4AEC688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686" y="4647431"/>
            <a:ext cx="4311872" cy="1562180"/>
          </a:xfrm>
          <a:prstGeom prst="rect">
            <a:avLst/>
          </a:prstGeom>
        </p:spPr>
      </p:pic>
    </p:spTree>
    <p:extLst>
      <p:ext uri="{BB962C8B-B14F-4D97-AF65-F5344CB8AC3E}">
        <p14:creationId xmlns:p14="http://schemas.microsoft.com/office/powerpoint/2010/main" val="242410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BF7E-3DA8-56A6-9EB1-09CD02F40117}"/>
              </a:ext>
            </a:extLst>
          </p:cNvPr>
          <p:cNvSpPr>
            <a:spLocks noGrp="1"/>
          </p:cNvSpPr>
          <p:nvPr>
            <p:ph type="title"/>
          </p:nvPr>
        </p:nvSpPr>
        <p:spPr/>
        <p:txBody>
          <a:bodyPr/>
          <a:lstStyle/>
          <a:p>
            <a:endParaRPr lang="en-PH"/>
          </a:p>
        </p:txBody>
      </p:sp>
      <p:sp>
        <p:nvSpPr>
          <p:cNvPr id="4" name="Rectangle 3">
            <a:extLst>
              <a:ext uri="{FF2B5EF4-FFF2-40B4-BE49-F238E27FC236}">
                <a16:creationId xmlns:a16="http://schemas.microsoft.com/office/drawing/2014/main" id="{071D5E06-E82D-853D-B0E2-D4B0BA3BA9C3}"/>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4F695165-1791-A01E-C1D2-E4F36DA38D5A}"/>
              </a:ext>
            </a:extLst>
          </p:cNvPr>
          <p:cNvSpPr txBox="1"/>
          <p:nvPr/>
        </p:nvSpPr>
        <p:spPr>
          <a:xfrm>
            <a:off x="0" y="0"/>
            <a:ext cx="4978399" cy="1269322"/>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8. Analyze the impact of early detection on survival years.</a:t>
            </a:r>
          </a:p>
          <a:p>
            <a:r>
              <a:rPr lang="en-US" dirty="0"/>
              <a:t>SELECT </a:t>
            </a:r>
            <a:r>
              <a:rPr lang="en-US" dirty="0" err="1"/>
              <a:t>Early_Detection</a:t>
            </a:r>
            <a:r>
              <a:rPr lang="en-US" dirty="0"/>
              <a:t>, AVG(</a:t>
            </a:r>
            <a:r>
              <a:rPr lang="en-US" dirty="0" err="1"/>
              <a:t>Survival_Years</a:t>
            </a:r>
            <a:r>
              <a:rPr lang="en-US" dirty="0"/>
              <a:t>) AS `Survival Years`</a:t>
            </a:r>
          </a:p>
          <a:p>
            <a:r>
              <a:rPr lang="en-US" dirty="0"/>
              <a:t>FROM lung_cancer_data1</a:t>
            </a:r>
          </a:p>
          <a:p>
            <a:r>
              <a:rPr lang="en-US" dirty="0"/>
              <a:t>WHERE </a:t>
            </a:r>
            <a:r>
              <a:rPr lang="en-US" dirty="0" err="1"/>
              <a:t>Lung_Cancer_Diagnosis</a:t>
            </a:r>
            <a:r>
              <a:rPr lang="en-US" dirty="0"/>
              <a:t> = 'Yes’</a:t>
            </a:r>
          </a:p>
          <a:p>
            <a:r>
              <a:rPr lang="en-US" dirty="0"/>
              <a:t>GROUP BY </a:t>
            </a:r>
            <a:r>
              <a:rPr lang="en-US" dirty="0" err="1"/>
              <a:t>Early_Detection</a:t>
            </a:r>
            <a:endParaRPr lang="en-US" dirty="0"/>
          </a:p>
          <a:p>
            <a:r>
              <a:rPr lang="en-US" dirty="0"/>
              <a:t>ORDER BY `Survival Years` DESC;</a:t>
            </a:r>
          </a:p>
        </p:txBody>
      </p:sp>
      <p:pic>
        <p:nvPicPr>
          <p:cNvPr id="13" name="Picture 12">
            <a:extLst>
              <a:ext uri="{FF2B5EF4-FFF2-40B4-BE49-F238E27FC236}">
                <a16:creationId xmlns:a16="http://schemas.microsoft.com/office/drawing/2014/main" id="{EF87EDD8-9A6C-8096-7ECA-0825FD981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014" y="74528"/>
            <a:ext cx="3090385" cy="1120265"/>
          </a:xfrm>
          <a:prstGeom prst="rect">
            <a:avLst/>
          </a:prstGeom>
        </p:spPr>
      </p:pic>
      <p:sp>
        <p:nvSpPr>
          <p:cNvPr id="14" name="TextBox 13">
            <a:extLst>
              <a:ext uri="{FF2B5EF4-FFF2-40B4-BE49-F238E27FC236}">
                <a16:creationId xmlns:a16="http://schemas.microsoft.com/office/drawing/2014/main" id="{F2613D6D-86C0-5DA6-473A-0602EDE0ECD0}"/>
              </a:ext>
            </a:extLst>
          </p:cNvPr>
          <p:cNvSpPr txBox="1"/>
          <p:nvPr/>
        </p:nvSpPr>
        <p:spPr>
          <a:xfrm>
            <a:off x="77002" y="1272436"/>
            <a:ext cx="2418080" cy="369332"/>
          </a:xfrm>
          <a:prstGeom prst="rect">
            <a:avLst/>
          </a:prstGeom>
          <a:noFill/>
        </p:spPr>
        <p:txBody>
          <a:bodyPr wrap="square" rtlCol="0">
            <a:spAutoFit/>
          </a:bodyPr>
          <a:lstStyle/>
          <a:p>
            <a:r>
              <a:rPr lang="en-US" kern="100" dirty="0">
                <a:solidFill>
                  <a:schemeClr val="bg1"/>
                </a:solidFill>
                <a:latin typeface="Calibri" panose="020F0502020204030204" pitchFamily="34" charset="0"/>
                <a:cs typeface="Times New Roman" panose="02020603050405020304" pitchFamily="18" charset="0"/>
              </a:rPr>
              <a:t>Lung Cancer Overview</a:t>
            </a:r>
            <a:endParaRPr lang="en-PH" dirty="0">
              <a:solidFill>
                <a:schemeClr val="bg1"/>
              </a:solidFill>
            </a:endParaRPr>
          </a:p>
        </p:txBody>
      </p:sp>
      <p:pic>
        <p:nvPicPr>
          <p:cNvPr id="18" name="Picture 17">
            <a:extLst>
              <a:ext uri="{FF2B5EF4-FFF2-40B4-BE49-F238E27FC236}">
                <a16:creationId xmlns:a16="http://schemas.microsoft.com/office/drawing/2014/main" id="{6396A650-8C4C-E370-D654-C8253A42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2" y="1690688"/>
            <a:ext cx="7822397" cy="4434393"/>
          </a:xfrm>
          <a:prstGeom prst="rect">
            <a:avLst/>
          </a:prstGeom>
        </p:spPr>
      </p:pic>
      <p:sp>
        <p:nvSpPr>
          <p:cNvPr id="19" name="TextBox 18">
            <a:extLst>
              <a:ext uri="{FF2B5EF4-FFF2-40B4-BE49-F238E27FC236}">
                <a16:creationId xmlns:a16="http://schemas.microsoft.com/office/drawing/2014/main" id="{C9851C5D-3AB8-C599-60D4-E22A02FC54BA}"/>
              </a:ext>
            </a:extLst>
          </p:cNvPr>
          <p:cNvSpPr txBox="1"/>
          <p:nvPr/>
        </p:nvSpPr>
        <p:spPr>
          <a:xfrm>
            <a:off x="7976401" y="1866493"/>
            <a:ext cx="4138597" cy="4167679"/>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sz="2000" b="1" dirty="0"/>
              <a:t>Key Insights:</a:t>
            </a:r>
            <a:br>
              <a:rPr lang="en-US" dirty="0"/>
            </a:br>
            <a:r>
              <a:rPr lang="en-US" b="1" dirty="0"/>
              <a:t>Lung Cancer Cases By Country</a:t>
            </a:r>
          </a:p>
          <a:p>
            <a:r>
              <a:rPr lang="en-US" dirty="0"/>
              <a:t>Illustrates the distribution and prevalence of lung cancer across different regions.</a:t>
            </a:r>
          </a:p>
          <a:p>
            <a:endParaRPr lang="en-US" dirty="0"/>
          </a:p>
          <a:p>
            <a:r>
              <a:rPr lang="en-US" b="1" dirty="0"/>
              <a:t>Lung Cancer Cases By Gender</a:t>
            </a:r>
          </a:p>
          <a:p>
            <a:r>
              <a:rPr lang="en-US" dirty="0"/>
              <a:t>Displays the gender-based distribution of cancer cases.</a:t>
            </a:r>
          </a:p>
          <a:p>
            <a:endParaRPr lang="en-US" dirty="0"/>
          </a:p>
          <a:p>
            <a:r>
              <a:rPr lang="en-US" b="1" dirty="0"/>
              <a:t>Age Distribution of Lung Cancer Patients </a:t>
            </a:r>
          </a:p>
          <a:p>
            <a:r>
              <a:rPr lang="en-US" dirty="0"/>
              <a:t>Categorizes age ranges to enhance data analysis.</a:t>
            </a:r>
          </a:p>
          <a:p>
            <a:endParaRPr lang="en-US" dirty="0"/>
          </a:p>
          <a:p>
            <a:r>
              <a:rPr lang="en-US" b="1" dirty="0"/>
              <a:t>Smoking Impact Score by Gender </a:t>
            </a:r>
          </a:p>
          <a:p>
            <a:r>
              <a:rPr lang="en-US" dirty="0"/>
              <a:t>Analyzes smoking severity differences between genders.</a:t>
            </a:r>
          </a:p>
          <a:p>
            <a:endParaRPr lang="en-US" dirty="0"/>
          </a:p>
          <a:p>
            <a:r>
              <a:rPr lang="en-US" b="1" dirty="0"/>
              <a:t>Mortality Rate vs. Air Pollution Exposure </a:t>
            </a:r>
          </a:p>
          <a:p>
            <a:r>
              <a:rPr lang="en-US" dirty="0"/>
              <a:t>Evaluates the influence of environmental factors on lung cancer mortality rates.</a:t>
            </a:r>
          </a:p>
          <a:p>
            <a:endParaRPr lang="en-US" dirty="0"/>
          </a:p>
          <a:p>
            <a:r>
              <a:rPr lang="en-US" b="1" dirty="0"/>
              <a:t>Lung Cancer Risk Score Distribution</a:t>
            </a:r>
          </a:p>
          <a:p>
            <a:r>
              <a:rPr lang="en-US" dirty="0"/>
              <a:t>Refines data selection to facilitate in-depth analysis.</a:t>
            </a:r>
          </a:p>
        </p:txBody>
      </p:sp>
    </p:spTree>
    <p:extLst>
      <p:ext uri="{BB962C8B-B14F-4D97-AF65-F5344CB8AC3E}">
        <p14:creationId xmlns:p14="http://schemas.microsoft.com/office/powerpoint/2010/main" val="123600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60DB-2E42-BE8D-9956-D6EEFDD51785}"/>
              </a:ext>
            </a:extLst>
          </p:cNvPr>
          <p:cNvSpPr>
            <a:spLocks noGrp="1"/>
          </p:cNvSpPr>
          <p:nvPr>
            <p:ph type="title"/>
          </p:nvPr>
        </p:nvSpPr>
        <p:spPr/>
        <p:txBody>
          <a:bodyPr/>
          <a:lstStyle/>
          <a:p>
            <a:endParaRPr lang="en-PH"/>
          </a:p>
        </p:txBody>
      </p:sp>
      <p:sp>
        <p:nvSpPr>
          <p:cNvPr id="4" name="Rectangle 3">
            <a:extLst>
              <a:ext uri="{FF2B5EF4-FFF2-40B4-BE49-F238E27FC236}">
                <a16:creationId xmlns:a16="http://schemas.microsoft.com/office/drawing/2014/main" id="{EFE78406-6954-8225-F2ED-5807A9920FBB}"/>
              </a:ext>
            </a:extLst>
          </p:cNvPr>
          <p:cNvSpPr/>
          <p:nvPr/>
        </p:nvSpPr>
        <p:spPr>
          <a:xfrm>
            <a:off x="0" y="0"/>
            <a:ext cx="12192000" cy="6858000"/>
          </a:xfrm>
          <a:prstGeom prst="rect">
            <a:avLst/>
          </a:prstGeom>
          <a:solidFill>
            <a:srgbClr val="488A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 name="Content Placeholder 6">
            <a:extLst>
              <a:ext uri="{FF2B5EF4-FFF2-40B4-BE49-F238E27FC236}">
                <a16:creationId xmlns:a16="http://schemas.microsoft.com/office/drawing/2014/main" id="{701F3E5C-99CA-7984-FA4B-F24051B8F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77" y="595314"/>
            <a:ext cx="8582357" cy="4841509"/>
          </a:xfrm>
        </p:spPr>
      </p:pic>
      <p:sp>
        <p:nvSpPr>
          <p:cNvPr id="5" name="TextBox 4">
            <a:extLst>
              <a:ext uri="{FF2B5EF4-FFF2-40B4-BE49-F238E27FC236}">
                <a16:creationId xmlns:a16="http://schemas.microsoft.com/office/drawing/2014/main" id="{729FA878-F327-11C5-27A7-3931DB8CEE89}"/>
              </a:ext>
            </a:extLst>
          </p:cNvPr>
          <p:cNvSpPr txBox="1"/>
          <p:nvPr/>
        </p:nvSpPr>
        <p:spPr>
          <a:xfrm>
            <a:off x="67377" y="112991"/>
            <a:ext cx="2868328" cy="369332"/>
          </a:xfrm>
          <a:prstGeom prst="rect">
            <a:avLst/>
          </a:prstGeom>
          <a:noFill/>
        </p:spPr>
        <p:txBody>
          <a:bodyPr wrap="square" rtlCol="0">
            <a:spAutoFit/>
          </a:bodyPr>
          <a:lstStyle/>
          <a:p>
            <a:r>
              <a:rPr lang="en-US" kern="100" dirty="0">
                <a:solidFill>
                  <a:schemeClr val="bg1"/>
                </a:solidFill>
                <a:latin typeface="Calibri" panose="020F0502020204030204" pitchFamily="34" charset="0"/>
                <a:cs typeface="Times New Roman" panose="02020603050405020304" pitchFamily="18" charset="0"/>
              </a:rPr>
              <a:t>Smoking and Risk Factors</a:t>
            </a:r>
            <a:endParaRPr lang="en-PH" dirty="0">
              <a:solidFill>
                <a:schemeClr val="bg1"/>
              </a:solidFill>
            </a:endParaRPr>
          </a:p>
        </p:txBody>
      </p:sp>
      <p:sp>
        <p:nvSpPr>
          <p:cNvPr id="8" name="TextBox 7">
            <a:extLst>
              <a:ext uri="{FF2B5EF4-FFF2-40B4-BE49-F238E27FC236}">
                <a16:creationId xmlns:a16="http://schemas.microsoft.com/office/drawing/2014/main" id="{C48EBC66-F17F-E6D2-B645-DD0FC42B3009}"/>
              </a:ext>
            </a:extLst>
          </p:cNvPr>
          <p:cNvSpPr txBox="1"/>
          <p:nvPr/>
        </p:nvSpPr>
        <p:spPr>
          <a:xfrm>
            <a:off x="8717112" y="595314"/>
            <a:ext cx="3407512" cy="5551007"/>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en-US"/>
            </a:defPPr>
            <a:lvl1pPr>
              <a:lnSpc>
                <a:spcPct val="107000"/>
              </a:lnSpc>
              <a:defRPr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sz="2000" b="1" dirty="0"/>
              <a:t>Key Insights:</a:t>
            </a:r>
            <a:br>
              <a:rPr lang="en-US" dirty="0"/>
            </a:br>
            <a:r>
              <a:rPr lang="en-US" b="1" dirty="0"/>
              <a:t>Smoking vs Lung Cancer Cases</a:t>
            </a:r>
          </a:p>
          <a:p>
            <a:r>
              <a:rPr lang="en-US" dirty="0"/>
              <a:t>Examines the correlation between smoking status (Smoker vs. Non-Smoker) and lung cancer diagnosis.</a:t>
            </a:r>
          </a:p>
          <a:p>
            <a:endParaRPr lang="en-US" dirty="0"/>
          </a:p>
          <a:p>
            <a:r>
              <a:rPr lang="en-US" b="1" dirty="0"/>
              <a:t>Years of Smoking vs Cancer Stage</a:t>
            </a:r>
          </a:p>
          <a:p>
            <a:r>
              <a:rPr lang="en-US" dirty="0"/>
              <a:t>Analyzes whether a longer smoking duration correlates with more severe cancer stages.</a:t>
            </a:r>
          </a:p>
          <a:p>
            <a:endParaRPr lang="en-US" dirty="0"/>
          </a:p>
          <a:p>
            <a:r>
              <a:rPr lang="en-US" b="1" dirty="0"/>
              <a:t>Passive Smoking Impact on Cancer Cases</a:t>
            </a:r>
          </a:p>
          <a:p>
            <a:r>
              <a:rPr lang="en-US" dirty="0"/>
              <a:t>Compares lung cancer cases among individuals exposed and not exposed to passive smoking.</a:t>
            </a:r>
          </a:p>
          <a:p>
            <a:endParaRPr lang="en-US" dirty="0"/>
          </a:p>
          <a:p>
            <a:r>
              <a:rPr lang="en-US" b="1" dirty="0"/>
              <a:t>Lung Cancer Diagnosis by Smoking Impact Score </a:t>
            </a:r>
            <a:r>
              <a:rPr lang="en-US" dirty="0"/>
              <a:t>Compares lung cancer cases among individuals exposed and not exposed to passive smoking.</a:t>
            </a:r>
          </a:p>
          <a:p>
            <a:endParaRPr lang="en-US" dirty="0"/>
          </a:p>
          <a:p>
            <a:r>
              <a:rPr lang="en-US" b="1" dirty="0"/>
              <a:t>Smoking and Air Pollution Exposure Relationship </a:t>
            </a:r>
            <a:r>
              <a:rPr lang="en-US" dirty="0"/>
              <a:t>Determines if high air pollution levels and smoking together increase lung cancer prevalence.</a:t>
            </a:r>
          </a:p>
          <a:p>
            <a:endParaRPr lang="en-US" dirty="0"/>
          </a:p>
          <a:p>
            <a:r>
              <a:rPr lang="en-US" b="1" dirty="0"/>
              <a:t>Survival years over gender.</a:t>
            </a:r>
          </a:p>
          <a:p>
            <a:r>
              <a:rPr lang="en-US" dirty="0"/>
              <a:t>There is a notable difference in survival years between genders, suggesting potential biological, lifestyle, or treatment-related factors influencing lung cancer outcomes.</a:t>
            </a:r>
          </a:p>
        </p:txBody>
      </p:sp>
    </p:spTree>
    <p:extLst>
      <p:ext uri="{BB962C8B-B14F-4D97-AF65-F5344CB8AC3E}">
        <p14:creationId xmlns:p14="http://schemas.microsoft.com/office/powerpoint/2010/main" val="183915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2279</Words>
  <Application>Microsoft Office PowerPoint</Application>
  <PresentationFormat>Widescreen</PresentationFormat>
  <Paragraphs>204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Jericho Joshua Lomibao</dc:creator>
  <cp:lastModifiedBy>Jericho Joshua Lomibao</cp:lastModifiedBy>
  <cp:revision>131</cp:revision>
  <dcterms:created xsi:type="dcterms:W3CDTF">2025-02-20T17:53:51Z</dcterms:created>
  <dcterms:modified xsi:type="dcterms:W3CDTF">2025-02-28T19:51:19Z</dcterms:modified>
</cp:coreProperties>
</file>