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Cookie"/>
      <p:regular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Francois One"/>
      <p:regular r:id="rId41"/>
    </p:embeddedFont>
    <p:embeddedFont>
      <p:font typeface="Droid San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DroidSans-regular.fntdata"/><Relationship Id="rId41" Type="http://schemas.openxmlformats.org/officeDocument/2006/relationships/font" Target="fonts/FrancoisOn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Droid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Cookie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6" name="Shape 5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6" name="Shape 6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Shape 7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97" name="Shape 97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6" name="Shape 11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4294967295" type="ctrTitle"/>
          </p:nvPr>
        </p:nvSpPr>
        <p:spPr>
          <a:xfrm>
            <a:off x="347475" y="699951"/>
            <a:ext cx="8222100" cy="13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600">
                <a:solidFill>
                  <a:schemeClr val="lt1"/>
                </a:solidFill>
                <a:latin typeface="Cookie"/>
                <a:ea typeface="Cookie"/>
                <a:cs typeface="Cookie"/>
                <a:sym typeface="Cookie"/>
              </a:rPr>
              <a:t>Why ForexMart?</a:t>
            </a:r>
          </a:p>
        </p:txBody>
      </p:sp>
      <p:sp>
        <p:nvSpPr>
          <p:cNvPr id="131" name="Shape 131"/>
          <p:cNvSpPr txBox="1"/>
          <p:nvPr>
            <p:ph idx="4294967295" type="subTitle"/>
          </p:nvPr>
        </p:nvSpPr>
        <p:spPr>
          <a:xfrm>
            <a:off x="460938" y="2284337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 step-by-step guide to trading with ForexMart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875" y="3954125"/>
            <a:ext cx="4070123" cy="11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700" y="369587"/>
            <a:ext cx="4475800" cy="44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4294967295" type="body"/>
          </p:nvPr>
        </p:nvSpPr>
        <p:spPr>
          <a:xfrm>
            <a:off x="311700" y="681375"/>
            <a:ext cx="3901500" cy="382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Upload scanned copy of documents and IDs and hit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‘Complete’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4294967295" type="body"/>
          </p:nvPr>
        </p:nvSpPr>
        <p:spPr>
          <a:xfrm>
            <a:off x="311700" y="1306075"/>
            <a:ext cx="8680200" cy="33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 u="sng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30% Bonus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- For each deposit, the client gets 30% of the total amount deposited.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 u="sng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No Deposit Bonus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- Try trading without experiencing any risk.</a:t>
            </a:r>
          </a:p>
        </p:txBody>
      </p:sp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>
                <a:solidFill>
                  <a:srgbClr val="3D85C6"/>
                </a:solidFill>
                <a:latin typeface="Francois One"/>
                <a:ea typeface="Francois One"/>
                <a:cs typeface="Francois One"/>
                <a:sym typeface="Francois One"/>
              </a:rPr>
              <a:t>Types of Bonus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body"/>
          </p:nvPr>
        </p:nvSpPr>
        <p:spPr>
          <a:xfrm>
            <a:off x="311700" y="1612275"/>
            <a:ext cx="8550000" cy="303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Download the trading platform from our website by visiting forexmart.com/metatrader4.</a:t>
            </a:r>
          </a:p>
        </p:txBody>
      </p:sp>
      <p:sp>
        <p:nvSpPr>
          <p:cNvPr id="199" name="Shape 199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>
                <a:solidFill>
                  <a:srgbClr val="3D85C6"/>
                </a:solidFill>
                <a:latin typeface="Francois One"/>
                <a:ea typeface="Francois One"/>
                <a:cs typeface="Francois One"/>
                <a:sym typeface="Francois One"/>
              </a:rPr>
              <a:t>Downloading Trading Platform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4294967295" type="body"/>
          </p:nvPr>
        </p:nvSpPr>
        <p:spPr>
          <a:xfrm>
            <a:off x="323475" y="948150"/>
            <a:ext cx="3821400" cy="33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Fill in your personal details and click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‘Get Free Demo’.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1430" l="56927" r="8800" t="8055"/>
          <a:stretch/>
        </p:blipFill>
        <p:spPr>
          <a:xfrm>
            <a:off x="4298010" y="997124"/>
            <a:ext cx="4539417" cy="33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4294967295" type="body"/>
          </p:nvPr>
        </p:nvSpPr>
        <p:spPr>
          <a:xfrm>
            <a:off x="311700" y="802500"/>
            <a:ext cx="3821400" cy="33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Save the platform downloader and hit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‘Run’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622" y="618875"/>
            <a:ext cx="4481099" cy="359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311700" y="954900"/>
            <a:ext cx="3587100" cy="28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Download and save the platform installer.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675" y="267875"/>
            <a:ext cx="3454263" cy="229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400" y="2621225"/>
            <a:ext cx="3121400" cy="2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4294967295" type="body"/>
          </p:nvPr>
        </p:nvSpPr>
        <p:spPr>
          <a:xfrm>
            <a:off x="311700" y="1307475"/>
            <a:ext cx="8550000" cy="14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To open a trade, click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“New Order”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or press F9.</a:t>
            </a:r>
          </a:p>
        </p:txBody>
      </p:sp>
      <p:sp>
        <p:nvSpPr>
          <p:cNvPr id="224" name="Shape 224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>
                <a:solidFill>
                  <a:srgbClr val="3D85C6"/>
                </a:solidFill>
                <a:latin typeface="Francois One"/>
                <a:ea typeface="Francois One"/>
                <a:cs typeface="Francois One"/>
                <a:sym typeface="Francois One"/>
              </a:rPr>
              <a:t>Opening and Closing Trade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449" y="2997674"/>
            <a:ext cx="7773999" cy="12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311700" y="849125"/>
            <a:ext cx="8505000" cy="341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In case the window does not appear, open it by going to the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View 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tab and click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Market Watch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Choose the currency you wish to trade. An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Order Window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will open.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4294967295" type="body"/>
          </p:nvPr>
        </p:nvSpPr>
        <p:spPr>
          <a:xfrm>
            <a:off x="311700" y="303625"/>
            <a:ext cx="8182500" cy="44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Here are the following fields in this window:</a:t>
            </a:r>
          </a:p>
          <a:p>
            <a:pPr indent="-457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Symbol – Choose the instrument to be traded.</a:t>
            </a:r>
          </a:p>
          <a:p>
            <a:pPr indent="-457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Volume – Set the number of lots to buy from the selected instrument.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4294967295" type="body"/>
          </p:nvPr>
        </p:nvSpPr>
        <p:spPr>
          <a:xfrm>
            <a:off x="311700" y="608425"/>
            <a:ext cx="8505000" cy="38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Droid Sans"/>
              <a:buChar char="○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Stop-Loss – Indicate a stop-loss price to close a trade.</a:t>
            </a:r>
          </a:p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Droid Sans"/>
              <a:buChar char="○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Take Profit – Select the take profit to exit a trade.</a:t>
            </a:r>
          </a:p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Droid Sans"/>
              <a:buChar char="○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Comment – Specify the remarks for a specific order or trade.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11700" y="1458475"/>
            <a:ext cx="8114400" cy="27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ForexMart 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is a Cypriot investment company operating globally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The industry’s most trusted dependable trading partner.</a:t>
            </a:r>
          </a:p>
        </p:txBody>
      </p:sp>
      <p:sp>
        <p:nvSpPr>
          <p:cNvPr id="138" name="Shape 138"/>
          <p:cNvSpPr txBox="1"/>
          <p:nvPr>
            <p:ph idx="4294967295" type="title"/>
          </p:nvPr>
        </p:nvSpPr>
        <p:spPr>
          <a:xfrm>
            <a:off x="304800" y="304800"/>
            <a:ext cx="8520600" cy="84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3D85C6"/>
                </a:solidFill>
                <a:latin typeface="Francois One"/>
                <a:ea typeface="Francois One"/>
                <a:cs typeface="Francois One"/>
                <a:sym typeface="Francois One"/>
              </a:rPr>
              <a:t>ForexMart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311700" y="462075"/>
            <a:ext cx="8505000" cy="412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Types of Trade</a:t>
            </a:r>
          </a:p>
          <a:p>
            <a:pPr indent="-457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Instant – Opens a position quickly</a:t>
            </a:r>
          </a:p>
          <a:p>
            <a:pPr indent="-457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Pending – Opens a position in the future and preferred price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All orders are listed in the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Trade 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section of the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Terminal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window.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4294967295" type="body"/>
          </p:nvPr>
        </p:nvSpPr>
        <p:spPr>
          <a:xfrm>
            <a:off x="311700" y="468125"/>
            <a:ext cx="3780900" cy="43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In the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Order Window, 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set the instrument to be traded, volume, and stop loss.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599" y="873225"/>
            <a:ext cx="4644725" cy="3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599" y="873225"/>
            <a:ext cx="4644725" cy="3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311700" y="391925"/>
            <a:ext cx="3862800" cy="43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Execute the order by setting the instrument to be traded, volume, and stop loss. 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4294967295" type="body"/>
          </p:nvPr>
        </p:nvSpPr>
        <p:spPr>
          <a:xfrm>
            <a:off x="311700" y="849125"/>
            <a:ext cx="3862800" cy="34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You can print out your trade information by clicking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“Print”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416" y="818350"/>
            <a:ext cx="4719807" cy="3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311700" y="696725"/>
            <a:ext cx="8563200" cy="208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To close a position, go to the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Trade 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tab found in the Terminal window and double-click the position you want to exit.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50" y="3329950"/>
            <a:ext cx="8222448" cy="130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4294967295" type="body"/>
          </p:nvPr>
        </p:nvSpPr>
        <p:spPr>
          <a:xfrm>
            <a:off x="311700" y="925325"/>
            <a:ext cx="3511800" cy="32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Hit “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Close Order”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seen on the lower portion of the window. 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699" y="644650"/>
            <a:ext cx="4981124" cy="37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4294967295" type="body"/>
          </p:nvPr>
        </p:nvSpPr>
        <p:spPr>
          <a:xfrm>
            <a:off x="311700" y="602000"/>
            <a:ext cx="8563200" cy="38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You can close a portion of the position partially. For instance, if you purchased 1 Lot of USD/JPY and wanted to sell 0.5 lots, indicate the amount to be sold in the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Volume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tab and hit “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Close”.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4294967295" type="body"/>
          </p:nvPr>
        </p:nvSpPr>
        <p:spPr>
          <a:xfrm>
            <a:off x="311700" y="983000"/>
            <a:ext cx="8563200" cy="33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You can also modify a position by double-clicking the position in the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Trade 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portion. In the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Position Window,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hit Type drop-down list and select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Modify Order.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311700" y="1229875"/>
            <a:ext cx="8467500" cy="343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 u="sng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Forex Calculator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- Compute the value of one pip using the latest rates.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 u="sng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Forex Chart 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- Advanced professional chart providing an in-depth look at world’s major currency pairs.</a:t>
            </a:r>
          </a:p>
        </p:txBody>
      </p:sp>
      <p:sp>
        <p:nvSpPr>
          <p:cNvPr id="291" name="Shape 291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>
                <a:solidFill>
                  <a:srgbClr val="3D85C6"/>
                </a:solidFill>
                <a:latin typeface="Francois One"/>
                <a:ea typeface="Francois One"/>
                <a:cs typeface="Francois One"/>
                <a:sym typeface="Francois One"/>
              </a:rPr>
              <a:t>Useful Tools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4294967295" type="body"/>
          </p:nvPr>
        </p:nvSpPr>
        <p:spPr>
          <a:xfrm>
            <a:off x="311700" y="524475"/>
            <a:ext cx="8467500" cy="41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 u="sng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Currency Converter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- Compute live currency and real-time foreign exchange rates.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 u="sng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VPS Hosting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- A free service aimed at bolstering a client’s trading experience.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title"/>
          </p:nvPr>
        </p:nvSpPr>
        <p:spPr>
          <a:xfrm>
            <a:off x="304800" y="304800"/>
            <a:ext cx="8520600" cy="7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>
                <a:solidFill>
                  <a:srgbClr val="3D85C6"/>
                </a:solidFill>
                <a:latin typeface="Francois One"/>
                <a:ea typeface="Francois One"/>
                <a:cs typeface="Francois One"/>
                <a:sym typeface="Francois One"/>
              </a:rPr>
              <a:t>Licenses and Regulations</a:t>
            </a: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Regulated by the Cyprus Securities and Exchange Commission (with license number 266/15)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Member of European Securities and Markets Authority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4294967295" type="subTitle"/>
          </p:nvPr>
        </p:nvSpPr>
        <p:spPr>
          <a:xfrm>
            <a:off x="264925" y="433050"/>
            <a:ext cx="7344900" cy="30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For concerns, inquiries, or suggestions, call us or send an email. We are looking forward to assisting you!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4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info@forexmart.com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4294967295" type="title"/>
          </p:nvPr>
        </p:nvSpPr>
        <p:spPr>
          <a:xfrm>
            <a:off x="304800" y="304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>
                <a:solidFill>
                  <a:srgbClr val="3D85C6"/>
                </a:solidFill>
                <a:latin typeface="Francois One"/>
                <a:ea typeface="Francois One"/>
                <a:cs typeface="Francois One"/>
                <a:sym typeface="Francois One"/>
              </a:rPr>
              <a:t>Types of Trading Accounts</a:t>
            </a:r>
          </a:p>
        </p:txBody>
      </p:sp>
      <p:sp>
        <p:nvSpPr>
          <p:cNvPr id="150" name="Shape 150"/>
          <p:cNvSpPr txBox="1"/>
          <p:nvPr>
            <p:ph idx="4294967295" type="body"/>
          </p:nvPr>
        </p:nvSpPr>
        <p:spPr>
          <a:xfrm>
            <a:off x="311700" y="1306075"/>
            <a:ext cx="7726200" cy="311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 u="sng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Demo Account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- Practice trading in a risk-free environment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 u="sng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Live Account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- Start trading and experience instant trade executions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>
                <a:solidFill>
                  <a:srgbClr val="3D85C6"/>
                </a:solidFill>
                <a:latin typeface="Francois One"/>
                <a:ea typeface="Francois One"/>
                <a:cs typeface="Francois One"/>
                <a:sym typeface="Francois One"/>
              </a:rPr>
              <a:t>Opening a Live Account</a:t>
            </a:r>
          </a:p>
        </p:txBody>
      </p: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311700" y="1382275"/>
            <a:ext cx="4019100" cy="321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Go to forexmart.com and click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‘Open Trading Account’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183" y="1201950"/>
            <a:ext cx="3870615" cy="35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311700" y="482500"/>
            <a:ext cx="4032000" cy="404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Provide email address and full name in the registration page, then hit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‘Submit’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762" y="1457850"/>
            <a:ext cx="46958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311700" y="863500"/>
            <a:ext cx="38424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Provide personal information and click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‘Next’.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6550" r="4083" t="0"/>
          <a:stretch/>
        </p:blipFill>
        <p:spPr>
          <a:xfrm>
            <a:off x="4154100" y="313587"/>
            <a:ext cx="4495049" cy="451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311700" y="681375"/>
            <a:ext cx="3901500" cy="32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Set account preferences and hit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‘Complete’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6261" r="0" t="0"/>
          <a:stretch/>
        </p:blipFill>
        <p:spPr>
          <a:xfrm>
            <a:off x="4493450" y="157200"/>
            <a:ext cx="4195174" cy="46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body"/>
          </p:nvPr>
        </p:nvSpPr>
        <p:spPr>
          <a:xfrm>
            <a:off x="311700" y="681375"/>
            <a:ext cx="3901500" cy="32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Droid Sans"/>
            </a:pP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Indicate employment details and click </a:t>
            </a: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‘Next’</a:t>
            </a:r>
            <a:r>
              <a:rPr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200" y="553391"/>
            <a:ext cx="4603049" cy="427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