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1" r:id="rId3"/>
    <p:sldId id="262" r:id="rId4"/>
    <p:sldId id="260" r:id="rId5"/>
    <p:sldId id="263" r:id="rId6"/>
    <p:sldId id="264" r:id="rId7"/>
    <p:sldId id="269" r:id="rId8"/>
    <p:sldId id="265" r:id="rId9"/>
    <p:sldId id="266" r:id="rId10"/>
    <p:sldId id="267" r:id="rId11"/>
    <p:sldId id="268" r:id="rId12"/>
    <p:sldId id="256" r:id="rId13"/>
    <p:sldId id="257" r:id="rId14"/>
    <p:sldId id="25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5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88BC-42B2-F6A4-A307-26E184287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2F69C-903E-3C4A-6B00-81D988FE6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FC650-CA24-4E76-8196-9B4C77156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81AF-79B9-C947-AFA0-3588A1B76BE4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7D5FC-1388-E407-6C85-FFA5BB629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AB16A-BF71-56EF-C945-B9F6CBD6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A32A-2B8F-A147-863D-0706EC88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2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4ABE-6EA8-B684-ECD5-781A5FC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1BFE5-9805-7BDC-278A-E30BF083E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FD2D4-A3FE-6681-068F-2D7092C9C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81AF-79B9-C947-AFA0-3588A1B76BE4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652DA-5CF1-3F3C-8A90-7F39C6128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0FB7F-DDC3-6FF9-F2EA-4D04D5A2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A32A-2B8F-A147-863D-0706EC88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0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9A5C9-D482-677F-C56A-E9DF9E740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2CF294-D8B9-E5AD-D5D0-8BEB28910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2D980-F1E8-6833-7715-D04E80F38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81AF-79B9-C947-AFA0-3588A1B76BE4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36807-6768-7B75-60C0-54FD0613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3EDE2-EA69-418A-602F-7CAF55D68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A32A-2B8F-A147-863D-0706EC88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1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C825-BCA5-714A-B020-0A9166AF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4260E-FFF9-18CC-843F-9F13D844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910F4-F2BA-7266-C929-6888B804C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81AF-79B9-C947-AFA0-3588A1B76BE4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4F66A-646E-E2F8-54CB-295AA1ED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CB99F-1543-3235-17A3-427A1119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A32A-2B8F-A147-863D-0706EC88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5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AEF6F-9DF9-8FA7-BF02-74E5732C7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CFE2F-AE31-2618-FEC3-A3DAD6C37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56608-0D1A-C908-A29F-3C405435E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81AF-79B9-C947-AFA0-3588A1B76BE4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F24AA-DFD6-26E5-8116-637434CA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31BA6-93E4-B484-FC35-7E834738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A32A-2B8F-A147-863D-0706EC88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1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F62A-AE4B-6003-D917-78CEBD927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880E0-CDE8-C944-3708-A74E9FA63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54996-0FE4-A954-5692-0E872F9C7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20035-862B-8B53-8742-45991C05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81AF-79B9-C947-AFA0-3588A1B76BE4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A6097-4271-0491-A6CD-6C650527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D45F5-211E-A97C-E29D-8B599CA2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A32A-2B8F-A147-863D-0706EC88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8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B88F4-EF6E-0720-5626-3D762F5A2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050F2-D64F-5855-DA83-32642FB8E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D13A1-97F9-79F3-B695-4CD6053B6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40F69-827D-F39C-819A-EBB31FBEF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4906C-B675-7AD3-43C8-5D71B3414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645471-F528-F38F-4DCD-03948F26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81AF-79B9-C947-AFA0-3588A1B76BE4}" type="datetimeFigureOut">
              <a:rPr lang="en-US" smtClean="0"/>
              <a:t>10/4/23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312F2-8819-6959-3D12-62F9C591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4E355-8064-9431-42D8-233159A2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A32A-2B8F-A147-863D-0706EC88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3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487C-8514-ACA6-157C-C6D93AC6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44BAD-8564-85B6-36C8-C9E60AE91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81AF-79B9-C947-AFA0-3588A1B76BE4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837C2-87E0-96AB-91B8-4EE8EEF9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ECB0E-FF16-1647-0AD4-367F303D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A32A-2B8F-A147-863D-0706EC88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5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32AEB-A7C4-BD8F-636A-E6E8E7687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81AF-79B9-C947-AFA0-3588A1B76BE4}" type="datetimeFigureOut">
              <a:rPr lang="en-US" smtClean="0"/>
              <a:t>10/4/23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853B7-E1A6-16E0-B2F6-077287590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340F1-FDC9-B57A-F3B5-209C18DD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A32A-2B8F-A147-863D-0706EC88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02A2-8C53-5E1C-5B4F-F54E63E06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78D63-D469-DA18-B86A-125A34183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72EB6-D153-992A-0105-A726E9D7C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D3EEA-940B-20B9-3932-57C566531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81AF-79B9-C947-AFA0-3588A1B76BE4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745A2-C325-9B7D-427B-FDC9A672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66983-3348-B725-5194-5852AA21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A32A-2B8F-A147-863D-0706EC88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6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A0AC0-BF74-7135-3F61-2D6F6CD9B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352DB-D6C5-76B4-1DD8-D7F9BB6B9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0DB5-5DC1-ACD1-EDA7-384D549E3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74EA0-AD41-2732-A374-CA399E0D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81AF-79B9-C947-AFA0-3588A1B76BE4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EE596-3EA4-073C-06D3-CAA4EEA4A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F18BA-1246-9050-8506-9DF687D8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A32A-2B8F-A147-863D-0706EC88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8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5AEF0-1C05-A107-7176-035D615C1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82BE9-DA67-1173-FF88-7E9F6700B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270DA-7349-5372-F3FE-A1EB6255F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881AF-79B9-C947-AFA0-3588A1B76BE4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6B000-E036-18D1-C59F-791F09C62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C89A9-E571-79D6-A158-D846ED55D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3A32A-2B8F-A147-863D-0706EC88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8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BD3406-3D51-DE84-056C-2F2BCD673486}"/>
              </a:ext>
            </a:extLst>
          </p:cNvPr>
          <p:cNvSpPr/>
          <p:nvPr/>
        </p:nvSpPr>
        <p:spPr>
          <a:xfrm>
            <a:off x="0" y="0"/>
            <a:ext cx="12192000" cy="63767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35E506-056F-6A6C-6538-4A44939B491F}"/>
              </a:ext>
            </a:extLst>
          </p:cNvPr>
          <p:cNvSpPr/>
          <p:nvPr/>
        </p:nvSpPr>
        <p:spPr>
          <a:xfrm>
            <a:off x="0" y="6424863"/>
            <a:ext cx="12192000" cy="4331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E89015-3F5C-4335-3B0E-A1E551209253}"/>
              </a:ext>
            </a:extLst>
          </p:cNvPr>
          <p:cNvSpPr txBox="1"/>
          <p:nvPr/>
        </p:nvSpPr>
        <p:spPr>
          <a:xfrm>
            <a:off x="312820" y="1063140"/>
            <a:ext cx="1121343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Moving to Frameworks….</a:t>
            </a:r>
          </a:p>
          <a:p>
            <a:endParaRPr lang="en-US" sz="4000" dirty="0"/>
          </a:p>
          <a:p>
            <a:r>
              <a:rPr lang="en-US" sz="4000" dirty="0"/>
              <a:t>Front-end</a:t>
            </a:r>
          </a:p>
          <a:p>
            <a:r>
              <a:rPr lang="en-US" sz="4000" dirty="0"/>
              <a:t>Back-end</a:t>
            </a:r>
          </a:p>
          <a:p>
            <a:endParaRPr lang="en-US" sz="4000" dirty="0"/>
          </a:p>
          <a:p>
            <a:r>
              <a:rPr lang="en-US" sz="4000" dirty="0"/>
              <a:t>Server-side</a:t>
            </a: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5629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BD3406-3D51-DE84-056C-2F2BCD673486}"/>
              </a:ext>
            </a:extLst>
          </p:cNvPr>
          <p:cNvSpPr/>
          <p:nvPr/>
        </p:nvSpPr>
        <p:spPr>
          <a:xfrm>
            <a:off x="0" y="0"/>
            <a:ext cx="12192000" cy="63767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35E506-056F-6A6C-6538-4A44939B491F}"/>
              </a:ext>
            </a:extLst>
          </p:cNvPr>
          <p:cNvSpPr/>
          <p:nvPr/>
        </p:nvSpPr>
        <p:spPr>
          <a:xfrm>
            <a:off x="0" y="6424863"/>
            <a:ext cx="12192000" cy="4331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E89015-3F5C-4335-3B0E-A1E551209253}"/>
              </a:ext>
            </a:extLst>
          </p:cNvPr>
          <p:cNvSpPr txBox="1"/>
          <p:nvPr/>
        </p:nvSpPr>
        <p:spPr>
          <a:xfrm>
            <a:off x="312820" y="1063140"/>
            <a:ext cx="11213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/>
              <a:t>(Additional) Back-end – Java:</a:t>
            </a:r>
          </a:p>
          <a:p>
            <a:pPr algn="just"/>
            <a:r>
              <a:rPr lang="en-US" sz="4000" dirty="0"/>
              <a:t>		</a:t>
            </a:r>
          </a:p>
          <a:p>
            <a:pPr algn="just"/>
            <a:r>
              <a:rPr lang="en-US" sz="4000" dirty="0"/>
              <a:t>			 Java EE		  Spring Boot</a:t>
            </a:r>
          </a:p>
        </p:txBody>
      </p:sp>
      <p:pic>
        <p:nvPicPr>
          <p:cNvPr id="12290" name="Picture 2" descr="Java EE vs Spring Boot: What are the Differences">
            <a:extLst>
              <a:ext uri="{FF2B5EF4-FFF2-40B4-BE49-F238E27FC236}">
                <a16:creationId xmlns:a16="http://schemas.microsoft.com/office/drawing/2014/main" id="{D0292813-0A17-C327-5B4C-256DD0086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3098385"/>
            <a:ext cx="5852361" cy="260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934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BD3406-3D51-DE84-056C-2F2BCD673486}"/>
              </a:ext>
            </a:extLst>
          </p:cNvPr>
          <p:cNvSpPr/>
          <p:nvPr/>
        </p:nvSpPr>
        <p:spPr>
          <a:xfrm>
            <a:off x="0" y="0"/>
            <a:ext cx="12192000" cy="6376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35E506-056F-6A6C-6538-4A44939B491F}"/>
              </a:ext>
            </a:extLst>
          </p:cNvPr>
          <p:cNvSpPr/>
          <p:nvPr/>
        </p:nvSpPr>
        <p:spPr>
          <a:xfrm>
            <a:off x="0" y="6424863"/>
            <a:ext cx="12192000" cy="43313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AEFAF-EFE9-7321-70F9-7FA08208BE0F}"/>
              </a:ext>
            </a:extLst>
          </p:cNvPr>
          <p:cNvSpPr txBox="1"/>
          <p:nvPr/>
        </p:nvSpPr>
        <p:spPr>
          <a:xfrm>
            <a:off x="120375" y="2656779"/>
            <a:ext cx="116826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MIDTERM</a:t>
            </a:r>
          </a:p>
        </p:txBody>
      </p:sp>
      <p:pic>
        <p:nvPicPr>
          <p:cNvPr id="1026" name="Picture 2" descr="Node.js - Wikipedia">
            <a:extLst>
              <a:ext uri="{FF2B5EF4-FFF2-40B4-BE49-F238E27FC236}">
                <a16:creationId xmlns:a16="http://schemas.microsoft.com/office/drawing/2014/main" id="{5B89FD56-2F1A-7358-9365-EA3C841E4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5" y="5783880"/>
            <a:ext cx="890609" cy="54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213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BD3406-3D51-DE84-056C-2F2BCD673486}"/>
              </a:ext>
            </a:extLst>
          </p:cNvPr>
          <p:cNvSpPr/>
          <p:nvPr/>
        </p:nvSpPr>
        <p:spPr>
          <a:xfrm>
            <a:off x="0" y="0"/>
            <a:ext cx="12192000" cy="6376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35E506-056F-6A6C-6538-4A44939B491F}"/>
              </a:ext>
            </a:extLst>
          </p:cNvPr>
          <p:cNvSpPr/>
          <p:nvPr/>
        </p:nvSpPr>
        <p:spPr>
          <a:xfrm>
            <a:off x="0" y="6424863"/>
            <a:ext cx="12192000" cy="43313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AEFAF-EFE9-7321-70F9-7FA08208BE0F}"/>
              </a:ext>
            </a:extLst>
          </p:cNvPr>
          <p:cNvSpPr txBox="1"/>
          <p:nvPr/>
        </p:nvSpPr>
        <p:spPr>
          <a:xfrm>
            <a:off x="3826041" y="2779295"/>
            <a:ext cx="4090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NODE JS</a:t>
            </a:r>
          </a:p>
        </p:txBody>
      </p:sp>
      <p:pic>
        <p:nvPicPr>
          <p:cNvPr id="1026" name="Picture 2" descr="Node.js - Wikipedia">
            <a:extLst>
              <a:ext uri="{FF2B5EF4-FFF2-40B4-BE49-F238E27FC236}">
                <a16:creationId xmlns:a16="http://schemas.microsoft.com/office/drawing/2014/main" id="{5B89FD56-2F1A-7358-9365-EA3C841E4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470" y="4556659"/>
            <a:ext cx="2011860" cy="12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812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BD3406-3D51-DE84-056C-2F2BCD673486}"/>
              </a:ext>
            </a:extLst>
          </p:cNvPr>
          <p:cNvSpPr/>
          <p:nvPr/>
        </p:nvSpPr>
        <p:spPr>
          <a:xfrm>
            <a:off x="0" y="0"/>
            <a:ext cx="12192000" cy="6376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35E506-056F-6A6C-6538-4A44939B491F}"/>
              </a:ext>
            </a:extLst>
          </p:cNvPr>
          <p:cNvSpPr/>
          <p:nvPr/>
        </p:nvSpPr>
        <p:spPr>
          <a:xfrm>
            <a:off x="0" y="6424863"/>
            <a:ext cx="12192000" cy="43313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AEFAF-EFE9-7321-70F9-7FA08208BE0F}"/>
              </a:ext>
            </a:extLst>
          </p:cNvPr>
          <p:cNvSpPr txBox="1"/>
          <p:nvPr/>
        </p:nvSpPr>
        <p:spPr>
          <a:xfrm>
            <a:off x="254698" y="2656779"/>
            <a:ext cx="116826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INTRODUCTION  NODEJS</a:t>
            </a:r>
          </a:p>
        </p:txBody>
      </p:sp>
      <p:pic>
        <p:nvPicPr>
          <p:cNvPr id="1026" name="Picture 2" descr="Node.js - Wikipedia">
            <a:extLst>
              <a:ext uri="{FF2B5EF4-FFF2-40B4-BE49-F238E27FC236}">
                <a16:creationId xmlns:a16="http://schemas.microsoft.com/office/drawing/2014/main" id="{5B89FD56-2F1A-7358-9365-EA3C841E4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5" y="5783880"/>
            <a:ext cx="890609" cy="54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305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BD3406-3D51-DE84-056C-2F2BCD673486}"/>
              </a:ext>
            </a:extLst>
          </p:cNvPr>
          <p:cNvSpPr/>
          <p:nvPr/>
        </p:nvSpPr>
        <p:spPr>
          <a:xfrm>
            <a:off x="0" y="0"/>
            <a:ext cx="12192000" cy="6376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35E506-056F-6A6C-6538-4A44939B491F}"/>
              </a:ext>
            </a:extLst>
          </p:cNvPr>
          <p:cNvSpPr/>
          <p:nvPr/>
        </p:nvSpPr>
        <p:spPr>
          <a:xfrm>
            <a:off x="0" y="6424863"/>
            <a:ext cx="12192000" cy="43313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ode.js - Wikipedia">
            <a:extLst>
              <a:ext uri="{FF2B5EF4-FFF2-40B4-BE49-F238E27FC236}">
                <a16:creationId xmlns:a16="http://schemas.microsoft.com/office/drawing/2014/main" id="{5B89FD56-2F1A-7358-9365-EA3C841E4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5" y="5783880"/>
            <a:ext cx="890609" cy="54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E89015-3F5C-4335-3B0E-A1E551209253}"/>
              </a:ext>
            </a:extLst>
          </p:cNvPr>
          <p:cNvSpPr txBox="1"/>
          <p:nvPr/>
        </p:nvSpPr>
        <p:spPr>
          <a:xfrm>
            <a:off x="312820" y="1063140"/>
            <a:ext cx="112134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NodeJS is built on Google’s V8 JavaScript engine</a:t>
            </a:r>
          </a:p>
          <a:p>
            <a:endParaRPr lang="en-US" sz="3200" dirty="0"/>
          </a:p>
          <a:p>
            <a:r>
              <a:rPr lang="en-US" sz="3200" dirty="0"/>
              <a:t>Server-side non blocking asynchronous JS</a:t>
            </a:r>
          </a:p>
          <a:p>
            <a:endParaRPr lang="en-US" sz="3200" dirty="0"/>
          </a:p>
          <a:p>
            <a:r>
              <a:rPr lang="en-US" sz="3200" dirty="0"/>
              <a:t>Perfect for “blood” of Web 2.0 apps (streams, comet, AJAX, </a:t>
            </a:r>
            <a:r>
              <a:rPr lang="en-US" sz="3200" dirty="0" err="1"/>
              <a:t>etc</a:t>
            </a:r>
            <a:r>
              <a:rPr lang="en-US" sz="3200" dirty="0"/>
              <a:t>) and scale</a:t>
            </a:r>
          </a:p>
        </p:txBody>
      </p:sp>
    </p:spTree>
    <p:extLst>
      <p:ext uri="{BB962C8B-B14F-4D97-AF65-F5344CB8AC3E}">
        <p14:creationId xmlns:p14="http://schemas.microsoft.com/office/powerpoint/2010/main" val="2224623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BD3406-3D51-DE84-056C-2F2BCD673486}"/>
              </a:ext>
            </a:extLst>
          </p:cNvPr>
          <p:cNvSpPr/>
          <p:nvPr/>
        </p:nvSpPr>
        <p:spPr>
          <a:xfrm>
            <a:off x="0" y="0"/>
            <a:ext cx="12192000" cy="6376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35E506-056F-6A6C-6538-4A44939B491F}"/>
              </a:ext>
            </a:extLst>
          </p:cNvPr>
          <p:cNvSpPr/>
          <p:nvPr/>
        </p:nvSpPr>
        <p:spPr>
          <a:xfrm>
            <a:off x="0" y="6424863"/>
            <a:ext cx="12192000" cy="43313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ode.js - Wikipedia">
            <a:extLst>
              <a:ext uri="{FF2B5EF4-FFF2-40B4-BE49-F238E27FC236}">
                <a16:creationId xmlns:a16="http://schemas.microsoft.com/office/drawing/2014/main" id="{5B89FD56-2F1A-7358-9365-EA3C841E4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5" y="5783880"/>
            <a:ext cx="890609" cy="54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E89015-3F5C-4335-3B0E-A1E551209253}"/>
              </a:ext>
            </a:extLst>
          </p:cNvPr>
          <p:cNvSpPr txBox="1"/>
          <p:nvPr/>
        </p:nvSpPr>
        <p:spPr>
          <a:xfrm>
            <a:off x="312820" y="1063140"/>
            <a:ext cx="112134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- Node.js is a back-end JavaScript runtime environment, runs on the V8 JavaScript engine, and executes JavaScript code outside a web browser.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- is a programming environment that can be used for building high-scale applications that need to support multiple concurrent requests. 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2275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BD3406-3D51-DE84-056C-2F2BCD673486}"/>
              </a:ext>
            </a:extLst>
          </p:cNvPr>
          <p:cNvSpPr/>
          <p:nvPr/>
        </p:nvSpPr>
        <p:spPr>
          <a:xfrm>
            <a:off x="0" y="0"/>
            <a:ext cx="12192000" cy="6376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35E506-056F-6A6C-6538-4A44939B491F}"/>
              </a:ext>
            </a:extLst>
          </p:cNvPr>
          <p:cNvSpPr/>
          <p:nvPr/>
        </p:nvSpPr>
        <p:spPr>
          <a:xfrm>
            <a:off x="0" y="6424863"/>
            <a:ext cx="12192000" cy="43313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AEFAF-EFE9-7321-70F9-7FA08208BE0F}"/>
              </a:ext>
            </a:extLst>
          </p:cNvPr>
          <p:cNvSpPr txBox="1"/>
          <p:nvPr/>
        </p:nvSpPr>
        <p:spPr>
          <a:xfrm>
            <a:off x="565679" y="1351508"/>
            <a:ext cx="1104295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Node.js uses asynchronous programming</a:t>
            </a:r>
          </a:p>
          <a:p>
            <a:r>
              <a:rPr lang="en-US" sz="44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(Concurrently) -&gt; same time</a:t>
            </a:r>
          </a:p>
          <a:p>
            <a:endParaRPr lang="en-US" sz="4400" b="1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sz="44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PHP uses synchronous programming</a:t>
            </a:r>
          </a:p>
          <a:p>
            <a:r>
              <a:rPr lang="en-US" sz="44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(Sequentially) -&gt; per order</a:t>
            </a:r>
          </a:p>
          <a:p>
            <a:br>
              <a:rPr lang="en-US" sz="4400" b="1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endParaRPr lang="en-US" sz="4400" b="1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1026" name="Picture 2" descr="Node.js - Wikipedia">
            <a:extLst>
              <a:ext uri="{FF2B5EF4-FFF2-40B4-BE49-F238E27FC236}">
                <a16:creationId xmlns:a16="http://schemas.microsoft.com/office/drawing/2014/main" id="{5B89FD56-2F1A-7358-9365-EA3C841E4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5" y="5783880"/>
            <a:ext cx="890609" cy="54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42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BD3406-3D51-DE84-056C-2F2BCD673486}"/>
              </a:ext>
            </a:extLst>
          </p:cNvPr>
          <p:cNvSpPr/>
          <p:nvPr/>
        </p:nvSpPr>
        <p:spPr>
          <a:xfrm>
            <a:off x="0" y="0"/>
            <a:ext cx="12192000" cy="6376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35E506-056F-6A6C-6538-4A44939B491F}"/>
              </a:ext>
            </a:extLst>
          </p:cNvPr>
          <p:cNvSpPr/>
          <p:nvPr/>
        </p:nvSpPr>
        <p:spPr>
          <a:xfrm>
            <a:off x="0" y="6424863"/>
            <a:ext cx="12192000" cy="43313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AEFAF-EFE9-7321-70F9-7FA08208BE0F}"/>
              </a:ext>
            </a:extLst>
          </p:cNvPr>
          <p:cNvSpPr txBox="1"/>
          <p:nvPr/>
        </p:nvSpPr>
        <p:spPr>
          <a:xfrm>
            <a:off x="254698" y="2656779"/>
            <a:ext cx="116826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KEY TERMS</a:t>
            </a:r>
          </a:p>
        </p:txBody>
      </p:sp>
      <p:pic>
        <p:nvPicPr>
          <p:cNvPr id="1026" name="Picture 2" descr="Node.js - Wikipedia">
            <a:extLst>
              <a:ext uri="{FF2B5EF4-FFF2-40B4-BE49-F238E27FC236}">
                <a16:creationId xmlns:a16="http://schemas.microsoft.com/office/drawing/2014/main" id="{5B89FD56-2F1A-7358-9365-EA3C841E4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5" y="5783880"/>
            <a:ext cx="890609" cy="54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506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BD3406-3D51-DE84-056C-2F2BCD673486}"/>
              </a:ext>
            </a:extLst>
          </p:cNvPr>
          <p:cNvSpPr/>
          <p:nvPr/>
        </p:nvSpPr>
        <p:spPr>
          <a:xfrm>
            <a:off x="0" y="0"/>
            <a:ext cx="12192000" cy="6376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35E506-056F-6A6C-6538-4A44939B491F}"/>
              </a:ext>
            </a:extLst>
          </p:cNvPr>
          <p:cNvSpPr/>
          <p:nvPr/>
        </p:nvSpPr>
        <p:spPr>
          <a:xfrm>
            <a:off x="0" y="6424863"/>
            <a:ext cx="12192000" cy="43313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ode.js - Wikipedia">
            <a:extLst>
              <a:ext uri="{FF2B5EF4-FFF2-40B4-BE49-F238E27FC236}">
                <a16:creationId xmlns:a16="http://schemas.microsoft.com/office/drawing/2014/main" id="{5B89FD56-2F1A-7358-9365-EA3C841E4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5" y="5783880"/>
            <a:ext cx="890609" cy="54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E89015-3F5C-4335-3B0E-A1E551209253}"/>
              </a:ext>
            </a:extLst>
          </p:cNvPr>
          <p:cNvSpPr txBox="1"/>
          <p:nvPr/>
        </p:nvSpPr>
        <p:spPr>
          <a:xfrm>
            <a:off x="312820" y="1063140"/>
            <a:ext cx="112134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Variables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Functions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Conditional Statements</a:t>
            </a:r>
          </a:p>
          <a:p>
            <a:r>
              <a:rPr lang="en-US" sz="3600" b="1" dirty="0">
                <a:solidFill>
                  <a:srgbClr val="00B0F0"/>
                </a:solidFill>
              </a:rPr>
              <a:t>Loops</a:t>
            </a:r>
          </a:p>
          <a:p>
            <a:r>
              <a:rPr lang="en-US" sz="3600" b="1" dirty="0">
                <a:solidFill>
                  <a:srgbClr val="00B050"/>
                </a:solidFill>
              </a:rPr>
              <a:t>Arrays</a:t>
            </a:r>
          </a:p>
          <a:p>
            <a:r>
              <a:rPr lang="en-US" sz="3600" b="1" dirty="0">
                <a:solidFill>
                  <a:srgbClr val="00B050"/>
                </a:solidFill>
              </a:rPr>
              <a:t>Objects</a:t>
            </a:r>
          </a:p>
          <a:p>
            <a:r>
              <a:rPr lang="en-US" sz="3600" b="1" dirty="0">
                <a:solidFill>
                  <a:srgbClr val="00B050"/>
                </a:solidFill>
              </a:rPr>
              <a:t>Promises and Asynchronous Programming</a:t>
            </a:r>
          </a:p>
          <a:p>
            <a:r>
              <a:rPr lang="en-US" sz="3600" b="1" dirty="0">
                <a:solidFill>
                  <a:srgbClr val="00B050"/>
                </a:solidFill>
              </a:rPr>
              <a:t>Module and Imports</a:t>
            </a:r>
          </a:p>
        </p:txBody>
      </p:sp>
    </p:spTree>
    <p:extLst>
      <p:ext uri="{BB962C8B-B14F-4D97-AF65-F5344CB8AC3E}">
        <p14:creationId xmlns:p14="http://schemas.microsoft.com/office/powerpoint/2010/main" val="3036323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BD3406-3D51-DE84-056C-2F2BCD673486}"/>
              </a:ext>
            </a:extLst>
          </p:cNvPr>
          <p:cNvSpPr/>
          <p:nvPr/>
        </p:nvSpPr>
        <p:spPr>
          <a:xfrm>
            <a:off x="0" y="0"/>
            <a:ext cx="12192000" cy="6376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35E506-056F-6A6C-6538-4A44939B491F}"/>
              </a:ext>
            </a:extLst>
          </p:cNvPr>
          <p:cNvSpPr/>
          <p:nvPr/>
        </p:nvSpPr>
        <p:spPr>
          <a:xfrm>
            <a:off x="0" y="6424863"/>
            <a:ext cx="12192000" cy="43313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AEFAF-EFE9-7321-70F9-7FA08208BE0F}"/>
              </a:ext>
            </a:extLst>
          </p:cNvPr>
          <p:cNvSpPr txBox="1"/>
          <p:nvPr/>
        </p:nvSpPr>
        <p:spPr>
          <a:xfrm>
            <a:off x="254698" y="2656779"/>
            <a:ext cx="116826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CREATE THE FIRST PROGRAM</a:t>
            </a:r>
          </a:p>
        </p:txBody>
      </p:sp>
      <p:pic>
        <p:nvPicPr>
          <p:cNvPr id="1026" name="Picture 2" descr="Node.js - Wikipedia">
            <a:extLst>
              <a:ext uri="{FF2B5EF4-FFF2-40B4-BE49-F238E27FC236}">
                <a16:creationId xmlns:a16="http://schemas.microsoft.com/office/drawing/2014/main" id="{5B89FD56-2F1A-7358-9365-EA3C841E4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5" y="5783880"/>
            <a:ext cx="890609" cy="54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21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BD3406-3D51-DE84-056C-2F2BCD673486}"/>
              </a:ext>
            </a:extLst>
          </p:cNvPr>
          <p:cNvSpPr/>
          <p:nvPr/>
        </p:nvSpPr>
        <p:spPr>
          <a:xfrm>
            <a:off x="0" y="0"/>
            <a:ext cx="12192000" cy="63767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35E506-056F-6A6C-6538-4A44939B491F}"/>
              </a:ext>
            </a:extLst>
          </p:cNvPr>
          <p:cNvSpPr/>
          <p:nvPr/>
        </p:nvSpPr>
        <p:spPr>
          <a:xfrm>
            <a:off x="0" y="6424863"/>
            <a:ext cx="12192000" cy="4331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E89015-3F5C-4335-3B0E-A1E551209253}"/>
              </a:ext>
            </a:extLst>
          </p:cNvPr>
          <p:cNvSpPr txBox="1"/>
          <p:nvPr/>
        </p:nvSpPr>
        <p:spPr>
          <a:xfrm>
            <a:off x="312820" y="1063140"/>
            <a:ext cx="112134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/>
              <a:t>Front-end: part of a web application that users interact with directly. Including the User Interface (UI) and User Experience (UX)</a:t>
            </a:r>
          </a:p>
          <a:p>
            <a:pPr algn="just"/>
            <a:endParaRPr lang="en-US" sz="4000" dirty="0"/>
          </a:p>
          <a:p>
            <a:pPr algn="just"/>
            <a:r>
              <a:rPr lang="en-US" sz="4000" dirty="0"/>
              <a:t>Back-end: responsible for server-side logic, database interactions, and processing request from the front end.</a:t>
            </a:r>
          </a:p>
        </p:txBody>
      </p:sp>
    </p:spTree>
    <p:extLst>
      <p:ext uri="{BB962C8B-B14F-4D97-AF65-F5344CB8AC3E}">
        <p14:creationId xmlns:p14="http://schemas.microsoft.com/office/powerpoint/2010/main" val="2289909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BD3406-3D51-DE84-056C-2F2BCD673486}"/>
              </a:ext>
            </a:extLst>
          </p:cNvPr>
          <p:cNvSpPr/>
          <p:nvPr/>
        </p:nvSpPr>
        <p:spPr>
          <a:xfrm>
            <a:off x="0" y="0"/>
            <a:ext cx="12192000" cy="6376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35E506-056F-6A6C-6538-4A44939B491F}"/>
              </a:ext>
            </a:extLst>
          </p:cNvPr>
          <p:cNvSpPr/>
          <p:nvPr/>
        </p:nvSpPr>
        <p:spPr>
          <a:xfrm>
            <a:off x="0" y="6424863"/>
            <a:ext cx="12192000" cy="43313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ode.js - Wikipedia">
            <a:extLst>
              <a:ext uri="{FF2B5EF4-FFF2-40B4-BE49-F238E27FC236}">
                <a16:creationId xmlns:a16="http://schemas.microsoft.com/office/drawing/2014/main" id="{5B89FD56-2F1A-7358-9365-EA3C841E4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5" y="5928260"/>
            <a:ext cx="890609" cy="54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E89015-3F5C-4335-3B0E-A1E551209253}"/>
              </a:ext>
            </a:extLst>
          </p:cNvPr>
          <p:cNvSpPr txBox="1"/>
          <p:nvPr/>
        </p:nvSpPr>
        <p:spPr>
          <a:xfrm>
            <a:off x="312820" y="733927"/>
            <a:ext cx="112134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Importing the ‘http’ Module</a:t>
            </a:r>
          </a:p>
          <a:p>
            <a:pPr algn="just"/>
            <a:r>
              <a:rPr lang="en-US" sz="1600" dirty="0">
                <a:latin typeface="Courier" pitchFamily="2" charset="0"/>
              </a:rPr>
              <a:t>const http = require('http'); 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Creating an HTTP Server</a:t>
            </a:r>
          </a:p>
          <a:p>
            <a:pPr algn="just"/>
            <a:r>
              <a:rPr lang="en-US" sz="1600" dirty="0" err="1">
                <a:latin typeface="Courier" pitchFamily="2" charset="0"/>
              </a:rPr>
              <a:t>http.createServer</a:t>
            </a:r>
            <a:r>
              <a:rPr lang="en-US" sz="1600" dirty="0">
                <a:latin typeface="Courier" pitchFamily="2" charset="0"/>
              </a:rPr>
              <a:t>(function (req, res) { </a:t>
            </a:r>
          </a:p>
          <a:p>
            <a:pPr algn="just"/>
            <a:r>
              <a:rPr lang="en-US" sz="1600" dirty="0">
                <a:latin typeface="Courier" pitchFamily="2" charset="0"/>
              </a:rPr>
              <a:t>// ... server logic ... </a:t>
            </a:r>
          </a:p>
          <a:p>
            <a:pPr algn="just"/>
            <a:r>
              <a:rPr lang="en-US" sz="1600" dirty="0">
                <a:latin typeface="Courier" pitchFamily="2" charset="0"/>
              </a:rPr>
              <a:t>}).listen(8080);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E6953A-B237-E29E-93C5-951C39F1503F}"/>
              </a:ext>
            </a:extLst>
          </p:cNvPr>
          <p:cNvSpPr txBox="1"/>
          <p:nvPr/>
        </p:nvSpPr>
        <p:spPr>
          <a:xfrm>
            <a:off x="312820" y="3785075"/>
            <a:ext cx="112134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Handling HTTP Requests</a:t>
            </a:r>
          </a:p>
          <a:p>
            <a:pPr algn="just"/>
            <a:r>
              <a:rPr lang="en-US" sz="1600" dirty="0">
                <a:latin typeface="Courier" pitchFamily="2" charset="0"/>
              </a:rPr>
              <a:t>Function (</a:t>
            </a:r>
            <a:r>
              <a:rPr lang="en-US" sz="1600" dirty="0" err="1">
                <a:latin typeface="Courier" pitchFamily="2" charset="0"/>
              </a:rPr>
              <a:t>req,res</a:t>
            </a:r>
            <a:r>
              <a:rPr lang="en-US" sz="1600" dirty="0">
                <a:latin typeface="Courier" pitchFamily="2" charset="0"/>
              </a:rPr>
              <a:t>){</a:t>
            </a:r>
          </a:p>
          <a:p>
            <a:pPr algn="just"/>
            <a:r>
              <a:rPr lang="en-US" sz="1600" dirty="0">
                <a:latin typeface="Courier" pitchFamily="2" charset="0"/>
              </a:rPr>
              <a:t> //. . . Server logic . . .</a:t>
            </a:r>
          </a:p>
          <a:p>
            <a:pPr algn="just"/>
            <a:r>
              <a:rPr lang="en-US" sz="1600" dirty="0">
                <a:latin typeface="Courier" pitchFamily="2" charset="0"/>
              </a:rPr>
              <a:t>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55287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BD3406-3D51-DE84-056C-2F2BCD673486}"/>
              </a:ext>
            </a:extLst>
          </p:cNvPr>
          <p:cNvSpPr/>
          <p:nvPr/>
        </p:nvSpPr>
        <p:spPr>
          <a:xfrm>
            <a:off x="0" y="0"/>
            <a:ext cx="12192000" cy="6376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35E506-056F-6A6C-6538-4A44939B491F}"/>
              </a:ext>
            </a:extLst>
          </p:cNvPr>
          <p:cNvSpPr/>
          <p:nvPr/>
        </p:nvSpPr>
        <p:spPr>
          <a:xfrm>
            <a:off x="0" y="6424863"/>
            <a:ext cx="12192000" cy="43313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ode.js - Wikipedia">
            <a:extLst>
              <a:ext uri="{FF2B5EF4-FFF2-40B4-BE49-F238E27FC236}">
                <a16:creationId xmlns:a16="http://schemas.microsoft.com/office/drawing/2014/main" id="{5B89FD56-2F1A-7358-9365-EA3C841E4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5" y="5928260"/>
            <a:ext cx="890609" cy="54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E89015-3F5C-4335-3B0E-A1E551209253}"/>
              </a:ext>
            </a:extLst>
          </p:cNvPr>
          <p:cNvSpPr txBox="1"/>
          <p:nvPr/>
        </p:nvSpPr>
        <p:spPr>
          <a:xfrm>
            <a:off x="312820" y="1593540"/>
            <a:ext cx="112134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Setting HTTP Response Headers</a:t>
            </a:r>
          </a:p>
          <a:p>
            <a:pPr algn="just"/>
            <a:r>
              <a:rPr lang="en-US" sz="1600" dirty="0" err="1">
                <a:latin typeface="Courier" pitchFamily="2" charset="0"/>
              </a:rPr>
              <a:t>res.writeHead</a:t>
            </a:r>
            <a:r>
              <a:rPr lang="en-US" sz="1600" dirty="0">
                <a:latin typeface="Courier" pitchFamily="2" charset="0"/>
              </a:rPr>
              <a:t>(200, {'Content-Type': 'text/plain’})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Sending an HTTP Response</a:t>
            </a:r>
          </a:p>
          <a:p>
            <a:pPr algn="just"/>
            <a:r>
              <a:rPr lang="en-US" sz="1600" dirty="0" err="1">
                <a:latin typeface="Courier" pitchFamily="2" charset="0"/>
              </a:rPr>
              <a:t>res.end</a:t>
            </a:r>
            <a:r>
              <a:rPr lang="en-US" sz="1600" dirty="0">
                <a:latin typeface="Courier" pitchFamily="2" charset="0"/>
              </a:rPr>
              <a:t>('Hello World!');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E6953A-B237-E29E-93C5-951C39F1503F}"/>
              </a:ext>
            </a:extLst>
          </p:cNvPr>
          <p:cNvSpPr txBox="1"/>
          <p:nvPr/>
        </p:nvSpPr>
        <p:spPr>
          <a:xfrm>
            <a:off x="312820" y="4433463"/>
            <a:ext cx="11213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Listening on a Port</a:t>
            </a:r>
          </a:p>
          <a:p>
            <a:pPr algn="just"/>
            <a:r>
              <a:rPr lang="en-US" sz="1600" dirty="0">
                <a:latin typeface="Courier" pitchFamily="2" charset="0"/>
              </a:rPr>
              <a:t>listen(8080);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02952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BD3406-3D51-DE84-056C-2F2BCD673486}"/>
              </a:ext>
            </a:extLst>
          </p:cNvPr>
          <p:cNvSpPr/>
          <p:nvPr/>
        </p:nvSpPr>
        <p:spPr>
          <a:xfrm>
            <a:off x="0" y="0"/>
            <a:ext cx="12192000" cy="6376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35E506-056F-6A6C-6538-4A44939B491F}"/>
              </a:ext>
            </a:extLst>
          </p:cNvPr>
          <p:cNvSpPr/>
          <p:nvPr/>
        </p:nvSpPr>
        <p:spPr>
          <a:xfrm>
            <a:off x="0" y="6424863"/>
            <a:ext cx="12192000" cy="43313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AEFAF-EFE9-7321-70F9-7FA08208BE0F}"/>
              </a:ext>
            </a:extLst>
          </p:cNvPr>
          <p:cNvSpPr txBox="1"/>
          <p:nvPr/>
        </p:nvSpPr>
        <p:spPr>
          <a:xfrm>
            <a:off x="254698" y="2656779"/>
            <a:ext cx="116826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hello world</a:t>
            </a:r>
          </a:p>
        </p:txBody>
      </p:sp>
      <p:pic>
        <p:nvPicPr>
          <p:cNvPr id="1026" name="Picture 2" descr="Node.js - Wikipedia">
            <a:extLst>
              <a:ext uri="{FF2B5EF4-FFF2-40B4-BE49-F238E27FC236}">
                <a16:creationId xmlns:a16="http://schemas.microsoft.com/office/drawing/2014/main" id="{5B89FD56-2F1A-7358-9365-EA3C841E4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5" y="5783880"/>
            <a:ext cx="890609" cy="54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10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BD3406-3D51-DE84-056C-2F2BCD673486}"/>
              </a:ext>
            </a:extLst>
          </p:cNvPr>
          <p:cNvSpPr/>
          <p:nvPr/>
        </p:nvSpPr>
        <p:spPr>
          <a:xfrm>
            <a:off x="0" y="0"/>
            <a:ext cx="12192000" cy="63767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35E506-056F-6A6C-6538-4A44939B491F}"/>
              </a:ext>
            </a:extLst>
          </p:cNvPr>
          <p:cNvSpPr/>
          <p:nvPr/>
        </p:nvSpPr>
        <p:spPr>
          <a:xfrm>
            <a:off x="0" y="6424863"/>
            <a:ext cx="12192000" cy="4331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E89015-3F5C-4335-3B0E-A1E551209253}"/>
              </a:ext>
            </a:extLst>
          </p:cNvPr>
          <p:cNvSpPr txBox="1"/>
          <p:nvPr/>
        </p:nvSpPr>
        <p:spPr>
          <a:xfrm>
            <a:off x="312820" y="1063140"/>
            <a:ext cx="112134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/>
              <a:t>Front-end: part of a web application that users interact with directly. Including the User Interface (UI) and User Experience (UX)</a:t>
            </a:r>
          </a:p>
          <a:p>
            <a:pPr algn="just"/>
            <a:endParaRPr lang="en-US" sz="4000" dirty="0"/>
          </a:p>
          <a:p>
            <a:pPr algn="just"/>
            <a:r>
              <a:rPr lang="en-US" sz="4000" dirty="0"/>
              <a:t>Back-end: responsible for server-side logic, database interactions, and processing request from the front end.</a:t>
            </a:r>
          </a:p>
        </p:txBody>
      </p:sp>
    </p:spTree>
    <p:extLst>
      <p:ext uri="{BB962C8B-B14F-4D97-AF65-F5344CB8AC3E}">
        <p14:creationId xmlns:p14="http://schemas.microsoft.com/office/powerpoint/2010/main" val="35254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BD3406-3D51-DE84-056C-2F2BCD673486}"/>
              </a:ext>
            </a:extLst>
          </p:cNvPr>
          <p:cNvSpPr/>
          <p:nvPr/>
        </p:nvSpPr>
        <p:spPr>
          <a:xfrm>
            <a:off x="0" y="0"/>
            <a:ext cx="12192000" cy="63767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35E506-056F-6A6C-6538-4A44939B491F}"/>
              </a:ext>
            </a:extLst>
          </p:cNvPr>
          <p:cNvSpPr/>
          <p:nvPr/>
        </p:nvSpPr>
        <p:spPr>
          <a:xfrm>
            <a:off x="0" y="6424863"/>
            <a:ext cx="12192000" cy="4331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E89015-3F5C-4335-3B0E-A1E551209253}"/>
              </a:ext>
            </a:extLst>
          </p:cNvPr>
          <p:cNvSpPr txBox="1"/>
          <p:nvPr/>
        </p:nvSpPr>
        <p:spPr>
          <a:xfrm>
            <a:off x="312820" y="1063140"/>
            <a:ext cx="112134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/>
              <a:t>…..</a:t>
            </a:r>
          </a:p>
          <a:p>
            <a:pPr algn="just"/>
            <a:r>
              <a:rPr lang="en-US" sz="4000" dirty="0"/>
              <a:t>Server-side: refers to the computing resources, hardware, and software responsible for handling client requests and serving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13779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BD3406-3D51-DE84-056C-2F2BCD673486}"/>
              </a:ext>
            </a:extLst>
          </p:cNvPr>
          <p:cNvSpPr/>
          <p:nvPr/>
        </p:nvSpPr>
        <p:spPr>
          <a:xfrm>
            <a:off x="0" y="0"/>
            <a:ext cx="12192000" cy="63767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35E506-056F-6A6C-6538-4A44939B491F}"/>
              </a:ext>
            </a:extLst>
          </p:cNvPr>
          <p:cNvSpPr/>
          <p:nvPr/>
        </p:nvSpPr>
        <p:spPr>
          <a:xfrm>
            <a:off x="0" y="6424863"/>
            <a:ext cx="12192000" cy="4331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E89015-3F5C-4335-3B0E-A1E551209253}"/>
              </a:ext>
            </a:extLst>
          </p:cNvPr>
          <p:cNvSpPr txBox="1"/>
          <p:nvPr/>
        </p:nvSpPr>
        <p:spPr>
          <a:xfrm>
            <a:off x="312820" y="1063140"/>
            <a:ext cx="11213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/>
              <a:t>Front-end:</a:t>
            </a:r>
          </a:p>
          <a:p>
            <a:pPr algn="just"/>
            <a:endParaRPr lang="en-US" sz="4000" dirty="0"/>
          </a:p>
          <a:p>
            <a:pPr algn="just"/>
            <a:r>
              <a:rPr lang="en-US" sz="4000" dirty="0"/>
              <a:t>     React				Angular				</a:t>
            </a:r>
            <a:r>
              <a:rPr lang="en-US" sz="4000" dirty="0" err="1"/>
              <a:t>Vue.js</a:t>
            </a:r>
            <a:endParaRPr lang="en-US" sz="4000" dirty="0"/>
          </a:p>
        </p:txBody>
      </p:sp>
      <p:pic>
        <p:nvPicPr>
          <p:cNvPr id="8194" name="Picture 2" descr="React (software) - Wikipedia">
            <a:extLst>
              <a:ext uri="{FF2B5EF4-FFF2-40B4-BE49-F238E27FC236}">
                <a16:creationId xmlns:a16="http://schemas.microsoft.com/office/drawing/2014/main" id="{AC5D9F7E-992D-AB88-74F1-D8FDF52BA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76" y="3713938"/>
            <a:ext cx="1633342" cy="141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Angular (web framework) - Wikipedia">
            <a:extLst>
              <a:ext uri="{FF2B5EF4-FFF2-40B4-BE49-F238E27FC236}">
                <a16:creationId xmlns:a16="http://schemas.microsoft.com/office/drawing/2014/main" id="{370F60FB-4F0F-2A3A-9D8A-EF632FF6B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755" y="3629716"/>
            <a:ext cx="1633342" cy="163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Vue.js - Wikipedia">
            <a:extLst>
              <a:ext uri="{FF2B5EF4-FFF2-40B4-BE49-F238E27FC236}">
                <a16:creationId xmlns:a16="http://schemas.microsoft.com/office/drawing/2014/main" id="{3BB7E39D-AC3C-73DD-97C7-5AD3D7A68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785" y="3713938"/>
            <a:ext cx="1360077" cy="117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30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BD3406-3D51-DE84-056C-2F2BCD673486}"/>
              </a:ext>
            </a:extLst>
          </p:cNvPr>
          <p:cNvSpPr/>
          <p:nvPr/>
        </p:nvSpPr>
        <p:spPr>
          <a:xfrm>
            <a:off x="0" y="0"/>
            <a:ext cx="12192000" cy="63767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35E506-056F-6A6C-6538-4A44939B491F}"/>
              </a:ext>
            </a:extLst>
          </p:cNvPr>
          <p:cNvSpPr/>
          <p:nvPr/>
        </p:nvSpPr>
        <p:spPr>
          <a:xfrm>
            <a:off x="0" y="6424863"/>
            <a:ext cx="12192000" cy="4331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E89015-3F5C-4335-3B0E-A1E551209253}"/>
              </a:ext>
            </a:extLst>
          </p:cNvPr>
          <p:cNvSpPr txBox="1"/>
          <p:nvPr/>
        </p:nvSpPr>
        <p:spPr>
          <a:xfrm>
            <a:off x="312820" y="1063140"/>
            <a:ext cx="11213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/>
              <a:t>Back-end - JavaScript:</a:t>
            </a:r>
          </a:p>
          <a:p>
            <a:pPr algn="just"/>
            <a:endParaRPr lang="en-US" sz="4000" dirty="0"/>
          </a:p>
          <a:p>
            <a:pPr algn="ctr"/>
            <a:r>
              <a:rPr lang="en-US" sz="4000" dirty="0"/>
              <a:t>     Node.js			</a:t>
            </a:r>
            <a:r>
              <a:rPr lang="en-US" sz="4000" dirty="0" err="1"/>
              <a:t>Express.js</a:t>
            </a:r>
            <a:endParaRPr lang="en-US" sz="4000" dirty="0"/>
          </a:p>
        </p:txBody>
      </p:sp>
      <p:pic>
        <p:nvPicPr>
          <p:cNvPr id="3" name="Picture 2" descr="Node.js - Wikipedia">
            <a:extLst>
              <a:ext uri="{FF2B5EF4-FFF2-40B4-BE49-F238E27FC236}">
                <a16:creationId xmlns:a16="http://schemas.microsoft.com/office/drawing/2014/main" id="{0187265A-0FD6-FFEF-0342-9EEF73844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081" y="3427598"/>
            <a:ext cx="2011860" cy="12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3 Express.js features you need to know | by Louis Petrik | JavaScript in  Plain English">
            <a:extLst>
              <a:ext uri="{FF2B5EF4-FFF2-40B4-BE49-F238E27FC236}">
                <a16:creationId xmlns:a16="http://schemas.microsoft.com/office/drawing/2014/main" id="{D5E2DD4C-4F00-6C2A-87F4-91F2ED8778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" t="5510" r="3618" b="9371"/>
          <a:stretch/>
        </p:blipFill>
        <p:spPr bwMode="auto">
          <a:xfrm>
            <a:off x="6737684" y="3173881"/>
            <a:ext cx="3741821" cy="148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0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BD3406-3D51-DE84-056C-2F2BCD673486}"/>
              </a:ext>
            </a:extLst>
          </p:cNvPr>
          <p:cNvSpPr/>
          <p:nvPr/>
        </p:nvSpPr>
        <p:spPr>
          <a:xfrm>
            <a:off x="0" y="0"/>
            <a:ext cx="12192000" cy="63767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35E506-056F-6A6C-6538-4A44939B491F}"/>
              </a:ext>
            </a:extLst>
          </p:cNvPr>
          <p:cNvSpPr/>
          <p:nvPr/>
        </p:nvSpPr>
        <p:spPr>
          <a:xfrm>
            <a:off x="0" y="6424863"/>
            <a:ext cx="12192000" cy="4331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 descr="Express.js Introduction">
            <a:extLst>
              <a:ext uri="{FF2B5EF4-FFF2-40B4-BE49-F238E27FC236}">
                <a16:creationId xmlns:a16="http://schemas.microsoft.com/office/drawing/2014/main" id="{5531AE6A-2996-2D44-5334-0EB7FD226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429" y="1318126"/>
            <a:ext cx="7876340" cy="442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68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BD3406-3D51-DE84-056C-2F2BCD673486}"/>
              </a:ext>
            </a:extLst>
          </p:cNvPr>
          <p:cNvSpPr/>
          <p:nvPr/>
        </p:nvSpPr>
        <p:spPr>
          <a:xfrm>
            <a:off x="0" y="0"/>
            <a:ext cx="12192000" cy="63767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35E506-056F-6A6C-6538-4A44939B491F}"/>
              </a:ext>
            </a:extLst>
          </p:cNvPr>
          <p:cNvSpPr/>
          <p:nvPr/>
        </p:nvSpPr>
        <p:spPr>
          <a:xfrm>
            <a:off x="0" y="6424863"/>
            <a:ext cx="12192000" cy="4331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E89015-3F5C-4335-3B0E-A1E551209253}"/>
              </a:ext>
            </a:extLst>
          </p:cNvPr>
          <p:cNvSpPr txBox="1"/>
          <p:nvPr/>
        </p:nvSpPr>
        <p:spPr>
          <a:xfrm>
            <a:off x="312820" y="1063140"/>
            <a:ext cx="11213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/>
              <a:t>(Additional) Back-end – Python:</a:t>
            </a:r>
          </a:p>
          <a:p>
            <a:pPr algn="just"/>
            <a:endParaRPr lang="en-US" sz="4000" dirty="0"/>
          </a:p>
          <a:p>
            <a:pPr algn="just"/>
            <a:r>
              <a:rPr lang="en-US" sz="4000" dirty="0"/>
              <a:t>			Flask			Django</a:t>
            </a:r>
          </a:p>
        </p:txBody>
      </p:sp>
      <p:pic>
        <p:nvPicPr>
          <p:cNvPr id="10242" name="Picture 2" descr="Flask vs. Django - Which Python Framework You Should Choose?">
            <a:extLst>
              <a:ext uri="{FF2B5EF4-FFF2-40B4-BE49-F238E27FC236}">
                <a16:creationId xmlns:a16="http://schemas.microsoft.com/office/drawing/2014/main" id="{9733364B-D19E-8FEC-2E49-0BFE2006C5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7"/>
          <a:stretch/>
        </p:blipFill>
        <p:spPr bwMode="auto">
          <a:xfrm>
            <a:off x="3056021" y="3296652"/>
            <a:ext cx="5269832" cy="217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00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BD3406-3D51-DE84-056C-2F2BCD673486}"/>
              </a:ext>
            </a:extLst>
          </p:cNvPr>
          <p:cNvSpPr/>
          <p:nvPr/>
        </p:nvSpPr>
        <p:spPr>
          <a:xfrm>
            <a:off x="0" y="0"/>
            <a:ext cx="12192000" cy="63767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35E506-056F-6A6C-6538-4A44939B491F}"/>
              </a:ext>
            </a:extLst>
          </p:cNvPr>
          <p:cNvSpPr/>
          <p:nvPr/>
        </p:nvSpPr>
        <p:spPr>
          <a:xfrm>
            <a:off x="0" y="6424863"/>
            <a:ext cx="12192000" cy="4331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E89015-3F5C-4335-3B0E-A1E551209253}"/>
              </a:ext>
            </a:extLst>
          </p:cNvPr>
          <p:cNvSpPr txBox="1"/>
          <p:nvPr/>
        </p:nvSpPr>
        <p:spPr>
          <a:xfrm>
            <a:off x="312820" y="1063140"/>
            <a:ext cx="11213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/>
              <a:t>(Additional) Back-end – PHP:</a:t>
            </a:r>
          </a:p>
          <a:p>
            <a:pPr algn="just"/>
            <a:r>
              <a:rPr lang="en-US" sz="4000" dirty="0"/>
              <a:t>		</a:t>
            </a:r>
          </a:p>
          <a:p>
            <a:pPr algn="just"/>
            <a:r>
              <a:rPr lang="en-US" sz="4000" dirty="0"/>
              <a:t>			Laravel		CodeIgniter</a:t>
            </a:r>
          </a:p>
        </p:txBody>
      </p:sp>
      <p:pic>
        <p:nvPicPr>
          <p:cNvPr id="11266" name="Picture 2" descr="Laravel vs CodeIgniter - Which is Better PHP Framework for Development">
            <a:extLst>
              <a:ext uri="{FF2B5EF4-FFF2-40B4-BE49-F238E27FC236}">
                <a16:creationId xmlns:a16="http://schemas.microsoft.com/office/drawing/2014/main" id="{D784D70F-9F4A-8CDD-7B72-F834DB424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0" y="3205414"/>
            <a:ext cx="5270500" cy="258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527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422</Words>
  <Application>Microsoft Macintosh PowerPoint</Application>
  <PresentationFormat>Widescreen</PresentationFormat>
  <Paragraphs>75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</vt:lpstr>
      <vt:lpstr>FUTURA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Jerico Baladhay</dc:creator>
  <cp:lastModifiedBy>Jerico Baladhay</cp:lastModifiedBy>
  <cp:revision>47</cp:revision>
  <dcterms:created xsi:type="dcterms:W3CDTF">2023-10-04T02:21:42Z</dcterms:created>
  <dcterms:modified xsi:type="dcterms:W3CDTF">2023-10-04T05:09:23Z</dcterms:modified>
</cp:coreProperties>
</file>