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3" r:id="rId5"/>
  </p:sldMasterIdLst>
  <p:notesMasterIdLst>
    <p:notesMasterId r:id="rId98"/>
  </p:notesMasterIdLst>
  <p:handoutMasterIdLst>
    <p:handoutMasterId r:id="rId99"/>
  </p:handoutMasterIdLst>
  <p:sldIdLst>
    <p:sldId id="411" r:id="rId6"/>
    <p:sldId id="412" r:id="rId7"/>
    <p:sldId id="504" r:id="rId8"/>
    <p:sldId id="505" r:id="rId9"/>
    <p:sldId id="513" r:id="rId10"/>
    <p:sldId id="489" r:id="rId11"/>
    <p:sldId id="587" r:id="rId12"/>
    <p:sldId id="602" r:id="rId13"/>
    <p:sldId id="548" r:id="rId14"/>
    <p:sldId id="585" r:id="rId15"/>
    <p:sldId id="612" r:id="rId16"/>
    <p:sldId id="551" r:id="rId17"/>
    <p:sldId id="556" r:id="rId18"/>
    <p:sldId id="571" r:id="rId19"/>
    <p:sldId id="572" r:id="rId20"/>
    <p:sldId id="436" r:id="rId21"/>
    <p:sldId id="453" r:id="rId22"/>
    <p:sldId id="437" r:id="rId23"/>
    <p:sldId id="413" r:id="rId24"/>
    <p:sldId id="553" r:id="rId25"/>
    <p:sldId id="554" r:id="rId26"/>
    <p:sldId id="552" r:id="rId27"/>
    <p:sldId id="439" r:id="rId28"/>
    <p:sldId id="454" r:id="rId29"/>
    <p:sldId id="515" r:id="rId30"/>
    <p:sldId id="452" r:id="rId31"/>
    <p:sldId id="446" r:id="rId32"/>
    <p:sldId id="447" r:id="rId33"/>
    <p:sldId id="443" r:id="rId34"/>
    <p:sldId id="444" r:id="rId35"/>
    <p:sldId id="555" r:id="rId36"/>
    <p:sldId id="570" r:id="rId37"/>
    <p:sldId id="516" r:id="rId38"/>
    <p:sldId id="514" r:id="rId39"/>
    <p:sldId id="448" r:id="rId40"/>
    <p:sldId id="451" r:id="rId41"/>
    <p:sldId id="449" r:id="rId42"/>
    <p:sldId id="455" r:id="rId43"/>
    <p:sldId id="450" r:id="rId44"/>
    <p:sldId id="456" r:id="rId45"/>
    <p:sldId id="457" r:id="rId46"/>
    <p:sldId id="567" r:id="rId47"/>
    <p:sldId id="569" r:id="rId48"/>
    <p:sldId id="573" r:id="rId49"/>
    <p:sldId id="584" r:id="rId50"/>
    <p:sldId id="557" r:id="rId51"/>
    <p:sldId id="568" r:id="rId52"/>
    <p:sldId id="462" r:id="rId53"/>
    <p:sldId id="558" r:id="rId54"/>
    <p:sldId id="560" r:id="rId55"/>
    <p:sldId id="561" r:id="rId56"/>
    <p:sldId id="562" r:id="rId57"/>
    <p:sldId id="563" r:id="rId58"/>
    <p:sldId id="564" r:id="rId59"/>
    <p:sldId id="565" r:id="rId60"/>
    <p:sldId id="574" r:id="rId61"/>
    <p:sldId id="566" r:id="rId62"/>
    <p:sldId id="470" r:id="rId63"/>
    <p:sldId id="478" r:id="rId64"/>
    <p:sldId id="606" r:id="rId65"/>
    <p:sldId id="474" r:id="rId66"/>
    <p:sldId id="578" r:id="rId67"/>
    <p:sldId id="575" r:id="rId68"/>
    <p:sldId id="576" r:id="rId69"/>
    <p:sldId id="577" r:id="rId70"/>
    <p:sldId id="607" r:id="rId71"/>
    <p:sldId id="580" r:id="rId72"/>
    <p:sldId id="581" r:id="rId73"/>
    <p:sldId id="583" r:id="rId74"/>
    <p:sldId id="603" r:id="rId75"/>
    <p:sldId id="536" r:id="rId76"/>
    <p:sldId id="588" r:id="rId77"/>
    <p:sldId id="591" r:id="rId78"/>
    <p:sldId id="592" r:id="rId79"/>
    <p:sldId id="608" r:id="rId80"/>
    <p:sldId id="590" r:id="rId81"/>
    <p:sldId id="589" r:id="rId82"/>
    <p:sldId id="593" r:id="rId83"/>
    <p:sldId id="594" r:id="rId84"/>
    <p:sldId id="609" r:id="rId85"/>
    <p:sldId id="595" r:id="rId86"/>
    <p:sldId id="596" r:id="rId87"/>
    <p:sldId id="597" r:id="rId88"/>
    <p:sldId id="598" r:id="rId89"/>
    <p:sldId id="610" r:id="rId90"/>
    <p:sldId id="599" r:id="rId91"/>
    <p:sldId id="600" r:id="rId92"/>
    <p:sldId id="611" r:id="rId93"/>
    <p:sldId id="601" r:id="rId94"/>
    <p:sldId id="605" r:id="rId95"/>
    <p:sldId id="604" r:id="rId96"/>
    <p:sldId id="544" r:id="rId97"/>
  </p:sldIdLst>
  <p:sldSz cx="9144000" cy="6858000" type="screen4x3"/>
  <p:notesSz cx="7010400" cy="9296400"/>
  <p:embeddedFontLst>
    <p:embeddedFont>
      <p:font typeface="Calibri" panose="020F0502020204030204" pitchFamily="34" charset="0"/>
      <p:regular r:id="rId100"/>
      <p:bold r:id="rId101"/>
      <p:italic r:id="rId102"/>
      <p:boldItalic r:id="rId103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6699"/>
    <a:srgbClr val="00FFFF"/>
    <a:srgbClr val="99CC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9" autoAdjust="0"/>
    <p:restoredTop sz="94125" autoAdjust="0"/>
  </p:normalViewPr>
  <p:slideViewPr>
    <p:cSldViewPr snapToGrid="0">
      <p:cViewPr>
        <p:scale>
          <a:sx n="75" d="100"/>
          <a:sy n="75" d="100"/>
        </p:scale>
        <p:origin x="13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46" y="96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07" Type="http://schemas.openxmlformats.org/officeDocument/2006/relationships/tableStyles" Target="tableStyles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font" Target="fonts/font3.fntdata"/><Relationship Id="rId5" Type="http://schemas.openxmlformats.org/officeDocument/2006/relationships/slideMaster" Target="slideMasters/slideMaster1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font" Target="fonts/font4.fntdata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handoutMaster" Target="handoutMasters/handoutMaster1.xml"/><Relationship Id="rId101" Type="http://schemas.openxmlformats.org/officeDocument/2006/relationships/font" Target="fonts/font2.fntdata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font" Target="fonts/font1.fntdata"/><Relationship Id="rId105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6" cy="465138"/>
          </a:xfrm>
          <a:prstGeom prst="rect">
            <a:avLst/>
          </a:prstGeom>
        </p:spPr>
        <p:txBody>
          <a:bodyPr vert="horz" lIns="90560" tIns="45279" rIns="90560" bIns="45279" rtlCol="0"/>
          <a:lstStyle>
            <a:lvl1pPr algn="l">
              <a:defRPr sz="11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1" y="0"/>
            <a:ext cx="3038476" cy="465138"/>
          </a:xfrm>
          <a:prstGeom prst="rect">
            <a:avLst/>
          </a:prstGeom>
        </p:spPr>
        <p:txBody>
          <a:bodyPr vert="horz" lIns="90560" tIns="45279" rIns="90560" bIns="45279" rtlCol="0"/>
          <a:lstStyle>
            <a:lvl1pPr algn="r">
              <a:defRPr sz="11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4CC400D9-A2A5-4995-A2B7-A67163CFB4B0}" type="datetimeFigureOut">
              <a:rPr lang="en-US"/>
              <a:pPr>
                <a:defRPr/>
              </a:pPr>
              <a:t>7/1/2016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6" cy="465138"/>
          </a:xfrm>
          <a:prstGeom prst="rect">
            <a:avLst/>
          </a:prstGeom>
        </p:spPr>
        <p:txBody>
          <a:bodyPr vert="horz" lIns="90560" tIns="45279" rIns="90560" bIns="45279" rtlCol="0" anchor="b"/>
          <a:lstStyle>
            <a:lvl1pPr algn="l">
              <a:defRPr sz="11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1" y="8829675"/>
            <a:ext cx="3038476" cy="465138"/>
          </a:xfrm>
          <a:prstGeom prst="rect">
            <a:avLst/>
          </a:prstGeom>
        </p:spPr>
        <p:txBody>
          <a:bodyPr vert="horz" lIns="90560" tIns="45279" rIns="90560" bIns="45279" rtlCol="0" anchor="b"/>
          <a:lstStyle>
            <a:lvl1pPr algn="r">
              <a:defRPr sz="11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CFE9E168-AACB-48C0-82FB-F6201FA1CF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34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6" cy="465138"/>
          </a:xfrm>
          <a:prstGeom prst="rect">
            <a:avLst/>
          </a:prstGeom>
        </p:spPr>
        <p:txBody>
          <a:bodyPr vert="horz" lIns="92281" tIns="46141" rIns="92281" bIns="4614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0"/>
            <a:ext cx="3038476" cy="465138"/>
          </a:xfrm>
          <a:prstGeom prst="rect">
            <a:avLst/>
          </a:prstGeom>
        </p:spPr>
        <p:txBody>
          <a:bodyPr vert="horz" lIns="92281" tIns="46141" rIns="92281" bIns="4614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fld id="{68F33D37-C5DF-48E9-8CB3-B831B39719D3}" type="datetimeFigureOut">
              <a:rPr lang="en-US"/>
              <a:pPr>
                <a:defRPr/>
              </a:pPr>
              <a:t>7/1/2016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81" tIns="46141" rIns="92281" bIns="4614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16431"/>
            <a:ext cx="5607050" cy="4183063"/>
          </a:xfrm>
          <a:prstGeom prst="rect">
            <a:avLst/>
          </a:prstGeom>
        </p:spPr>
        <p:txBody>
          <a:bodyPr vert="horz" lIns="92281" tIns="46141" rIns="92281" bIns="4614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6" cy="465138"/>
          </a:xfrm>
          <a:prstGeom prst="rect">
            <a:avLst/>
          </a:prstGeom>
        </p:spPr>
        <p:txBody>
          <a:bodyPr vert="horz" lIns="92281" tIns="46141" rIns="92281" bIns="4614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1" y="8829675"/>
            <a:ext cx="3038476" cy="465138"/>
          </a:xfrm>
          <a:prstGeom prst="rect">
            <a:avLst/>
          </a:prstGeom>
        </p:spPr>
        <p:txBody>
          <a:bodyPr vert="horz" lIns="92281" tIns="46141" rIns="92281" bIns="4614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fld id="{5E787C8F-CC22-4F91-9BB5-AD78E07CBA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62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39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16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89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85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72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3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91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78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618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81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09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3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58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62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62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91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191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15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330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261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371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4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14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07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83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475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62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418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319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893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274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998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24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004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281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179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574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827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251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214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441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68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805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65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339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948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6991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441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497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292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0450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744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033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8591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35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848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622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246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927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7901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6897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3196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450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3285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42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33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5468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3602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4280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669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24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787C8F-CC22-4F91-9BB5-AD78E07CBA8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92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28650" y="113099"/>
            <a:ext cx="7886700" cy="645952"/>
          </a:xfrm>
          <a:prstGeom prst="rect">
            <a:avLst/>
          </a:prstGeom>
        </p:spPr>
        <p:txBody>
          <a:bodyPr/>
          <a:lstStyle>
            <a:lvl1pPr algn="ctr">
              <a:defRPr i="0"/>
            </a:lvl1pPr>
          </a:lstStyle>
          <a:p>
            <a:r>
              <a:rPr lang="en-US" dirty="0" err="1"/>
              <a:t>Tesg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654121" y="0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6600"/>
                </a:solidFill>
              </a:rPr>
              <a:t>UNCLASSIFIED//FOUO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654121" y="6581001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6600"/>
                </a:solidFill>
              </a:rPr>
              <a:t>UNCLASSIFIED//FOUO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AAB6-6439-4D7A-8638-10331FC5CEE8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9EB-F91F-4923-B818-2DC40758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3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8324154" y="652148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F168C74-2361-4B31-90F2-C8CE6D2A4535}" type="slidenum">
              <a:rPr lang="en-US" sz="1200" smtClean="0">
                <a:solidFill>
                  <a:schemeClr val="tx1"/>
                </a:solidFill>
              </a:rPr>
              <a:pPr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 userDrawn="1"/>
        </p:nvGrpSpPr>
        <p:grpSpPr bwMode="auto">
          <a:xfrm>
            <a:off x="1178767" y="592008"/>
            <a:ext cx="6858000" cy="93112"/>
            <a:chOff x="990600" y="533400"/>
            <a:chExt cx="7010400" cy="149710"/>
          </a:xfrm>
        </p:grpSpPr>
        <p:sp>
          <p:nvSpPr>
            <p:cNvPr id="22" name="Rectangle 21"/>
            <p:cNvSpPr/>
            <p:nvPr userDrawn="1"/>
          </p:nvSpPr>
          <p:spPr>
            <a:xfrm>
              <a:off x="990600" y="533400"/>
              <a:ext cx="6934130" cy="76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066871" y="609601"/>
              <a:ext cx="6934129" cy="7350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3" name="Group 110"/>
          <p:cNvGrpSpPr/>
          <p:nvPr userDrawn="1"/>
        </p:nvGrpSpPr>
        <p:grpSpPr>
          <a:xfrm>
            <a:off x="120535" y="6446925"/>
            <a:ext cx="524284" cy="60345"/>
            <a:chOff x="-1052970" y="3264903"/>
            <a:chExt cx="7015183" cy="12699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-1052970" y="3264903"/>
              <a:ext cx="6783457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-821239" y="3328400"/>
              <a:ext cx="6783452" cy="6349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4" name="Group 111"/>
          <p:cNvGrpSpPr/>
          <p:nvPr userDrawn="1"/>
        </p:nvGrpSpPr>
        <p:grpSpPr>
          <a:xfrm>
            <a:off x="8100882" y="6446925"/>
            <a:ext cx="974339" cy="63785"/>
            <a:chOff x="-1052970" y="3264903"/>
            <a:chExt cx="6893961" cy="119566"/>
          </a:xfrm>
        </p:grpSpPr>
        <p:sp>
          <p:nvSpPr>
            <p:cNvPr id="16" name="Rectangle 15"/>
            <p:cNvSpPr/>
            <p:nvPr/>
          </p:nvSpPr>
          <p:spPr bwMode="auto">
            <a:xfrm>
              <a:off x="-1052970" y="3264903"/>
              <a:ext cx="6783457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-942461" y="3320970"/>
              <a:ext cx="6783452" cy="6349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621102" y="6308316"/>
            <a:ext cx="2104173" cy="333374"/>
          </a:xfrm>
          <a:prstGeom prst="rect">
            <a:avLst/>
          </a:prstGeom>
        </p:spPr>
        <p:txBody>
          <a:bodyPr anchor="ctr"/>
          <a:lstStyle>
            <a:lvl1pPr algn="ctr">
              <a:defRPr sz="1200" b="1" i="1">
                <a:solidFill>
                  <a:srgbClr val="FFC000"/>
                </a:solidFill>
              </a:defRPr>
            </a:lvl1pPr>
          </a:lstStyle>
          <a:p>
            <a:pPr algn="l">
              <a:defRPr/>
            </a:pPr>
            <a:r>
              <a:rPr lang="en-US" sz="1200" dirty="0">
                <a:solidFill>
                  <a:sysClr val="windowText" lastClr="000000"/>
                </a:solidFill>
              </a:rPr>
              <a:t>Cyber Protection Brigade</a:t>
            </a:r>
            <a:endParaRPr lang="en-US" sz="1200" i="0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Group 54"/>
          <p:cNvGrpSpPr/>
          <p:nvPr/>
        </p:nvGrpSpPr>
        <p:grpSpPr>
          <a:xfrm>
            <a:off x="2650733" y="6446925"/>
            <a:ext cx="3217745" cy="63785"/>
            <a:chOff x="4439551" y="6652664"/>
            <a:chExt cx="457200" cy="63785"/>
          </a:xfrm>
        </p:grpSpPr>
        <p:sp>
          <p:nvSpPr>
            <p:cNvPr id="29" name="Rectangle 28"/>
            <p:cNvSpPr/>
            <p:nvPr/>
          </p:nvSpPr>
          <p:spPr bwMode="auto">
            <a:xfrm>
              <a:off x="4439551" y="6652664"/>
              <a:ext cx="457186" cy="33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439565" y="6682574"/>
              <a:ext cx="457186" cy="338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 dirty="0"/>
            </a:p>
          </p:txBody>
        </p:sp>
      </p:grpSp>
      <p:sp>
        <p:nvSpPr>
          <p:cNvPr id="25" name="Footer Placeholder 4"/>
          <p:cNvSpPr txBox="1">
            <a:spLocks/>
          </p:cNvSpPr>
          <p:nvPr userDrawn="1"/>
        </p:nvSpPr>
        <p:spPr>
          <a:xfrm>
            <a:off x="5940303" y="6291712"/>
            <a:ext cx="2104173" cy="333374"/>
          </a:xfrm>
          <a:prstGeom prst="rect">
            <a:avLst/>
          </a:prstGeom>
        </p:spPr>
        <p:txBody>
          <a:bodyPr anchor="ctr"/>
          <a:lstStyle>
            <a:lvl1pPr algn="ctr">
              <a:defRPr sz="1200" b="1" i="1">
                <a:solidFill>
                  <a:srgbClr val="FFC000"/>
                </a:solidFill>
              </a:defRPr>
            </a:lvl1pPr>
          </a:lstStyle>
          <a:p>
            <a:pPr algn="l">
              <a:defRPr/>
            </a:pPr>
            <a:r>
              <a:rPr lang="en-US" sz="1200" dirty="0">
                <a:solidFill>
                  <a:sysClr val="windowText" lastClr="000000"/>
                </a:solidFill>
              </a:rPr>
              <a:t>Always Everywhere</a:t>
            </a:r>
            <a:endParaRPr lang="en-US" sz="1200" i="0" dirty="0">
              <a:solidFill>
                <a:sysClr val="windowText" lastClr="000000"/>
              </a:solidFill>
            </a:endParaRPr>
          </a:p>
        </p:txBody>
      </p:sp>
      <p:pic>
        <p:nvPicPr>
          <p:cNvPr id="28" name="Picture 27" descr="Portal Patches 17MAR2014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5749" y="85479"/>
            <a:ext cx="731520" cy="7315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587" y="85479"/>
            <a:ext cx="643488" cy="7315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 i="1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webinars/introduction-elk-stack?baymax=default&amp;elektra=videos&amp;storm=cta2&amp;rogue=stream/?view=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jpeg"/><Relationship Id="rId7" Type="http://schemas.openxmlformats.org/officeDocument/2006/relationships/image" Target="../media/image7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0.jp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ucene.apache.org/core/2_9_4/queryparsersyntax.html" TargetMode="External"/><Relationship Id="rId4" Type="http://schemas.openxmlformats.org/officeDocument/2006/relationships/hyperlink" Target="https://www.youtube.com/watch?v=vLEvmZ5eEz0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14.jpeg"/><Relationship Id="rId4" Type="http://schemas.openxmlformats.org/officeDocument/2006/relationships/image" Target="../media/image17.png"/><Relationship Id="rId9" Type="http://schemas.openxmlformats.org/officeDocument/2006/relationships/image" Target="../media/image20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.org/sphinx-git/frameworks/intel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webinars/getting-started-with-kibana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kibana/current/discover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077686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4800" b="1" dirty="0">
                <a:latin typeface="Arial" pitchFamily="34" charset="0"/>
                <a:cs typeface="Arial" pitchFamily="34" charset="0"/>
              </a:rPr>
              <a:t>ELK Stack</a:t>
            </a:r>
          </a:p>
          <a:p>
            <a:pPr algn="ctr" eaLnBrk="1" hangingPunct="1"/>
            <a:r>
              <a:rPr lang="en-US" sz="4800" b="1" dirty="0">
                <a:latin typeface="Arial" pitchFamily="34" charset="0"/>
                <a:cs typeface="Arial" pitchFamily="34" charset="0"/>
              </a:rPr>
              <a:t>Analyst Course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4121" y="0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6600"/>
                </a:solidFill>
              </a:rPr>
              <a:t>UNCLASSIFIED//FOUO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4121" y="6581001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6600"/>
                </a:solidFill>
              </a:rPr>
              <a:t>UNCLASSIFIED//FOUO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24" y="2895461"/>
            <a:ext cx="5786846" cy="26303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5037" y="5773961"/>
            <a:ext cx="487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SSG Juarbe, Jeriel </a:t>
            </a:r>
          </a:p>
          <a:p>
            <a:pPr algn="ctr"/>
            <a:r>
              <a:rPr lang="en-US" dirty="0"/>
              <a:t>Cyber Ops NCO</a:t>
            </a:r>
          </a:p>
        </p:txBody>
      </p:sp>
    </p:spTree>
    <p:extLst>
      <p:ext uri="{BB962C8B-B14F-4D97-AF65-F5344CB8AC3E}">
        <p14:creationId xmlns:p14="http://schemas.microsoft.com/office/powerpoint/2010/main" val="9270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ELK Analyst Course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891" y="1574112"/>
            <a:ext cx="775037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DAY 1</a:t>
            </a:r>
          </a:p>
          <a:p>
            <a:pPr algn="ctr"/>
            <a:r>
              <a:rPr lang="en-US" sz="5400" b="1" dirty="0"/>
              <a:t>July 5</a:t>
            </a:r>
            <a:r>
              <a:rPr lang="en-US" sz="5400" b="1" baseline="30000" dirty="0"/>
              <a:t>th</a:t>
            </a:r>
            <a:endParaRPr lang="en-US" sz="5400" b="1" dirty="0"/>
          </a:p>
          <a:p>
            <a:pPr algn="ctr"/>
            <a:endParaRPr lang="en-US" sz="5400" b="1" dirty="0"/>
          </a:p>
          <a:p>
            <a:pPr algn="ctr"/>
            <a:r>
              <a:rPr lang="en-US" sz="2800" b="1" dirty="0">
                <a:solidFill>
                  <a:srgbClr val="0000FF"/>
                </a:solidFill>
              </a:rPr>
              <a:t>ElasticStack Overview &amp; CPT Infrastructure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408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326" y="862149"/>
            <a:ext cx="80320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Day 1 (July 5</a:t>
            </a:r>
            <a:r>
              <a:rPr lang="en-US" sz="2800" b="1" baseline="30000" dirty="0"/>
              <a:t>th</a:t>
            </a:r>
            <a:r>
              <a:rPr lang="en-US" sz="28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ELK 10,000 foot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Intro to ELK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Sensor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Flow of Data across the Enterprise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CPT Current Infrastructure (NIPR)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Elasticsearch Deep Dive (Clustering)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Intro to Logstash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Logstash Deep Dive (Indexing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2601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775" y="1061809"/>
            <a:ext cx="75624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What Team/Role?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What do you know about ELK?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What are your strengths?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0597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 of Life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1217418"/>
            <a:ext cx="75624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If I am the first to break it to you….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2010076"/>
            <a:ext cx="75624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You are all Cyber Defense Analyst…</a:t>
            </a:r>
          </a:p>
          <a:p>
            <a:pPr algn="ctr"/>
            <a:r>
              <a:rPr lang="en-US" sz="2800" dirty="0"/>
              <a:t>Meaning you all will be expected to perform analysis on Kibana in USAREUR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408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Laptop Layout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315578"/>
            <a:ext cx="8228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581" y="950280"/>
            <a:ext cx="931594" cy="688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61" y="918831"/>
            <a:ext cx="2034417" cy="10766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581" y="3003941"/>
            <a:ext cx="1002381" cy="7412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99" y="5420687"/>
            <a:ext cx="1572270" cy="778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685" y="5420687"/>
            <a:ext cx="1572270" cy="77874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26590" y="5136023"/>
            <a:ext cx="25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Elastic2</a:t>
            </a:r>
          </a:p>
        </p:txBody>
      </p:sp>
      <p:cxnSp>
        <p:nvCxnSpPr>
          <p:cNvPr id="29" name="Straight Connector 28"/>
          <p:cNvCxnSpPr>
            <a:stCxn id="35" idx="1"/>
            <a:endCxn id="5" idx="2"/>
          </p:cNvCxnSpPr>
          <p:nvPr/>
        </p:nvCxnSpPr>
        <p:spPr>
          <a:xfrm flipH="1" flipV="1">
            <a:off x="4722378" y="1639160"/>
            <a:ext cx="1005575" cy="5712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1"/>
            <a:endCxn id="6" idx="3"/>
          </p:cNvCxnSpPr>
          <p:nvPr/>
        </p:nvCxnSpPr>
        <p:spPr>
          <a:xfrm flipH="1">
            <a:off x="2759378" y="1294720"/>
            <a:ext cx="1497203" cy="1624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41" y="5420687"/>
            <a:ext cx="1572270" cy="77874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380066" y="5136992"/>
            <a:ext cx="25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Elastic1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55346" y="5131410"/>
            <a:ext cx="25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Elastic3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953" y="1719867"/>
            <a:ext cx="1545485" cy="981000"/>
          </a:xfrm>
          <a:prstGeom prst="rect">
            <a:avLst/>
          </a:prstGeom>
        </p:spPr>
      </p:pic>
      <p:cxnSp>
        <p:nvCxnSpPr>
          <p:cNvPr id="38" name="Straight Connector 37"/>
          <p:cNvCxnSpPr>
            <a:stCxn id="35" idx="2"/>
            <a:endCxn id="7" idx="3"/>
          </p:cNvCxnSpPr>
          <p:nvPr/>
        </p:nvCxnSpPr>
        <p:spPr>
          <a:xfrm flipH="1">
            <a:off x="5258962" y="2700867"/>
            <a:ext cx="1241734" cy="6736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76963" y="1855955"/>
            <a:ext cx="25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Ubuntu 16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18977" y="2633329"/>
            <a:ext cx="25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Virtualbox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283004" y="4490535"/>
            <a:ext cx="25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Clustered ELK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498600" y="4859867"/>
            <a:ext cx="6350000" cy="1507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7" idx="0"/>
            <a:endCxn id="7" idx="2"/>
          </p:cNvCxnSpPr>
          <p:nvPr/>
        </p:nvCxnSpPr>
        <p:spPr>
          <a:xfrm flipV="1">
            <a:off x="4673600" y="3745166"/>
            <a:ext cx="84172" cy="11147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54245" y="5939403"/>
            <a:ext cx="25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192.168.1.12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80066" y="5949416"/>
            <a:ext cx="25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192.168.1.10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56581" y="3653840"/>
            <a:ext cx="25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192.168.1.1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98517" y="4498752"/>
            <a:ext cx="25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192.168.1.0/24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188175" y="5946686"/>
            <a:ext cx="25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192.168.1.13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48509" y="661262"/>
            <a:ext cx="417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Vincent Hall Layer 3 Device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20932" y="4923614"/>
            <a:ext cx="25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Master/Data Node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379808" y="4887610"/>
            <a:ext cx="25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Data Node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273767" y="4868084"/>
            <a:ext cx="250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Data Node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24967" y="2633525"/>
            <a:ext cx="242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HOST OS:</a:t>
            </a:r>
          </a:p>
          <a:p>
            <a:r>
              <a:rPr lang="en-US" sz="1400" b="1" dirty="0"/>
              <a:t>Username: </a:t>
            </a:r>
            <a:r>
              <a:rPr lang="en-US" sz="1400" dirty="0"/>
              <a:t>student#</a:t>
            </a:r>
          </a:p>
          <a:p>
            <a:r>
              <a:rPr lang="en-US" sz="1400" b="1" dirty="0"/>
              <a:t>Password: </a:t>
            </a:r>
            <a:r>
              <a:rPr lang="en-US" sz="1400" dirty="0" err="1"/>
              <a:t>findaway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96132" y="3843274"/>
            <a:ext cx="2429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VM’s:</a:t>
            </a:r>
          </a:p>
          <a:p>
            <a:r>
              <a:rPr lang="en-US" sz="1400" b="1" dirty="0"/>
              <a:t>Username: </a:t>
            </a:r>
            <a:r>
              <a:rPr lang="en-US" sz="1400" dirty="0"/>
              <a:t>jeriel</a:t>
            </a:r>
          </a:p>
          <a:p>
            <a:r>
              <a:rPr lang="en-US" sz="1400" b="1" dirty="0"/>
              <a:t>Password: </a:t>
            </a:r>
            <a:r>
              <a:rPr lang="en-US" sz="1400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857421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VM Familiarization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630" y="992777"/>
            <a:ext cx="8215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Lab01.txt located in your student Folder:</a:t>
            </a:r>
          </a:p>
          <a:p>
            <a:pPr algn="ctr"/>
            <a:endParaRPr lang="en-US" sz="2400" dirty="0"/>
          </a:p>
          <a:p>
            <a:r>
              <a:rPr lang="en-US" sz="2400" b="1" dirty="0"/>
              <a:t>Action: </a:t>
            </a:r>
            <a:r>
              <a:rPr lang="en-US" sz="2400" dirty="0"/>
              <a:t>Familiarize Students with Laptop/VM environment</a:t>
            </a:r>
          </a:p>
          <a:p>
            <a:endParaRPr lang="en-US" sz="2400" dirty="0"/>
          </a:p>
          <a:p>
            <a:r>
              <a:rPr lang="en-US" sz="2400" b="1" dirty="0"/>
              <a:t>Condition: </a:t>
            </a:r>
            <a:r>
              <a:rPr lang="en-US" sz="2400" dirty="0"/>
              <a:t>Given a classroom environment, student laptops, VM’s, and student handouts.</a:t>
            </a:r>
          </a:p>
          <a:p>
            <a:endParaRPr lang="en-US" sz="2400" dirty="0"/>
          </a:p>
          <a:p>
            <a:r>
              <a:rPr lang="en-US" sz="2400" b="1" dirty="0"/>
              <a:t>Standard: </a:t>
            </a:r>
            <a:r>
              <a:rPr lang="en-US" sz="2400" dirty="0"/>
              <a:t>Gain Familiarization of how to login and utilize the resources provided to the students.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7111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ELK High Level Overview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088"/>
            <a:ext cx="9144000" cy="33998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53928" y="4919900"/>
            <a:ext cx="1790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Ingests and parses data; outputs data to Elasticsearch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8404" y="4479241"/>
            <a:ext cx="1790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Stores Data; Database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53701" y="4319735"/>
            <a:ext cx="1790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Application; Visualization of the stored data</a:t>
            </a:r>
          </a:p>
        </p:txBody>
      </p:sp>
    </p:spTree>
    <p:extLst>
      <p:ext uri="{BB962C8B-B14F-4D97-AF65-F5344CB8AC3E}">
        <p14:creationId xmlns:p14="http://schemas.microsoft.com/office/powerpoint/2010/main" val="40880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ELK High Level Overview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9134" y="1097280"/>
            <a:ext cx="83836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do you care?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Why is Log aggregation important for Defensive Cyberspace Operations (DCO)?</a:t>
            </a:r>
          </a:p>
          <a:p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Gives you the ability to aggregate enterprise system logs from hosts, servers, routers, switches, IDS alerts, etc….to a centralized location to perform analysis/network/host forensics.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It is an Open canvas. You are the Artist . Full Customization of how to store and visualize data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And it is free…</a:t>
            </a:r>
          </a:p>
        </p:txBody>
      </p:sp>
    </p:spTree>
    <p:extLst>
      <p:ext uri="{BB962C8B-B14F-4D97-AF65-F5344CB8AC3E}">
        <p14:creationId xmlns:p14="http://schemas.microsoft.com/office/powerpoint/2010/main" val="1065944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ELK High Level Overview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99" y="759051"/>
            <a:ext cx="7095790" cy="20842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1544" y="2687915"/>
            <a:ext cx="7142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Windows Event Logs</a:t>
            </a:r>
          </a:p>
        </p:txBody>
      </p:sp>
      <p:sp>
        <p:nvSpPr>
          <p:cNvPr id="7" name="Rectangle 6"/>
          <p:cNvSpPr/>
          <p:nvPr/>
        </p:nvSpPr>
        <p:spPr>
          <a:xfrm>
            <a:off x="491544" y="3765978"/>
            <a:ext cx="2454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Syslog</a:t>
            </a:r>
          </a:p>
        </p:txBody>
      </p:sp>
      <p:sp>
        <p:nvSpPr>
          <p:cNvPr id="8" name="Rectangle 7"/>
          <p:cNvSpPr/>
          <p:nvPr/>
        </p:nvSpPr>
        <p:spPr>
          <a:xfrm>
            <a:off x="491544" y="4887105"/>
            <a:ext cx="3223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6">
                    <a:lumMod val="75000"/>
                  </a:schemeClr>
                </a:solidFill>
                <a:effectLst/>
              </a:rPr>
              <a:t>Bro Logs</a:t>
            </a:r>
          </a:p>
        </p:txBody>
      </p:sp>
      <p:sp>
        <p:nvSpPr>
          <p:cNvPr id="9" name="Rectangle 8"/>
          <p:cNvSpPr/>
          <p:nvPr/>
        </p:nvSpPr>
        <p:spPr>
          <a:xfrm>
            <a:off x="4123195" y="4887105"/>
            <a:ext cx="4121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FF0000"/>
                </a:solidFill>
                <a:effectLst/>
              </a:rPr>
              <a:t>Snort Alerts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37353" y="3848796"/>
            <a:ext cx="3493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bg2">
                    <a:lumMod val="25000"/>
                  </a:schemeClr>
                </a:solidFill>
                <a:effectLst/>
              </a:rPr>
              <a:t>DNS Logs</a:t>
            </a:r>
          </a:p>
        </p:txBody>
      </p:sp>
    </p:spTree>
    <p:extLst>
      <p:ext uri="{BB962C8B-B14F-4D97-AF65-F5344CB8AC3E}">
        <p14:creationId xmlns:p14="http://schemas.microsoft.com/office/powerpoint/2010/main" val="413778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ELK 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876834"/>
            <a:ext cx="778383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 Introduction to the ELK stack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tx2"/>
                </a:solidFill>
              </a:rPr>
              <a:t>Video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Start: 00:00</a:t>
            </a:r>
          </a:p>
          <a:p>
            <a:r>
              <a:rPr lang="en-US" sz="2800" dirty="0">
                <a:solidFill>
                  <a:srgbClr val="FF0000"/>
                </a:solidFill>
              </a:rPr>
              <a:t>End @ 11:14 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https://www.elastic.co/webinars/introduction-elk-stack?baymax=default&amp;elektra=videos&amp;storm=cta2&amp;rogue=stream/?view=1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Enter Bogus email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333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CPB ELK History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533" y="846667"/>
            <a:ext cx="8940800" cy="540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ELK Development over the past 15 months:</a:t>
            </a:r>
            <a:endParaRPr lang="en-US" sz="2800" dirty="0"/>
          </a:p>
          <a:p>
            <a:r>
              <a:rPr lang="en-US" sz="2000" b="1" dirty="0"/>
              <a:t>Ortiz, Jose (Army Reserves) </a:t>
            </a:r>
            <a:r>
              <a:rPr lang="en-US" sz="2000" dirty="0"/>
              <a:t>– Introduced ELK to us back in April 2015</a:t>
            </a:r>
          </a:p>
          <a:p>
            <a:endParaRPr lang="en-US" sz="2000" dirty="0"/>
          </a:p>
          <a:p>
            <a:r>
              <a:rPr lang="en-US" sz="2000" b="1" dirty="0"/>
              <a:t>CPT Smith </a:t>
            </a:r>
            <a:r>
              <a:rPr lang="en-US" sz="2000" dirty="0"/>
              <a:t>(Brigade) – Spearheaded the initial BRO Ruby Filters</a:t>
            </a:r>
          </a:p>
          <a:p>
            <a:endParaRPr lang="en-US" sz="2000" b="1" dirty="0"/>
          </a:p>
          <a:p>
            <a:r>
              <a:rPr lang="en-US" sz="2000" b="1" dirty="0"/>
              <a:t>MSG Bishop </a:t>
            </a:r>
            <a:r>
              <a:rPr lang="en-US" sz="2000" dirty="0"/>
              <a:t>(Team 154) – Created Ubuntu ELK Linux Distribution **</a:t>
            </a:r>
          </a:p>
          <a:p>
            <a:endParaRPr lang="en-US" sz="2000" dirty="0"/>
          </a:p>
          <a:p>
            <a:r>
              <a:rPr lang="en-US" sz="2000" b="1" dirty="0"/>
              <a:t>MAJ Bailey </a:t>
            </a:r>
            <a:r>
              <a:rPr lang="en-US" sz="2000" dirty="0"/>
              <a:t>(Team 152) – Developed DNS Server Filter, Cluster management, and advance Linux/python automation, Cluster Management, etc.</a:t>
            </a:r>
          </a:p>
          <a:p>
            <a:endParaRPr lang="en-US" sz="2000" dirty="0"/>
          </a:p>
          <a:p>
            <a:r>
              <a:rPr lang="en-US" sz="2000" b="1" dirty="0"/>
              <a:t>SSG Juarbe </a:t>
            </a:r>
            <a:r>
              <a:rPr lang="en-US" sz="2000" dirty="0"/>
              <a:t>(Team 152) – syslog, Windows Event Logs, created ELK Developers Course and ELK Analyst Course, Red Hat (RHEL) Build, Clustering, Enterprise employment, Built new Bro Logstash Filters, etc.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6265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Build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0266" y="1151466"/>
            <a:ext cx="816186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RSS is the name of the Sensor</a:t>
            </a:r>
          </a:p>
          <a:p>
            <a:r>
              <a:rPr lang="en-US" dirty="0"/>
              <a:t>Contains:</a:t>
            </a:r>
          </a:p>
          <a:p>
            <a:r>
              <a:rPr lang="en-US" dirty="0"/>
              <a:t>	Operating System is RHEL 6</a:t>
            </a:r>
          </a:p>
          <a:p>
            <a:r>
              <a:rPr lang="en-US" dirty="0"/>
              <a:t>	BRO (current)</a:t>
            </a:r>
          </a:p>
          <a:p>
            <a:r>
              <a:rPr lang="en-US" dirty="0"/>
              <a:t>	SNORT (current)</a:t>
            </a:r>
          </a:p>
          <a:p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62" y="2573389"/>
            <a:ext cx="2847876" cy="9015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483" y="3474977"/>
            <a:ext cx="862118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Uses Rysnc to send data to RCC Data Miner</a:t>
            </a:r>
          </a:p>
          <a:p>
            <a:endParaRPr lang="en-US" sz="2000" b="1" dirty="0"/>
          </a:p>
          <a:p>
            <a:r>
              <a:rPr lang="en-US" sz="2000" b="1" dirty="0"/>
              <a:t>What is RSYNC?</a:t>
            </a:r>
          </a:p>
          <a:p>
            <a:r>
              <a:rPr lang="en-US" sz="2000" dirty="0"/>
              <a:t>Is a utility to keep copies of a file on two computer systems. It is commonly found on Unix-like systems and functions as both a file synchronization and file transfer program. The </a:t>
            </a:r>
            <a:r>
              <a:rPr lang="en-US" sz="2000" b="1" dirty="0"/>
              <a:t>rsync</a:t>
            </a:r>
            <a:r>
              <a:rPr lang="en-US" sz="2000" dirty="0"/>
              <a:t> algorithm is a type of delta encoding, and is used to minimize network usage.</a:t>
            </a:r>
          </a:p>
          <a:p>
            <a:r>
              <a:rPr lang="en-US" sz="2000" b="1" dirty="0"/>
              <a:t>Port 22, Requires User Account and an authentication Key on remote host</a:t>
            </a:r>
          </a:p>
          <a:p>
            <a:endParaRPr lang="en-US" sz="2000" b="1" dirty="0"/>
          </a:p>
          <a:p>
            <a:r>
              <a:rPr lang="en-US" sz="2000" b="1" dirty="0"/>
              <a:t>	</a:t>
            </a:r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450" y="2738017"/>
            <a:ext cx="1431483" cy="1371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703" y="814081"/>
            <a:ext cx="1479267" cy="14858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547" y="886651"/>
            <a:ext cx="1546008" cy="134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8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Build Manager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600" y="1185333"/>
            <a:ext cx="81618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RSS Manager</a:t>
            </a:r>
          </a:p>
          <a:p>
            <a:r>
              <a:rPr lang="en-US" dirty="0"/>
              <a:t>- Custom Web Design by RCC engineers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Centralized management system for all sensors</a:t>
            </a:r>
          </a:p>
          <a:p>
            <a:pPr marL="285750" indent="-285750">
              <a:buFontTx/>
              <a:buChar char="-"/>
            </a:pPr>
            <a:r>
              <a:rPr lang="en-US" dirty="0"/>
              <a:t>Snort Configuration Files are done here</a:t>
            </a:r>
          </a:p>
          <a:p>
            <a:pPr marL="285750" indent="-285750">
              <a:buFontTx/>
              <a:buChar char="-"/>
            </a:pPr>
            <a:r>
              <a:rPr lang="en-US" dirty="0"/>
              <a:t>Snort alerts and snort rules managed here for all sensors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62" y="2573389"/>
            <a:ext cx="2847876" cy="9015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" y="4860839"/>
            <a:ext cx="1430867" cy="4529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95" y="4860839"/>
            <a:ext cx="1430867" cy="4529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91" y="4860839"/>
            <a:ext cx="1430867" cy="4529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0" y="4860839"/>
            <a:ext cx="1430867" cy="4529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209" y="4860839"/>
            <a:ext cx="1430867" cy="452988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7" idx="0"/>
            <a:endCxn id="5" idx="2"/>
          </p:cNvCxnSpPr>
          <p:nvPr/>
        </p:nvCxnSpPr>
        <p:spPr>
          <a:xfrm rot="5400000" flipH="1" flipV="1">
            <a:off x="2010052" y="2298892"/>
            <a:ext cx="1385862" cy="37380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0"/>
            <a:endCxn id="5" idx="2"/>
          </p:cNvCxnSpPr>
          <p:nvPr/>
        </p:nvCxnSpPr>
        <p:spPr>
          <a:xfrm rot="5400000" flipH="1" flipV="1">
            <a:off x="2841133" y="3129973"/>
            <a:ext cx="1385862" cy="2075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0"/>
            <a:endCxn id="5" idx="2"/>
          </p:cNvCxnSpPr>
          <p:nvPr/>
        </p:nvCxnSpPr>
        <p:spPr>
          <a:xfrm rot="5400000" flipH="1" flipV="1">
            <a:off x="3686981" y="3975821"/>
            <a:ext cx="1385862" cy="384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0"/>
            <a:endCxn id="5" idx="2"/>
          </p:cNvCxnSpPr>
          <p:nvPr/>
        </p:nvCxnSpPr>
        <p:spPr>
          <a:xfrm rot="16200000" flipV="1">
            <a:off x="4516186" y="3530791"/>
            <a:ext cx="1385862" cy="12742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1" idx="0"/>
            <a:endCxn id="5" idx="2"/>
          </p:cNvCxnSpPr>
          <p:nvPr/>
        </p:nvCxnSpPr>
        <p:spPr>
          <a:xfrm rot="16200000" flipV="1">
            <a:off x="5345391" y="2701586"/>
            <a:ext cx="1385862" cy="29326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466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043" y="1185634"/>
            <a:ext cx="885824" cy="38976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3" y="1195395"/>
            <a:ext cx="916579" cy="290173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2238542" y="197559"/>
            <a:ext cx="52331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CPT 152 ElasticStack Cluster Diagram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492" y="2789436"/>
            <a:ext cx="1380879" cy="428312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867" y="2273848"/>
            <a:ext cx="1172639" cy="443354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125505" y="5991702"/>
            <a:ext cx="2314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7030A0"/>
                </a:solidFill>
              </a:rPr>
              <a:t>DDI KIT</a:t>
            </a: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62" y="2752818"/>
            <a:ext cx="1642235" cy="28792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835" y="5635887"/>
            <a:ext cx="885824" cy="38976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18" y="5243020"/>
            <a:ext cx="1156491" cy="358713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669657" y="1525864"/>
            <a:ext cx="1480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7030A0"/>
                </a:solidFill>
              </a:rPr>
              <a:t>RSS Manager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42733" y="1492238"/>
            <a:ext cx="1566764" cy="232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7030A0"/>
                </a:solidFill>
              </a:rPr>
              <a:t>SENSOR (RSS)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3531" y="1578673"/>
            <a:ext cx="2314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7030A0"/>
                </a:solidFill>
              </a:rPr>
              <a:t>DATA MINER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141477" y="3040742"/>
            <a:ext cx="19412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7030A0"/>
                </a:solidFill>
              </a:rPr>
              <a:t>ELK Laptop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256" y="2363797"/>
            <a:ext cx="1046744" cy="664423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13" y="3058910"/>
            <a:ext cx="1151932" cy="7311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04" y="5572487"/>
            <a:ext cx="1079613" cy="6940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321" y="4204743"/>
            <a:ext cx="1345372" cy="134537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666" y="5528497"/>
            <a:ext cx="1079613" cy="69403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226" y="4488774"/>
            <a:ext cx="1079613" cy="694037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705" y="4130061"/>
            <a:ext cx="1156491" cy="358713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39" y="5182811"/>
            <a:ext cx="1156491" cy="35871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705" y="3737780"/>
            <a:ext cx="1037555" cy="392281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371" y="4888121"/>
            <a:ext cx="1037555" cy="392281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03" y="4814523"/>
            <a:ext cx="1037555" cy="39228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467262" y="863600"/>
            <a:ext cx="6170605" cy="12361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5730773" y="2183812"/>
            <a:ext cx="2868310" cy="13885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507728" y="3665773"/>
            <a:ext cx="6238339" cy="2701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296333" y="2449552"/>
            <a:ext cx="1942209" cy="14824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17" y="1155689"/>
            <a:ext cx="916579" cy="290173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61" idx="3"/>
            <a:endCxn id="75" idx="1"/>
          </p:cNvCxnSpPr>
          <p:nvPr/>
        </p:nvCxnSpPr>
        <p:spPr>
          <a:xfrm flipV="1">
            <a:off x="1726302" y="1300776"/>
            <a:ext cx="1232415" cy="3970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5" idx="3"/>
            <a:endCxn id="48" idx="1"/>
          </p:cNvCxnSpPr>
          <p:nvPr/>
        </p:nvCxnSpPr>
        <p:spPr>
          <a:xfrm>
            <a:off x="3875296" y="1300776"/>
            <a:ext cx="1367747" cy="7973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48" idx="3"/>
            <a:endCxn id="11" idx="0"/>
          </p:cNvCxnSpPr>
          <p:nvPr/>
        </p:nvCxnSpPr>
        <p:spPr>
          <a:xfrm>
            <a:off x="6128867" y="1380515"/>
            <a:ext cx="1919761" cy="98328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1" idx="1"/>
            <a:endCxn id="52" idx="1"/>
          </p:cNvCxnSpPr>
          <p:nvPr/>
        </p:nvCxnSpPr>
        <p:spPr>
          <a:xfrm rot="10800000" flipV="1">
            <a:off x="2839836" y="2696008"/>
            <a:ext cx="4685421" cy="3134759"/>
          </a:xfrm>
          <a:prstGeom prst="bentConnector3">
            <a:avLst>
              <a:gd name="adj1" fmla="val 104879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73" idx="0"/>
          </p:cNvCxnSpPr>
          <p:nvPr/>
        </p:nvCxnSpPr>
        <p:spPr>
          <a:xfrm>
            <a:off x="1864345" y="3424506"/>
            <a:ext cx="3762553" cy="241267"/>
          </a:xfrm>
          <a:prstGeom prst="bentConnector2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51" y="5269091"/>
            <a:ext cx="1400696" cy="908695"/>
          </a:xfrm>
          <a:prstGeom prst="rect">
            <a:avLst/>
          </a:prstGeom>
        </p:spPr>
      </p:pic>
      <p:cxnSp>
        <p:nvCxnSpPr>
          <p:cNvPr id="92" name="Elbow Connector 91"/>
          <p:cNvCxnSpPr>
            <a:stCxn id="28" idx="1"/>
            <a:endCxn id="64" idx="1"/>
          </p:cNvCxnSpPr>
          <p:nvPr/>
        </p:nvCxnSpPr>
        <p:spPr>
          <a:xfrm rot="10800000" flipH="1">
            <a:off x="287051" y="3424507"/>
            <a:ext cx="425362" cy="2298933"/>
          </a:xfrm>
          <a:prstGeom prst="bentConnector3">
            <a:avLst>
              <a:gd name="adj1" fmla="val -53742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74702" y="4906986"/>
            <a:ext cx="1480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7030A0"/>
                </a:solidFill>
              </a:rPr>
              <a:t>ANALYST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003861" y="1055202"/>
            <a:ext cx="1480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</a:rPr>
              <a:t>RSYNC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650598" y="1062089"/>
            <a:ext cx="1480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</a:rPr>
              <a:t>RSYNC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561162" y="1164219"/>
            <a:ext cx="1480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</a:rPr>
              <a:t>RSYNC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502964" y="2493201"/>
            <a:ext cx="1480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</a:rPr>
              <a:t>RSYNC</a:t>
            </a: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092" y="4080802"/>
            <a:ext cx="933985" cy="28969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279" y="4474785"/>
            <a:ext cx="871898" cy="560506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846" y="3732362"/>
            <a:ext cx="837932" cy="31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16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1338847"/>
            <a:ext cx="7783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Break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8953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 Deep Dive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2641"/>
            <a:ext cx="7606349" cy="2361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255" y="3195038"/>
            <a:ext cx="882636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ELASTICSEARCH 2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Apache Lucene -&gt; powerful Java Search Library (used by Twitter, LinkedIn, </a:t>
            </a:r>
            <a:r>
              <a:rPr lang="en-US" sz="1600" dirty="0" err="1"/>
              <a:t>etc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Java 7 and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JSON - JavaScript Object 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Interaction with RESTful API URL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Understanding Lucene: Recommend looking at this video</a:t>
            </a:r>
          </a:p>
          <a:p>
            <a:r>
              <a:rPr lang="en-US" sz="1600" dirty="0">
                <a:hlinkClick r:id="rId4"/>
              </a:rPr>
              <a:t>https://www.youtube.com/watch?v=vLEvmZ5eEz0</a:t>
            </a:r>
            <a:endParaRPr lang="en-US" sz="1600" dirty="0"/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Lucence Query Syntax:</a:t>
            </a:r>
          </a:p>
          <a:p>
            <a:r>
              <a:rPr lang="en-US" sz="1600" dirty="0">
                <a:hlinkClick r:id="rId5"/>
              </a:rPr>
              <a:t>https://lucene.apache.org/core/2_9_4/queryparsersyntax.html</a:t>
            </a:r>
            <a:endParaRPr lang="en-US" sz="1600" dirty="0"/>
          </a:p>
          <a:p>
            <a:r>
              <a:rPr lang="en-US" sz="1600" dirty="0"/>
              <a:t>https://www.elastic.co/guide/en/elasticsearch/reference/current/query-dsl-query-string-query.html</a:t>
            </a:r>
          </a:p>
        </p:txBody>
      </p:sp>
    </p:spTree>
    <p:extLst>
      <p:ext uri="{BB962C8B-B14F-4D97-AF65-F5344CB8AC3E}">
        <p14:creationId xmlns:p14="http://schemas.microsoft.com/office/powerpoint/2010/main" val="1782122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 Deep Dive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503" y="888275"/>
            <a:ext cx="90394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TERMS that you need to know: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tx2"/>
                </a:solidFill>
              </a:rPr>
              <a:t>Cluster</a:t>
            </a:r>
            <a:r>
              <a:rPr lang="en-US" sz="2400" dirty="0"/>
              <a:t> =&gt; multiple nodes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    Node</a:t>
            </a:r>
            <a:r>
              <a:rPr lang="en-US" sz="2400" dirty="0"/>
              <a:t> =&gt; a single server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        Index</a:t>
            </a:r>
            <a:r>
              <a:rPr lang="en-US" sz="2400" dirty="0"/>
              <a:t> =&gt; Collection of documents (example WEV)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            Type</a:t>
            </a:r>
            <a:r>
              <a:rPr lang="en-US" sz="2400" dirty="0"/>
              <a:t>=&gt; category/partition of your index 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tx2"/>
                </a:solidFill>
              </a:rPr>
              <a:t>                Document</a:t>
            </a:r>
            <a:r>
              <a:rPr lang="en-US" sz="2400" dirty="0"/>
              <a:t> =&gt; basic unit of info that is indexed in  			JavaScript Object Notation (JSON)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tx2"/>
                </a:solidFill>
              </a:rPr>
              <a:t>                Shards</a:t>
            </a:r>
            <a:r>
              <a:rPr lang="en-US" sz="2400" dirty="0"/>
              <a:t> =&gt; subdivided pieces of an Index that can be 		stores across multiple nodes or the same node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tx2"/>
                </a:solidFill>
              </a:rPr>
              <a:t>	     Replicas</a:t>
            </a:r>
            <a:r>
              <a:rPr lang="en-US" sz="2400" dirty="0"/>
              <a:t> =&gt; one or more copies of your index’s shard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4711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 In the Weeds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9455" y="788617"/>
            <a:ext cx="8045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Cluster -&gt; Node -&gt; Index -&gt; Documents</a:t>
            </a:r>
          </a:p>
          <a:p>
            <a:r>
              <a:rPr lang="en-US" sz="2400" dirty="0"/>
              <a:t>			        -&gt; Shards -&gt; Documents</a:t>
            </a:r>
          </a:p>
          <a:p>
            <a:r>
              <a:rPr lang="en-US" sz="2400" dirty="0"/>
              <a:t>			        -&gt; Replicas -&gt; Documents</a:t>
            </a:r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4" y="2031909"/>
            <a:ext cx="6782374" cy="479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63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 Deep Dive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9455" y="788617"/>
            <a:ext cx="8045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Cluster -&gt; Node -&gt; Index -&gt; Documents</a:t>
            </a:r>
          </a:p>
          <a:p>
            <a:r>
              <a:rPr lang="en-US" sz="2400" dirty="0"/>
              <a:t>			        -&gt; Shards -&gt; Documents</a:t>
            </a:r>
          </a:p>
          <a:p>
            <a:r>
              <a:rPr lang="en-US" sz="2400" dirty="0"/>
              <a:t>			        -&gt; Replicas -&gt; Documents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583" y="2150046"/>
            <a:ext cx="5664109" cy="425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42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65350"/>
            <a:ext cx="7886700" cy="645952"/>
          </a:xfrm>
        </p:spPr>
        <p:txBody>
          <a:bodyPr/>
          <a:lstStyle/>
          <a:p>
            <a:r>
              <a:rPr lang="en-US" dirty="0"/>
              <a:t>Elasticsearch Weeds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13"/>
            <a:ext cx="9144000" cy="687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44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 Deep Dive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630" y="759051"/>
            <a:ext cx="82157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Shards?</a:t>
            </a:r>
          </a:p>
          <a:p>
            <a:endParaRPr lang="en-US" sz="2400" dirty="0"/>
          </a:p>
          <a:p>
            <a:r>
              <a:rPr lang="en-US" sz="2400" dirty="0"/>
              <a:t>An index can store a large amount of data that can exceed the hardware limits of a single node</a:t>
            </a:r>
          </a:p>
          <a:p>
            <a:endParaRPr lang="en-US" sz="2400" dirty="0"/>
          </a:p>
          <a:p>
            <a:r>
              <a:rPr lang="en-US" sz="2400" dirty="0"/>
              <a:t>Each shard is in itself a fully-functional and independent "index" that can be hosted on any node in the cluster.</a:t>
            </a:r>
          </a:p>
          <a:p>
            <a:endParaRPr lang="en-US" sz="2400" dirty="0"/>
          </a:p>
          <a:p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Sharding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is important for two primary reasons: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It allows you to horizontally split/scale your content volume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It allows you to distribute and parallelize operations across shards (potentially on multiple nodes) thus increasing performance/throughput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951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326" y="862149"/>
            <a:ext cx="80320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 this class you will Learn: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ELK 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current Infrastructure Build in USAREUR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 logs are indexed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and how Clustering 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Conduct Analysis using Kibana Web App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Create Visualization/Dashboards using Kibana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Understand Critical services and processes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Troubleshoot the ELK stack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Modify a current Logstash configuration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Advanced Linux ELK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7075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 Deep Dive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8824" y="992777"/>
            <a:ext cx="8215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default, each index in Elasticsearch is allocated 5 primary shards and 1 replica which means that if you have at least two nodes in your cluster, your index will have 5 primary shards and another 5 replica shards (1 complete replica) for a total of 10 shards per index.</a:t>
            </a:r>
          </a:p>
          <a:p>
            <a:endParaRPr lang="en-US" sz="2400" dirty="0"/>
          </a:p>
          <a:p>
            <a:r>
              <a:rPr lang="en-US" sz="2400" dirty="0"/>
              <a:t>Elasticsearch requires at least Java 7. Specifically it is recommended that you use the Oracle JDK version 1.8.0_72. Java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5067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2238542" y="197559"/>
            <a:ext cx="52331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CPT 152 ElasticStack Cluster Diagram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092" y="2046168"/>
            <a:ext cx="1380879" cy="428312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467" y="1530580"/>
            <a:ext cx="1172639" cy="443354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125505" y="5991702"/>
            <a:ext cx="2314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7030A0"/>
                </a:solidFill>
              </a:rPr>
              <a:t>DDI KIT</a:t>
            </a: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62" y="2752818"/>
            <a:ext cx="1642235" cy="28792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835" y="5635887"/>
            <a:ext cx="885824" cy="38976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480" y="5145508"/>
            <a:ext cx="1156491" cy="358713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7116077" y="2297474"/>
            <a:ext cx="194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7030A0"/>
                </a:solidFill>
              </a:rPr>
              <a:t>ELK Laptop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AZ, DPTA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856" y="1620529"/>
            <a:ext cx="1046744" cy="664423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13" y="3058910"/>
            <a:ext cx="1151932" cy="7311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666" y="5474975"/>
            <a:ext cx="1079613" cy="6940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321" y="4204743"/>
            <a:ext cx="1345372" cy="134537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666" y="5528497"/>
            <a:ext cx="1079613" cy="69403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555" y="5570801"/>
            <a:ext cx="1079613" cy="694037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034" y="5212088"/>
            <a:ext cx="1156491" cy="358713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39" y="5182811"/>
            <a:ext cx="1156491" cy="35871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034" y="4819807"/>
            <a:ext cx="1037555" cy="392281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233" y="4790609"/>
            <a:ext cx="1037555" cy="392281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03" y="4814523"/>
            <a:ext cx="1037555" cy="392281"/>
          </a:xfrm>
          <a:prstGeom prst="rect">
            <a:avLst/>
          </a:prstGeom>
        </p:spPr>
      </p:pic>
      <p:sp>
        <p:nvSpPr>
          <p:cNvPr id="72" name="Rounded Rectangle 71"/>
          <p:cNvSpPr/>
          <p:nvPr/>
        </p:nvSpPr>
        <p:spPr>
          <a:xfrm>
            <a:off x="5705373" y="1440544"/>
            <a:ext cx="2868310" cy="13885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507728" y="3248827"/>
            <a:ext cx="6238339" cy="31181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296333" y="2449552"/>
            <a:ext cx="1942209" cy="14824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Elbow Connector 85"/>
          <p:cNvCxnSpPr>
            <a:stCxn id="63" idx="2"/>
            <a:endCxn id="66" idx="3"/>
          </p:cNvCxnSpPr>
          <p:nvPr/>
        </p:nvCxnSpPr>
        <p:spPr>
          <a:xfrm rot="5400000">
            <a:off x="6349439" y="4180536"/>
            <a:ext cx="3251014" cy="223555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2" idx="1"/>
          </p:cNvCxnSpPr>
          <p:nvPr/>
        </p:nvCxnSpPr>
        <p:spPr>
          <a:xfrm>
            <a:off x="1864345" y="3424506"/>
            <a:ext cx="975490" cy="2406262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51" y="5269091"/>
            <a:ext cx="1400696" cy="908695"/>
          </a:xfrm>
          <a:prstGeom prst="rect">
            <a:avLst/>
          </a:prstGeom>
        </p:spPr>
      </p:pic>
      <p:cxnSp>
        <p:nvCxnSpPr>
          <p:cNvPr id="92" name="Elbow Connector 91"/>
          <p:cNvCxnSpPr>
            <a:stCxn id="28" idx="1"/>
            <a:endCxn id="64" idx="1"/>
          </p:cNvCxnSpPr>
          <p:nvPr/>
        </p:nvCxnSpPr>
        <p:spPr>
          <a:xfrm rot="10800000" flipH="1">
            <a:off x="287051" y="3424507"/>
            <a:ext cx="425362" cy="2298933"/>
          </a:xfrm>
          <a:prstGeom prst="bentConnector3">
            <a:avLst>
              <a:gd name="adj1" fmla="val -53742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67837" y="4957787"/>
            <a:ext cx="1480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7030A0"/>
                </a:solidFill>
              </a:rPr>
              <a:t>ANALYST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990294" y="3017995"/>
            <a:ext cx="1480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</a:rPr>
              <a:t>RSYNC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90" y="1950063"/>
            <a:ext cx="1380879" cy="42831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65" y="1553009"/>
            <a:ext cx="1172639" cy="44335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058173" y="2319903"/>
            <a:ext cx="194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7030A0"/>
                </a:solidFill>
              </a:rPr>
              <a:t>ELK Laptop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MK, NS, JMTG-U, RK, TP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954" y="1642958"/>
            <a:ext cx="1046744" cy="664423"/>
          </a:xfrm>
          <a:prstGeom prst="rect">
            <a:avLst/>
          </a:prstGeom>
        </p:spPr>
      </p:pic>
      <p:sp>
        <p:nvSpPr>
          <p:cNvPr id="47" name="Rounded Rectangle 46"/>
          <p:cNvSpPr/>
          <p:nvPr/>
        </p:nvSpPr>
        <p:spPr>
          <a:xfrm>
            <a:off x="2409471" y="1462974"/>
            <a:ext cx="3157662" cy="13391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Elbow Connector 53"/>
          <p:cNvCxnSpPr>
            <a:endCxn id="71" idx="0"/>
          </p:cNvCxnSpPr>
          <p:nvPr/>
        </p:nvCxnSpPr>
        <p:spPr>
          <a:xfrm rot="16200000" flipH="1">
            <a:off x="3758295" y="3791536"/>
            <a:ext cx="1999905" cy="46068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46" idx="2"/>
            <a:endCxn id="70" idx="0"/>
          </p:cNvCxnSpPr>
          <p:nvPr/>
        </p:nvCxnSpPr>
        <p:spPr>
          <a:xfrm rot="16200000" flipH="1">
            <a:off x="4128054" y="2906652"/>
            <a:ext cx="2483228" cy="1284685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99" y="3667924"/>
            <a:ext cx="1156491" cy="35871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85" y="3997391"/>
            <a:ext cx="1079613" cy="694037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852" y="3313025"/>
            <a:ext cx="1037555" cy="392281"/>
          </a:xfrm>
          <a:prstGeom prst="rect">
            <a:avLst/>
          </a:prstGeom>
        </p:spPr>
      </p:pic>
      <p:cxnSp>
        <p:nvCxnSpPr>
          <p:cNvPr id="77" name="Elbow Connector 76"/>
          <p:cNvCxnSpPr>
            <a:stCxn id="46" idx="2"/>
            <a:endCxn id="59" idx="1"/>
          </p:cNvCxnSpPr>
          <p:nvPr/>
        </p:nvCxnSpPr>
        <p:spPr>
          <a:xfrm rot="16200000" flipH="1">
            <a:off x="4768762" y="2265944"/>
            <a:ext cx="1539900" cy="1622773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367" y="763353"/>
            <a:ext cx="885824" cy="389762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238855" y="1156392"/>
            <a:ext cx="2314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7030A0"/>
                </a:solidFill>
              </a:rPr>
              <a:t>DATA MINER</a:t>
            </a:r>
          </a:p>
        </p:txBody>
      </p:sp>
      <p:cxnSp>
        <p:nvCxnSpPr>
          <p:cNvPr id="80" name="Elbow Connector 79"/>
          <p:cNvCxnSpPr>
            <a:stCxn id="78" idx="3"/>
            <a:endCxn id="11" idx="0"/>
          </p:cNvCxnSpPr>
          <p:nvPr/>
        </p:nvCxnSpPr>
        <p:spPr>
          <a:xfrm>
            <a:off x="5794191" y="958234"/>
            <a:ext cx="2229037" cy="662295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8" idx="1"/>
            <a:endCxn id="46" idx="0"/>
          </p:cNvCxnSpPr>
          <p:nvPr/>
        </p:nvCxnSpPr>
        <p:spPr>
          <a:xfrm rot="10800000" flipV="1">
            <a:off x="4727327" y="958234"/>
            <a:ext cx="181041" cy="68472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1" y="2167196"/>
            <a:ext cx="178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CLIENT Node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050313" y="1152114"/>
            <a:ext cx="178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Master/Data Node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297789" y="1152114"/>
            <a:ext cx="178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Data Node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202701" y="3217049"/>
            <a:ext cx="178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Data Node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879629" y="4676175"/>
            <a:ext cx="178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Data Node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310937" y="4675736"/>
            <a:ext cx="178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Data Node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344388" y="6090934"/>
            <a:ext cx="178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Master/Data Node</a:t>
            </a:r>
          </a:p>
        </p:txBody>
      </p:sp>
    </p:spTree>
    <p:extLst>
      <p:ext uri="{BB962C8B-B14F-4D97-AF65-F5344CB8AC3E}">
        <p14:creationId xmlns:p14="http://schemas.microsoft.com/office/powerpoint/2010/main" val="156737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Elasticsearch Cluster 101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630" y="992777"/>
            <a:ext cx="82157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Lab02.txt located in your student Folder:</a:t>
            </a:r>
          </a:p>
          <a:p>
            <a:pPr algn="ctr"/>
            <a:endParaRPr lang="en-US" sz="2400" dirty="0"/>
          </a:p>
          <a:p>
            <a:r>
              <a:rPr lang="en-US" sz="2400" b="1" dirty="0"/>
              <a:t>Action: </a:t>
            </a:r>
            <a:r>
              <a:rPr lang="en-US" sz="2400" dirty="0"/>
              <a:t>Familiarize Students with Elasticsearch HQ plugin to view the Elasticsearch Cluster; location of important Elasticsearch configuration files and commands to check the health of Elasticsearch via CLI.</a:t>
            </a:r>
          </a:p>
          <a:p>
            <a:endParaRPr lang="en-US" sz="2400" dirty="0"/>
          </a:p>
          <a:p>
            <a:r>
              <a:rPr lang="en-US" sz="2400" b="1" dirty="0"/>
              <a:t>Condition: </a:t>
            </a:r>
            <a:r>
              <a:rPr lang="en-US" sz="2400" dirty="0"/>
              <a:t>Given a classroom environment, student laptops, VM’s, and student handouts.</a:t>
            </a:r>
          </a:p>
          <a:p>
            <a:endParaRPr lang="en-US" sz="2400" dirty="0"/>
          </a:p>
          <a:p>
            <a:r>
              <a:rPr lang="en-US" sz="2400" b="1" dirty="0"/>
              <a:t>Standard: </a:t>
            </a:r>
            <a:r>
              <a:rPr lang="en-US" sz="2400" dirty="0"/>
              <a:t>Gain Familiarization of how to access and view the state of the Elasticsearch Cluster via the HQ plugin; run CLI commands.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1080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630" y="992777"/>
            <a:ext cx="8215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BREAK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6037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Logstash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1338847"/>
            <a:ext cx="77838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Logstash Overview Video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00:00 - 22 minute</a:t>
            </a:r>
          </a:p>
          <a:p>
            <a:endParaRPr lang="en-US" sz="2800" dirty="0"/>
          </a:p>
          <a:p>
            <a:r>
              <a:rPr lang="en-US" sz="2800" dirty="0"/>
              <a:t>AND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Logstash Parsing Example Using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Grok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27:00- 30:50</a:t>
            </a:r>
          </a:p>
          <a:p>
            <a:endParaRPr lang="en-US" sz="2800" dirty="0"/>
          </a:p>
          <a:p>
            <a:r>
              <a:rPr lang="en-US" sz="2800" dirty="0"/>
              <a:t>https://www.elastic.co/webinars/logstash-0-60-in-60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556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Logstash Deep Dive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879" y="856648"/>
            <a:ext cx="6406242" cy="35062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8650" y="4649002"/>
            <a:ext cx="81495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</a:t>
            </a:r>
            <a:r>
              <a:rPr lang="en-US" dirty="0" err="1"/>
              <a:t>JRuby</a:t>
            </a:r>
            <a:r>
              <a:rPr lang="en-US" dirty="0"/>
              <a:t> under the hood</a:t>
            </a:r>
          </a:p>
          <a:p>
            <a:r>
              <a:rPr lang="en-US" dirty="0"/>
              <a:t>Package with Java Runtime</a:t>
            </a:r>
          </a:p>
          <a:p>
            <a:r>
              <a:rPr lang="en-US" dirty="0"/>
              <a:t>Extended with Ruby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39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Logstash Deep Dive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79" y="2016052"/>
            <a:ext cx="7614041" cy="2825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4979" y="875211"/>
            <a:ext cx="7464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Logstash’s logical flow?</a:t>
            </a:r>
          </a:p>
        </p:txBody>
      </p:sp>
    </p:spTree>
    <p:extLst>
      <p:ext uri="{BB962C8B-B14F-4D97-AF65-F5344CB8AC3E}">
        <p14:creationId xmlns:p14="http://schemas.microsoft.com/office/powerpoint/2010/main" val="4218025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Logstash Deep Dive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992776"/>
            <a:ext cx="82287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Plugins ARE your Best Friend:</a:t>
            </a:r>
          </a:p>
          <a:p>
            <a:endParaRPr lang="en-US" sz="2400" dirty="0"/>
          </a:p>
          <a:p>
            <a:r>
              <a:rPr lang="en-US" sz="2400" dirty="0"/>
              <a:t>There are many plugins available that come by default when installed. There are also 3</a:t>
            </a:r>
            <a:r>
              <a:rPr lang="en-US" sz="2400" baseline="30000" dirty="0"/>
              <a:t>rd</a:t>
            </a:r>
            <a:r>
              <a:rPr lang="en-US" sz="2400" dirty="0"/>
              <a:t> Party Plugins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Go to this website for Logstash Guide: </a:t>
            </a:r>
          </a:p>
          <a:p>
            <a:r>
              <a:rPr lang="en-US" sz="2400" dirty="0"/>
              <a:t>https://www.elastic.co/guide/en/logstash/current/input-plugins.html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927" y="4120339"/>
            <a:ext cx="4906396" cy="193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99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Logstash Deep Dive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4979" y="875211"/>
            <a:ext cx="775037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How does Logstash get the Logs?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TCP/UDP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Syslog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STDIN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WebSocket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Much More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5801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Logstash Deep Dive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4979" y="875211"/>
            <a:ext cx="7464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Logical flow of data:</a:t>
            </a:r>
          </a:p>
          <a:p>
            <a:r>
              <a:rPr lang="en-US" sz="3200" dirty="0"/>
              <a:t>INPUT -&gt; FILTER -&gt;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1562"/>
            <a:ext cx="9071455" cy="449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4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1457125"/>
            <a:ext cx="80320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intent for this course is to provide you with the knowledge necessary to have an effective and smooth transition (RIP) with the current Team out in USAREUR</a:t>
            </a:r>
            <a:r>
              <a:rPr lang="en-US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75761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Logstash In the Weeds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4979" y="875211"/>
            <a:ext cx="775037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Parsing the Input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JSON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CSV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Xml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REGEX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GROK (Regex on steroids)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Etc</a:t>
            </a:r>
            <a:r>
              <a:rPr lang="en-US" sz="3200" dirty="0"/>
              <a:t>….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0544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Logstash Deep Dive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4979" y="875211"/>
            <a:ext cx="775037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How can Logstash output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TCP/UDP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Email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HTTP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Nagios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Etc</a:t>
            </a:r>
            <a:r>
              <a:rPr lang="en-US" sz="3200" dirty="0"/>
              <a:t>….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4539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Logstash Deep Dive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79" y="2016052"/>
            <a:ext cx="7614041" cy="2825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4979" y="875211"/>
            <a:ext cx="7464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Logstash’s logical flow?</a:t>
            </a:r>
          </a:p>
        </p:txBody>
      </p:sp>
    </p:spTree>
    <p:extLst>
      <p:ext uri="{BB962C8B-B14F-4D97-AF65-F5344CB8AC3E}">
        <p14:creationId xmlns:p14="http://schemas.microsoft.com/office/powerpoint/2010/main" val="7325596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Logstash Deep Dive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4979" y="875211"/>
            <a:ext cx="746462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CPT 152 Logstash Layout:</a:t>
            </a:r>
          </a:p>
          <a:p>
            <a:r>
              <a:rPr lang="en-US" sz="3200" dirty="0">
                <a:solidFill>
                  <a:schemeClr val="accent2"/>
                </a:solidFill>
              </a:rPr>
              <a:t>Main configuration directory:</a:t>
            </a:r>
          </a:p>
          <a:p>
            <a:r>
              <a:rPr lang="en-US" sz="3200" dirty="0"/>
              <a:t>/</a:t>
            </a:r>
            <a:r>
              <a:rPr lang="en-US" sz="3200" dirty="0" err="1"/>
              <a:t>etc</a:t>
            </a:r>
            <a:r>
              <a:rPr lang="en-US" sz="3200" dirty="0"/>
              <a:t>/Logstash/</a:t>
            </a:r>
          </a:p>
          <a:p>
            <a:endParaRPr lang="en-US" sz="3200" dirty="0"/>
          </a:p>
          <a:p>
            <a:r>
              <a:rPr lang="en-US" sz="3200" dirty="0">
                <a:solidFill>
                  <a:schemeClr val="accent2"/>
                </a:solidFill>
              </a:rPr>
              <a:t>Location of Filters/</a:t>
            </a:r>
            <a:r>
              <a:rPr lang="en-US" sz="3200" dirty="0" err="1">
                <a:solidFill>
                  <a:schemeClr val="accent2"/>
                </a:solidFill>
              </a:rPr>
              <a:t>config</a:t>
            </a:r>
            <a:r>
              <a:rPr lang="en-US" sz="3200" dirty="0">
                <a:solidFill>
                  <a:schemeClr val="accent2"/>
                </a:solidFill>
              </a:rPr>
              <a:t> files</a:t>
            </a:r>
          </a:p>
          <a:p>
            <a:r>
              <a:rPr lang="en-US" sz="3200" dirty="0"/>
              <a:t>/</a:t>
            </a:r>
            <a:r>
              <a:rPr lang="en-US" sz="3200" dirty="0" err="1"/>
              <a:t>etc</a:t>
            </a:r>
            <a:r>
              <a:rPr lang="en-US" sz="3200" dirty="0"/>
              <a:t>/Logstash/policy/</a:t>
            </a:r>
            <a:r>
              <a:rPr lang="en-US" sz="3200" dirty="0" err="1"/>
              <a:t>new_bro</a:t>
            </a:r>
            <a:r>
              <a:rPr lang="en-US" sz="3200" dirty="0"/>
              <a:t>/</a:t>
            </a:r>
          </a:p>
          <a:p>
            <a:endParaRPr lang="en-US" sz="3200" dirty="0"/>
          </a:p>
          <a:p>
            <a:r>
              <a:rPr lang="en-US" sz="3200" dirty="0">
                <a:solidFill>
                  <a:schemeClr val="accent2"/>
                </a:solidFill>
              </a:rPr>
              <a:t>Location of active </a:t>
            </a:r>
            <a:r>
              <a:rPr lang="en-US" sz="3200" dirty="0" err="1">
                <a:solidFill>
                  <a:schemeClr val="accent2"/>
                </a:solidFill>
              </a:rPr>
              <a:t>config</a:t>
            </a:r>
            <a:r>
              <a:rPr lang="en-US" sz="3200" dirty="0">
                <a:solidFill>
                  <a:schemeClr val="accent2"/>
                </a:solidFill>
              </a:rPr>
              <a:t> files in use</a:t>
            </a:r>
          </a:p>
          <a:p>
            <a:r>
              <a:rPr lang="en-US" sz="3200" dirty="0"/>
              <a:t>/</a:t>
            </a:r>
            <a:r>
              <a:rPr lang="en-US" sz="3200" dirty="0" err="1"/>
              <a:t>etc</a:t>
            </a:r>
            <a:r>
              <a:rPr lang="en-US" sz="3200" dirty="0"/>
              <a:t>/Logstash/</a:t>
            </a:r>
            <a:r>
              <a:rPr lang="en-US" sz="3200" dirty="0" err="1"/>
              <a:t>conf.d</a:t>
            </a:r>
            <a:r>
              <a:rPr lang="en-US" sz="3200" dirty="0"/>
              <a:t>/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31454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3: Logstash 101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630" y="992777"/>
            <a:ext cx="8215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Lab03.txt located in your student Folder:</a:t>
            </a:r>
          </a:p>
          <a:p>
            <a:pPr algn="ctr"/>
            <a:endParaRPr lang="en-US" sz="2400" dirty="0"/>
          </a:p>
          <a:p>
            <a:r>
              <a:rPr lang="en-US" sz="2400" b="1" dirty="0"/>
              <a:t>Action: </a:t>
            </a:r>
            <a:r>
              <a:rPr lang="en-US" sz="2400" dirty="0"/>
              <a:t>Familiarize Students with where Logstash binary and configuration files reside; how Logstash service operates in Linux.</a:t>
            </a:r>
          </a:p>
          <a:p>
            <a:endParaRPr lang="en-US" sz="2400" dirty="0"/>
          </a:p>
          <a:p>
            <a:r>
              <a:rPr lang="en-US" sz="2400" b="1" dirty="0"/>
              <a:t>Condition: </a:t>
            </a:r>
            <a:r>
              <a:rPr lang="en-US" sz="2400" dirty="0"/>
              <a:t>Given a classroom environment, student laptops, VM’s, and student handouts.</a:t>
            </a:r>
          </a:p>
          <a:p>
            <a:endParaRPr lang="en-US" sz="2400" dirty="0"/>
          </a:p>
          <a:p>
            <a:r>
              <a:rPr lang="en-US" sz="2400" b="1" dirty="0"/>
              <a:t>Standard: </a:t>
            </a:r>
            <a:r>
              <a:rPr lang="en-US" sz="2400" dirty="0"/>
              <a:t>Successfully stop and restart Logstash service; locate binaries; locate layout of configuration files.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51444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ELK Analyst Course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891" y="1574112"/>
            <a:ext cx="775037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DAY 2</a:t>
            </a:r>
          </a:p>
          <a:p>
            <a:pPr algn="ctr"/>
            <a:r>
              <a:rPr lang="en-US" sz="5400" b="1" dirty="0"/>
              <a:t>July 6</a:t>
            </a:r>
            <a:r>
              <a:rPr lang="en-US" sz="5400" b="1" baseline="30000" dirty="0"/>
              <a:t>th</a:t>
            </a:r>
            <a:endParaRPr lang="en-US" sz="5400" b="1" dirty="0"/>
          </a:p>
          <a:p>
            <a:pPr algn="ctr"/>
            <a:endParaRPr lang="en-US" sz="5400" b="1" dirty="0"/>
          </a:p>
          <a:p>
            <a:pPr algn="ctr"/>
            <a:r>
              <a:rPr lang="en-US" sz="2800" b="1" dirty="0">
                <a:solidFill>
                  <a:srgbClr val="0000FF"/>
                </a:solidFill>
              </a:rPr>
              <a:t>In-Depth Analysis using Kibana</a:t>
            </a:r>
          </a:p>
          <a:p>
            <a:pPr algn="ctr"/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8552482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326" y="862149"/>
            <a:ext cx="80320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Day 2 (July 6</a:t>
            </a:r>
            <a:r>
              <a:rPr lang="en-US" sz="2800" b="1" baseline="30000" dirty="0"/>
              <a:t>th</a:t>
            </a:r>
            <a:r>
              <a:rPr lang="en-US" sz="2800" b="1" dirty="0"/>
              <a:t>)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Bro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Bro Intelligence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Bro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Kibana Intro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Apache Lucence Query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Kibana Analysis Discover Tab (Queries)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Kibana Analysis 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Kibana Dashboards</a:t>
            </a:r>
          </a:p>
        </p:txBody>
      </p:sp>
    </p:spTree>
    <p:extLst>
      <p:ext uri="{BB962C8B-B14F-4D97-AF65-F5344CB8AC3E}">
        <p14:creationId xmlns:p14="http://schemas.microsoft.com/office/powerpoint/2010/main" val="1843958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 Logs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8383" y="1039530"/>
            <a:ext cx="85472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Powerful NSM Tool</a:t>
            </a:r>
          </a:p>
          <a:p>
            <a:r>
              <a:rPr lang="en-US" sz="2800" dirty="0"/>
              <a:t>Separates Logs by Protocol (IE: HTTP, SSL, FTP)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40" y="2424525"/>
            <a:ext cx="7194920" cy="333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177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 Network Security Monitoring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8667" y="2492345"/>
            <a:ext cx="4171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Do you BRO, bro?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4806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7933" y="1219199"/>
            <a:ext cx="8204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/>
              <a:t>Open the “BroOverview2015.pdf” in the student folder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/>
              <a:t>Navigate to the following link: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r>
              <a:rPr lang="en-US" sz="3200" dirty="0">
                <a:solidFill>
                  <a:srgbClr val="0000FF"/>
                </a:solidFill>
              </a:rPr>
              <a:t>https://www.bro.org/</a:t>
            </a:r>
          </a:p>
        </p:txBody>
      </p:sp>
    </p:spTree>
    <p:extLst>
      <p:ext uri="{BB962C8B-B14F-4D97-AF65-F5344CB8AC3E}">
        <p14:creationId xmlns:p14="http://schemas.microsoft.com/office/powerpoint/2010/main" val="119848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Schedule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8897" y="1251285"/>
            <a:ext cx="739220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July 5</a:t>
            </a:r>
            <a:r>
              <a:rPr lang="en-US" sz="2800" baseline="30000" dirty="0"/>
              <a:t>th</a:t>
            </a:r>
            <a:r>
              <a:rPr lang="en-US" sz="2800" dirty="0"/>
              <a:t> – July 8</a:t>
            </a:r>
            <a:r>
              <a:rPr lang="en-US" sz="2800" baseline="30000" dirty="0"/>
              <a:t>th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Tuesday – Friday</a:t>
            </a:r>
          </a:p>
          <a:p>
            <a:endParaRPr lang="en-US" sz="2800" dirty="0"/>
          </a:p>
          <a:p>
            <a:r>
              <a:rPr lang="en-US" sz="2800" dirty="0"/>
              <a:t>Class Start Time: 0900</a:t>
            </a:r>
          </a:p>
          <a:p>
            <a:r>
              <a:rPr lang="en-US" sz="2800" dirty="0"/>
              <a:t>Class End Time: 1630 or UTC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Lunch 1130-1300</a:t>
            </a:r>
          </a:p>
          <a:p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2010076"/>
            <a:ext cx="75624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9112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 Intelligence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532" y="1219199"/>
            <a:ext cx="902546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/>
              <a:t>Navigate to the following link:</a:t>
            </a:r>
          </a:p>
          <a:p>
            <a:endParaRPr lang="en-US" sz="3200" dirty="0"/>
          </a:p>
          <a:p>
            <a:r>
              <a:rPr lang="en-US" sz="2800" dirty="0">
                <a:hlinkClick r:id="rId3"/>
              </a:rPr>
              <a:t>https://www.bro.org/sphinx-git/frameworks/intel.html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- Open the PDF called “Intel-Framework.pdf” in your student Folders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22784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Broala</a:t>
            </a:r>
            <a:r>
              <a:rPr lang="en-US" dirty="0"/>
              <a:t> Bro Log Cheat Sheet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176865"/>
            <a:ext cx="839893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Open the PDF called “broalaBroLogCheatSheet.pdf”, in your student Folders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86016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Broala</a:t>
            </a:r>
            <a:r>
              <a:rPr lang="en-US" dirty="0"/>
              <a:t> Bro Log Cheat Sheet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770" y="849693"/>
            <a:ext cx="5051563" cy="54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7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Broala</a:t>
            </a:r>
            <a:r>
              <a:rPr lang="en-US" dirty="0"/>
              <a:t> Bro Log Cheat Sheet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07" y="678241"/>
            <a:ext cx="5251720" cy="582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684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Broala</a:t>
            </a:r>
            <a:r>
              <a:rPr lang="en-US" dirty="0"/>
              <a:t> Bro Log Cheat Sheet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96" y="616860"/>
            <a:ext cx="5010407" cy="57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220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Broala</a:t>
            </a:r>
            <a:r>
              <a:rPr lang="en-US" dirty="0"/>
              <a:t> Bro Log Cheat Sheet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847" y="680363"/>
            <a:ext cx="4972306" cy="568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662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4: BRO LOGS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630" y="992777"/>
            <a:ext cx="82157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Lab04.txt located in your student Folder:</a:t>
            </a:r>
          </a:p>
          <a:p>
            <a:pPr algn="ctr"/>
            <a:endParaRPr lang="en-US" sz="2400" dirty="0"/>
          </a:p>
          <a:p>
            <a:r>
              <a:rPr lang="en-US" sz="2400" b="1" dirty="0"/>
              <a:t>Action: </a:t>
            </a:r>
            <a:r>
              <a:rPr lang="en-US" sz="2400" dirty="0"/>
              <a:t>Familiarize Students with where bro logs are placed after RSYNC from Data Miner; view bro logs via CLI; view the different types of bro logs generated by network traffic.</a:t>
            </a:r>
          </a:p>
          <a:p>
            <a:endParaRPr lang="en-US" sz="2400" dirty="0"/>
          </a:p>
          <a:p>
            <a:r>
              <a:rPr lang="en-US" sz="2400" b="1" dirty="0"/>
              <a:t>Condition: </a:t>
            </a:r>
            <a:r>
              <a:rPr lang="en-US" sz="2400" dirty="0"/>
              <a:t>Given a classroom environment, student laptops, VM’s, and student handouts.</a:t>
            </a:r>
          </a:p>
          <a:p>
            <a:endParaRPr lang="en-US" sz="2400" dirty="0"/>
          </a:p>
          <a:p>
            <a:r>
              <a:rPr lang="en-US" sz="2400" b="1" dirty="0"/>
              <a:t>Standard: </a:t>
            </a:r>
            <a:r>
              <a:rPr lang="en-US" sz="2400" dirty="0"/>
              <a:t>located bro logs; view bro logs via CLI; and learn the types of bro logs generated.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32974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1338847"/>
            <a:ext cx="7783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Break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29068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KIBANA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1338847"/>
            <a:ext cx="77838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Kibana Video (start 4:00 min – End at 40 min)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https://www.elastic.co/webinars/getting-started-with-kibana</a:t>
            </a:r>
            <a:endParaRPr lang="en-US" sz="2800" dirty="0"/>
          </a:p>
          <a:p>
            <a:r>
              <a:rPr lang="en-US" sz="2800"/>
              <a:t>				&amp; </a:t>
            </a:r>
          </a:p>
          <a:p>
            <a:endParaRPr lang="en-US" sz="2800" dirty="0"/>
          </a:p>
          <a:p>
            <a:r>
              <a:rPr lang="en-US" sz="2800" dirty="0"/>
              <a:t>https://www.elastic.co/webinars/kibana-101-get-started-with-visualizations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70799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Lucene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1338847"/>
            <a:ext cx="77838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a browser go here: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https://www.elastic.co/guide/en/kibana/current/discover.html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&amp;&amp;</a:t>
            </a:r>
          </a:p>
          <a:p>
            <a:endParaRPr lang="en-US" sz="2800" dirty="0"/>
          </a:p>
          <a:p>
            <a:r>
              <a:rPr lang="en-US" sz="2800" dirty="0"/>
              <a:t>https://lucene.apache.org/core/2_9_4/queryparsersyntax.html</a:t>
            </a:r>
          </a:p>
        </p:txBody>
      </p:sp>
    </p:spTree>
    <p:extLst>
      <p:ext uri="{BB962C8B-B14F-4D97-AF65-F5344CB8AC3E}">
        <p14:creationId xmlns:p14="http://schemas.microsoft.com/office/powerpoint/2010/main" val="49790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326" y="862149"/>
            <a:ext cx="80320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Day 1 (July 5</a:t>
            </a:r>
            <a:r>
              <a:rPr lang="en-US" sz="2800" b="1" baseline="30000" dirty="0"/>
              <a:t>th</a:t>
            </a:r>
            <a:r>
              <a:rPr lang="en-US" sz="28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ELK 10,000 foot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Intro to ELK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Sensor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Flow of Data across the Enterprise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CPT Current Infrastructure (NIPR)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Elasticsearch Deep Dive (Clustering)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Intro to Logstash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Logstash Deep Dive (Indexing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40187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630" y="992777"/>
            <a:ext cx="8215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BREAK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04521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5: Kibana Discover Tab/Queries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630" y="992777"/>
            <a:ext cx="82157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Lab05.txt located in your student Folder:</a:t>
            </a:r>
          </a:p>
          <a:p>
            <a:pPr algn="ctr"/>
            <a:endParaRPr lang="en-US" sz="2400" dirty="0"/>
          </a:p>
          <a:p>
            <a:r>
              <a:rPr lang="en-US" sz="2400" b="1" dirty="0"/>
              <a:t>Action: </a:t>
            </a:r>
            <a:r>
              <a:rPr lang="en-US" sz="2400" dirty="0"/>
              <a:t>Familiarize Students with Kibana Queries in the Discover Tab of Kibana; build custom queries; save queries; analyze bro logs. Students will demonstrate to class at least 5 custom query to the class.</a:t>
            </a:r>
          </a:p>
          <a:p>
            <a:endParaRPr lang="en-US" sz="2400" dirty="0"/>
          </a:p>
          <a:p>
            <a:r>
              <a:rPr lang="en-US" sz="2400" b="1" dirty="0"/>
              <a:t>Condition: </a:t>
            </a:r>
            <a:r>
              <a:rPr lang="en-US" sz="2400" dirty="0"/>
              <a:t>Given a classroom environment, student laptops, VM’s, and student handouts.</a:t>
            </a:r>
          </a:p>
          <a:p>
            <a:endParaRPr lang="en-US" sz="2400" dirty="0"/>
          </a:p>
          <a:p>
            <a:r>
              <a:rPr lang="en-US" sz="2400" b="1" dirty="0"/>
              <a:t>Standard: </a:t>
            </a:r>
            <a:r>
              <a:rPr lang="en-US" sz="2400" dirty="0"/>
              <a:t>successfully create, save, and edit custom 5 queries for Bro Logs. Conduct Analysis and demonstrate a query to the class. 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36030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5: Kibana Queries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629" y="992777"/>
            <a:ext cx="8700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Guide on how to build queries located at this link:</a:t>
            </a:r>
          </a:p>
          <a:p>
            <a:pPr algn="ctr"/>
            <a:endParaRPr lang="en-US" sz="2400" dirty="0"/>
          </a:p>
          <a:p>
            <a:r>
              <a:rPr lang="en-US" sz="2400" dirty="0">
                <a:solidFill>
                  <a:srgbClr val="0000FF"/>
                </a:solidFill>
              </a:rPr>
              <a:t>https://www.elastic.co/guide/en/kibana/current/discover.html</a:t>
            </a:r>
          </a:p>
        </p:txBody>
      </p:sp>
    </p:spTree>
    <p:extLst>
      <p:ext uri="{BB962C8B-B14F-4D97-AF65-F5344CB8AC3E}">
        <p14:creationId xmlns:p14="http://schemas.microsoft.com/office/powerpoint/2010/main" val="40939304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1338847"/>
            <a:ext cx="7783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Break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32517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6: Kibana Visualizations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630" y="992777"/>
            <a:ext cx="82157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Lab06.txt located in your student Folder:</a:t>
            </a:r>
          </a:p>
          <a:p>
            <a:pPr algn="ctr"/>
            <a:endParaRPr lang="en-US" sz="2400" dirty="0"/>
          </a:p>
          <a:p>
            <a:r>
              <a:rPr lang="en-US" sz="2400" b="1" dirty="0"/>
              <a:t>Action: </a:t>
            </a:r>
            <a:r>
              <a:rPr lang="en-US" sz="2400" dirty="0"/>
              <a:t>Familiarize Students with Kibana visualizations (graphs, pie charts, etc.). Build, save, and edit custom visualizations using the saved queries from previous lab.</a:t>
            </a:r>
          </a:p>
          <a:p>
            <a:endParaRPr lang="en-US" sz="2400" dirty="0"/>
          </a:p>
          <a:p>
            <a:r>
              <a:rPr lang="en-US" sz="2400" b="1" dirty="0"/>
              <a:t>Condition: </a:t>
            </a:r>
            <a:r>
              <a:rPr lang="en-US" sz="2400" dirty="0"/>
              <a:t>Given a classroom environment, student laptops, VM’s, and student handouts.</a:t>
            </a:r>
          </a:p>
          <a:p>
            <a:endParaRPr lang="en-US" sz="2400" dirty="0"/>
          </a:p>
          <a:p>
            <a:r>
              <a:rPr lang="en-US" sz="2400" b="1" dirty="0"/>
              <a:t>Standard: </a:t>
            </a:r>
            <a:r>
              <a:rPr lang="en-US" sz="2400" dirty="0"/>
              <a:t>Successfully create, save, and edit custom visualizations for Bro Logs. Demonstrate at least 3 custom visualizations to the class. 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24147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6: Kibana Visualizations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629" y="992777"/>
            <a:ext cx="8700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Guide on how to build visualizations located at this link:</a:t>
            </a:r>
          </a:p>
          <a:p>
            <a:pPr algn="ctr"/>
            <a:endParaRPr lang="en-US" sz="2400" dirty="0"/>
          </a:p>
          <a:p>
            <a:r>
              <a:rPr lang="en-US" sz="2400" dirty="0">
                <a:solidFill>
                  <a:srgbClr val="0000FF"/>
                </a:solidFill>
              </a:rPr>
              <a:t>https://www.elastic.co/guide/en/kibana/current/visualize.html</a:t>
            </a:r>
          </a:p>
        </p:txBody>
      </p:sp>
    </p:spTree>
    <p:extLst>
      <p:ext uri="{BB962C8B-B14F-4D97-AF65-F5344CB8AC3E}">
        <p14:creationId xmlns:p14="http://schemas.microsoft.com/office/powerpoint/2010/main" val="18097126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630" y="992777"/>
            <a:ext cx="8215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BREAK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96799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7: Kibana Dashboards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630" y="992777"/>
            <a:ext cx="82157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Lab07.txt located in your student Folder:</a:t>
            </a:r>
          </a:p>
          <a:p>
            <a:pPr algn="ctr"/>
            <a:endParaRPr lang="en-US" sz="2400" dirty="0"/>
          </a:p>
          <a:p>
            <a:r>
              <a:rPr lang="en-US" sz="2400" b="1" dirty="0"/>
              <a:t>Action: </a:t>
            </a:r>
            <a:r>
              <a:rPr lang="en-US" sz="2400" dirty="0"/>
              <a:t>Familiarize Students with Kibana Dashboards. Build, save, and edit custom dashboards using the saved visualizations from previous lab.</a:t>
            </a:r>
          </a:p>
          <a:p>
            <a:endParaRPr lang="en-US" sz="2400" dirty="0"/>
          </a:p>
          <a:p>
            <a:r>
              <a:rPr lang="en-US" sz="2400" b="1" dirty="0"/>
              <a:t>Condition: </a:t>
            </a:r>
            <a:r>
              <a:rPr lang="en-US" sz="2400" dirty="0"/>
              <a:t>Given a classroom environment, student laptops, VM’s, and student handouts.</a:t>
            </a:r>
          </a:p>
          <a:p>
            <a:endParaRPr lang="en-US" sz="2400" dirty="0"/>
          </a:p>
          <a:p>
            <a:r>
              <a:rPr lang="en-US" sz="2400" b="1" dirty="0"/>
              <a:t>Standard: </a:t>
            </a:r>
            <a:r>
              <a:rPr lang="en-US" sz="2400" dirty="0"/>
              <a:t>Successfully create, save, and edit custom Dashboards for Bro Logs. Demonstrate at least 1 custom Dashboards to the class. 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9204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7: Kibana Dashboards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629" y="992777"/>
            <a:ext cx="8700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Guide on how to build Dashboards located at this link:</a:t>
            </a:r>
          </a:p>
          <a:p>
            <a:pPr algn="ctr"/>
            <a:endParaRPr lang="en-US" sz="2400" dirty="0"/>
          </a:p>
          <a:p>
            <a:r>
              <a:rPr lang="en-US" sz="2400" dirty="0">
                <a:solidFill>
                  <a:srgbClr val="0000FF"/>
                </a:solidFill>
              </a:rPr>
              <a:t>https://www.elastic.co/guide/en/kibana/current/dashboard.html</a:t>
            </a:r>
          </a:p>
        </p:txBody>
      </p:sp>
    </p:spTree>
    <p:extLst>
      <p:ext uri="{BB962C8B-B14F-4D97-AF65-F5344CB8AC3E}">
        <p14:creationId xmlns:p14="http://schemas.microsoft.com/office/powerpoint/2010/main" val="1016715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ELK Analyst Course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891" y="1574112"/>
            <a:ext cx="775037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DAY 3</a:t>
            </a:r>
          </a:p>
          <a:p>
            <a:pPr algn="ctr"/>
            <a:r>
              <a:rPr lang="en-US" sz="5400" b="1" dirty="0"/>
              <a:t>July 7</a:t>
            </a:r>
            <a:r>
              <a:rPr lang="en-US" sz="5400" b="1" baseline="30000" dirty="0"/>
              <a:t>th</a:t>
            </a:r>
            <a:endParaRPr lang="en-US" sz="5400" b="1" dirty="0"/>
          </a:p>
          <a:p>
            <a:pPr algn="ctr"/>
            <a:endParaRPr lang="en-US" sz="5400" b="1" dirty="0"/>
          </a:p>
          <a:p>
            <a:pPr algn="ctr"/>
            <a:r>
              <a:rPr lang="en-US" sz="2800" b="1" dirty="0">
                <a:solidFill>
                  <a:srgbClr val="0000FF"/>
                </a:solidFill>
              </a:rPr>
              <a:t>ElasticStack Cluster Management and Advanced Techniques </a:t>
            </a:r>
          </a:p>
        </p:txBody>
      </p:sp>
    </p:spTree>
    <p:extLst>
      <p:ext uri="{BB962C8B-B14F-4D97-AF65-F5344CB8AC3E}">
        <p14:creationId xmlns:p14="http://schemas.microsoft.com/office/powerpoint/2010/main" val="54591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326" y="862149"/>
            <a:ext cx="80320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Day 2 (July 6</a:t>
            </a:r>
            <a:r>
              <a:rPr lang="en-US" sz="2800" b="1" baseline="30000" dirty="0"/>
              <a:t>th</a:t>
            </a:r>
            <a:r>
              <a:rPr lang="en-US" sz="2800" b="1" dirty="0"/>
              <a:t>)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Bro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Bro Intelligence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Bro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Kibana Intro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Apache Lucence Query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Kibana Analysis Discover Tab (Queries)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Kibana Analysis 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Kibana Dashboards</a:t>
            </a:r>
          </a:p>
        </p:txBody>
      </p:sp>
    </p:spTree>
    <p:extLst>
      <p:ext uri="{BB962C8B-B14F-4D97-AF65-F5344CB8AC3E}">
        <p14:creationId xmlns:p14="http://schemas.microsoft.com/office/powerpoint/2010/main" val="7378572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326" y="881400"/>
            <a:ext cx="80320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Day 3 (July 7</a:t>
            </a:r>
            <a:r>
              <a:rPr lang="en-US" sz="2800" b="1" baseline="30000" dirty="0"/>
              <a:t>th</a:t>
            </a:r>
            <a:r>
              <a:rPr lang="en-US" sz="2800" b="1" dirty="0"/>
              <a:t>)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Critical Services and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Restarting the ElasticStack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Memory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Advanced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Deleting Indexes (curator)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Troubleshooting 101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Modify a Logstash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End of Course Exam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9565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Services/Processes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001" y="1068047"/>
            <a:ext cx="89492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following are some on the critical services &amp; processes for the ELK Cluster:</a:t>
            </a:r>
          </a:p>
          <a:p>
            <a:endParaRPr lang="en-US" sz="28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Elasticsearch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Logstash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Kibana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SSH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Cron</a:t>
            </a:r>
            <a:r>
              <a:rPr lang="en-US" sz="2800" dirty="0"/>
              <a:t> Jobs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RSYNC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BASH and Python Scripts</a:t>
            </a:r>
          </a:p>
        </p:txBody>
      </p:sp>
    </p:spTree>
    <p:extLst>
      <p:ext uri="{BB962C8B-B14F-4D97-AF65-F5344CB8AC3E}">
        <p14:creationId xmlns:p14="http://schemas.microsoft.com/office/powerpoint/2010/main" val="4416353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8: Critical Processes/Services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630" y="992777"/>
            <a:ext cx="82157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Lab08.txt located in your student Folder:</a:t>
            </a:r>
          </a:p>
          <a:p>
            <a:pPr algn="ctr"/>
            <a:endParaRPr lang="en-US" sz="2400" dirty="0"/>
          </a:p>
          <a:p>
            <a:r>
              <a:rPr lang="en-US" sz="2400" b="1" dirty="0"/>
              <a:t>Action: </a:t>
            </a:r>
            <a:r>
              <a:rPr lang="en-US" sz="2400" dirty="0"/>
              <a:t>Familiarize Students with checking the status of services and processes.</a:t>
            </a:r>
          </a:p>
          <a:p>
            <a:endParaRPr lang="en-US" sz="2400" dirty="0"/>
          </a:p>
          <a:p>
            <a:r>
              <a:rPr lang="en-US" sz="2400" b="1" dirty="0"/>
              <a:t>Condition: </a:t>
            </a:r>
            <a:r>
              <a:rPr lang="en-US" sz="2400" dirty="0"/>
              <a:t>Given a classroom environment, student laptops, VM’s, and student handouts.</a:t>
            </a:r>
          </a:p>
          <a:p>
            <a:endParaRPr lang="en-US" sz="2400" dirty="0"/>
          </a:p>
          <a:p>
            <a:r>
              <a:rPr lang="en-US" sz="2400" b="1" dirty="0"/>
              <a:t>Standard: </a:t>
            </a:r>
            <a:r>
              <a:rPr lang="en-US" sz="2400" dirty="0"/>
              <a:t>Successfully check the status of services and processes. 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82173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Restarting the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88" y="1068047"/>
            <a:ext cx="85472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crucial to be methodical when restarting the cluster. The specific instructions are in the Lab09 document.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Best practice is to restart the Elasticsearch service in the following order: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Non-Master/Data Nodes (3)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Master Node/Master Eligible Nodes (2)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Client Node (1)</a:t>
            </a:r>
          </a:p>
        </p:txBody>
      </p:sp>
    </p:spTree>
    <p:extLst>
      <p:ext uri="{BB962C8B-B14F-4D97-AF65-F5344CB8AC3E}">
        <p14:creationId xmlns:p14="http://schemas.microsoft.com/office/powerpoint/2010/main" val="31008142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9: Restarting the Cluster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630" y="992777"/>
            <a:ext cx="8215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Lab09.txt located in your student Folder:</a:t>
            </a:r>
          </a:p>
          <a:p>
            <a:pPr algn="ctr"/>
            <a:endParaRPr lang="en-US" sz="2400" dirty="0"/>
          </a:p>
          <a:p>
            <a:r>
              <a:rPr lang="en-US" sz="2400" b="1" dirty="0"/>
              <a:t>Action: </a:t>
            </a:r>
            <a:r>
              <a:rPr lang="en-US" sz="2400" dirty="0"/>
              <a:t>Familiarize Students with the process to restart the Cluster gracefully.</a:t>
            </a:r>
          </a:p>
          <a:p>
            <a:endParaRPr lang="en-US" sz="2400" dirty="0"/>
          </a:p>
          <a:p>
            <a:r>
              <a:rPr lang="en-US" sz="2400" b="1" dirty="0"/>
              <a:t>Condition: </a:t>
            </a:r>
            <a:r>
              <a:rPr lang="en-US" sz="2400" dirty="0"/>
              <a:t>Given a classroom environment, student laptops, VM’s, and student handouts.</a:t>
            </a:r>
          </a:p>
          <a:p>
            <a:endParaRPr lang="en-US" sz="2400" dirty="0"/>
          </a:p>
          <a:p>
            <a:r>
              <a:rPr lang="en-US" sz="2400" b="1" dirty="0"/>
              <a:t>Standard: </a:t>
            </a:r>
            <a:r>
              <a:rPr lang="en-US" sz="2400" dirty="0"/>
              <a:t>Successfully restart the cluster.</a:t>
            </a:r>
          </a:p>
        </p:txBody>
      </p:sp>
    </p:spTree>
    <p:extLst>
      <p:ext uri="{BB962C8B-B14F-4D97-AF65-F5344CB8AC3E}">
        <p14:creationId xmlns:p14="http://schemas.microsoft.com/office/powerpoint/2010/main" val="5217040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630" y="992777"/>
            <a:ext cx="8215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BREAK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63809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Optimization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88" y="1068047"/>
            <a:ext cx="85472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Elasticsearch is Memory Intensive.</a:t>
            </a:r>
          </a:p>
          <a:p>
            <a:endParaRPr lang="en-US" sz="2800" dirty="0"/>
          </a:p>
          <a:p>
            <a:r>
              <a:rPr lang="en-US" sz="2800" dirty="0"/>
              <a:t>Configuration of Elasticsearch memory consumption is crucial to smooth cluster</a:t>
            </a:r>
          </a:p>
          <a:p>
            <a:endParaRPr lang="en-US" sz="2800" dirty="0"/>
          </a:p>
          <a:p>
            <a:r>
              <a:rPr lang="en-US" sz="2800" dirty="0"/>
              <a:t>The key configuration file locations are as follows:</a:t>
            </a:r>
          </a:p>
          <a:p>
            <a:r>
              <a:rPr lang="en-US" sz="2800" dirty="0"/>
              <a:t>	/</a:t>
            </a:r>
            <a:r>
              <a:rPr lang="en-US" sz="2800" dirty="0" err="1"/>
              <a:t>etc</a:t>
            </a:r>
            <a:r>
              <a:rPr lang="en-US" sz="2800" dirty="0"/>
              <a:t>/</a:t>
            </a:r>
            <a:r>
              <a:rPr lang="en-US" sz="2800" dirty="0" err="1"/>
              <a:t>elasticsearch</a:t>
            </a:r>
            <a:r>
              <a:rPr lang="en-US" sz="2800" dirty="0"/>
              <a:t>/</a:t>
            </a:r>
            <a:r>
              <a:rPr lang="en-US" sz="2800" dirty="0" err="1"/>
              <a:t>elasticsearch.yml</a:t>
            </a:r>
            <a:endParaRPr lang="en-US" sz="2800" dirty="0"/>
          </a:p>
          <a:p>
            <a:r>
              <a:rPr lang="en-US" sz="2800" dirty="0"/>
              <a:t>	/</a:t>
            </a:r>
            <a:r>
              <a:rPr lang="en-US" sz="2800" dirty="0" err="1"/>
              <a:t>etc</a:t>
            </a:r>
            <a:r>
              <a:rPr lang="en-US" sz="2800" dirty="0"/>
              <a:t>/</a:t>
            </a:r>
            <a:r>
              <a:rPr lang="en-US" sz="2800" dirty="0" err="1"/>
              <a:t>sysctl.conf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39091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10: Memory Optimization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630" y="992777"/>
            <a:ext cx="8215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Lab10.txt located in your student Folder:</a:t>
            </a:r>
          </a:p>
          <a:p>
            <a:pPr algn="ctr"/>
            <a:endParaRPr lang="en-US" sz="2400" dirty="0"/>
          </a:p>
          <a:p>
            <a:r>
              <a:rPr lang="en-US" sz="2400" b="1" dirty="0"/>
              <a:t>Action: </a:t>
            </a:r>
            <a:r>
              <a:rPr lang="en-US" sz="2400" dirty="0"/>
              <a:t>Familiarize students on where to make OS and  Elasticsearch memory configuration changes to improve performance of the cluster.</a:t>
            </a:r>
          </a:p>
          <a:p>
            <a:endParaRPr lang="en-US" sz="2400" dirty="0"/>
          </a:p>
          <a:p>
            <a:r>
              <a:rPr lang="en-US" sz="2400" b="1" dirty="0"/>
              <a:t>Condition: </a:t>
            </a:r>
            <a:r>
              <a:rPr lang="en-US" sz="2400" dirty="0"/>
              <a:t>Given a classroom environment, student laptops, VM’s, and student handouts.</a:t>
            </a:r>
          </a:p>
          <a:p>
            <a:endParaRPr lang="en-US" sz="2400" dirty="0"/>
          </a:p>
          <a:p>
            <a:r>
              <a:rPr lang="en-US" sz="2400" b="1" dirty="0"/>
              <a:t>Standard: </a:t>
            </a:r>
            <a:r>
              <a:rPr lang="en-US" sz="2400" dirty="0"/>
              <a:t>Successfully make changes and restart the cluster.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6934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Linux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8383" y="759052"/>
            <a:ext cx="84900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Usage of Native Linux tools: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RCC Data Miner drops compressed BRO logs via RSYNC to several of our ELK nodes. 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We then use a combination of Python and BASH scripts to uncompressed the files, create a new directory for new sensors if needed, move all the bro logs to their appropriate directory based of sensor name, delete BRO logs, and delete system logs.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We also use Rsync to move data to other nodes.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We use </a:t>
            </a:r>
            <a:r>
              <a:rPr lang="en-US" sz="2400" dirty="0" err="1"/>
              <a:t>Cron</a:t>
            </a:r>
            <a:r>
              <a:rPr lang="en-US" sz="2400" dirty="0"/>
              <a:t> Jobs to automate all of the above.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074" y="4102812"/>
            <a:ext cx="1732926" cy="1080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322" y="1563569"/>
            <a:ext cx="2399513" cy="92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10" y="1563569"/>
            <a:ext cx="1272859" cy="85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886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11: Advanced Linux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630" y="992777"/>
            <a:ext cx="82157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Lab11.txt located in your student Folder:</a:t>
            </a:r>
          </a:p>
          <a:p>
            <a:pPr algn="ctr"/>
            <a:endParaRPr lang="en-US" sz="2400" dirty="0"/>
          </a:p>
          <a:p>
            <a:r>
              <a:rPr lang="en-US" sz="2400" b="1" dirty="0"/>
              <a:t>Action: </a:t>
            </a:r>
            <a:r>
              <a:rPr lang="en-US" sz="2400" dirty="0"/>
              <a:t>Familiarize students with python scripts, bash scripts, rsync, and </a:t>
            </a:r>
            <a:r>
              <a:rPr lang="en-US" sz="2400" dirty="0" err="1"/>
              <a:t>cron</a:t>
            </a:r>
            <a:r>
              <a:rPr lang="en-US" sz="2400" dirty="0"/>
              <a:t> jobs.</a:t>
            </a:r>
          </a:p>
          <a:p>
            <a:endParaRPr lang="en-US" sz="2400" dirty="0"/>
          </a:p>
          <a:p>
            <a:r>
              <a:rPr lang="en-US" sz="2400" b="1" dirty="0"/>
              <a:t>Condition: </a:t>
            </a:r>
            <a:r>
              <a:rPr lang="en-US" sz="2400" dirty="0"/>
              <a:t>Given a classroom environment, student laptops, VM’s, and student handouts.</a:t>
            </a:r>
          </a:p>
          <a:p>
            <a:endParaRPr lang="en-US" sz="2400" dirty="0"/>
          </a:p>
          <a:p>
            <a:r>
              <a:rPr lang="en-US" sz="2400" b="1" dirty="0"/>
              <a:t>Standard: </a:t>
            </a:r>
            <a:r>
              <a:rPr lang="en-US" sz="2400" dirty="0"/>
              <a:t>Successfully create a BASH script and setup a new </a:t>
            </a:r>
            <a:r>
              <a:rPr lang="en-US" sz="2400" dirty="0" err="1"/>
              <a:t>cron</a:t>
            </a:r>
            <a:r>
              <a:rPr lang="en-US" sz="2400" dirty="0"/>
              <a:t> job.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531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326" y="881400"/>
            <a:ext cx="80320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Day 3 (July 7</a:t>
            </a:r>
            <a:r>
              <a:rPr lang="en-US" sz="2800" b="1" baseline="30000" dirty="0"/>
              <a:t>th</a:t>
            </a:r>
            <a:r>
              <a:rPr lang="en-US" sz="2800" b="1" dirty="0"/>
              <a:t>)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Critical Services and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Restarting the ElasticStack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Memory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Advanced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Deleting Indexes (curator)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Troubleshooting 101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Modify a Logstash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End of Course Exam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59141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630" y="992777"/>
            <a:ext cx="8215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BREAK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67880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Indices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8383" y="759052"/>
            <a:ext cx="8490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The purpose of deleting indices is to manage your storage capacity for your cluster: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There are several ways to delete indexes in Elasticsearch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One method is to use Curator. Curator is a CLI product made by Elastic.co to manage and delete indices. 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Another method is to use the sense plugin on a chrome browser. Sense is viewed on your browser and interacts with your Elasticsearch cluster via JSON entries.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Another method is to use the HQ Plugin.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7" y="5202112"/>
            <a:ext cx="1657350" cy="504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957" y="4553473"/>
            <a:ext cx="1182443" cy="118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300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12: Deleting Indices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630" y="992777"/>
            <a:ext cx="8215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Lab12.txt located in your student Folder:</a:t>
            </a:r>
          </a:p>
          <a:p>
            <a:pPr algn="ctr"/>
            <a:endParaRPr lang="en-US" sz="2400" dirty="0"/>
          </a:p>
          <a:p>
            <a:r>
              <a:rPr lang="en-US" sz="2400" b="1" dirty="0"/>
              <a:t>Action: </a:t>
            </a:r>
            <a:r>
              <a:rPr lang="en-US" sz="2400" dirty="0"/>
              <a:t>Familiarize students the several methods to delete indices to ensure the Cluster does not run out of storage.</a:t>
            </a:r>
          </a:p>
          <a:p>
            <a:endParaRPr lang="en-US" sz="2400" dirty="0"/>
          </a:p>
          <a:p>
            <a:r>
              <a:rPr lang="en-US" sz="2400" b="1" dirty="0"/>
              <a:t>Condition: </a:t>
            </a:r>
            <a:r>
              <a:rPr lang="en-US" sz="2400" dirty="0"/>
              <a:t>Given a classroom environment, student laptops, VM’s, and student handouts.</a:t>
            </a:r>
          </a:p>
          <a:p>
            <a:endParaRPr lang="en-US" sz="2400" dirty="0"/>
          </a:p>
          <a:p>
            <a:r>
              <a:rPr lang="en-US" sz="2400" b="1" dirty="0"/>
              <a:t>Standard: </a:t>
            </a:r>
            <a:r>
              <a:rPr lang="en-US" sz="2400" dirty="0"/>
              <a:t>Successfully delete a index.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58455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101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8383" y="759052"/>
            <a:ext cx="8490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fact of life when it comes to ELK is that you will find your self constantly troubleshooting. </a:t>
            </a:r>
          </a:p>
          <a:p>
            <a:endParaRPr lang="en-US" sz="2400" dirty="0"/>
          </a:p>
          <a:p>
            <a:r>
              <a:rPr lang="en-US" sz="2400" dirty="0"/>
              <a:t>It is imperative that you understand the inner workings of a Linux host and ELK services to properly identify the problem and find a quick solution.</a:t>
            </a:r>
          </a:p>
        </p:txBody>
      </p:sp>
    </p:spTree>
    <p:extLst>
      <p:ext uri="{BB962C8B-B14F-4D97-AF65-F5344CB8AC3E}">
        <p14:creationId xmlns:p14="http://schemas.microsoft.com/office/powerpoint/2010/main" val="38380086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13:Troubleshooting 101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630" y="992777"/>
            <a:ext cx="82157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Lab13.txt located in your student Folder:</a:t>
            </a:r>
          </a:p>
          <a:p>
            <a:pPr algn="ctr"/>
            <a:endParaRPr lang="en-US" sz="2400" dirty="0"/>
          </a:p>
          <a:p>
            <a:r>
              <a:rPr lang="en-US" sz="2400" b="1" dirty="0"/>
              <a:t>Action: </a:t>
            </a:r>
            <a:r>
              <a:rPr lang="en-US" sz="2400" dirty="0"/>
              <a:t>Familiarize students the basics of troubleshooting Linux and ELK.</a:t>
            </a:r>
          </a:p>
          <a:p>
            <a:endParaRPr lang="en-US" sz="2400" dirty="0"/>
          </a:p>
          <a:p>
            <a:r>
              <a:rPr lang="en-US" sz="2400" b="1" dirty="0"/>
              <a:t>Condition: </a:t>
            </a:r>
            <a:r>
              <a:rPr lang="en-US" sz="2400" dirty="0"/>
              <a:t>Given a classroom environment, student laptops, VM’s, and student handouts.</a:t>
            </a:r>
          </a:p>
          <a:p>
            <a:endParaRPr lang="en-US" sz="2400" dirty="0"/>
          </a:p>
          <a:p>
            <a:r>
              <a:rPr lang="en-US" sz="2400" b="1" dirty="0"/>
              <a:t>Standard: </a:t>
            </a:r>
            <a:r>
              <a:rPr lang="en-US" sz="2400" dirty="0"/>
              <a:t>Successfully execute commands to check what may be causing issues with ELK or the Linux Host.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4956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630" y="992777"/>
            <a:ext cx="8215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BREAK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74179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a Logstash Configuration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8383" y="759052"/>
            <a:ext cx="8490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many reasons to edit a Logstash configuration file. For the scope of this course we will be modifying the current configuration file to add a new sensor the cluster.</a:t>
            </a:r>
          </a:p>
          <a:p>
            <a:endParaRPr lang="en-US" sz="2400" dirty="0"/>
          </a:p>
          <a:p>
            <a:r>
              <a:rPr lang="en-US" sz="2400" dirty="0"/>
              <a:t>-We will be using the native Linux command “</a:t>
            </a:r>
            <a:r>
              <a:rPr lang="en-US" sz="2400" dirty="0" err="1"/>
              <a:t>sed</a:t>
            </a:r>
            <a:r>
              <a:rPr lang="en-US" sz="2400" dirty="0"/>
              <a:t>” to modify the files.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971" y="3067376"/>
            <a:ext cx="16859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480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14: Modify Logstash Configuration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630" y="992777"/>
            <a:ext cx="82157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Lab14.txt located in your student Folder:</a:t>
            </a:r>
          </a:p>
          <a:p>
            <a:pPr algn="ctr"/>
            <a:endParaRPr lang="en-US" sz="2400" dirty="0"/>
          </a:p>
          <a:p>
            <a:r>
              <a:rPr lang="en-US" sz="2400" b="1" dirty="0"/>
              <a:t>Action: </a:t>
            </a:r>
            <a:r>
              <a:rPr lang="en-US" sz="2400" dirty="0"/>
              <a:t>Familiarize students modifying a Logstash configuration file using sed.</a:t>
            </a:r>
          </a:p>
          <a:p>
            <a:endParaRPr lang="en-US" sz="2400" dirty="0"/>
          </a:p>
          <a:p>
            <a:r>
              <a:rPr lang="en-US" sz="2400" b="1" dirty="0"/>
              <a:t>Condition: </a:t>
            </a:r>
            <a:r>
              <a:rPr lang="en-US" sz="2400" dirty="0"/>
              <a:t>Given a classroom environment, student laptops, VM’s, and student handouts.</a:t>
            </a:r>
          </a:p>
          <a:p>
            <a:endParaRPr lang="en-US" sz="2400" dirty="0"/>
          </a:p>
          <a:p>
            <a:r>
              <a:rPr lang="en-US" sz="2400" b="1" dirty="0"/>
              <a:t>Standard: </a:t>
            </a:r>
            <a:r>
              <a:rPr lang="en-US" sz="2400" dirty="0"/>
              <a:t>Successfully modify the Logstash </a:t>
            </a:r>
            <a:r>
              <a:rPr lang="en-US" sz="2400" dirty="0" err="1"/>
              <a:t>conf</a:t>
            </a:r>
            <a:r>
              <a:rPr lang="en-US" sz="2400" dirty="0"/>
              <a:t> for the addition of a new sensor.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02235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630" y="992777"/>
            <a:ext cx="8215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BREAK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98333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Course EXAM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983" y="2367718"/>
            <a:ext cx="8490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have 30 minutes to complete the Exam</a:t>
            </a:r>
          </a:p>
        </p:txBody>
      </p:sp>
    </p:spTree>
    <p:extLst>
      <p:ext uri="{BB962C8B-B14F-4D97-AF65-F5344CB8AC3E}">
        <p14:creationId xmlns:p14="http://schemas.microsoft.com/office/powerpoint/2010/main" val="236590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326" y="881400"/>
            <a:ext cx="80320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Day 4 (July 8</a:t>
            </a:r>
            <a:r>
              <a:rPr lang="en-US" sz="2800" b="1" baseline="30000" dirty="0"/>
              <a:t>th</a:t>
            </a:r>
            <a:r>
              <a:rPr lang="en-US" sz="28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Free Day to finish up labs if necessary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Questions/Answers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 on 1 additional instruction if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Exam Failures Retest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815075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ELK Analyst Course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891" y="1574112"/>
            <a:ext cx="775037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DAY 4</a:t>
            </a:r>
          </a:p>
          <a:p>
            <a:pPr algn="ctr"/>
            <a:r>
              <a:rPr lang="en-US" sz="5400" b="1" dirty="0"/>
              <a:t>July 8</a:t>
            </a:r>
            <a:r>
              <a:rPr lang="en-US" sz="5400" b="1" baseline="30000" dirty="0"/>
              <a:t>th</a:t>
            </a:r>
            <a:endParaRPr lang="en-US" sz="5400" b="1" dirty="0"/>
          </a:p>
          <a:p>
            <a:pPr algn="ctr"/>
            <a:endParaRPr lang="en-US" sz="5400" b="1" dirty="0"/>
          </a:p>
          <a:p>
            <a:pPr algn="ctr"/>
            <a:r>
              <a:rPr lang="en-US" sz="2800" b="1" dirty="0">
                <a:solidFill>
                  <a:srgbClr val="0000FF"/>
                </a:solidFill>
              </a:rPr>
              <a:t>Q/A, Re-Test, 1-on-1 Instruction</a:t>
            </a:r>
          </a:p>
        </p:txBody>
      </p:sp>
    </p:spTree>
    <p:extLst>
      <p:ext uri="{BB962C8B-B14F-4D97-AF65-F5344CB8AC3E}">
        <p14:creationId xmlns:p14="http://schemas.microsoft.com/office/powerpoint/2010/main" val="49453425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326" y="881400"/>
            <a:ext cx="80320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Day 4 (July 8</a:t>
            </a:r>
            <a:r>
              <a:rPr lang="en-US" sz="2800" b="1" baseline="30000" dirty="0"/>
              <a:t>th</a:t>
            </a:r>
            <a:r>
              <a:rPr lang="en-US" sz="28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Free Day to finish up labs if necessary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Questions/Answers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 on 1 additional instruction if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Exam Failures Retest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71650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326" y="3181838"/>
            <a:ext cx="80320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QUESTIONS?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225217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5AD15BA869246BFF81996F36C6924" ma:contentTypeVersion="0" ma:contentTypeDescription="Create a new document." ma:contentTypeScope="" ma:versionID="eab7e950f769744e92aefb5a23463a09">
  <xsd:schema xmlns:xsd="http://www.w3.org/2001/XMLSchema" xmlns:xs="http://www.w3.org/2001/XMLSchema" xmlns:p="http://schemas.microsoft.com/office/2006/metadata/properties" xmlns:ns2="7008f1bf-a053-4337-80be-e4b898cdfd74" targetNamespace="http://schemas.microsoft.com/office/2006/metadata/properties" ma:root="true" ma:fieldsID="048912eaf23970937365ca9ba065a214" ns2:_="">
    <xsd:import namespace="7008f1bf-a053-4337-80be-e4b898cdfd7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08f1bf-a053-4337-80be-e4b898cdfd7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_dlc_DocId xmlns="7008f1bf-a053-4337-80be-e4b898cdfd74">42M3DDNJ2ZYF-269-43</_dlc_DocId>
    <_dlc_DocIdUrl xmlns="7008f1bf-a053-4337-80be-e4b898cdfd74">
      <Url>https://army.deps.mil/netcom/sites/CMU/S3/_layouts/DocIdRedir.aspx?ID=42M3DDNJ2ZYF-269-43</Url>
      <Description>42M3DDNJ2ZYF-269-43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578E18-331A-404A-B83B-C41B6D1A328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44276865-B772-4E28-83AB-F8A4BB54F7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08f1bf-a053-4337-80be-e4b898cdfd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11D0D9-3110-4B01-98C2-95D974F4E468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  <ds:schemaRef ds:uri="7008f1bf-a053-4337-80be-e4b898cdfd74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A1363E5B-F996-4038-953F-F2817579A5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43899</TotalTime>
  <Words>3086</Words>
  <Application>Microsoft Office PowerPoint</Application>
  <PresentationFormat>On-screen Show (4:3)</PresentationFormat>
  <Paragraphs>688</Paragraphs>
  <Slides>92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7" baseType="lpstr">
      <vt:lpstr>Calibri</vt:lpstr>
      <vt:lpstr>Wingdings</vt:lpstr>
      <vt:lpstr>Times New Roman</vt:lpstr>
      <vt:lpstr>Arial</vt:lpstr>
      <vt:lpstr>Master Slide</vt:lpstr>
      <vt:lpstr>PowerPoint Presentation</vt:lpstr>
      <vt:lpstr>CPB ELK History</vt:lpstr>
      <vt:lpstr>Overview</vt:lpstr>
      <vt:lpstr>Purpose</vt:lpstr>
      <vt:lpstr>Week Schedule</vt:lpstr>
      <vt:lpstr>Agenda</vt:lpstr>
      <vt:lpstr>Agenda</vt:lpstr>
      <vt:lpstr>DAY 3 Agenda</vt:lpstr>
      <vt:lpstr>Agenda</vt:lpstr>
      <vt:lpstr>ELK Analyst Course</vt:lpstr>
      <vt:lpstr>Agenda</vt:lpstr>
      <vt:lpstr>Introductions</vt:lpstr>
      <vt:lpstr>Fact of Life</vt:lpstr>
      <vt:lpstr>Laptop Layout</vt:lpstr>
      <vt:lpstr>LAB 1 VM Familiarization</vt:lpstr>
      <vt:lpstr>ELK High Level Overview</vt:lpstr>
      <vt:lpstr>ELK High Level Overview</vt:lpstr>
      <vt:lpstr>ELK High Level Overview</vt:lpstr>
      <vt:lpstr>Intro to ELK Stack</vt:lpstr>
      <vt:lpstr>Sensor Build</vt:lpstr>
      <vt:lpstr>Sensor Build Manager</vt:lpstr>
      <vt:lpstr>PowerPoint Presentation</vt:lpstr>
      <vt:lpstr>Break</vt:lpstr>
      <vt:lpstr>Elasticsearch Deep Dive</vt:lpstr>
      <vt:lpstr>Elasticsearch Deep Dive</vt:lpstr>
      <vt:lpstr>Elasticsearch In the Weeds</vt:lpstr>
      <vt:lpstr>Elasticsearch Deep Dive</vt:lpstr>
      <vt:lpstr>Elasticsearch Weeds</vt:lpstr>
      <vt:lpstr>Elasticsearch Deep Dive</vt:lpstr>
      <vt:lpstr>Elasticsearch Deep Dive</vt:lpstr>
      <vt:lpstr>PowerPoint Presentation</vt:lpstr>
      <vt:lpstr>LAB 2: Elasticsearch Cluster 101</vt:lpstr>
      <vt:lpstr>BREAK</vt:lpstr>
      <vt:lpstr>Intro to Logstash</vt:lpstr>
      <vt:lpstr>Logstash Deep Dive</vt:lpstr>
      <vt:lpstr>Logstash Deep Dive</vt:lpstr>
      <vt:lpstr>Logstash Deep Dive</vt:lpstr>
      <vt:lpstr>Logstash Deep Dive</vt:lpstr>
      <vt:lpstr>Logstash Deep Dive</vt:lpstr>
      <vt:lpstr>Logstash In the Weeds</vt:lpstr>
      <vt:lpstr>Logstash Deep Dive</vt:lpstr>
      <vt:lpstr>Logstash Deep Dive</vt:lpstr>
      <vt:lpstr>Logstash Deep Dive</vt:lpstr>
      <vt:lpstr>LAB 3: Logstash 101 </vt:lpstr>
      <vt:lpstr>ELK Analyst Course</vt:lpstr>
      <vt:lpstr>Agenda</vt:lpstr>
      <vt:lpstr>Bro Logs</vt:lpstr>
      <vt:lpstr>Bro Network Security Monitoring</vt:lpstr>
      <vt:lpstr>Bro Overview</vt:lpstr>
      <vt:lpstr>Bro Intelligence Framework</vt:lpstr>
      <vt:lpstr>Broala Bro Log Cheat Sheet</vt:lpstr>
      <vt:lpstr>Broala Bro Log Cheat Sheet</vt:lpstr>
      <vt:lpstr>Broala Bro Log Cheat Sheet</vt:lpstr>
      <vt:lpstr>Broala Bro Log Cheat Sheet</vt:lpstr>
      <vt:lpstr>Broala Bro Log Cheat Sheet</vt:lpstr>
      <vt:lpstr>LAB 4: BRO LOGS</vt:lpstr>
      <vt:lpstr>Break</vt:lpstr>
      <vt:lpstr>KIBANA</vt:lpstr>
      <vt:lpstr>Apache Lucene</vt:lpstr>
      <vt:lpstr>BREAK</vt:lpstr>
      <vt:lpstr>LAB 5: Kibana Discover Tab/Queries</vt:lpstr>
      <vt:lpstr>LAB 5: Kibana Queries</vt:lpstr>
      <vt:lpstr>Break</vt:lpstr>
      <vt:lpstr>LAB 6: Kibana Visualizations</vt:lpstr>
      <vt:lpstr>LAB 6: Kibana Visualizations</vt:lpstr>
      <vt:lpstr>BREAK</vt:lpstr>
      <vt:lpstr>LAB 7: Kibana Dashboards</vt:lpstr>
      <vt:lpstr>LAB 7: Kibana Dashboards</vt:lpstr>
      <vt:lpstr>ELK Analyst Course</vt:lpstr>
      <vt:lpstr>DAY 3 Agenda</vt:lpstr>
      <vt:lpstr>Critical Services/Processes</vt:lpstr>
      <vt:lpstr>LAB 8: Critical Processes/Services</vt:lpstr>
      <vt:lpstr>Restarting the Cluster</vt:lpstr>
      <vt:lpstr>LAB 9: Restarting the Cluster</vt:lpstr>
      <vt:lpstr>BREAK</vt:lpstr>
      <vt:lpstr>Memory Optimization</vt:lpstr>
      <vt:lpstr>LAB 10: Memory Optimization</vt:lpstr>
      <vt:lpstr>Advanced Linux</vt:lpstr>
      <vt:lpstr>LAB 11: Advanced Linux</vt:lpstr>
      <vt:lpstr>BREAK</vt:lpstr>
      <vt:lpstr>Deleting Indices</vt:lpstr>
      <vt:lpstr>LAB 12: Deleting Indices</vt:lpstr>
      <vt:lpstr>Troubleshooting 101</vt:lpstr>
      <vt:lpstr>LAB 13:Troubleshooting 101</vt:lpstr>
      <vt:lpstr>BREAK</vt:lpstr>
      <vt:lpstr>Modify a Logstash Configuration</vt:lpstr>
      <vt:lpstr>LAB 14: Modify Logstash Configuration</vt:lpstr>
      <vt:lpstr>BREAK</vt:lpstr>
      <vt:lpstr>End of Course EXAM</vt:lpstr>
      <vt:lpstr>ELK Analyst Course</vt:lpstr>
      <vt:lpstr>Agenda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USACPB Overview Brief</dc:title>
  <dc:subject/>
  <dc:creator>Mead, Clinton C MAJ</dc:creator>
  <dc:description/>
  <cp:lastModifiedBy>jeriel juarbe</cp:lastModifiedBy>
  <cp:revision>2703</cp:revision>
  <cp:lastPrinted>2016-02-03T18:25:22Z</cp:lastPrinted>
  <dcterms:created xsi:type="dcterms:W3CDTF">2006-08-16T00:00:00Z</dcterms:created>
  <dcterms:modified xsi:type="dcterms:W3CDTF">2016-07-04T17:39:47Z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TemplateUrl">
    <vt:lpwstr/>
  </property>
  <property fmtid="{D5CDD505-2E9C-101B-9397-08002B2CF9AE}" pid="4" name="xd_ProgID">
    <vt:lpwstr/>
  </property>
  <property fmtid="{D5CDD505-2E9C-101B-9397-08002B2CF9AE}" pid="5" name="_CopySource">
    <vt:lpwstr/>
  </property>
  <property fmtid="{D5CDD505-2E9C-101B-9397-08002B2CF9AE}" pid="6" name="Order">
    <vt:lpwstr>14500.0000000000</vt:lpwstr>
  </property>
  <property fmtid="{D5CDD505-2E9C-101B-9397-08002B2CF9AE}" pid="7" name="ContentTypeId">
    <vt:lpwstr>0x0101005605AD15BA869246BFF81996F36C6924</vt:lpwstr>
  </property>
  <property fmtid="{D5CDD505-2E9C-101B-9397-08002B2CF9AE}" pid="8" name="PublishingExpirationDate">
    <vt:lpwstr/>
  </property>
  <property fmtid="{D5CDD505-2E9C-101B-9397-08002B2CF9AE}" pid="9" name="PublishingStartDate">
    <vt:lpwstr/>
  </property>
  <property fmtid="{D5CDD505-2E9C-101B-9397-08002B2CF9AE}" pid="10" name="xd_Signature">
    <vt:bool>false</vt:bool>
  </property>
  <property fmtid="{D5CDD505-2E9C-101B-9397-08002B2CF9AE}" pid="11" name="_dlc_DocIdItemGuid">
    <vt:lpwstr>e6227113-74b8-4c03-b575-0ca6fa2526dd</vt:lpwstr>
  </property>
</Properties>
</file>