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3" r:id="rId5"/>
  </p:sldMasterIdLst>
  <p:notesMasterIdLst>
    <p:notesMasterId r:id="rId88"/>
  </p:notesMasterIdLst>
  <p:handoutMasterIdLst>
    <p:handoutMasterId r:id="rId89"/>
  </p:handoutMasterIdLst>
  <p:sldIdLst>
    <p:sldId id="411" r:id="rId6"/>
    <p:sldId id="549" r:id="rId7"/>
    <p:sldId id="412" r:id="rId8"/>
    <p:sldId id="504" r:id="rId9"/>
    <p:sldId id="505" r:id="rId10"/>
    <p:sldId id="513" r:id="rId11"/>
    <p:sldId id="489" r:id="rId12"/>
    <p:sldId id="546" r:id="rId13"/>
    <p:sldId id="547" r:id="rId14"/>
    <p:sldId id="548" r:id="rId15"/>
    <p:sldId id="436" r:id="rId16"/>
    <p:sldId id="438" r:id="rId17"/>
    <p:sldId id="453" r:id="rId18"/>
    <p:sldId id="437" r:id="rId19"/>
    <p:sldId id="413" r:id="rId20"/>
    <p:sldId id="439" r:id="rId21"/>
    <p:sldId id="454" r:id="rId22"/>
    <p:sldId id="515" r:id="rId23"/>
    <p:sldId id="452" r:id="rId24"/>
    <p:sldId id="446" r:id="rId25"/>
    <p:sldId id="447" r:id="rId26"/>
    <p:sldId id="443" r:id="rId27"/>
    <p:sldId id="444" r:id="rId28"/>
    <p:sldId id="514" r:id="rId29"/>
    <p:sldId id="516" r:id="rId30"/>
    <p:sldId id="448" r:id="rId31"/>
    <p:sldId id="451" r:id="rId32"/>
    <p:sldId id="449" r:id="rId33"/>
    <p:sldId id="455" r:id="rId34"/>
    <p:sldId id="450" r:id="rId35"/>
    <p:sldId id="456" r:id="rId36"/>
    <p:sldId id="457" r:id="rId37"/>
    <p:sldId id="488" r:id="rId38"/>
    <p:sldId id="525" r:id="rId39"/>
    <p:sldId id="526" r:id="rId40"/>
    <p:sldId id="462" r:id="rId41"/>
    <p:sldId id="539" r:id="rId42"/>
    <p:sldId id="463" r:id="rId43"/>
    <p:sldId id="464" r:id="rId44"/>
    <p:sldId id="506" r:id="rId45"/>
    <p:sldId id="507" r:id="rId46"/>
    <p:sldId id="508" r:id="rId47"/>
    <p:sldId id="509" r:id="rId48"/>
    <p:sldId id="517" r:id="rId49"/>
    <p:sldId id="518" r:id="rId50"/>
    <p:sldId id="519" r:id="rId51"/>
    <p:sldId id="520" r:id="rId52"/>
    <p:sldId id="524" r:id="rId53"/>
    <p:sldId id="521" r:id="rId54"/>
    <p:sldId id="522" r:id="rId55"/>
    <p:sldId id="523" r:id="rId56"/>
    <p:sldId id="466" r:id="rId57"/>
    <p:sldId id="527" r:id="rId58"/>
    <p:sldId id="473" r:id="rId59"/>
    <p:sldId id="470" r:id="rId60"/>
    <p:sldId id="528" r:id="rId61"/>
    <p:sldId id="478" r:id="rId62"/>
    <p:sldId id="474" r:id="rId63"/>
    <p:sldId id="529" r:id="rId64"/>
    <p:sldId id="480" r:id="rId65"/>
    <p:sldId id="481" r:id="rId66"/>
    <p:sldId id="477" r:id="rId67"/>
    <p:sldId id="510" r:id="rId68"/>
    <p:sldId id="511" r:id="rId69"/>
    <p:sldId id="530" r:id="rId70"/>
    <p:sldId id="531" r:id="rId71"/>
    <p:sldId id="538" r:id="rId72"/>
    <p:sldId id="545" r:id="rId73"/>
    <p:sldId id="532" r:id="rId74"/>
    <p:sldId id="533" r:id="rId75"/>
    <p:sldId id="534" r:id="rId76"/>
    <p:sldId id="535" r:id="rId77"/>
    <p:sldId id="536" r:id="rId78"/>
    <p:sldId id="484" r:id="rId79"/>
    <p:sldId id="487" r:id="rId80"/>
    <p:sldId id="537" r:id="rId81"/>
    <p:sldId id="540" r:id="rId82"/>
    <p:sldId id="541" r:id="rId83"/>
    <p:sldId id="542" r:id="rId84"/>
    <p:sldId id="543" r:id="rId85"/>
    <p:sldId id="486" r:id="rId86"/>
    <p:sldId id="544" r:id="rId87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Agency FB" panose="020B0503020202020204" pitchFamily="34" charset="0"/>
      <p:regular r:id="rId94"/>
      <p:bold r:id="rId9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FFFF"/>
    <a:srgbClr val="99CC00"/>
    <a:srgbClr val="0000FF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9" autoAdjust="0"/>
    <p:restoredTop sz="94125" autoAdjust="0"/>
  </p:normalViewPr>
  <p:slideViewPr>
    <p:cSldViewPr snapToGrid="0">
      <p:cViewPr varScale="1">
        <p:scale>
          <a:sx n="65" d="100"/>
          <a:sy n="65" d="100"/>
        </p:scale>
        <p:origin x="11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46" y="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1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2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font" Target="fonts/font5.fntdata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4.fntdata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/>
          <a:lstStyle>
            <a:lvl1pPr algn="l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0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/>
          <a:lstStyle>
            <a:lvl1pPr algn="r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CC400D9-A2A5-4995-A2B7-A67163CFB4B0}" type="datetimeFigureOut">
              <a:rPr lang="en-US"/>
              <a:pPr>
                <a:defRPr/>
              </a:pPr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 anchor="b"/>
          <a:lstStyle>
            <a:lvl1pPr algn="l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829675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 anchor="b"/>
          <a:lstStyle>
            <a:lvl1pPr algn="r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FE9E168-AACB-48C0-82FB-F6201FA1CF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34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0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68F33D37-C5DF-48E9-8CB3-B831B39719D3}" type="datetimeFigureOut">
              <a:rPr lang="en-US"/>
              <a:pPr>
                <a:defRPr/>
              </a:pPr>
              <a:t>7/5/2016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81" tIns="46141" rIns="92281" bIns="4614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31"/>
            <a:ext cx="5607050" cy="4183063"/>
          </a:xfrm>
          <a:prstGeom prst="rect">
            <a:avLst/>
          </a:prstGeom>
        </p:spPr>
        <p:txBody>
          <a:bodyPr vert="horz" lIns="92281" tIns="46141" rIns="92281" bIns="4614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829675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5E787C8F-CC22-4F91-9BB5-AD78E07CB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62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3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9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1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91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9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1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33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6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8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2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1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0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1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0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4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43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6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17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30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8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04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0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46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2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95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36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7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5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840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6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45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16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06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00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052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17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98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8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488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3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0" y="113099"/>
            <a:ext cx="7886700" cy="645952"/>
          </a:xfrm>
          <a:prstGeom prst="rect">
            <a:avLst/>
          </a:prstGeom>
        </p:spPr>
        <p:txBody>
          <a:bodyPr/>
          <a:lstStyle>
            <a:lvl1pPr algn="ctr">
              <a:defRPr i="0"/>
            </a:lvl1pPr>
          </a:lstStyle>
          <a:p>
            <a:r>
              <a:rPr lang="en-US" dirty="0" err="1"/>
              <a:t>Tesg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4121" y="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54121" y="658100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24154" y="652148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F168C74-2361-4B31-90F2-C8CE6D2A4535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1178767" y="592008"/>
            <a:ext cx="6858000" cy="93112"/>
            <a:chOff x="990600" y="533400"/>
            <a:chExt cx="7010400" cy="14971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990600" y="533400"/>
              <a:ext cx="693413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066871" y="609601"/>
              <a:ext cx="6934129" cy="735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3" name="Group 110"/>
          <p:cNvGrpSpPr/>
          <p:nvPr userDrawn="1"/>
        </p:nvGrpSpPr>
        <p:grpSpPr>
          <a:xfrm>
            <a:off x="120535" y="6446925"/>
            <a:ext cx="524284" cy="60345"/>
            <a:chOff x="-1052970" y="3264903"/>
            <a:chExt cx="7015183" cy="12699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-1052970" y="3264903"/>
              <a:ext cx="6783457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-821239" y="3328400"/>
              <a:ext cx="6783452" cy="634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111"/>
          <p:cNvGrpSpPr/>
          <p:nvPr userDrawn="1"/>
        </p:nvGrpSpPr>
        <p:grpSpPr>
          <a:xfrm>
            <a:off x="8100882" y="6446925"/>
            <a:ext cx="974339" cy="63785"/>
            <a:chOff x="-1052970" y="3264903"/>
            <a:chExt cx="6893961" cy="11956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-1052970" y="3264903"/>
              <a:ext cx="6783457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-942461" y="3320970"/>
              <a:ext cx="6783452" cy="634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621102" y="6308316"/>
            <a:ext cx="2104173" cy="333374"/>
          </a:xfrm>
          <a:prstGeom prst="rect">
            <a:avLst/>
          </a:prstGeom>
        </p:spPr>
        <p:txBody>
          <a:bodyPr anchor="ctr"/>
          <a:lstStyle>
            <a:lvl1pPr algn="ctr">
              <a:defRPr sz="1200" b="1" i="1"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Cyber Protection Brigade</a:t>
            </a:r>
            <a:endParaRPr lang="en-US" sz="1200" i="0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4"/>
          <p:cNvGrpSpPr/>
          <p:nvPr/>
        </p:nvGrpSpPr>
        <p:grpSpPr>
          <a:xfrm>
            <a:off x="2650733" y="6446925"/>
            <a:ext cx="3217745" cy="63785"/>
            <a:chOff x="4439551" y="6652664"/>
            <a:chExt cx="457200" cy="6378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439551" y="6652664"/>
              <a:ext cx="457186" cy="33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439565" y="6682574"/>
              <a:ext cx="457186" cy="33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/>
            </a:p>
          </p:txBody>
        </p:sp>
      </p:grp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5940303" y="6291712"/>
            <a:ext cx="2104173" cy="333374"/>
          </a:xfrm>
          <a:prstGeom prst="rect">
            <a:avLst/>
          </a:prstGeom>
        </p:spPr>
        <p:txBody>
          <a:bodyPr anchor="ctr"/>
          <a:lstStyle>
            <a:lvl1pPr algn="ctr">
              <a:defRPr sz="1200" b="1" i="1"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Always Everywhere</a:t>
            </a:r>
            <a:endParaRPr lang="en-US" sz="1200" i="0" dirty="0">
              <a:solidFill>
                <a:sysClr val="windowText" lastClr="000000"/>
              </a:solidFill>
            </a:endParaRPr>
          </a:p>
        </p:txBody>
      </p:sp>
      <p:pic>
        <p:nvPicPr>
          <p:cNvPr id="28" name="Picture 27" descr="Portal Patches 17MAR20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49" y="85479"/>
            <a:ext cx="731520" cy="7315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87" y="85479"/>
            <a:ext cx="643488" cy="731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webinars/introduction-elk-stack?baymax=default&amp;elektra=videos&amp;storm=cta2&amp;rogue=stream/?view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ucene.apache.org/core/2_9_4/queryparsersyntax.html" TargetMode="External"/><Relationship Id="rId4" Type="http://schemas.openxmlformats.org/officeDocument/2006/relationships/hyperlink" Target="https://www.youtube.com/watch?v=vLEvmZ5eEz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plugins-filters-grok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kibana/current/discover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a.gov/ia/_files/app/spotting_the_adversary_with_windows_event_log_monitoring.pd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xlog-ce.sourceforge.net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07768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800" b="1" dirty="0">
                <a:latin typeface="Arial" pitchFamily="34" charset="0"/>
                <a:cs typeface="Arial" pitchFamily="34" charset="0"/>
              </a:rPr>
              <a:t>ELK Stack</a:t>
            </a:r>
          </a:p>
          <a:p>
            <a:pPr algn="ctr" eaLnBrk="1" hangingPunct="1"/>
            <a:r>
              <a:rPr lang="en-US" sz="4800" b="1" dirty="0">
                <a:latin typeface="Arial" pitchFamily="34" charset="0"/>
                <a:cs typeface="Arial" pitchFamily="34" charset="0"/>
              </a:rPr>
              <a:t>Developers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4121" y="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4121" y="658100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4" y="2895461"/>
            <a:ext cx="5786846" cy="26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Ubuntu Distro (SFC Bishop)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Filter Development and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Practical: Build and test your own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 DNS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Demonstrate DNS Filter {Maj Bailey}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WINRM overview and Risk Mitigation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Export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way ahead for the CPB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15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088"/>
            <a:ext cx="9144000" cy="339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3928" y="4919900"/>
            <a:ext cx="179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Ingests and parses data; outputs data to Elasticsearch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8404" y="4479241"/>
            <a:ext cx="179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Data;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701" y="4319735"/>
            <a:ext cx="179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Application; Visualization of the stored data</a:t>
            </a:r>
          </a:p>
        </p:txBody>
      </p:sp>
    </p:spTree>
    <p:extLst>
      <p:ext uri="{BB962C8B-B14F-4D97-AF65-F5344CB8AC3E}">
        <p14:creationId xmlns:p14="http://schemas.microsoft.com/office/powerpoint/2010/main" val="4088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" y="1097279"/>
            <a:ext cx="8960904" cy="50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134" y="1097280"/>
            <a:ext cx="83836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you care?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Why is Log aggregation important for Defensive Cyberspace Operations (DCO)?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Gives you the ability to aggregate enterprise system logs from hosts, servers, routers, switches, IDS alerts, etc….to a centralized location to perform analysis/network/host forensics.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It is an Open canvas. You are the Artist . Full Customization of how to store and visualize data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And it is free…</a:t>
            </a:r>
          </a:p>
        </p:txBody>
      </p:sp>
    </p:spTree>
    <p:extLst>
      <p:ext uri="{BB962C8B-B14F-4D97-AF65-F5344CB8AC3E}">
        <p14:creationId xmlns:p14="http://schemas.microsoft.com/office/powerpoint/2010/main" val="106594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9" y="759051"/>
            <a:ext cx="7095790" cy="2084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544" y="2687915"/>
            <a:ext cx="7142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Windows Event Logs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544" y="3765978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Syslog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544" y="4887105"/>
            <a:ext cx="322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Bro Logs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3195" y="4887105"/>
            <a:ext cx="4121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Snort Alerts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353" y="3848796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DNS Logs</a:t>
            </a:r>
          </a:p>
        </p:txBody>
      </p:sp>
    </p:spTree>
    <p:extLst>
      <p:ext uri="{BB962C8B-B14F-4D97-AF65-F5344CB8AC3E}">
        <p14:creationId xmlns:p14="http://schemas.microsoft.com/office/powerpoint/2010/main" val="41377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ELK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876834"/>
            <a:ext cx="77838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Introduction to the ELK stack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Video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Start: 00:00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End @ 11:14 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https://www.elastic.co/webinars/introduction-elk-stack?baymax=default&amp;elektra=videos&amp;storm=cta2&amp;rogue=stream/?view=1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Enter Bogus email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33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10 Minute Break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95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2641"/>
            <a:ext cx="7606349" cy="23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255" y="3195038"/>
            <a:ext cx="88263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ELASTICSEARCH 2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Apache Lucene -&gt; powerful Java Search Library (used by Twitter, LinkedIn,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Java 7 and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- JavaScript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Interaction with RESTful API URL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Understanding Lucene: Recommend looking at this video</a:t>
            </a:r>
          </a:p>
          <a:p>
            <a:r>
              <a:rPr lang="en-US" sz="1600" dirty="0">
                <a:hlinkClick r:id="rId4"/>
              </a:rPr>
              <a:t>https://www.youtube.com/watch?v=vLEvmZ5eEz0</a:t>
            </a:r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Lucence Query Syntax:</a:t>
            </a:r>
          </a:p>
          <a:p>
            <a:r>
              <a:rPr lang="en-US" sz="1600" dirty="0">
                <a:hlinkClick r:id="rId5"/>
              </a:rPr>
              <a:t>https://lucene.apache.org/core/2_9_4/queryparsersyntax.html</a:t>
            </a:r>
            <a:endParaRPr lang="en-US" sz="1600" dirty="0"/>
          </a:p>
          <a:p>
            <a:r>
              <a:rPr lang="en-US" sz="1600" dirty="0"/>
              <a:t>https://www.elastic.co/guide/en/elasticsearch/reference/current/query-dsl-query-string-query.html</a:t>
            </a:r>
          </a:p>
        </p:txBody>
      </p:sp>
    </p:spTree>
    <p:extLst>
      <p:ext uri="{BB962C8B-B14F-4D97-AF65-F5344CB8AC3E}">
        <p14:creationId xmlns:p14="http://schemas.microsoft.com/office/powerpoint/2010/main" val="178212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3" y="888275"/>
            <a:ext cx="9039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TERMS that you need to know: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Cluster</a:t>
            </a:r>
            <a:r>
              <a:rPr lang="en-US" sz="2400" dirty="0"/>
              <a:t> =&gt; multiple nodes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Node</a:t>
            </a:r>
            <a:r>
              <a:rPr lang="en-US" sz="2400" dirty="0"/>
              <a:t> =&gt; a single server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    Index</a:t>
            </a:r>
            <a:r>
              <a:rPr lang="en-US" sz="2400" dirty="0"/>
              <a:t> =&gt; Collection of documents (example WEV)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        Type</a:t>
            </a:r>
            <a:r>
              <a:rPr lang="en-US" sz="2400" dirty="0"/>
              <a:t>=&gt; category/partition of your index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                Document</a:t>
            </a:r>
            <a:r>
              <a:rPr lang="en-US" sz="2400" dirty="0"/>
              <a:t> =&gt; basic unit of info that is indexed in  			JavaScript Object Notation (JSON)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                Shards</a:t>
            </a:r>
            <a:r>
              <a:rPr lang="en-US" sz="2400" dirty="0"/>
              <a:t> =&gt; subdivided pieces of an Index that can be 		stores across multiple nodes or the same node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	     Replicas</a:t>
            </a:r>
            <a:r>
              <a:rPr lang="en-US" sz="2400" dirty="0"/>
              <a:t> =&gt; one or more copies of your index’s shard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In the Weeds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455" y="788617"/>
            <a:ext cx="8045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 -&gt; Node -&gt; Index -&gt; Documents</a:t>
            </a:r>
          </a:p>
          <a:p>
            <a:r>
              <a:rPr lang="en-US" sz="2400" dirty="0"/>
              <a:t>			        -&gt; Shards -&gt; Documents</a:t>
            </a:r>
          </a:p>
          <a:p>
            <a:r>
              <a:rPr lang="en-US" sz="2400" dirty="0"/>
              <a:t>			        -&gt; Replicas -&gt; Documents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2031909"/>
            <a:ext cx="6782374" cy="47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251285"/>
            <a:ext cx="7562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INTRODUCTIONS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010076"/>
            <a:ext cx="7562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Team/Role?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Syslog or Windows Event Log Knowledge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Strength….. Windows or Linux?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455" y="788617"/>
            <a:ext cx="8045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 -&gt; Node -&gt; Index -&gt; Documents</a:t>
            </a:r>
          </a:p>
          <a:p>
            <a:r>
              <a:rPr lang="en-US" sz="2400" dirty="0"/>
              <a:t>			        -&gt; Shards -&gt; Documents</a:t>
            </a:r>
          </a:p>
          <a:p>
            <a:r>
              <a:rPr lang="en-US" sz="2400" dirty="0"/>
              <a:t>			        -&gt; Replicas -&gt; Documents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83" y="2150046"/>
            <a:ext cx="5664109" cy="42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65350"/>
            <a:ext cx="7886700" cy="645952"/>
          </a:xfrm>
        </p:spPr>
        <p:txBody>
          <a:bodyPr/>
          <a:lstStyle/>
          <a:p>
            <a:r>
              <a:rPr lang="en-US" dirty="0"/>
              <a:t>Elasticsearch Weeds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13"/>
            <a:ext cx="9144000" cy="68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759051"/>
            <a:ext cx="8215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Shards?</a:t>
            </a:r>
          </a:p>
          <a:p>
            <a:endParaRPr lang="en-US" sz="2400" dirty="0"/>
          </a:p>
          <a:p>
            <a:r>
              <a:rPr lang="en-US" sz="2400" dirty="0"/>
              <a:t>An index can store a large amount of data that can exceed the hardware limits of a single node</a:t>
            </a:r>
          </a:p>
          <a:p>
            <a:endParaRPr lang="en-US" sz="2400" dirty="0"/>
          </a:p>
          <a:p>
            <a:r>
              <a:rPr lang="en-US" sz="2400" dirty="0"/>
              <a:t>Each shard is in itself a fully-functional and independent "index" that can be hosted on any node in the cluster.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Sharding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important for two primary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allows you to horizontally split/scale your content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allows you to distribute and parallelize operations across shards (potentially on multiple nodes) thus increasing performance/throughput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51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824" y="992777"/>
            <a:ext cx="821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each index in Elasticsearch is allocated 5 primary shards and 1 replica which means that if you have at least two nodes in your cluster, your index will have 5 primary shards and another 5 replica shards (1 complete replica) for a total of 10 shards per index.</a:t>
            </a:r>
          </a:p>
          <a:p>
            <a:endParaRPr lang="en-US" sz="2400" dirty="0"/>
          </a:p>
          <a:p>
            <a:r>
              <a:rPr lang="en-US" sz="2400" dirty="0"/>
              <a:t>Elasticsearch requires at least Java 7. Specifically it is recommended that you use the Oracle JDK version 1.8.0_72. Java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0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Logstash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Overview Video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00:00 - 22 minute</a:t>
            </a:r>
          </a:p>
          <a:p>
            <a:endParaRPr lang="en-US" sz="2800" dirty="0"/>
          </a:p>
          <a:p>
            <a:r>
              <a:rPr lang="en-US" sz="2800" dirty="0"/>
              <a:t>AND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Logstash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Parsing Example Using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Grok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27:00- 30:50</a:t>
            </a:r>
          </a:p>
          <a:p>
            <a:endParaRPr lang="en-US" sz="2800" dirty="0"/>
          </a:p>
          <a:p>
            <a:r>
              <a:rPr lang="en-US" sz="2800" dirty="0"/>
              <a:t>https://www.elastic.co/webinars/logstash-0-60-in-60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5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603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79" y="856648"/>
            <a:ext cx="6406242" cy="3506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4649002"/>
            <a:ext cx="8149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JRuby</a:t>
            </a:r>
            <a:r>
              <a:rPr lang="en-US" dirty="0"/>
              <a:t> under the hood</a:t>
            </a:r>
          </a:p>
          <a:p>
            <a:r>
              <a:rPr lang="en-US" dirty="0"/>
              <a:t>Package with Java Runtime</a:t>
            </a:r>
          </a:p>
          <a:p>
            <a:r>
              <a:rPr lang="en-US" dirty="0"/>
              <a:t>Extended with Ruby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2016052"/>
            <a:ext cx="7614041" cy="282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79" y="875211"/>
            <a:ext cx="746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</a:t>
            </a:r>
            <a:r>
              <a:rPr lang="en-US" sz="3200" dirty="0" err="1"/>
              <a:t>Logstash’s</a:t>
            </a:r>
            <a:r>
              <a:rPr lang="en-US" sz="3200" dirty="0"/>
              <a:t> logical flow?</a:t>
            </a:r>
          </a:p>
        </p:txBody>
      </p:sp>
    </p:spTree>
    <p:extLst>
      <p:ext uri="{BB962C8B-B14F-4D97-AF65-F5344CB8AC3E}">
        <p14:creationId xmlns:p14="http://schemas.microsoft.com/office/powerpoint/2010/main" val="421802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992776"/>
            <a:ext cx="8228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Plugins ARE your Best Friend:</a:t>
            </a:r>
          </a:p>
          <a:p>
            <a:endParaRPr lang="en-US" sz="2400" dirty="0"/>
          </a:p>
          <a:p>
            <a:r>
              <a:rPr lang="en-US" sz="2400" dirty="0"/>
              <a:t>There are many plugins available that come by default when installed. There are also 3</a:t>
            </a:r>
            <a:r>
              <a:rPr lang="en-US" sz="2400" baseline="30000" dirty="0"/>
              <a:t>rd</a:t>
            </a:r>
            <a:r>
              <a:rPr lang="en-US" sz="2400" dirty="0"/>
              <a:t> Party Plugins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Go to this website for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Logstash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Guide: </a:t>
            </a:r>
          </a:p>
          <a:p>
            <a:r>
              <a:rPr lang="en-US" sz="2400" dirty="0"/>
              <a:t>https://www.elastic.co/guide/en/logstash/current/input-plugins.html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7" y="4120339"/>
            <a:ext cx="4906396" cy="19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How does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Logstash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get the Logs?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TCP/UDP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WebSocket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Much More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58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CPB Historical Knowledge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929526"/>
            <a:ext cx="80320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ELK Development over the past Year:</a:t>
            </a:r>
          </a:p>
          <a:p>
            <a:endParaRPr lang="en-US" sz="2800" dirty="0"/>
          </a:p>
          <a:p>
            <a:r>
              <a:rPr lang="en-US" sz="2000" b="1" dirty="0"/>
              <a:t>Ortiz, Jose &amp; Dustin Lee</a:t>
            </a:r>
            <a:r>
              <a:rPr lang="en-US" sz="2000" dirty="0"/>
              <a:t>– Introduced ELK to us back in April 2015</a:t>
            </a:r>
          </a:p>
          <a:p>
            <a:endParaRPr lang="en-US" sz="2000" dirty="0"/>
          </a:p>
          <a:p>
            <a:r>
              <a:rPr lang="en-US" sz="2000" b="1" dirty="0"/>
              <a:t>CPT Smith </a:t>
            </a:r>
            <a:r>
              <a:rPr lang="en-US" sz="2000" dirty="0"/>
              <a:t>(Brigade) – Spearheaded the Ruby Filters</a:t>
            </a:r>
          </a:p>
          <a:p>
            <a:endParaRPr lang="en-US" sz="2000" b="1" dirty="0"/>
          </a:p>
          <a:p>
            <a:r>
              <a:rPr lang="en-US" sz="2000" b="1" dirty="0"/>
              <a:t>SFC Bishop </a:t>
            </a:r>
            <a:r>
              <a:rPr lang="en-US" sz="2000" dirty="0"/>
              <a:t>(Team 154) – </a:t>
            </a:r>
            <a:r>
              <a:rPr lang="en-US" sz="2000" dirty="0" err="1"/>
              <a:t>Debian</a:t>
            </a:r>
            <a:r>
              <a:rPr lang="en-US" sz="2000" dirty="0"/>
              <a:t> Linux Distribution **</a:t>
            </a:r>
          </a:p>
          <a:p>
            <a:endParaRPr lang="en-US" sz="2000" dirty="0"/>
          </a:p>
          <a:p>
            <a:r>
              <a:rPr lang="en-US" sz="2000" b="1" dirty="0"/>
              <a:t>MAJ Bailey </a:t>
            </a:r>
            <a:r>
              <a:rPr lang="en-US" sz="2000" dirty="0"/>
              <a:t>(Team 152) – Developed DNS Server (windows)  Filter</a:t>
            </a:r>
          </a:p>
          <a:p>
            <a:endParaRPr lang="en-US" sz="2000" dirty="0"/>
          </a:p>
          <a:p>
            <a:r>
              <a:rPr lang="en-US" sz="2000" b="1" dirty="0"/>
              <a:t>SSG </a:t>
            </a:r>
            <a:r>
              <a:rPr lang="en-US" sz="2000" b="1" dirty="0" err="1"/>
              <a:t>Clasen</a:t>
            </a:r>
            <a:r>
              <a:rPr lang="en-US" sz="2000" b="1" dirty="0"/>
              <a:t> </a:t>
            </a:r>
            <a:r>
              <a:rPr lang="en-US" sz="2000" dirty="0"/>
              <a:t>(Brigade) – Docker/BRO/ELK combo </a:t>
            </a:r>
          </a:p>
          <a:p>
            <a:endParaRPr lang="en-US" sz="2000" dirty="0"/>
          </a:p>
          <a:p>
            <a:r>
              <a:rPr lang="en-US" sz="2000" b="1" dirty="0"/>
              <a:t>SSG Juarbe </a:t>
            </a:r>
            <a:r>
              <a:rPr lang="en-US" sz="2000" dirty="0"/>
              <a:t>(Team 152) – syslog, WEV, how-to documentation, RHEL, Clustering, Enterprise employment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26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464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Logical flow of data:</a:t>
            </a:r>
          </a:p>
          <a:p>
            <a:r>
              <a:rPr lang="en-US" sz="3200" dirty="0"/>
              <a:t>INPUT -&gt; FILTER -&gt;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1562"/>
            <a:ext cx="9071455" cy="44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In the Weeds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Parsing the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REGEX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GROK (Regex on steroids)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Etc</a:t>
            </a:r>
            <a:r>
              <a:rPr lang="en-US" sz="3200" dirty="0"/>
              <a:t>….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54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How can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Logstash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output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TCP/UDP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Nagios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Etc</a:t>
            </a:r>
            <a:r>
              <a:rPr lang="en-US" sz="3200" dirty="0"/>
              <a:t>….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539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992776"/>
            <a:ext cx="82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5" y="891490"/>
            <a:ext cx="931594" cy="68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1" y="918831"/>
            <a:ext cx="2034417" cy="1076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5" y="1951798"/>
            <a:ext cx="1002381" cy="74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9" y="4898955"/>
            <a:ext cx="1002433" cy="141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65" y="4984940"/>
            <a:ext cx="1244167" cy="124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62" y="3916536"/>
            <a:ext cx="2013342" cy="512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49" y="3024693"/>
            <a:ext cx="1572270" cy="778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98" y="5553777"/>
            <a:ext cx="1572270" cy="778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84" y="5553777"/>
            <a:ext cx="1572270" cy="778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0027" y="3043704"/>
            <a:ext cx="1733871" cy="4492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5005" y="4615608"/>
            <a:ext cx="8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0788" y="4714289"/>
            <a:ext cx="8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534" y="5236021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CentOS/RHEL ELK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8699" y="5236021"/>
            <a:ext cx="18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r>
              <a:rPr lang="en-US" dirty="0"/>
              <a:t> Linux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568" y="3564834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Onion IDS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3332" y="3549648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Niksun</a:t>
            </a:r>
            <a:r>
              <a:rPr lang="en-US" dirty="0"/>
              <a:t> IDS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53263" y="2541069"/>
            <a:ext cx="48126" cy="1540043"/>
          </a:xfrm>
          <a:custGeom>
            <a:avLst/>
            <a:gdLst>
              <a:gd name="connsiteX0" fmla="*/ 28876 w 48126"/>
              <a:gd name="connsiteY0" fmla="*/ 1540043 h 1540043"/>
              <a:gd name="connsiteX1" fmla="*/ 19251 w 48126"/>
              <a:gd name="connsiteY1" fmla="*/ 1357163 h 1540043"/>
              <a:gd name="connsiteX2" fmla="*/ 9625 w 48126"/>
              <a:gd name="connsiteY2" fmla="*/ 1212784 h 1540043"/>
              <a:gd name="connsiteX3" fmla="*/ 0 w 48126"/>
              <a:gd name="connsiteY3" fmla="*/ 1020278 h 1540043"/>
              <a:gd name="connsiteX4" fmla="*/ 9625 w 48126"/>
              <a:gd name="connsiteY4" fmla="*/ 866274 h 1540043"/>
              <a:gd name="connsiteX5" fmla="*/ 19251 w 48126"/>
              <a:gd name="connsiteY5" fmla="*/ 693019 h 1540043"/>
              <a:gd name="connsiteX6" fmla="*/ 48126 w 48126"/>
              <a:gd name="connsiteY6" fmla="*/ 442763 h 1540043"/>
              <a:gd name="connsiteX7" fmla="*/ 38501 w 48126"/>
              <a:gd name="connsiteY7" fmla="*/ 0 h 154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26" h="1540043">
                <a:moveTo>
                  <a:pt x="28876" y="1540043"/>
                </a:moveTo>
                <a:cubicBezTo>
                  <a:pt x="25668" y="1479083"/>
                  <a:pt x="22836" y="1418102"/>
                  <a:pt x="19251" y="1357163"/>
                </a:cubicBezTo>
                <a:cubicBezTo>
                  <a:pt x="16419" y="1309013"/>
                  <a:pt x="12377" y="1260939"/>
                  <a:pt x="9625" y="1212784"/>
                </a:cubicBezTo>
                <a:cubicBezTo>
                  <a:pt x="5960" y="1148640"/>
                  <a:pt x="3208" y="1084447"/>
                  <a:pt x="0" y="1020278"/>
                </a:cubicBezTo>
                <a:cubicBezTo>
                  <a:pt x="3208" y="968943"/>
                  <a:pt x="6605" y="917620"/>
                  <a:pt x="9625" y="866274"/>
                </a:cubicBezTo>
                <a:cubicBezTo>
                  <a:pt x="13022" y="808533"/>
                  <a:pt x="14014" y="750622"/>
                  <a:pt x="19251" y="693019"/>
                </a:cubicBezTo>
                <a:cubicBezTo>
                  <a:pt x="26853" y="609392"/>
                  <a:pt x="38501" y="526182"/>
                  <a:pt x="48126" y="442763"/>
                </a:cubicBezTo>
                <a:cubicBezTo>
                  <a:pt x="37826" y="51344"/>
                  <a:pt x="38501" y="198965"/>
                  <a:pt x="385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5" idx="2"/>
          </p:cNvCxnSpPr>
          <p:nvPr/>
        </p:nvCxnSpPr>
        <p:spPr>
          <a:xfrm flipH="1" flipV="1">
            <a:off x="5003022" y="1580370"/>
            <a:ext cx="53873" cy="34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0"/>
            <a:endCxn id="6" idx="3"/>
          </p:cNvCxnSpPr>
          <p:nvPr/>
        </p:nvCxnSpPr>
        <p:spPr>
          <a:xfrm flipH="1">
            <a:off x="2759378" y="992776"/>
            <a:ext cx="1720774" cy="464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98740" y="3500582"/>
            <a:ext cx="179959" cy="605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842422" y="4013735"/>
            <a:ext cx="830353" cy="276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1"/>
          </p:cNvCxnSpPr>
          <p:nvPr/>
        </p:nvCxnSpPr>
        <p:spPr>
          <a:xfrm flipH="1" flipV="1">
            <a:off x="5468819" y="4474307"/>
            <a:ext cx="1271665" cy="146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812452" y="4416455"/>
            <a:ext cx="1" cy="888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085390" y="4351744"/>
            <a:ext cx="1359376" cy="106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0"/>
          </p:cNvCxnSpPr>
          <p:nvPr/>
        </p:nvCxnSpPr>
        <p:spPr>
          <a:xfrm flipV="1">
            <a:off x="1344465" y="4314143"/>
            <a:ext cx="2990293" cy="301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4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LUNCH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1714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992776"/>
            <a:ext cx="82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5" y="891490"/>
            <a:ext cx="931594" cy="68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1" y="918831"/>
            <a:ext cx="2034417" cy="1076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5" y="1951798"/>
            <a:ext cx="1002381" cy="74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9" y="4898955"/>
            <a:ext cx="1002433" cy="141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65" y="4984940"/>
            <a:ext cx="1244167" cy="124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62" y="3916536"/>
            <a:ext cx="2013342" cy="512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49" y="3024693"/>
            <a:ext cx="1572270" cy="778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98" y="5553777"/>
            <a:ext cx="1572270" cy="778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84" y="5553777"/>
            <a:ext cx="1572270" cy="778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0027" y="3043704"/>
            <a:ext cx="1733871" cy="4492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5005" y="4615608"/>
            <a:ext cx="8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0788" y="4714289"/>
            <a:ext cx="8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534" y="5236021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CentOS/RHEL ELK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8699" y="5236021"/>
            <a:ext cx="18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r>
              <a:rPr lang="en-US" dirty="0"/>
              <a:t> Linux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568" y="3564834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Onion IDS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3332" y="3549648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Niksun</a:t>
            </a:r>
            <a:r>
              <a:rPr lang="en-US" dirty="0"/>
              <a:t> IDS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53263" y="2541069"/>
            <a:ext cx="48126" cy="1540043"/>
          </a:xfrm>
          <a:custGeom>
            <a:avLst/>
            <a:gdLst>
              <a:gd name="connsiteX0" fmla="*/ 28876 w 48126"/>
              <a:gd name="connsiteY0" fmla="*/ 1540043 h 1540043"/>
              <a:gd name="connsiteX1" fmla="*/ 19251 w 48126"/>
              <a:gd name="connsiteY1" fmla="*/ 1357163 h 1540043"/>
              <a:gd name="connsiteX2" fmla="*/ 9625 w 48126"/>
              <a:gd name="connsiteY2" fmla="*/ 1212784 h 1540043"/>
              <a:gd name="connsiteX3" fmla="*/ 0 w 48126"/>
              <a:gd name="connsiteY3" fmla="*/ 1020278 h 1540043"/>
              <a:gd name="connsiteX4" fmla="*/ 9625 w 48126"/>
              <a:gd name="connsiteY4" fmla="*/ 866274 h 1540043"/>
              <a:gd name="connsiteX5" fmla="*/ 19251 w 48126"/>
              <a:gd name="connsiteY5" fmla="*/ 693019 h 1540043"/>
              <a:gd name="connsiteX6" fmla="*/ 48126 w 48126"/>
              <a:gd name="connsiteY6" fmla="*/ 442763 h 1540043"/>
              <a:gd name="connsiteX7" fmla="*/ 38501 w 48126"/>
              <a:gd name="connsiteY7" fmla="*/ 0 h 154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26" h="1540043">
                <a:moveTo>
                  <a:pt x="28876" y="1540043"/>
                </a:moveTo>
                <a:cubicBezTo>
                  <a:pt x="25668" y="1479083"/>
                  <a:pt x="22836" y="1418102"/>
                  <a:pt x="19251" y="1357163"/>
                </a:cubicBezTo>
                <a:cubicBezTo>
                  <a:pt x="16419" y="1309013"/>
                  <a:pt x="12377" y="1260939"/>
                  <a:pt x="9625" y="1212784"/>
                </a:cubicBezTo>
                <a:cubicBezTo>
                  <a:pt x="5960" y="1148640"/>
                  <a:pt x="3208" y="1084447"/>
                  <a:pt x="0" y="1020278"/>
                </a:cubicBezTo>
                <a:cubicBezTo>
                  <a:pt x="3208" y="968943"/>
                  <a:pt x="6605" y="917620"/>
                  <a:pt x="9625" y="866274"/>
                </a:cubicBezTo>
                <a:cubicBezTo>
                  <a:pt x="13022" y="808533"/>
                  <a:pt x="14014" y="750622"/>
                  <a:pt x="19251" y="693019"/>
                </a:cubicBezTo>
                <a:cubicBezTo>
                  <a:pt x="26853" y="609392"/>
                  <a:pt x="38501" y="526182"/>
                  <a:pt x="48126" y="442763"/>
                </a:cubicBezTo>
                <a:cubicBezTo>
                  <a:pt x="37826" y="51344"/>
                  <a:pt x="38501" y="198965"/>
                  <a:pt x="385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5" idx="2"/>
          </p:cNvCxnSpPr>
          <p:nvPr/>
        </p:nvCxnSpPr>
        <p:spPr>
          <a:xfrm flipH="1" flipV="1">
            <a:off x="5003022" y="1580370"/>
            <a:ext cx="53873" cy="34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0"/>
            <a:endCxn id="6" idx="3"/>
          </p:cNvCxnSpPr>
          <p:nvPr/>
        </p:nvCxnSpPr>
        <p:spPr>
          <a:xfrm flipH="1">
            <a:off x="2759378" y="992776"/>
            <a:ext cx="1720774" cy="4643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98740" y="3500582"/>
            <a:ext cx="179959" cy="605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842422" y="4013735"/>
            <a:ext cx="830353" cy="276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1"/>
          </p:cNvCxnSpPr>
          <p:nvPr/>
        </p:nvCxnSpPr>
        <p:spPr>
          <a:xfrm flipH="1" flipV="1">
            <a:off x="5468819" y="4474307"/>
            <a:ext cx="1271665" cy="146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812452" y="4416455"/>
            <a:ext cx="1" cy="888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085390" y="4351744"/>
            <a:ext cx="1359376" cy="106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0"/>
          </p:cNvCxnSpPr>
          <p:nvPr/>
        </p:nvCxnSpPr>
        <p:spPr>
          <a:xfrm flipV="1">
            <a:off x="1344465" y="4314143"/>
            <a:ext cx="2990293" cy="301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3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LAB 1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Let’s Build ELK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80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ELK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366099"/>
            <a:ext cx="7750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DEMO ELK that instructor built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709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Developers Day2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224" y="2742512"/>
            <a:ext cx="775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596866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Grok</a:t>
            </a:r>
            <a:r>
              <a:rPr lang="en-US" sz="2800" dirty="0"/>
              <a:t>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2 - 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Intro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Apache Lucence Query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3 - Visualize Syslog in 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4 – Build Windows Domain, GPO, &amp; Collector</a:t>
            </a:r>
          </a:p>
        </p:txBody>
      </p:sp>
    </p:spTree>
    <p:extLst>
      <p:ext uri="{BB962C8B-B14F-4D97-AF65-F5344CB8AC3E}">
        <p14:creationId xmlns:p14="http://schemas.microsoft.com/office/powerpoint/2010/main" val="385049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class you will Learn how to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Open Source Log Aggregation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Aggregate Windows Events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Aggregate 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Aggregate Bro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custom scripts in Ruby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Manage/configure Elasticsearch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Visualize Data for Analysis in Kibana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intimate with RHEL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07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020" y="905710"/>
            <a:ext cx="7783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Syslog is a way for network devices to send event messages to a logging server – usually known as a Syslog server. </a:t>
            </a:r>
          </a:p>
          <a:p>
            <a:endParaRPr lang="en-US" sz="2800" dirty="0"/>
          </a:p>
          <a:p>
            <a:r>
              <a:rPr lang="en-US" sz="2800" dirty="0"/>
              <a:t>The Syslog protocol is supported by a wide range of devices and can be used to log different types of events.</a:t>
            </a:r>
          </a:p>
          <a:p>
            <a:endParaRPr lang="en-US" sz="2800" dirty="0"/>
          </a:p>
          <a:p>
            <a:r>
              <a:rPr lang="en-US" sz="2800" dirty="0"/>
              <a:t> For example, a router might send messages about users logging on to console sessions, while a web-server might log access-denied events</a:t>
            </a:r>
          </a:p>
        </p:txBody>
      </p:sp>
    </p:spTree>
    <p:extLst>
      <p:ext uri="{BB962C8B-B14F-4D97-AF65-F5344CB8AC3E}">
        <p14:creationId xmlns:p14="http://schemas.microsoft.com/office/powerpoint/2010/main" val="3355984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020" y="905710"/>
            <a:ext cx="7783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There are 3 different types of log managers: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Syslog</a:t>
            </a:r>
            <a:r>
              <a:rPr lang="en-US" sz="2800" dirty="0"/>
              <a:t> (1980) – default in common Linux distros; Light-weight and not very flexible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Syslog-ng</a:t>
            </a:r>
            <a:r>
              <a:rPr lang="en-US" sz="2800" dirty="0"/>
              <a:t> (1998) – “Next-Gen”; everything is object (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dst</a:t>
            </a:r>
            <a:r>
              <a:rPr lang="en-US" sz="2800" dirty="0"/>
              <a:t>, filter)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Rsyslog</a:t>
            </a:r>
            <a:r>
              <a:rPr lang="en-US" sz="2800" dirty="0"/>
              <a:t> (2004) – advanced version; more bells and whistles</a:t>
            </a:r>
          </a:p>
          <a:p>
            <a:r>
              <a:rPr lang="en-US" sz="2800" b="1" u="sng" dirty="0">
                <a:solidFill>
                  <a:schemeClr val="accent6"/>
                </a:solidFill>
              </a:rPr>
              <a:t>FUNCTIONALITY is the same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01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011588"/>
            <a:ext cx="7783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Why do we care about syslog for DCO?</a:t>
            </a:r>
            <a:endParaRPr lang="en-US" sz="2800" b="1" u="sng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09394"/>
            <a:ext cx="7783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devices/hosts use syslog natively. Leveraging this functionality for Analysis and Forensics is very important in identifying facts for the Kill Chain.</a:t>
            </a:r>
            <a:endParaRPr lang="en-US" sz="2800" u="sng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68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85" y="0"/>
            <a:ext cx="5004687" cy="68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2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GROK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783" y="949231"/>
            <a:ext cx="8547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directory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/opt/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logstsh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/vendor/bundle/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jruby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/1.9/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-patterns-core/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https://www.elastic.co/guide/en/logstash/current/plugins-filters-grok.html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1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Grok</a:t>
            </a:r>
            <a:r>
              <a:rPr lang="en-US" dirty="0"/>
              <a:t>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533" y="1464733"/>
            <a:ext cx="8652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is %{SYNTAX:SEMANTIC}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pattern that will match your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3.44 will be matched by the NUMBER pattern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55.3.244.1 will be matched by the IP pattern. The syntax is how you match.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identifier you give to the piece of text being matched.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3.44 could be the duration of an event, so you could call 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duration. Further, a string 55.3.244.1 might identify the client making a request.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example, your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would look something like this: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:duration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%{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210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Grok</a:t>
            </a:r>
            <a:r>
              <a:rPr lang="en-US" dirty="0"/>
              <a:t>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33" y="1456266"/>
            <a:ext cx="8652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55.3.244.1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/index.html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%{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WORD:method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URIPATHPARAM:request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%{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NUMBER:bytes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%{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NUMBER:duration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297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Grok</a:t>
            </a:r>
            <a:r>
              <a:rPr lang="en-US" dirty="0"/>
              <a:t>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33" y="1456266"/>
            <a:ext cx="865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sits on top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any regular expressions are valid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The regular expression library is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Oniguruma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&gt;[0-9A-F]{10,11})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5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from /</a:t>
            </a:r>
            <a:r>
              <a:rPr lang="en-US" dirty="0" err="1"/>
              <a:t>var</a:t>
            </a:r>
            <a:r>
              <a:rPr lang="en-US" dirty="0"/>
              <a:t>/log/messages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" y="942214"/>
            <a:ext cx="8912186" cy="47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583268"/>
            <a:ext cx="584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input {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tcp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 { 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port =&gt; "5000" 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type =&gt; "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syslogs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" 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tags =&gt; "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system_logs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" 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}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 }</a:t>
            </a:r>
            <a:r>
              <a:rPr lang="en-US" altLang="en-US" sz="1050" dirty="0">
                <a:latin typeface="Agency FB" panose="020B0503020202020204" pitchFamily="34" charset="0"/>
              </a:rPr>
              <a:t> </a:t>
            </a:r>
            <a:endParaRPr lang="en-US" altLang="en-US" sz="5400" dirty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8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intent is for you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Walk away with a tool that you can use for your team’s mission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provide your Network Traffic analyst’s with a powerful method to identify enemy presence and pivoting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13757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865" y="1224759"/>
            <a:ext cx="845820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filter { 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if [type] == "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syslogs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"{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 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grok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{ match =&gt; { "message" =&gt; 	"%{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SYSLOGTIMESTAMP:syslog_timestamp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} 	%{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SYSLOGHOST:syslog_hostname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} 	%{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DATA:syslog_program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}(?:\[%{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POSINT:syslog_pid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}\])?: 	%{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GREEDYDATA:syslog_message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}" } 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add_field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=&gt; [ "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received_at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","%{@timestamp}" ] 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add_field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=&gt; [ "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received_from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", "%{host}" ] } </a:t>
            </a:r>
          </a:p>
          <a:p>
            <a:pPr lvl="0" eaLnBrk="0" hangingPunct="0"/>
            <a:endParaRPr lang="en-US" altLang="en-US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syslog_pri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{ } date { match =&gt; [ "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syslog_timestamp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", "MMM d 		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HH:mm:ss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", "MMM 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dd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gency FB" panose="020B0503020202020204" pitchFamily="34" charset="0"/>
              </a:rPr>
              <a:t>HH:mm:ss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" ] }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 }</a:t>
            </a:r>
          </a:p>
          <a:p>
            <a:pPr lvl="0" eaLnBrk="0" hangingPunct="0"/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 } </a:t>
            </a:r>
            <a:br>
              <a:rPr lang="en-US" altLang="en-US" sz="800" dirty="0">
                <a:latin typeface="Agency FB" panose="020B0503020202020204" pitchFamily="34" charset="0"/>
              </a:rPr>
            </a:br>
            <a:endParaRPr lang="en-US" altLang="en-US" sz="4000" dirty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599" y="4319233"/>
            <a:ext cx="5359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865" y="1224759"/>
            <a:ext cx="85852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output {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 if [type] == "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syslogs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"{ 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elasticsearch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{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	index =&gt; "</a:t>
            </a:r>
            <a:r>
              <a:rPr lang="en-US" alt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logstash</a:t>
            </a:r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-syslog-%{+YYYY.MM.dd}" 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	hosts =&gt; ["localhost:9200"] } 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	} </a:t>
            </a:r>
          </a:p>
          <a:p>
            <a:pPr lvl="0" eaLnBrk="0" hangingPunct="0"/>
            <a:r>
              <a:rPr lang="en-US" alt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	}</a:t>
            </a:r>
            <a:r>
              <a:rPr lang="en-US" altLang="en-US" sz="1050" dirty="0">
                <a:latin typeface="Agency FB" panose="020B0503020202020204" pitchFamily="34" charset="0"/>
              </a:rPr>
              <a:t> </a:t>
            </a:r>
            <a:endParaRPr lang="en-US" altLang="en-US" sz="5400" dirty="0">
              <a:latin typeface="Agency FB" panose="020B0503020202020204" pitchFamily="34" charset="0"/>
            </a:endParaRPr>
          </a:p>
          <a:p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4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Deep Dive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2016052"/>
            <a:ext cx="7614041" cy="282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79" y="875211"/>
            <a:ext cx="746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</a:t>
            </a:r>
            <a:r>
              <a:rPr lang="en-US" sz="3200" dirty="0" err="1"/>
              <a:t>Logstash’s</a:t>
            </a:r>
            <a:r>
              <a:rPr lang="en-US" sz="3200" dirty="0"/>
              <a:t> logical flow?</a:t>
            </a:r>
          </a:p>
        </p:txBody>
      </p:sp>
    </p:spTree>
    <p:extLst>
      <p:ext uri="{BB962C8B-B14F-4D97-AF65-F5344CB8AC3E}">
        <p14:creationId xmlns:p14="http://schemas.microsoft.com/office/powerpoint/2010/main" val="643538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46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17075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020" y="905710"/>
            <a:ext cx="77838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be sending Syslog from a </a:t>
            </a:r>
            <a:r>
              <a:rPr lang="en-US" sz="2800" dirty="0" err="1"/>
              <a:t>Debian</a:t>
            </a:r>
            <a:r>
              <a:rPr lang="en-US" sz="2800" dirty="0"/>
              <a:t> based distro (Ubuntu)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3600" b="1" dirty="0"/>
              <a:t>LAB 2- Syslog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42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Kibana Video (start 4:00 min – End at 40 min)</a:t>
            </a:r>
          </a:p>
          <a:p>
            <a:endParaRPr lang="en-US" sz="2800" dirty="0"/>
          </a:p>
          <a:p>
            <a:r>
              <a:rPr lang="en-US" sz="2800" dirty="0"/>
              <a:t>https://www.elastic.co/webinars/getting-started-with-kibana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079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LUNCH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11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Lucene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a browser go here: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https://www.elastic.co/guide/en/kibana/current/discover.html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&amp;&amp;</a:t>
            </a:r>
          </a:p>
          <a:p>
            <a:endParaRPr lang="en-US" sz="2800" dirty="0"/>
          </a:p>
          <a:p>
            <a:r>
              <a:rPr lang="en-US" sz="2800" dirty="0"/>
              <a:t>https://lucene.apache.org/core/2_9_4/queryparsersyntax.html</a:t>
            </a:r>
          </a:p>
        </p:txBody>
      </p:sp>
    </p:spTree>
    <p:extLst>
      <p:ext uri="{BB962C8B-B14F-4D97-AF65-F5344CB8AC3E}">
        <p14:creationId xmlns:p14="http://schemas.microsoft.com/office/powerpoint/2010/main" val="497900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3:</a:t>
            </a:r>
          </a:p>
          <a:p>
            <a:endParaRPr lang="en-US" sz="2800" dirty="0"/>
          </a:p>
          <a:p>
            <a:r>
              <a:rPr lang="en-US" sz="2800" dirty="0"/>
              <a:t>Discover and Visualize Syslog Using Kibana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4"/>
                </a:solidFill>
              </a:rPr>
              <a:t>OBJECTIVES for LAB: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Build a custom search and save the template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Build 3 visualizations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Build 1 dashboard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60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BREAK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139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897" y="1251285"/>
            <a:ext cx="73922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February 16</a:t>
            </a:r>
            <a:r>
              <a:rPr lang="en-US" sz="2800" baseline="30000" dirty="0"/>
              <a:t>th</a:t>
            </a:r>
            <a:r>
              <a:rPr lang="en-US" sz="2800" dirty="0"/>
              <a:t> – February 19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Tuesday – Friday</a:t>
            </a:r>
          </a:p>
          <a:p>
            <a:endParaRPr lang="en-US" sz="2800" dirty="0"/>
          </a:p>
          <a:p>
            <a:r>
              <a:rPr lang="en-US" sz="2800" dirty="0"/>
              <a:t>Class Start Time: 0900</a:t>
            </a:r>
          </a:p>
          <a:p>
            <a:r>
              <a:rPr lang="en-US" sz="2800" dirty="0"/>
              <a:t>Class End Time: 1600</a:t>
            </a:r>
          </a:p>
          <a:p>
            <a:endParaRPr lang="en-US" sz="2800" dirty="0"/>
          </a:p>
          <a:p>
            <a:r>
              <a:rPr lang="en-US" sz="2800" dirty="0"/>
              <a:t>Lunch 1130-1300</a:t>
            </a:r>
          </a:p>
          <a:p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010076"/>
            <a:ext cx="7562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11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884" y="943277"/>
            <a:ext cx="8547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NSA published a document on how to spot the adversary with Windows Event Log monitoring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Get this document at :</a:t>
            </a:r>
          </a:p>
          <a:p>
            <a:r>
              <a:rPr lang="en-US" sz="2800" dirty="0">
                <a:hlinkClick r:id="rId3"/>
              </a:rPr>
              <a:t>https://www.nsa.gov/ia/_files/app/spotting_the_adversary_with_windows_event_log_monitoring.pdf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{page 33 and 34}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 to this link:</a:t>
            </a:r>
          </a:p>
          <a:p>
            <a:r>
              <a:rPr lang="en-US" sz="2800" dirty="0"/>
              <a:t>http://www.redblue.team/2015/09/spotting-adversary-with-windows-event.html</a:t>
            </a:r>
          </a:p>
        </p:txBody>
      </p:sp>
    </p:spTree>
    <p:extLst>
      <p:ext uri="{BB962C8B-B14F-4D97-AF65-F5344CB8AC3E}">
        <p14:creationId xmlns:p14="http://schemas.microsoft.com/office/powerpoint/2010/main" val="273994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884" y="943277"/>
            <a:ext cx="8547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4:</a:t>
            </a:r>
          </a:p>
          <a:p>
            <a:endParaRPr lang="en-US" sz="2800" dirty="0"/>
          </a:p>
          <a:p>
            <a:r>
              <a:rPr lang="en-US" sz="2800" dirty="0"/>
              <a:t>Configure Domain (Part1)</a:t>
            </a:r>
          </a:p>
          <a:p>
            <a:r>
              <a:rPr lang="en-US" sz="2800" dirty="0"/>
              <a:t>Configure GPO (Part2)</a:t>
            </a:r>
          </a:p>
          <a:p>
            <a:r>
              <a:rPr lang="en-US" sz="2800" dirty="0"/>
              <a:t>Setup the Windows Event Log Collector (Part3)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001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NXLOG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5 - </a:t>
            </a:r>
            <a:r>
              <a:rPr lang="en-US" sz="2800" dirty="0" err="1"/>
              <a:t>nxlog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6 – WEV on ELK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6 Part 2- Visualization of Windows Event Logs in Kibana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7 – Security Onion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8 – ELK setup for 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9 – Syslog-ng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10 – Visualize BRO in 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11 - Curator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75538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884" y="943277"/>
            <a:ext cx="85472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http://nxlog-ce.sourceforge.net/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NXLOG = Open source</a:t>
            </a:r>
          </a:p>
          <a:p>
            <a:r>
              <a:rPr lang="en-US" sz="2800" dirty="0"/>
              <a:t>Similar to </a:t>
            </a:r>
            <a:r>
              <a:rPr lang="en-US" sz="2800" dirty="0" err="1"/>
              <a:t>Filebeat</a:t>
            </a:r>
            <a:r>
              <a:rPr lang="en-US" sz="2800" dirty="0"/>
              <a:t> by </a:t>
            </a:r>
            <a:r>
              <a:rPr lang="en-US" sz="2800" dirty="0" err="1"/>
              <a:t>elasticsearch</a:t>
            </a:r>
            <a:endParaRPr lang="en-US" sz="2800" dirty="0"/>
          </a:p>
          <a:p>
            <a:r>
              <a:rPr lang="en-US" sz="2800" dirty="0"/>
              <a:t>Can be put on multiple OS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Key is that it must be installed on the host that is set up as the Collector {subscribed host}.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340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884" y="943277"/>
            <a:ext cx="8547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5:</a:t>
            </a:r>
          </a:p>
          <a:p>
            <a:endParaRPr lang="en-US" sz="2800" dirty="0"/>
          </a:p>
          <a:p>
            <a:r>
              <a:rPr lang="en-US" sz="2800" dirty="0"/>
              <a:t>Install </a:t>
            </a:r>
            <a:r>
              <a:rPr lang="en-US" sz="2800" dirty="0" err="1"/>
              <a:t>Nxlog</a:t>
            </a:r>
            <a:endParaRPr lang="en-US" sz="2800" dirty="0"/>
          </a:p>
          <a:p>
            <a:r>
              <a:rPr lang="en-US" sz="2800" dirty="0"/>
              <a:t>Configure </a:t>
            </a:r>
            <a:r>
              <a:rPr lang="en-US" sz="2800" dirty="0" err="1"/>
              <a:t>Nxlog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215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1241660"/>
            <a:ext cx="8547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6</a:t>
            </a:r>
          </a:p>
          <a:p>
            <a:endParaRPr lang="en-US" sz="2800" dirty="0"/>
          </a:p>
          <a:p>
            <a:r>
              <a:rPr lang="en-US" sz="2800" dirty="0"/>
              <a:t>Go over the WEV Filter</a:t>
            </a:r>
          </a:p>
          <a:p>
            <a:r>
              <a:rPr lang="en-US" sz="2800" dirty="0"/>
              <a:t>Setup Filter</a:t>
            </a:r>
          </a:p>
          <a:p>
            <a:endParaRPr lang="en-US" sz="2800" dirty="0"/>
          </a:p>
          <a:p>
            <a:r>
              <a:rPr lang="en-US" sz="2800" dirty="0"/>
              <a:t>Build 1 custom search</a:t>
            </a:r>
          </a:p>
          <a:p>
            <a:r>
              <a:rPr lang="en-US" sz="2800" dirty="0"/>
              <a:t>Build 4 visualizations</a:t>
            </a:r>
          </a:p>
          <a:p>
            <a:r>
              <a:rPr lang="en-US" sz="2800" dirty="0"/>
              <a:t>Build 1 Dashboard</a:t>
            </a:r>
          </a:p>
        </p:txBody>
      </p:sp>
    </p:spTree>
    <p:extLst>
      <p:ext uri="{BB962C8B-B14F-4D97-AF65-F5344CB8AC3E}">
        <p14:creationId xmlns:p14="http://schemas.microsoft.com/office/powerpoint/2010/main" val="2110898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1241660"/>
            <a:ext cx="854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Lunch</a:t>
            </a:r>
          </a:p>
        </p:txBody>
      </p:sp>
    </p:spTree>
    <p:extLst>
      <p:ext uri="{BB962C8B-B14F-4D97-AF65-F5344CB8AC3E}">
        <p14:creationId xmlns:p14="http://schemas.microsoft.com/office/powerpoint/2010/main" val="2211568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1039530"/>
            <a:ext cx="8547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Powerful NSM Tool</a:t>
            </a:r>
          </a:p>
          <a:p>
            <a:r>
              <a:rPr lang="en-US" sz="2800" dirty="0"/>
              <a:t>Separates Logs by Protocol (IE: HTTP, SSL, FTP)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0" y="2424525"/>
            <a:ext cx="7194920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6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1039530"/>
            <a:ext cx="85472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Security Onion?</a:t>
            </a:r>
          </a:p>
          <a:p>
            <a:endParaRPr lang="en-US" sz="2800" dirty="0"/>
          </a:p>
          <a:p>
            <a:r>
              <a:rPr lang="en-US" sz="2800" dirty="0"/>
              <a:t>Open source IDS/IPS</a:t>
            </a:r>
          </a:p>
          <a:p>
            <a:r>
              <a:rPr lang="en-US" sz="2800" dirty="0"/>
              <a:t>	-Uses Snort, </a:t>
            </a:r>
            <a:r>
              <a:rPr lang="en-US" sz="2800" dirty="0" err="1"/>
              <a:t>Suricata</a:t>
            </a:r>
            <a:r>
              <a:rPr lang="en-US" sz="2800" dirty="0"/>
              <a:t>, BRO,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will utilize install snort and bro on security onion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874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55" y="1135781"/>
            <a:ext cx="8547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7 –</a:t>
            </a:r>
          </a:p>
          <a:p>
            <a:r>
              <a:rPr lang="en-US" sz="2800" dirty="0"/>
              <a:t>	Setup Security Onion with BRO and SNORT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91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ELK 10,000 foot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ELK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</a:t>
            </a:r>
            <a:r>
              <a:rPr lang="en-US" sz="2800" dirty="0" err="1"/>
              <a:t>Logstash</a:t>
            </a:r>
            <a:r>
              <a:rPr lang="en-US" sz="2800" dirty="0"/>
              <a:t>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Elasticsearch Deep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Logstash</a:t>
            </a:r>
            <a:r>
              <a:rPr lang="en-US" sz="2800" dirty="0"/>
              <a:t> Deep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 ELK using CentOS7 (LAB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 pre-configured ELK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4018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55" y="1135781"/>
            <a:ext cx="8547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–</a:t>
            </a:r>
          </a:p>
          <a:p>
            <a:r>
              <a:rPr lang="en-US" sz="2800" dirty="0"/>
              <a:t>	Setup ELK for Bro logs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990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55" y="1135781"/>
            <a:ext cx="8547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9 –</a:t>
            </a:r>
          </a:p>
          <a:p>
            <a:r>
              <a:rPr lang="en-US" sz="2800" dirty="0"/>
              <a:t>	Setup Syslog-ng on security onion</a:t>
            </a:r>
          </a:p>
        </p:txBody>
      </p:sp>
    </p:spTree>
    <p:extLst>
      <p:ext uri="{BB962C8B-B14F-4D97-AF65-F5344CB8AC3E}">
        <p14:creationId xmlns:p14="http://schemas.microsoft.com/office/powerpoint/2010/main" val="3693768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55" y="1135781"/>
            <a:ext cx="8547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10 –</a:t>
            </a:r>
          </a:p>
          <a:p>
            <a:r>
              <a:rPr lang="en-US" sz="2800" dirty="0"/>
              <a:t>	Visualize Bro in KIBANA</a:t>
            </a:r>
          </a:p>
        </p:txBody>
      </p:sp>
    </p:spTree>
    <p:extLst>
      <p:ext uri="{BB962C8B-B14F-4D97-AF65-F5344CB8AC3E}">
        <p14:creationId xmlns:p14="http://schemas.microsoft.com/office/powerpoint/2010/main" val="34774060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255" y="1135781"/>
            <a:ext cx="8547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11 –</a:t>
            </a:r>
          </a:p>
          <a:p>
            <a:r>
              <a:rPr lang="en-US" sz="2800" dirty="0"/>
              <a:t>	Curator – deleting Indices</a:t>
            </a:r>
          </a:p>
        </p:txBody>
      </p:sp>
    </p:spTree>
    <p:extLst>
      <p:ext uri="{BB962C8B-B14F-4D97-AF65-F5344CB8AC3E}">
        <p14:creationId xmlns:p14="http://schemas.microsoft.com/office/powerpoint/2010/main" val="4416353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Exporting/Importing Saved Kibana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Firewall Rules in CentOS7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Ubuntu Distro (SFC Bishop)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Filter Development and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Practical: Build and test your own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 DNS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Demonstrate DNS Filter {Maj Bailey}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WINRM overview and Risk Mitigation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Export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way ahead for the CPB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364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Distro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SFC Bishop built a distro with a custom BASH script to automate the installation and configuration for the ELK stack.</a:t>
            </a:r>
          </a:p>
          <a:p>
            <a:endParaRPr lang="en-US" sz="2800" b="1" dirty="0"/>
          </a:p>
          <a:p>
            <a:r>
              <a:rPr lang="en-US" sz="2800" b="1" dirty="0"/>
              <a:t>LAB 12-</a:t>
            </a:r>
          </a:p>
          <a:p>
            <a:r>
              <a:rPr lang="en-US" sz="2800" b="1" dirty="0"/>
              <a:t>	Install DISTRO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272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BREAK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78140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Filter Development and Debugging</a:t>
            </a:r>
          </a:p>
          <a:p>
            <a:endParaRPr lang="en-US" sz="2800" b="1" dirty="0"/>
          </a:p>
          <a:p>
            <a:r>
              <a:rPr lang="en-US" sz="2800" b="1" dirty="0"/>
              <a:t>Build your own filter:</a:t>
            </a:r>
          </a:p>
          <a:p>
            <a:r>
              <a:rPr lang="en-US" sz="2800" dirty="0"/>
              <a:t>-use an existing filter and improve it</a:t>
            </a:r>
          </a:p>
          <a:p>
            <a:r>
              <a:rPr lang="en-US" sz="2800" dirty="0"/>
              <a:t>-build a custom filter for other logs in your ELK stack like your NGINX logs</a:t>
            </a:r>
          </a:p>
          <a:p>
            <a:endParaRPr lang="en-US" sz="2800" dirty="0"/>
          </a:p>
          <a:p>
            <a:r>
              <a:rPr lang="en-US" sz="2800" b="1" dirty="0"/>
              <a:t>TEST the Filter</a:t>
            </a:r>
          </a:p>
          <a:p>
            <a:endParaRPr lang="en-US" sz="2800" dirty="0"/>
          </a:p>
          <a:p>
            <a:r>
              <a:rPr lang="en-US" sz="2800" b="1" dirty="0"/>
              <a:t>Visualize the data in 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9472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LUNCH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618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Logs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DNS Logs from Windows Server {Maj Bailey}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2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Grok</a:t>
            </a:r>
            <a:r>
              <a:rPr lang="en-US" sz="2800" dirty="0"/>
              <a:t>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2 - 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Intro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Apache Lucence Query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3 - Visualize Syslog in 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4 – Build Windows Domain, GPO, &amp; Collector</a:t>
            </a:r>
          </a:p>
        </p:txBody>
      </p:sp>
    </p:spTree>
    <p:extLst>
      <p:ext uri="{BB962C8B-B14F-4D97-AF65-F5344CB8AC3E}">
        <p14:creationId xmlns:p14="http://schemas.microsoft.com/office/powerpoint/2010/main" val="681107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Overview and Risk </a:t>
            </a:r>
            <a:r>
              <a:rPr lang="en-US" dirty="0" err="1"/>
              <a:t>Mitagation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6" y="881400"/>
            <a:ext cx="8032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{Maj Bailey}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3274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VM’s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EXPORT VM’s</a:t>
            </a:r>
          </a:p>
          <a:p>
            <a:endParaRPr lang="en-US" sz="2800" dirty="0"/>
          </a:p>
          <a:p>
            <a:r>
              <a:rPr lang="en-US" sz="2800" dirty="0"/>
              <a:t>Contributions and </a:t>
            </a:r>
            <a:r>
              <a:rPr lang="en-US" sz="2800" dirty="0" err="1"/>
              <a:t>colaborations</a:t>
            </a:r>
            <a:r>
              <a:rPr lang="en-US" sz="2800" dirty="0"/>
              <a:t> moving forward?</a:t>
            </a:r>
          </a:p>
          <a:p>
            <a:endParaRPr lang="en-US" sz="2800" dirty="0"/>
          </a:p>
          <a:p>
            <a:r>
              <a:rPr lang="en-US" sz="2800" dirty="0"/>
              <a:t>Ways ahead for the CPB?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9077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3181838"/>
            <a:ext cx="8032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2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NXLOG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5 - </a:t>
            </a:r>
            <a:r>
              <a:rPr lang="en-US" sz="2800" dirty="0" err="1"/>
              <a:t>nxlog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6 – WEV on ELK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6 Part 2- Visualization of Windows Event Logs in Kibana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7 – Security Onion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8 – ELK setup for 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9 – Syslog-ng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10 – Visualize BRO in 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11 - Curator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32665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5AD15BA869246BFF81996F36C6924" ma:contentTypeVersion="0" ma:contentTypeDescription="Create a new document." ma:contentTypeScope="" ma:versionID="eab7e950f769744e92aefb5a23463a09">
  <xsd:schema xmlns:xsd="http://www.w3.org/2001/XMLSchema" xmlns:xs="http://www.w3.org/2001/XMLSchema" xmlns:p="http://schemas.microsoft.com/office/2006/metadata/properties" xmlns:ns2="7008f1bf-a053-4337-80be-e4b898cdfd74" targetNamespace="http://schemas.microsoft.com/office/2006/metadata/properties" ma:root="true" ma:fieldsID="048912eaf23970937365ca9ba065a214" ns2:_="">
    <xsd:import namespace="7008f1bf-a053-4337-80be-e4b898cdfd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8f1bf-a053-4337-80be-e4b898cdfd7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lc_DocId xmlns="7008f1bf-a053-4337-80be-e4b898cdfd74">42M3DDNJ2ZYF-269-43</_dlc_DocId>
    <_dlc_DocIdUrl xmlns="7008f1bf-a053-4337-80be-e4b898cdfd74">
      <Url>https://army.deps.mil/netcom/sites/CMU/S3/_layouts/DocIdRedir.aspx?ID=42M3DDNJ2ZYF-269-43</Url>
      <Description>42M3DDNJ2ZYF-269-43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78E18-331A-404A-B83B-C41B6D1A328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276865-B772-4E28-83AB-F8A4BB54F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08f1bf-a053-4337-80be-e4b898cdf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11D0D9-3110-4B01-98C2-95D974F4E4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008f1bf-a053-4337-80be-e4b898cdfd74"/>
  </ds:schemaRefs>
</ds:datastoreItem>
</file>

<file path=customXml/itemProps4.xml><?xml version="1.0" encoding="utf-8"?>
<ds:datastoreItem xmlns:ds="http://schemas.openxmlformats.org/officeDocument/2006/customXml" ds:itemID="{A1363E5B-F996-4038-953F-F2817579A5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39344</TotalTime>
  <Words>2009</Words>
  <Application>Microsoft Office PowerPoint</Application>
  <PresentationFormat>On-screen Show (4:3)</PresentationFormat>
  <Paragraphs>603</Paragraphs>
  <Slides>82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Calibri</vt:lpstr>
      <vt:lpstr>Agency FB</vt:lpstr>
      <vt:lpstr>Times New Roman</vt:lpstr>
      <vt:lpstr>Arial</vt:lpstr>
      <vt:lpstr>Master Slide</vt:lpstr>
      <vt:lpstr>PowerPoint Presentation</vt:lpstr>
      <vt:lpstr>Introductions</vt:lpstr>
      <vt:lpstr>CPB Historical Knowledge</vt:lpstr>
      <vt:lpstr>Overview</vt:lpstr>
      <vt:lpstr>Overview</vt:lpstr>
      <vt:lpstr>Week Schedule</vt:lpstr>
      <vt:lpstr>Agenda</vt:lpstr>
      <vt:lpstr>Agenda</vt:lpstr>
      <vt:lpstr>DAY 3 Agenda</vt:lpstr>
      <vt:lpstr>Agenda</vt:lpstr>
      <vt:lpstr>ELK High Level Overview</vt:lpstr>
      <vt:lpstr>ELK High Level Overview</vt:lpstr>
      <vt:lpstr>ELK High Level Overview</vt:lpstr>
      <vt:lpstr>ELK High Level Overview</vt:lpstr>
      <vt:lpstr>Intro to ELK Stack</vt:lpstr>
      <vt:lpstr>Break</vt:lpstr>
      <vt:lpstr>Elasticsearch Deep Dive</vt:lpstr>
      <vt:lpstr>Elasticsearch Deep Dive</vt:lpstr>
      <vt:lpstr>Elasticsearch In the Weeds</vt:lpstr>
      <vt:lpstr>Elasticsearch Deep Dive</vt:lpstr>
      <vt:lpstr>Elasticsearch Weeds</vt:lpstr>
      <vt:lpstr>Elasticsearch Deep Dive</vt:lpstr>
      <vt:lpstr>Elasticsearch Deep Dive</vt:lpstr>
      <vt:lpstr>Intro to Logstash</vt:lpstr>
      <vt:lpstr>BREAK</vt:lpstr>
      <vt:lpstr>Logstash Deep Dive</vt:lpstr>
      <vt:lpstr>Logstash Deep Dive</vt:lpstr>
      <vt:lpstr>Logstash Deep Dive</vt:lpstr>
      <vt:lpstr>Logstash Deep Dive</vt:lpstr>
      <vt:lpstr>Logstash Deep Dive</vt:lpstr>
      <vt:lpstr>Logstash In the Weeds</vt:lpstr>
      <vt:lpstr>Logstash Deep Dive</vt:lpstr>
      <vt:lpstr>Range Setup</vt:lpstr>
      <vt:lpstr>LUNCH</vt:lpstr>
      <vt:lpstr>Range Setup</vt:lpstr>
      <vt:lpstr>Logstash Deep Dive</vt:lpstr>
      <vt:lpstr>DEMO ELK</vt:lpstr>
      <vt:lpstr>ELK Developers Day2</vt:lpstr>
      <vt:lpstr>Agenda</vt:lpstr>
      <vt:lpstr>Syslog</vt:lpstr>
      <vt:lpstr>Syslog</vt:lpstr>
      <vt:lpstr>Syslog</vt:lpstr>
      <vt:lpstr>Syslog</vt:lpstr>
      <vt:lpstr>GROK Basics</vt:lpstr>
      <vt:lpstr>Grok Basics</vt:lpstr>
      <vt:lpstr>Grok Basics</vt:lpstr>
      <vt:lpstr>Grok Basics</vt:lpstr>
      <vt:lpstr>Syslog from /var/log/messages</vt:lpstr>
      <vt:lpstr>Syslog Filter</vt:lpstr>
      <vt:lpstr>Syslog Filter</vt:lpstr>
      <vt:lpstr>Syslog Filter</vt:lpstr>
      <vt:lpstr>Logstash Deep Dive</vt:lpstr>
      <vt:lpstr>BREAK</vt:lpstr>
      <vt:lpstr>Syslog</vt:lpstr>
      <vt:lpstr>KIBANA</vt:lpstr>
      <vt:lpstr>LUNCH</vt:lpstr>
      <vt:lpstr>Apache Lucene</vt:lpstr>
      <vt:lpstr>KIBANA</vt:lpstr>
      <vt:lpstr>BREAK</vt:lpstr>
      <vt:lpstr>Windows Event Logs</vt:lpstr>
      <vt:lpstr>Windows Event Logs</vt:lpstr>
      <vt:lpstr>DAY 3 Agenda</vt:lpstr>
      <vt:lpstr>Nxlog</vt:lpstr>
      <vt:lpstr>Nxlog</vt:lpstr>
      <vt:lpstr>Windows Event Logs</vt:lpstr>
      <vt:lpstr>Lunch</vt:lpstr>
      <vt:lpstr>Bro Logs</vt:lpstr>
      <vt:lpstr>Security Onion</vt:lpstr>
      <vt:lpstr>Security Onion</vt:lpstr>
      <vt:lpstr>Security Onion</vt:lpstr>
      <vt:lpstr>Security Onion</vt:lpstr>
      <vt:lpstr>Security Onion</vt:lpstr>
      <vt:lpstr>CURATOR</vt:lpstr>
      <vt:lpstr>Agenda</vt:lpstr>
      <vt:lpstr>Ubuntu Distro</vt:lpstr>
      <vt:lpstr>BREAK</vt:lpstr>
      <vt:lpstr>Practical Exercise</vt:lpstr>
      <vt:lpstr>Lunch</vt:lpstr>
      <vt:lpstr>DNS Logs</vt:lpstr>
      <vt:lpstr>WinRM Overview and Risk Mitagation</vt:lpstr>
      <vt:lpstr>EXPORT VM’s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USACPB Overview Brief</dc:title>
  <dc:subject/>
  <dc:creator>Mead, Clinton C MAJ</dc:creator>
  <dc:description/>
  <cp:lastModifiedBy>jeriel juarbe</cp:lastModifiedBy>
  <cp:revision>2576</cp:revision>
  <cp:lastPrinted>2016-02-03T18:25:22Z</cp:lastPrinted>
  <dcterms:created xsi:type="dcterms:W3CDTF">2006-08-16T00:00:00Z</dcterms:created>
  <dcterms:modified xsi:type="dcterms:W3CDTF">2016-07-06T00:32:01Z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emplateUrl">
    <vt:lpwstr/>
  </property>
  <property fmtid="{D5CDD505-2E9C-101B-9397-08002B2CF9AE}" pid="4" name="xd_ProgID">
    <vt:lpwstr/>
  </property>
  <property fmtid="{D5CDD505-2E9C-101B-9397-08002B2CF9AE}" pid="5" name="_CopySource">
    <vt:lpwstr/>
  </property>
  <property fmtid="{D5CDD505-2E9C-101B-9397-08002B2CF9AE}" pid="6" name="Order">
    <vt:lpwstr>14500.0000000000</vt:lpwstr>
  </property>
  <property fmtid="{D5CDD505-2E9C-101B-9397-08002B2CF9AE}" pid="7" name="ContentTypeId">
    <vt:lpwstr>0x0101005605AD15BA869246BFF81996F36C6924</vt:lpwstr>
  </property>
  <property fmtid="{D5CDD505-2E9C-101B-9397-08002B2CF9AE}" pid="8" name="PublishingExpirationDate">
    <vt:lpwstr/>
  </property>
  <property fmtid="{D5CDD505-2E9C-101B-9397-08002B2CF9AE}" pid="9" name="PublishingStartDate">
    <vt:lpwstr/>
  </property>
  <property fmtid="{D5CDD505-2E9C-101B-9397-08002B2CF9AE}" pid="10" name="xd_Signature">
    <vt:bool>false</vt:bool>
  </property>
  <property fmtid="{D5CDD505-2E9C-101B-9397-08002B2CF9AE}" pid="11" name="_dlc_DocIdItemGuid">
    <vt:lpwstr>e6227113-74b8-4c03-b575-0ca6fa2526dd</vt:lpwstr>
  </property>
</Properties>
</file>