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323" r:id="rId2"/>
    <p:sldId id="2343" r:id="rId3"/>
    <p:sldId id="2346" r:id="rId4"/>
    <p:sldId id="2389" r:id="rId5"/>
    <p:sldId id="2324" r:id="rId6"/>
    <p:sldId id="2390" r:id="rId7"/>
    <p:sldId id="2391" r:id="rId8"/>
    <p:sldId id="2392" r:id="rId9"/>
    <p:sldId id="2393" r:id="rId10"/>
    <p:sldId id="2394" r:id="rId11"/>
    <p:sldId id="2395" r:id="rId12"/>
    <p:sldId id="2396" r:id="rId13"/>
    <p:sldId id="2398" r:id="rId14"/>
    <p:sldId id="2400" r:id="rId15"/>
    <p:sldId id="2401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350" userDrawn="1">
          <p15:clr>
            <a:srgbClr val="A4A3A4"/>
          </p15:clr>
        </p15:guide>
        <p15:guide id="6" pos="982" userDrawn="1">
          <p15:clr>
            <a:srgbClr val="A4A3A4"/>
          </p15:clr>
        </p15:guide>
        <p15:guide id="8" orient="horz" pos="480" userDrawn="1">
          <p15:clr>
            <a:srgbClr val="A4A3A4"/>
          </p15:clr>
        </p15:guide>
        <p15:guide id="10" pos="7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820"/>
    <a:srgbClr val="002452"/>
    <a:srgbClr val="001334"/>
    <a:srgbClr val="000C28"/>
    <a:srgbClr val="F52552"/>
    <a:srgbClr val="FFC737"/>
    <a:srgbClr val="D2D3D5"/>
    <a:srgbClr val="EC72A5"/>
    <a:srgbClr val="583F52"/>
    <a:srgbClr val="3B1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63735" autoAdjust="0"/>
  </p:normalViewPr>
  <p:slideViewPr>
    <p:cSldViewPr snapToGrid="0" snapToObjects="1">
      <p:cViewPr varScale="1">
        <p:scale>
          <a:sx n="36" d="100"/>
          <a:sy n="36" d="100"/>
        </p:scale>
        <p:origin x="648" y="60"/>
      </p:cViewPr>
      <p:guideLst>
        <p:guide orient="horz" pos="8112"/>
        <p:guide pos="14350"/>
        <p:guide pos="982"/>
        <p:guide orient="horz" pos="480"/>
        <p:guide pos="7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00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 </a:t>
            </a:r>
            <a:r>
              <a:rPr lang="en-US" dirty="0" smtClean="0"/>
              <a:t>It tells how much model is capable of distinguishing between classes., a score 1 is the best, i.e. the Naive Bayes model is able to predict perfectly where the post should be in which </a:t>
            </a:r>
            <a:r>
              <a:rPr lang="en-US" dirty="0" err="1" smtClean="0"/>
              <a:t>subreddit</a:t>
            </a:r>
            <a:r>
              <a:rPr lang="en-US" dirty="0" smtClean="0"/>
              <a:t>., i.e.</a:t>
            </a:r>
          </a:p>
          <a:p>
            <a:endParaRPr lang="en-US" dirty="0" smtClean="0"/>
          </a:p>
          <a:p>
            <a:r>
              <a:rPr lang="en-US" dirty="0" smtClean="0"/>
              <a:t>With a score of 0.823,</a:t>
            </a:r>
            <a:r>
              <a:rPr lang="en-US" baseline="0" dirty="0" smtClean="0"/>
              <a:t> it means there </a:t>
            </a:r>
            <a:r>
              <a:rPr lang="en-US" dirty="0" smtClean="0"/>
              <a:t> 82.3%</a:t>
            </a:r>
            <a:r>
              <a:rPr lang="en-US" baseline="0" dirty="0" smtClean="0"/>
              <a:t> chance that the model can distinguish between positive and negative class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bend in the curve is due to misclassification of FN and FP , if the</a:t>
            </a:r>
            <a:r>
              <a:rPr lang="en-US" baseline="0" dirty="0" smtClean="0"/>
              <a:t> model was a perfect TN and TP prediction, the curve would be 90 </a:t>
            </a:r>
            <a:r>
              <a:rPr lang="en-US" baseline="0" dirty="0" err="1" smtClean="0"/>
              <a:t>degress</a:t>
            </a:r>
            <a:r>
              <a:rPr lang="en-US" baseline="0" dirty="0" smtClean="0"/>
              <a:t> at the coordinates (0,1)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Hence this </a:t>
            </a:r>
            <a:r>
              <a:rPr lang="en-US" baseline="0" dirty="0" err="1" smtClean="0"/>
              <a:t>icurve</a:t>
            </a:r>
            <a:r>
              <a:rPr lang="en-US" baseline="0" dirty="0" smtClean="0"/>
              <a:t> bend is due to the introduction of FN and FP , commonly known as type I , type II error</a:t>
            </a:r>
          </a:p>
          <a:p>
            <a:endParaRPr lang="en-US" baseline="0" dirty="0" smtClean="0"/>
          </a:p>
          <a:p>
            <a:r>
              <a:rPr lang="en-US" dirty="0" smtClean="0"/>
              <a:t>Negative = investing = 0</a:t>
            </a:r>
          </a:p>
          <a:p>
            <a:endParaRPr lang="en-US" dirty="0" smtClean="0"/>
          </a:p>
          <a:p>
            <a:r>
              <a:rPr lang="en-US" dirty="0" smtClean="0"/>
              <a:t>Positive = not investing / trading = 1</a:t>
            </a:r>
          </a:p>
          <a:p>
            <a:endParaRPr lang="en-US" dirty="0" smtClean="0"/>
          </a:p>
          <a:p>
            <a:r>
              <a:rPr lang="en-US" dirty="0" smtClean="0"/>
              <a:t>True positive = 91 posts that is trading, and predicted as trading</a:t>
            </a:r>
          </a:p>
          <a:p>
            <a:endParaRPr lang="en-US" dirty="0" smtClean="0"/>
          </a:p>
          <a:p>
            <a:r>
              <a:rPr lang="en-US" dirty="0" smtClean="0"/>
              <a:t>True negative = 76 posts that is investing , and predicted as investing</a:t>
            </a:r>
          </a:p>
          <a:p>
            <a:endParaRPr lang="en-US" dirty="0" smtClean="0"/>
          </a:p>
          <a:p>
            <a:r>
              <a:rPr lang="en-US" dirty="0" smtClean="0"/>
              <a:t>False positive = 29 posts that is investing , predicted as trading</a:t>
            </a:r>
          </a:p>
          <a:p>
            <a:endParaRPr lang="en-US" dirty="0" smtClean="0"/>
          </a:p>
          <a:p>
            <a:r>
              <a:rPr lang="en-US" dirty="0" smtClean="0"/>
              <a:t>False negative = 21 posts that is trading, predicted as investing</a:t>
            </a:r>
          </a:p>
          <a:p>
            <a:endParaRPr lang="en-US" dirty="0" smtClean="0"/>
          </a:p>
          <a:p>
            <a:r>
              <a:rPr lang="en-US" dirty="0" smtClean="0"/>
              <a:t>Type I error = False Positive = 29 posts</a:t>
            </a:r>
          </a:p>
          <a:p>
            <a:endParaRPr lang="en-US" dirty="0" smtClean="0"/>
          </a:p>
          <a:p>
            <a:r>
              <a:rPr lang="en-US" dirty="0" smtClean="0"/>
              <a:t>Type II error = False Negative = 21 posts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0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25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this post, we can noticed the words: share, thank, </a:t>
            </a:r>
            <a:r>
              <a:rPr lang="en-US" dirty="0" err="1" smtClean="0"/>
              <a:t>anyon</a:t>
            </a:r>
            <a:r>
              <a:rPr lang="en-US" dirty="0" smtClean="0"/>
              <a:t>. are present in this Investing </a:t>
            </a:r>
            <a:r>
              <a:rPr lang="en-US" dirty="0" err="1" smtClean="0"/>
              <a:t>Subreddit</a:t>
            </a:r>
            <a:r>
              <a:rPr lang="en-US" dirty="0" smtClean="0"/>
              <a:t> post.</a:t>
            </a:r>
          </a:p>
          <a:p>
            <a:endParaRPr lang="en-US" dirty="0" smtClean="0"/>
          </a:p>
          <a:p>
            <a:r>
              <a:rPr lang="en-US" dirty="0" smtClean="0"/>
              <a:t>These words are the predicative words for a Trading </a:t>
            </a:r>
            <a:r>
              <a:rPr lang="en-US" dirty="0" err="1" smtClean="0"/>
              <a:t>subreddit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this post context, the author is asking question about his stock platform (RH/ </a:t>
            </a:r>
            <a:r>
              <a:rPr lang="en-US" dirty="0" err="1" smtClean="0"/>
              <a:t>Robinhood</a:t>
            </a:r>
            <a:r>
              <a:rPr lang="en-US" dirty="0" smtClean="0"/>
              <a:t>) in the investing </a:t>
            </a:r>
            <a:r>
              <a:rPr lang="en-US" dirty="0" err="1" smtClean="0"/>
              <a:t>subreddit</a:t>
            </a:r>
            <a:r>
              <a:rPr lang="en-US" dirty="0" smtClean="0"/>
              <a:t>, and nothing relating much to investing-related. </a:t>
            </a:r>
          </a:p>
          <a:p>
            <a:endParaRPr lang="en-US" dirty="0" smtClean="0"/>
          </a:p>
          <a:p>
            <a:r>
              <a:rPr lang="en-US" dirty="0" smtClean="0"/>
              <a:t>Based on our model, NB , authors in investing </a:t>
            </a:r>
            <a:r>
              <a:rPr lang="en-US" dirty="0" err="1" smtClean="0"/>
              <a:t>subreddit</a:t>
            </a:r>
            <a:r>
              <a:rPr lang="en-US" dirty="0" smtClean="0"/>
              <a:t> are mostly posting about </a:t>
            </a:r>
            <a:r>
              <a:rPr lang="en-US" dirty="0" err="1" smtClean="0"/>
              <a:t>compani</a:t>
            </a:r>
            <a:r>
              <a:rPr lang="en-US" dirty="0" smtClean="0"/>
              <a:t>/companies, return, fund. </a:t>
            </a:r>
          </a:p>
          <a:p>
            <a:endParaRPr lang="en-US" dirty="0" smtClean="0"/>
          </a:p>
          <a:p>
            <a:r>
              <a:rPr lang="en-US" dirty="0" smtClean="0"/>
              <a:t>In such a case, it is deterministic that the author has posted in the wrong </a:t>
            </a:r>
            <a:r>
              <a:rPr lang="en-US" dirty="0" err="1" smtClean="0"/>
              <a:t>subreddit</a:t>
            </a:r>
            <a:r>
              <a:rPr lang="en-US" dirty="0" smtClean="0"/>
              <a:t>, </a:t>
            </a:r>
            <a:r>
              <a:rPr lang="en-US" dirty="0" err="1" smtClean="0"/>
              <a:t>i.e</a:t>
            </a:r>
            <a:r>
              <a:rPr lang="en-US" dirty="0" smtClean="0"/>
              <a:t> posted in Investing, but should be in Trading, therefore our model is actually working well, the misclassification is due to human error.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3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author of </a:t>
            </a:r>
            <a:r>
              <a:rPr lang="en-US" dirty="0" err="1" smtClean="0"/>
              <a:t>ths</a:t>
            </a:r>
            <a:r>
              <a:rPr lang="en-US" dirty="0" smtClean="0"/>
              <a:t> post is sharing his thoughts about the market, on how Trump aggressive actions might lead to the market price going down. </a:t>
            </a:r>
          </a:p>
          <a:p>
            <a:endParaRPr lang="en-US" dirty="0" smtClean="0"/>
          </a:p>
          <a:p>
            <a:r>
              <a:rPr lang="en-US" dirty="0" smtClean="0"/>
              <a:t>In this posts, we </a:t>
            </a:r>
            <a:r>
              <a:rPr lang="en-US" dirty="0" err="1" smtClean="0"/>
              <a:t>dont</a:t>
            </a:r>
            <a:r>
              <a:rPr lang="en-US" dirty="0" smtClean="0"/>
              <a:t> really see any predicative words of investing, reason because we only look at the top 20 coefficients of the Naive Bayes model, hence we might not get a clear picture.</a:t>
            </a:r>
          </a:p>
          <a:p>
            <a:endParaRPr lang="en-US" dirty="0" smtClean="0"/>
          </a:p>
          <a:p>
            <a:r>
              <a:rPr lang="en-US" dirty="0" smtClean="0"/>
              <a:t>For this post we cannot determine whether the author posting trading or investing is correct, or whether the model is predicting wrongly or correctly.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8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author of </a:t>
            </a:r>
            <a:r>
              <a:rPr lang="en-US" dirty="0" err="1" smtClean="0"/>
              <a:t>ths</a:t>
            </a:r>
            <a:r>
              <a:rPr lang="en-US" dirty="0" smtClean="0"/>
              <a:t> post is sharing his thoughts about the market, on how Trump aggressive actions might lead to the market price going down. </a:t>
            </a:r>
          </a:p>
          <a:p>
            <a:endParaRPr lang="en-US" dirty="0" smtClean="0"/>
          </a:p>
          <a:p>
            <a:r>
              <a:rPr lang="en-US" dirty="0" smtClean="0"/>
              <a:t>In this posts, we </a:t>
            </a:r>
            <a:r>
              <a:rPr lang="en-US" dirty="0" err="1" smtClean="0"/>
              <a:t>dont</a:t>
            </a:r>
            <a:r>
              <a:rPr lang="en-US" dirty="0" smtClean="0"/>
              <a:t> really see any predicative words of investing, reason because we only look at the top 20 coefficients of the Naive Bayes model, hence we might not get a clear picture.</a:t>
            </a:r>
          </a:p>
          <a:p>
            <a:endParaRPr lang="en-US" dirty="0" smtClean="0"/>
          </a:p>
          <a:p>
            <a:r>
              <a:rPr lang="en-US" dirty="0" smtClean="0"/>
              <a:t>For this post we cannot determine whether the author posting trading or investing is correct, or whether the model is predicting wrongly or correctly.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8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Redefining Description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#1 : Moderators can re-define the description of each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, so that posters have a sense of which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to enter, this would 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improve user experience and readers/authors know the differences of the two </a:t>
            </a:r>
            <a:r>
              <a:rPr lang="en-US" sz="2400" b="1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subreddits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.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r>
              <a:rPr lang="en-US" sz="2400" b="1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Merger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#2 : Although I might not have included the common predictive words for both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subreddits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, it also suggests another point of view, if there is so much similarity, could the two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be combined as 1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? Investing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has 1.20 million members, Trading has 0.03 million members</a:t>
            </a:r>
          </a:p>
          <a:p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Auto </a:t>
            </a:r>
            <a:r>
              <a:rPr lang="en-US" sz="2400" b="1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Classifier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#3 With this model, it is able to identify 77% of the posts accurately,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reddit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could deploy this model to 'force' authors to select the proper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, i.e. after the author types his/her post, if the models predicts it belongs to Investing, authors have no other options but to post to Investing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Limitation(s):</a:t>
            </a: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#1 : 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Common Predictive Words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Predictive words that are present in predicting it is a Trading or Investing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subreddit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, could have been further included in the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stopwords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. This would allow better features being selected, which could lead to a better prediction model.</a:t>
            </a: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#2 : 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Sample Size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The train dataset studied on 868 posts , whilst the test dataset only has 217. The test sample size might be too small, and some of these posts could be mostly 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hyperlink sharing, which does not tell much about the post.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#3 : 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Coefficients 20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As the coefficients captured are only the top 20, some posts could not be understood as the posts might be only having the coefficients of rank 40 or rank 50 onwards.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0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non-business orientated statement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1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8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6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0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Parameters</a:t>
            </a:r>
          </a:p>
          <a:p>
            <a:endParaRPr lang="en-US" dirty="0" smtClean="0"/>
          </a:p>
          <a:p>
            <a:r>
              <a:rPr lang="en-US" dirty="0" smtClean="0"/>
              <a:t>Negative = investing = 0</a:t>
            </a:r>
          </a:p>
          <a:p>
            <a:endParaRPr lang="en-US" dirty="0" smtClean="0"/>
          </a:p>
          <a:p>
            <a:r>
              <a:rPr lang="en-US" dirty="0" smtClean="0"/>
              <a:t>Positive = not investing / trading = 1</a:t>
            </a:r>
          </a:p>
          <a:p>
            <a:endParaRPr lang="en-US" dirty="0" smtClean="0"/>
          </a:p>
          <a:p>
            <a:r>
              <a:rPr lang="en-US" dirty="0" smtClean="0"/>
              <a:t>True positive = 91 posts that is trading, and predicted as trading</a:t>
            </a:r>
          </a:p>
          <a:p>
            <a:endParaRPr lang="en-US" dirty="0" smtClean="0"/>
          </a:p>
          <a:p>
            <a:r>
              <a:rPr lang="en-US" dirty="0" smtClean="0"/>
              <a:t>True negative = 76 posts that is investing , and predicted as investing</a:t>
            </a:r>
          </a:p>
          <a:p>
            <a:endParaRPr lang="en-US" dirty="0" smtClean="0"/>
          </a:p>
          <a:p>
            <a:r>
              <a:rPr lang="en-US" dirty="0" smtClean="0"/>
              <a:t>False positive = 29 posts that is investing , predicted as trading</a:t>
            </a:r>
          </a:p>
          <a:p>
            <a:endParaRPr lang="en-US" dirty="0" smtClean="0"/>
          </a:p>
          <a:p>
            <a:r>
              <a:rPr lang="en-US" dirty="0" smtClean="0"/>
              <a:t>False negative = 21 posts that is trading, predicted as investing</a:t>
            </a:r>
          </a:p>
          <a:p>
            <a:endParaRPr lang="en-US" dirty="0" smtClean="0"/>
          </a:p>
          <a:p>
            <a:r>
              <a:rPr lang="en-US" dirty="0" smtClean="0"/>
              <a:t>Type I error = False Positive = 29 posts</a:t>
            </a:r>
          </a:p>
          <a:p>
            <a:endParaRPr lang="en-US" dirty="0" smtClean="0"/>
          </a:p>
          <a:p>
            <a:r>
              <a:rPr lang="en-US" dirty="0" smtClean="0"/>
              <a:t>Type II error = False Negative = 21 posts</a:t>
            </a:r>
          </a:p>
          <a:p>
            <a:endParaRPr lang="en-US" dirty="0" smtClean="0"/>
          </a:p>
          <a:p>
            <a:r>
              <a:rPr lang="en-US" dirty="0" smtClean="0"/>
              <a:t>Type I or Type II error - which is worse ?</a:t>
            </a:r>
          </a:p>
          <a:p>
            <a:endParaRPr lang="en-US" dirty="0" smtClean="0"/>
          </a:p>
          <a:p>
            <a:r>
              <a:rPr lang="en-US" dirty="0" smtClean="0"/>
              <a:t>As a post is being </a:t>
            </a:r>
            <a:r>
              <a:rPr lang="en-US" dirty="0" err="1" smtClean="0"/>
              <a:t>misclassfieid</a:t>
            </a:r>
            <a:r>
              <a:rPr lang="en-US" dirty="0" smtClean="0"/>
              <a:t> as investing instead of trading, or vice versa, it does not have a 'worse-off' in being in either Type I or Type II, hence unable to explain which error is worse.</a:t>
            </a:r>
          </a:p>
          <a:p>
            <a:r>
              <a:rPr lang="en-US" dirty="0" smtClean="0"/>
              <a:t>Performance Metrics</a:t>
            </a:r>
          </a:p>
          <a:p>
            <a:endParaRPr lang="en-US" dirty="0" smtClean="0"/>
          </a:p>
          <a:p>
            <a:r>
              <a:rPr lang="en-US" dirty="0" smtClean="0"/>
              <a:t>Accuracy of 0.77 = The model predicted 77% of test data correct to its respective Investing and Trading </a:t>
            </a:r>
            <a:r>
              <a:rPr lang="en-US" dirty="0" err="1" smtClean="0"/>
              <a:t>subreddit</a:t>
            </a:r>
            <a:r>
              <a:rPr lang="en-US" dirty="0" smtClean="0"/>
              <a:t>, as accuracy calculates the True Positive posts which is trading and the True Negative posts which are Investing.</a:t>
            </a:r>
          </a:p>
          <a:p>
            <a:endParaRPr lang="en-US" dirty="0" smtClean="0"/>
          </a:p>
          <a:p>
            <a:r>
              <a:rPr lang="en-US" dirty="0" smtClean="0"/>
              <a:t>Misclassification rate of 0.23 = 23% of the posts were classified, i.e. supposedly Investing </a:t>
            </a:r>
            <a:r>
              <a:rPr lang="en-US" dirty="0" err="1" smtClean="0"/>
              <a:t>subreddit</a:t>
            </a:r>
            <a:r>
              <a:rPr lang="en-US" dirty="0" smtClean="0"/>
              <a:t>, went to Trading </a:t>
            </a:r>
            <a:r>
              <a:rPr lang="en-US" dirty="0" err="1" smtClean="0"/>
              <a:t>subreddit</a:t>
            </a:r>
            <a:r>
              <a:rPr lang="en-US" dirty="0" smtClean="0"/>
              <a:t>, vice versa. This is also calculated as 100 % - ( </a:t>
            </a:r>
            <a:r>
              <a:rPr lang="en-US" dirty="0" err="1" smtClean="0"/>
              <a:t>accurac</a:t>
            </a:r>
            <a:r>
              <a:rPr lang="en-US" dirty="0" smtClean="0"/>
              <a:t> of 77% , which will gives 23%</a:t>
            </a:r>
          </a:p>
          <a:p>
            <a:endParaRPr lang="en-US" dirty="0" smtClean="0"/>
          </a:p>
          <a:p>
            <a:r>
              <a:rPr lang="en-US" dirty="0" smtClean="0"/>
              <a:t>Sensitivity of 0.81 aka True Positive Rate aka Recall = True Positives divided by Positives, i.e. the classified correctly Trading posts divided by ( trading posts that were predicted correctly and belong to trading posts + investing posts that were predicted as trading )</a:t>
            </a:r>
          </a:p>
          <a:p>
            <a:endParaRPr lang="en-US" dirty="0" smtClean="0"/>
          </a:p>
          <a:p>
            <a:r>
              <a:rPr lang="en-US" dirty="0" smtClean="0"/>
              <a:t>Specificity of 0.724 aka True Negative Rate = True Negatives divided by All Negatives, i.e. posts that were predicted as Investing and belong to Investing </a:t>
            </a:r>
            <a:r>
              <a:rPr lang="en-US" dirty="0" err="1" smtClean="0"/>
              <a:t>subreddit</a:t>
            </a:r>
            <a:r>
              <a:rPr lang="en-US" dirty="0" smtClean="0"/>
              <a:t>, divided by all investing posts, including those that were trading but predicted as investing posts.</a:t>
            </a:r>
          </a:p>
          <a:p>
            <a:endParaRPr lang="en-US" dirty="0" smtClean="0"/>
          </a:p>
          <a:p>
            <a:r>
              <a:rPr lang="en-US" dirty="0" smtClean="0"/>
              <a:t>Precision of 0.758 aka Positive Predictive Value = True Positives / ( True Positive + False Positives ) = Posts that are trading predicted as trading / all trading posts</a:t>
            </a:r>
          </a:p>
          <a:p>
            <a:endParaRPr lang="en-US" dirty="0" smtClean="0"/>
          </a:p>
          <a:p>
            <a:r>
              <a:rPr lang="en-US" dirty="0" smtClean="0"/>
              <a:t>ROC AUC score is 0.823, which means my 0 and 1 populations are close to perfect separation/distinction, a score 1 is the best, i.e. the Naive Bayes model is able to predict perfectly where the post should be in which </a:t>
            </a:r>
            <a:r>
              <a:rPr lang="en-US" dirty="0" err="1" smtClean="0"/>
              <a:t>subreddit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3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0103005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27395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527395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9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-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163223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5163223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72789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4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74322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906445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3906445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9471113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6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0117884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1220293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4542271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220293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 userDrawn="1"/>
        </p:nvSpPr>
        <p:spPr>
          <a:xfrm>
            <a:off x="3505200" y="127254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356685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103361" y="8355643"/>
            <a:ext cx="4182807" cy="73337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21377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85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659143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90697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246542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9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078795" y="4299114"/>
            <a:ext cx="5871390" cy="1032765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3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953730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59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527209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3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678348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859749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902706" y="7535293"/>
            <a:ext cx="6561787" cy="414223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53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728608" y="2032604"/>
            <a:ext cx="8273194" cy="52136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71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581848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156424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3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260841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686265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9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88826" y="4530782"/>
            <a:ext cx="9588062" cy="7061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24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288000" y="0"/>
            <a:ext cx="6089650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1744674" y="0"/>
            <a:ext cx="6089904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4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j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3058142" y="7602525"/>
            <a:ext cx="5044439" cy="5851550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93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951700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4826000"/>
            <a:ext cx="11202797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11830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772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07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7289800"/>
            <a:ext cx="24377651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908824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6579219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9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452788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201886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4685" y="835275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60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997993" y="4747807"/>
            <a:ext cx="8273194" cy="52212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308200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661640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5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440896" y="9244549"/>
            <a:ext cx="4936754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6191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58237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3860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8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72073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65949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19011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81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685000" y="12496800"/>
            <a:ext cx="3962400" cy="88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199600" y="355600"/>
            <a:ext cx="1092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800" y="12750800"/>
            <a:ext cx="39624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50896" y="1041400"/>
            <a:ext cx="20675858" cy="11633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9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276542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5016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792930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602924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1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129246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682977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021784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2575515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129246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682977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7021784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2575515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7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51567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1855283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322645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784205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30952" y="5348483"/>
            <a:ext cx="7579234" cy="4802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69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693732" y="5932945"/>
            <a:ext cx="1053950" cy="18501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875387" y="1875919"/>
            <a:ext cx="7585329" cy="42597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123084" y="4483669"/>
            <a:ext cx="2476398" cy="3299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085503" y="4640557"/>
            <a:ext cx="4862771" cy="307701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76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5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6846848"/>
            <a:ext cx="12199434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199434" y="0"/>
            <a:ext cx="1217821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6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6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22302" y="0"/>
            <a:ext cx="1222173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9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9188605"/>
            <a:ext cx="5926162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25097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25097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69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00596" y="9188605"/>
            <a:ext cx="5977054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8400596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16220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16220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13"/>
          <p:cNvSpPr/>
          <p:nvPr userDrawn="1"/>
        </p:nvSpPr>
        <p:spPr>
          <a:xfrm rot="5400000">
            <a:off x="755994" y="466063"/>
            <a:ext cx="958811" cy="1008380"/>
          </a:xfrm>
          <a:prstGeom prst="hexag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86354" y="693272"/>
            <a:ext cx="1298089" cy="553961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SG" sz="2400" b="1" i="0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Jer</a:t>
            </a:r>
            <a:r>
              <a:rPr lang="id-ID" sz="2400" b="1" i="0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  <a:endParaRPr lang="id-ID" sz="2400" b="1" i="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Hexagon 7"/>
          <p:cNvSpPr/>
          <p:nvPr userDrawn="1"/>
        </p:nvSpPr>
        <p:spPr>
          <a:xfrm rot="5400000">
            <a:off x="22341037" y="12148824"/>
            <a:ext cx="958811" cy="1008380"/>
          </a:xfrm>
          <a:prstGeom prst="hexag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2171397" y="12376033"/>
            <a:ext cx="1298089" cy="553961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SG" sz="2400" b="1" i="0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iel</a:t>
            </a:r>
            <a:r>
              <a:rPr lang="id-ID" sz="2400" b="1" i="0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  <a:endParaRPr lang="id-ID" sz="2400" b="1" i="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23" r:id="rId2"/>
    <p:sldLayoutId id="2147484030" r:id="rId3"/>
    <p:sldLayoutId id="2147484031" r:id="rId4"/>
    <p:sldLayoutId id="2147484022" r:id="rId5"/>
    <p:sldLayoutId id="2147484013" r:id="rId6"/>
    <p:sldLayoutId id="2147484025" r:id="rId7"/>
    <p:sldLayoutId id="2147484015" r:id="rId8"/>
    <p:sldLayoutId id="2147484016" r:id="rId9"/>
    <p:sldLayoutId id="2147484014" r:id="rId10"/>
    <p:sldLayoutId id="2147484038" r:id="rId11"/>
    <p:sldLayoutId id="2147484039" r:id="rId12"/>
    <p:sldLayoutId id="2147484018" r:id="rId13"/>
    <p:sldLayoutId id="2147484012" r:id="rId14"/>
    <p:sldLayoutId id="2147484037" r:id="rId15"/>
    <p:sldLayoutId id="2147484020" r:id="rId16"/>
    <p:sldLayoutId id="2147484028" r:id="rId17"/>
    <p:sldLayoutId id="2147484029" r:id="rId18"/>
    <p:sldLayoutId id="2147484017" r:id="rId19"/>
    <p:sldLayoutId id="2147484007" r:id="rId20"/>
    <p:sldLayoutId id="2147484019" r:id="rId21"/>
    <p:sldLayoutId id="2147484010" r:id="rId22"/>
    <p:sldLayoutId id="2147484009" r:id="rId23"/>
    <p:sldLayoutId id="2147484008" r:id="rId24"/>
    <p:sldLayoutId id="2147484024" r:id="rId25"/>
    <p:sldLayoutId id="2147484006" r:id="rId26"/>
    <p:sldLayoutId id="2147484034" r:id="rId27"/>
    <p:sldLayoutId id="2147484035" r:id="rId28"/>
    <p:sldLayoutId id="2147484036" r:id="rId29"/>
    <p:sldLayoutId id="2147484032" r:id="rId30"/>
    <p:sldLayoutId id="2147483997" r:id="rId31"/>
    <p:sldLayoutId id="2147483982" r:id="rId32"/>
    <p:sldLayoutId id="2147483917" r:id="rId33"/>
    <p:sldLayoutId id="2147484011" r:id="rId34"/>
    <p:sldLayoutId id="2147483918" r:id="rId35"/>
    <p:sldLayoutId id="2147483919" r:id="rId36"/>
    <p:sldLayoutId id="2147483981" r:id="rId37"/>
    <p:sldLayoutId id="2147483980" r:id="rId38"/>
    <p:sldLayoutId id="2147483972" r:id="rId39"/>
    <p:sldLayoutId id="2147484026" r:id="rId40"/>
    <p:sldLayoutId id="2147484027" r:id="rId4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 rot="5400000">
            <a:off x="8969823" y="4120743"/>
            <a:ext cx="5235428" cy="451330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967935" y="5619626"/>
            <a:ext cx="3508974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612345" y="5763941"/>
            <a:ext cx="221400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Jeriel</a:t>
            </a:r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 Wong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86213" y="6959491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5235" y="628995"/>
            <a:ext cx="101310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000820"/>
                </a:solidFill>
                <a:latin typeface="Lato Bold" charset="0"/>
                <a:ea typeface="Lato Bold" charset="0"/>
                <a:cs typeface="Lato Bold" charset="0"/>
              </a:rPr>
              <a:t>Investing</a:t>
            </a:r>
            <a:r>
              <a:rPr lang="en-US" sz="17000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 </a:t>
            </a:r>
            <a:endParaRPr lang="en-US" sz="17000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12345" y="9037823"/>
            <a:ext cx="11753386" cy="245625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015733" y="8594759"/>
            <a:ext cx="65005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820"/>
                </a:solidFill>
                <a:latin typeface="Lato Bold" charset="0"/>
                <a:ea typeface="Lato Bold" charset="0"/>
                <a:cs typeface="Lato Bold" charset="0"/>
              </a:rPr>
              <a:t>Trading</a:t>
            </a:r>
            <a:r>
              <a:rPr lang="en-US" sz="17000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 </a:t>
            </a:r>
            <a:endParaRPr lang="en-US" sz="17000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88313">
            <a:off x="15832756" y="3617475"/>
            <a:ext cx="4973636" cy="27984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051824" y="1152288"/>
            <a:ext cx="11753386" cy="245625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118489">
            <a:off x="2575103" y="7795347"/>
            <a:ext cx="4416390" cy="24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381010" y="1169458"/>
            <a:ext cx="116156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Modelling - Evaluation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870" y="2580869"/>
            <a:ext cx="6426759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12801600" y="7150332"/>
            <a:ext cx="9768470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36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ROC AUC = 0.823</a:t>
            </a:r>
            <a:endParaRPr lang="en-US" sz="36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68" y="4259765"/>
            <a:ext cx="11397070" cy="72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6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381010" y="1169458"/>
            <a:ext cx="116156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Modelling - Evaluation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870" y="2580869"/>
            <a:ext cx="6426759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59707" y="3303645"/>
            <a:ext cx="16497940" cy="131940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Predictive Keywords – Word Level Analysis </a:t>
            </a:r>
            <a:endParaRPr lang="en-US" sz="44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83" y="4525214"/>
            <a:ext cx="9844181" cy="8777728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1322423" y="4856716"/>
            <a:ext cx="10930389" cy="18323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400" dirty="0" err="1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Pred</a:t>
            </a:r>
            <a:r>
              <a:rPr 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Words are derived from the coefficients of Naïve Bayes model</a:t>
            </a:r>
            <a:endParaRPr lang="en-US" sz="44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1322422" y="7950260"/>
            <a:ext cx="10930389" cy="234532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400" dirty="0" err="1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Misclass</a:t>
            </a:r>
            <a:r>
              <a:rPr 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Words are derived from the using </a:t>
            </a:r>
            <a:r>
              <a:rPr lang="en-US" sz="4400" dirty="0" err="1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CountVectorizer</a:t>
            </a:r>
            <a:r>
              <a:rPr 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on the Misclassified posts </a:t>
            </a:r>
            <a:endParaRPr lang="en-US" sz="44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6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381010" y="1169458"/>
            <a:ext cx="116156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Modelling - Evaluation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870" y="2580869"/>
            <a:ext cx="6426759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59707" y="3303645"/>
            <a:ext cx="16497940" cy="1261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Posts Level Analysis </a:t>
            </a:r>
            <a:endParaRPr lang="en-US" sz="44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1" y="10056279"/>
            <a:ext cx="18918127" cy="3122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1" y="4119744"/>
            <a:ext cx="14398282" cy="48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381010" y="1169458"/>
            <a:ext cx="116156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Modelling - Evaluation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870" y="2580869"/>
            <a:ext cx="6426759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59707" y="3303645"/>
            <a:ext cx="16497940" cy="1261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Posts Level Analysis </a:t>
            </a:r>
            <a:endParaRPr lang="en-US" sz="44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1" y="4119744"/>
            <a:ext cx="14398282" cy="4847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1" y="9493623"/>
            <a:ext cx="19946004" cy="41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4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381010" y="1169458"/>
            <a:ext cx="116156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Modelling - Evaluation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870" y="2580869"/>
            <a:ext cx="6426759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59707" y="3303645"/>
            <a:ext cx="16497940" cy="1261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Posts Level Analysis </a:t>
            </a:r>
            <a:endParaRPr lang="en-US" sz="44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1" y="4119744"/>
            <a:ext cx="14398282" cy="4847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1" y="9493623"/>
            <a:ext cx="19946004" cy="41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5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9165420" y="1169458"/>
            <a:ext cx="60468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Conclusion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4586" y="2580869"/>
            <a:ext cx="11439350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215152" y="4657549"/>
            <a:ext cx="10650072" cy="55256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alibri Light"/>
              </a:rPr>
              <a:t>Redefining Description</a:t>
            </a:r>
            <a:endParaRPr lang="en-US" dirty="0">
              <a:solidFill>
                <a:schemeClr val="tx1"/>
              </a:solidFill>
              <a:latin typeface="Calibri Light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alibri Light"/>
              </a:rPr>
              <a:t>Subreddit</a:t>
            </a:r>
            <a:r>
              <a:rPr lang="en-US" b="1" dirty="0">
                <a:solidFill>
                  <a:schemeClr val="tx1"/>
                </a:solidFill>
                <a:latin typeface="Calibri Light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alibri Light"/>
              </a:rPr>
              <a:t>Merger</a:t>
            </a:r>
          </a:p>
          <a:p>
            <a:endParaRPr lang="en-US" b="1" dirty="0" smtClean="0">
              <a:solidFill>
                <a:schemeClr val="tx1"/>
              </a:solidFill>
              <a:latin typeface="Calibri Light"/>
            </a:endParaRPr>
          </a:p>
          <a:p>
            <a:endParaRPr lang="en-US" b="1" dirty="0" smtClean="0">
              <a:solidFill>
                <a:schemeClr val="tx1"/>
              </a:solidFill>
              <a:latin typeface="Calibri Light"/>
            </a:endParaRPr>
          </a:p>
          <a:p>
            <a:endParaRPr lang="en-US" b="1" dirty="0">
              <a:solidFill>
                <a:schemeClr val="tx1"/>
              </a:solidFill>
              <a:latin typeface="Calibri Light"/>
            </a:endParaRPr>
          </a:p>
          <a:p>
            <a:endParaRPr lang="en-US" b="1" dirty="0">
              <a:solidFill>
                <a:schemeClr val="tx1"/>
              </a:solidFill>
              <a:latin typeface="Calibri Ligh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alibri Light"/>
              </a:rPr>
              <a:t>Auto </a:t>
            </a:r>
            <a:r>
              <a:rPr lang="en-US" b="1" dirty="0" err="1" smtClean="0">
                <a:solidFill>
                  <a:schemeClr val="tx1"/>
                </a:solidFill>
                <a:latin typeface="Calibri Light"/>
              </a:rPr>
              <a:t>Subreddit</a:t>
            </a:r>
            <a:r>
              <a:rPr lang="en-US" b="1" dirty="0" smtClean="0">
                <a:solidFill>
                  <a:schemeClr val="tx1"/>
                </a:solidFill>
                <a:latin typeface="Calibri Light"/>
              </a:rPr>
              <a:t> Classifier</a:t>
            </a:r>
            <a:endParaRPr lang="en-US" dirty="0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18" name="Shape 2895"/>
          <p:cNvSpPr/>
          <p:nvPr/>
        </p:nvSpPr>
        <p:spPr>
          <a:xfrm>
            <a:off x="5311485" y="5540901"/>
            <a:ext cx="457406" cy="91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895"/>
          <p:cNvSpPr/>
          <p:nvPr/>
        </p:nvSpPr>
        <p:spPr>
          <a:xfrm>
            <a:off x="5311485" y="8355819"/>
            <a:ext cx="457406" cy="91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Rectangle 7"/>
          <p:cNvSpPr/>
          <p:nvPr/>
        </p:nvSpPr>
        <p:spPr>
          <a:xfrm>
            <a:off x="3750944" y="3563225"/>
            <a:ext cx="3508974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01589" y="3732940"/>
            <a:ext cx="320151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Recommendation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0" name="Shape 2895"/>
          <p:cNvSpPr/>
          <p:nvPr/>
        </p:nvSpPr>
        <p:spPr>
          <a:xfrm>
            <a:off x="18703994" y="5279291"/>
            <a:ext cx="457406" cy="91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895"/>
          <p:cNvSpPr/>
          <p:nvPr/>
        </p:nvSpPr>
        <p:spPr>
          <a:xfrm>
            <a:off x="18703994" y="8094209"/>
            <a:ext cx="457406" cy="91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Rectangle 11"/>
          <p:cNvSpPr/>
          <p:nvPr/>
        </p:nvSpPr>
        <p:spPr>
          <a:xfrm>
            <a:off x="17233459" y="3568885"/>
            <a:ext cx="3508974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33936" y="3738600"/>
            <a:ext cx="210185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Limitations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3836364" y="4657549"/>
            <a:ext cx="10650072" cy="55256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Calibri Light"/>
              </a:rPr>
              <a:t>Common Predictive Words</a:t>
            </a:r>
            <a:endParaRPr lang="en-US" dirty="0">
              <a:solidFill>
                <a:schemeClr val="tx1"/>
              </a:solidFill>
              <a:latin typeface="Calibri Light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alibri Light"/>
              </a:rPr>
              <a:t>Sample Size</a:t>
            </a:r>
          </a:p>
          <a:p>
            <a:endParaRPr lang="en-US" b="1" dirty="0" smtClean="0">
              <a:solidFill>
                <a:schemeClr val="tx1"/>
              </a:solidFill>
              <a:latin typeface="Calibri Light"/>
            </a:endParaRPr>
          </a:p>
          <a:p>
            <a:endParaRPr lang="en-US" b="1" dirty="0" smtClean="0">
              <a:solidFill>
                <a:schemeClr val="tx1"/>
              </a:solidFill>
              <a:latin typeface="Calibri Light"/>
            </a:endParaRPr>
          </a:p>
          <a:p>
            <a:endParaRPr lang="en-US" b="1" dirty="0">
              <a:solidFill>
                <a:schemeClr val="tx1"/>
              </a:solidFill>
              <a:latin typeface="Calibri Light"/>
            </a:endParaRPr>
          </a:p>
          <a:p>
            <a:endParaRPr lang="en-US" b="1" dirty="0">
              <a:solidFill>
                <a:schemeClr val="tx1"/>
              </a:solidFill>
              <a:latin typeface="Calibri Ligh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alibri Light"/>
              </a:rPr>
              <a:t>Coefficients &gt; 20</a:t>
            </a:r>
            <a:endParaRPr lang="en-US" dirty="0">
              <a:solidFill>
                <a:schemeClr val="tx1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625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7186508" y="1169458"/>
            <a:ext cx="10004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Problem Statement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21043" y="2580869"/>
            <a:ext cx="5386411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1603529" y="3826735"/>
            <a:ext cx="21221700" cy="2493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The words Investing and Trading are used interchangeably, and loosely, in th</a:t>
            </a: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 world. </a:t>
            </a:r>
          </a:p>
          <a:p>
            <a:pPr algn="just"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Friend A : I am going to invest in this stock/company </a:t>
            </a:r>
          </a:p>
          <a:p>
            <a:pPr algn="just"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Friend B : I am going to trade this stock/company </a:t>
            </a:r>
          </a:p>
          <a:p>
            <a:pPr algn="just"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						So is there actually a distinction ? 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8673" y="2987923"/>
            <a:ext cx="4190124" cy="69293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211742" y="3072779"/>
            <a:ext cx="238398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Investopedia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194719" y="789853"/>
            <a:ext cx="16497940" cy="67435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18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 Non-Business Orientated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091" y="3765713"/>
            <a:ext cx="6936996" cy="772089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577989" y="8277830"/>
            <a:ext cx="21221700" cy="2493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Users of </a:t>
            </a:r>
            <a:r>
              <a:rPr lang="en-US" dirty="0" err="1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reddit</a:t>
            </a: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should proceed to which </a:t>
            </a:r>
            <a:r>
              <a:rPr lang="en-US" dirty="0" err="1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subreddit</a:t>
            </a: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Investing or Trading ? </a:t>
            </a:r>
          </a:p>
          <a:p>
            <a:pPr algn="just"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1.20 million members in Investing , created on 15 March 2008</a:t>
            </a:r>
          </a:p>
          <a:p>
            <a:pPr algn="just"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0.03 million members in Trading , created on 21 August 2008 </a:t>
            </a:r>
          </a:p>
          <a:p>
            <a:pPr algn="just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					Head start  &gt;&gt;&gt;&gt; Herd Mentality ? </a:t>
            </a:r>
          </a:p>
        </p:txBody>
      </p:sp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9365689" y="6599623"/>
            <a:ext cx="4727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Exploratory Data Analysis 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02136" y="6600177"/>
            <a:ext cx="250260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Data Refining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82" name="Shape 2547"/>
          <p:cNvSpPr/>
          <p:nvPr/>
        </p:nvSpPr>
        <p:spPr>
          <a:xfrm>
            <a:off x="11370842" y="4998826"/>
            <a:ext cx="677346" cy="677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584" y="1169458"/>
            <a:ext cx="113445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CONTENT OVERVIEW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9644" y="2580869"/>
            <a:ext cx="5449184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Modern and Minimal Presentation Template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966151" y="4596321"/>
            <a:ext cx="1482356" cy="1482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98600" y="4629746"/>
            <a:ext cx="1482356" cy="1482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861782" y="6600450"/>
            <a:ext cx="186140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Modelling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6937646" y="4630019"/>
            <a:ext cx="1482356" cy="1482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7946707" y="512753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3633831" y="512753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hape 2940"/>
          <p:cNvSpPr/>
          <p:nvPr/>
        </p:nvSpPr>
        <p:spPr>
          <a:xfrm>
            <a:off x="17314057" y="5000895"/>
            <a:ext cx="772580" cy="772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602"/>
          <p:cNvSpPr>
            <a:spLocks noChangeAspect="1"/>
          </p:cNvSpPr>
          <p:nvPr/>
        </p:nvSpPr>
        <p:spPr>
          <a:xfrm>
            <a:off x="5439748" y="5127532"/>
            <a:ext cx="67056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777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625206" y="1169458"/>
            <a:ext cx="71272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Data Refining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870" y="2580869"/>
            <a:ext cx="6426759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647938" y="4539465"/>
            <a:ext cx="3508974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616917" y="4709180"/>
            <a:ext cx="156485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Classify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74426" y="4539465"/>
            <a:ext cx="3508974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74848" y="4709180"/>
            <a:ext cx="1301959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Import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434338" y="4539465"/>
            <a:ext cx="3508974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1324769" y="4709180"/>
            <a:ext cx="17219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Combine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53274" y="6197325"/>
            <a:ext cx="28729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Investing = 0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63370" y="7645125"/>
            <a:ext cx="265271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Trading = 1 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12021" y="9092925"/>
            <a:ext cx="262764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Reset Index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66383" y="6197325"/>
            <a:ext cx="351891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Drop Duplicates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41486" y="7645125"/>
            <a:ext cx="276870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Concatenate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020635" y="10530714"/>
            <a:ext cx="23871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err="1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Stopwords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488176" y="6197325"/>
            <a:ext cx="345210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Title + Self Text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000596" y="7645125"/>
            <a:ext cx="242726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Clean Post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099983" y="9092925"/>
            <a:ext cx="222849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Stemming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439177" y="1169458"/>
            <a:ext cx="134993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Exploratory Data Analysis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27124" y="2580869"/>
            <a:ext cx="12574276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462272" y="5471145"/>
            <a:ext cx="3827394" cy="94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 smtClean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  <a:sym typeface="Bebas Neue" charset="0"/>
              </a:rPr>
              <a:t>Word Cloud</a:t>
            </a:r>
            <a:endParaRPr lang="en-US" sz="4400" b="1" spc="500" dirty="0" smtClean="0">
              <a:solidFill>
                <a:schemeClr val="tx2"/>
              </a:solidFill>
              <a:latin typeface="Lato Bold" charset="0"/>
              <a:ea typeface="Lato Bold" charset="0"/>
              <a:cs typeface="Lato Bold" charset="0"/>
              <a:sym typeface="Bebas Neue" charset="0"/>
            </a:endParaRPr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3607020" y="6823773"/>
            <a:ext cx="7575550" cy="150842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Word Cloud is a data visualization technique used for representing text data in which the size of each word indicates its frequency or importance.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14908" y="9633056"/>
            <a:ext cx="3508974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260113" y="9802771"/>
            <a:ext cx="221240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Word Cloud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18" y="5040805"/>
            <a:ext cx="5872470" cy="3127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987" y="7986006"/>
            <a:ext cx="6084432" cy="32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66081" y="1665868"/>
            <a:ext cx="9588063" cy="706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3607020" y="1768940"/>
            <a:ext cx="3055324" cy="94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 smtClean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  <a:sym typeface="Bebas Neue" charset="0"/>
              </a:rPr>
              <a:t>Bar Plots</a:t>
            </a:r>
            <a:endParaRPr lang="en-US" sz="4400" b="1" spc="500" dirty="0" smtClean="0">
              <a:solidFill>
                <a:schemeClr val="tx2"/>
              </a:solidFill>
              <a:latin typeface="Lato Bold" charset="0"/>
              <a:ea typeface="Lato Bold" charset="0"/>
              <a:cs typeface="Lato Bold" charset="0"/>
              <a:sym typeface="Bebas Neue" charset="0"/>
            </a:endParaRPr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3098800" y="3033413"/>
            <a:ext cx="7575550" cy="11060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TF-IDF and Count </a:t>
            </a:r>
            <a:r>
              <a:rPr lang="en-US" dirty="0" err="1" smtClean="0"/>
              <a:t>Vectorizer</a:t>
            </a:r>
            <a:r>
              <a:rPr lang="en-US" dirty="0" smtClean="0"/>
              <a:t> to find the top 20 word counts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07020" y="7817924"/>
            <a:ext cx="3508974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477417" y="7987639"/>
            <a:ext cx="176202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Bar Plots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8800" y="1449659"/>
            <a:ext cx="18073619" cy="9777141"/>
          </a:xfrm>
          <a:prstGeom prst="rect">
            <a:avLst/>
          </a:prstGeom>
          <a:noFill/>
          <a:ln w="3556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251200" y="5525835"/>
            <a:ext cx="7575550" cy="15492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 , com , www seems to be present in both </a:t>
            </a:r>
            <a:r>
              <a:rPr lang="en-US" dirty="0" err="1" smtClean="0"/>
              <a:t>subreddit</a:t>
            </a:r>
            <a:r>
              <a:rPr lang="en-US" dirty="0"/>
              <a:t> </a:t>
            </a:r>
            <a:r>
              <a:rPr lang="en-US" dirty="0" smtClean="0"/>
              <a:t>even after applying clean post function, which includes beautiful soup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401" y="5977054"/>
            <a:ext cx="10227018" cy="5281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150" y="1471868"/>
            <a:ext cx="10128026" cy="44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271067" y="1169458"/>
            <a:ext cx="118355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Post EDA Adjustments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4586" y="2580869"/>
            <a:ext cx="11439350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359707" y="5209182"/>
            <a:ext cx="16497940" cy="2493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Removal of more </a:t>
            </a:r>
            <a:r>
              <a:rPr lang="en-US" dirty="0" err="1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stopwords</a:t>
            </a: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Common words and redundant words 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en-US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r>
              <a:rPr lang="en-SG" dirty="0"/>
              <a:t>price, know , money</a:t>
            </a:r>
            <a:r>
              <a:rPr lang="en-SG" dirty="0" smtClean="0"/>
              <a:t>, http, www, com , invest, trade 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18" name="Shape 2895"/>
          <p:cNvSpPr/>
          <p:nvPr/>
        </p:nvSpPr>
        <p:spPr>
          <a:xfrm>
            <a:off x="11985533" y="5540901"/>
            <a:ext cx="457406" cy="914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31353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9583804" y="1169458"/>
            <a:ext cx="52100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Modelling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870" y="2580869"/>
            <a:ext cx="6426759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134202" y="2166743"/>
            <a:ext cx="3508974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735969" y="2305261"/>
            <a:ext cx="2305439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Naïve Bayes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89865" y="2234401"/>
            <a:ext cx="3974968" cy="692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66597" y="2362875"/>
            <a:ext cx="362150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Logistic Regression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96404" y="3987259"/>
            <a:ext cx="440377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Naïve Bayes + CVEC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89865" y="3892262"/>
            <a:ext cx="35461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Logistic + CVEC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89865" y="5340062"/>
            <a:ext cx="376359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Logistic + TV-IDF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896404" y="5410922"/>
            <a:ext cx="462120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300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Naïve Bayes + TV-IDF</a:t>
            </a:r>
            <a:endParaRPr lang="en-US" sz="2800" b="1" spc="300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79" y="6192714"/>
            <a:ext cx="14411323" cy="67392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07980" y="9054790"/>
            <a:ext cx="12734693" cy="535259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4847766" y="4569458"/>
            <a:ext cx="579863" cy="1293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381010" y="1169458"/>
            <a:ext cx="116156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Modelling - Evaluation</a:t>
            </a:r>
            <a:endParaRPr lang="en-US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870" y="2580869"/>
            <a:ext cx="6426759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Lato Light" charset="0"/>
                <a:ea typeface="Lato Light" charset="0"/>
                <a:cs typeface="Lato Light" charset="0"/>
              </a:rPr>
              <a:t>------------------------------------------------------------------</a:t>
            </a:r>
            <a:endParaRPr lang="en-US" sz="2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1608677" y="83820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1" y="3292861"/>
            <a:ext cx="11268811" cy="8856247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12801600" y="4259765"/>
            <a:ext cx="9768470" cy="322761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Accuracy: 0.77</a:t>
            </a:r>
          </a:p>
          <a:p>
            <a:pPr>
              <a:lnSpc>
                <a:spcPts val="4040"/>
              </a:lnSpc>
            </a:pPr>
            <a:r>
              <a:rPr 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Misclassification Rate: 0.23</a:t>
            </a:r>
          </a:p>
          <a:p>
            <a:pPr>
              <a:lnSpc>
                <a:spcPts val="4040"/>
              </a:lnSpc>
            </a:pPr>
            <a:r>
              <a:rPr 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Sensitivity: 0.812</a:t>
            </a:r>
          </a:p>
          <a:p>
            <a:pPr>
              <a:lnSpc>
                <a:spcPts val="4040"/>
              </a:lnSpc>
            </a:pPr>
            <a:r>
              <a:rPr 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Specificity: 0.724</a:t>
            </a:r>
          </a:p>
          <a:p>
            <a:pPr>
              <a:lnSpc>
                <a:spcPts val="4040"/>
              </a:lnSpc>
            </a:pPr>
            <a:r>
              <a:rPr 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Precision: </a:t>
            </a:r>
            <a:r>
              <a:rPr lang="en-US" sz="36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0.758</a:t>
            </a:r>
            <a:endParaRPr lang="en-US" sz="36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2437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B4BC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0.77 Misclassification Rate: 0.23 Sensitivity: 0.812 Specificity: 0.724 Precision: 0.758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9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Wolf Light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6DDD7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35597</TotalTime>
  <Words>1289</Words>
  <Application>Microsoft Office PowerPoint</Application>
  <PresentationFormat>Custom</PresentationFormat>
  <Paragraphs>225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Bebas Neue</vt:lpstr>
      <vt:lpstr>Calibri Light</vt:lpstr>
      <vt:lpstr>Courier New</vt:lpstr>
      <vt:lpstr>Gill Sans</vt:lpstr>
      <vt:lpstr>Lato</vt:lpstr>
      <vt:lpstr>Lato Black</vt:lpstr>
      <vt:lpstr>Lato Bold</vt:lpstr>
      <vt:lpstr>Lato Light</vt:lpstr>
      <vt:lpstr>Montserrat Hairline</vt:lpstr>
      <vt:lpstr>Open Sans Light</vt:lpstr>
      <vt:lpstr>Poppins Light</vt:lpstr>
      <vt:lpstr>Poppins SemiBold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http://graphicriver.net/user/jetfabrik</Manager>
  <Company>http://graphicriver.net/user/jetfabrik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>http://graphicriver.net/user/jetfabrik</dc:subject>
  <dc:creator>Jetfabrik</dc:creator>
  <cp:keywords>http:/graphicriver.net/user/jetfabrik</cp:keywords>
  <dc:description>http://graphicriver.net/user/jetfabrik</dc:description>
  <cp:lastModifiedBy>Windows User</cp:lastModifiedBy>
  <cp:revision>6083</cp:revision>
  <dcterms:created xsi:type="dcterms:W3CDTF">2014-11-12T21:47:38Z</dcterms:created>
  <dcterms:modified xsi:type="dcterms:W3CDTF">2020-09-10T20:50:24Z</dcterms:modified>
  <cp:category>http://graphicriver.net/user/jetfabrik</cp:category>
</cp:coreProperties>
</file>