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2"/>
  </p:notesMasterIdLst>
  <p:sldIdLst>
    <p:sldId id="263" r:id="rId2"/>
    <p:sldId id="257" r:id="rId3"/>
    <p:sldId id="264" r:id="rId4"/>
    <p:sldId id="265" r:id="rId5"/>
    <p:sldId id="268" r:id="rId6"/>
    <p:sldId id="269" r:id="rId7"/>
    <p:sldId id="272" r:id="rId8"/>
    <p:sldId id="271" r:id="rId9"/>
    <p:sldId id="260" r:id="rId10"/>
    <p:sldId id="273" r:id="rId11"/>
    <p:sldId id="261" r:id="rId12"/>
    <p:sldId id="258" r:id="rId13"/>
    <p:sldId id="279" r:id="rId14"/>
    <p:sldId id="275" r:id="rId15"/>
    <p:sldId id="276" r:id="rId16"/>
    <p:sldId id="274" r:id="rId17"/>
    <p:sldId id="277" r:id="rId18"/>
    <p:sldId id="278" r:id="rId19"/>
    <p:sldId id="262"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75EA59-19A6-4EAF-8091-5E8C7115634D}">
          <p14:sldIdLst>
            <p14:sldId id="263"/>
            <p14:sldId id="257"/>
            <p14:sldId id="264"/>
            <p14:sldId id="265"/>
            <p14:sldId id="268"/>
            <p14:sldId id="269"/>
            <p14:sldId id="272"/>
            <p14:sldId id="271"/>
            <p14:sldId id="260"/>
            <p14:sldId id="273"/>
            <p14:sldId id="261"/>
            <p14:sldId id="258"/>
            <p14:sldId id="279"/>
            <p14:sldId id="275"/>
            <p14:sldId id="276"/>
            <p14:sldId id="274"/>
            <p14:sldId id="277"/>
            <p14:sldId id="278"/>
            <p14:sldId id="26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84337" autoAdjust="0"/>
  </p:normalViewPr>
  <p:slideViewPr>
    <p:cSldViewPr snapToGrid="0">
      <p:cViewPr>
        <p:scale>
          <a:sx n="98" d="100"/>
          <a:sy n="98" d="100"/>
        </p:scale>
        <p:origin x="79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3F6B3-0524-4484-BA1F-56448743D893}" type="datetimeFigureOut">
              <a:rPr lang="en-SG" smtClean="0"/>
              <a:t>7/12/2020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2F4E0-BA53-4EC2-977B-28120CD586C8}" type="slidenum">
              <a:rPr lang="en-SG" smtClean="0"/>
              <a:t>‹#›</a:t>
            </a:fld>
            <a:endParaRPr lang="en-SG"/>
          </a:p>
        </p:txBody>
      </p:sp>
    </p:spTree>
    <p:extLst>
      <p:ext uri="{BB962C8B-B14F-4D97-AF65-F5344CB8AC3E}">
        <p14:creationId xmlns:p14="http://schemas.microsoft.com/office/powerpoint/2010/main" val="35470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vestopedia.com/terms/p/pensionplan.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want to do an investment but you don’t know which stock to pick , or actually you do, u believe that this company has an awesome product or an awesome business model </a:t>
            </a:r>
          </a:p>
          <a:p>
            <a:endParaRPr lang="en-SG" dirty="0"/>
          </a:p>
          <a:p>
            <a:endParaRPr lang="en-SG" dirty="0"/>
          </a:p>
        </p:txBody>
      </p:sp>
      <p:sp>
        <p:nvSpPr>
          <p:cNvPr id="4" name="Slide Number Placeholder 3"/>
          <p:cNvSpPr>
            <a:spLocks noGrp="1"/>
          </p:cNvSpPr>
          <p:nvPr>
            <p:ph type="sldNum" sz="quarter" idx="5"/>
          </p:nvPr>
        </p:nvSpPr>
        <p:spPr/>
        <p:txBody>
          <a:bodyPr/>
          <a:lstStyle/>
          <a:p>
            <a:fld id="{DF32F4E0-BA53-4EC2-977B-28120CD586C8}" type="slidenum">
              <a:rPr lang="en-SG" smtClean="0"/>
              <a:t>2</a:t>
            </a:fld>
            <a:endParaRPr lang="en-SG"/>
          </a:p>
        </p:txBody>
      </p:sp>
    </p:spTree>
    <p:extLst>
      <p:ext uri="{BB962C8B-B14F-4D97-AF65-F5344CB8AC3E}">
        <p14:creationId xmlns:p14="http://schemas.microsoft.com/office/powerpoint/2010/main" val="1724198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15</a:t>
            </a:fld>
            <a:endParaRPr lang="en-SG"/>
          </a:p>
        </p:txBody>
      </p:sp>
    </p:spTree>
    <p:extLst>
      <p:ext uri="{BB962C8B-B14F-4D97-AF65-F5344CB8AC3E}">
        <p14:creationId xmlns:p14="http://schemas.microsoft.com/office/powerpoint/2010/main" val="17567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p>
        </p:txBody>
      </p:sp>
      <p:sp>
        <p:nvSpPr>
          <p:cNvPr id="4" name="Slide Number Placeholder 3"/>
          <p:cNvSpPr>
            <a:spLocks noGrp="1"/>
          </p:cNvSpPr>
          <p:nvPr>
            <p:ph type="sldNum" sz="quarter" idx="5"/>
          </p:nvPr>
        </p:nvSpPr>
        <p:spPr/>
        <p:txBody>
          <a:bodyPr/>
          <a:lstStyle/>
          <a:p>
            <a:fld id="{DF32F4E0-BA53-4EC2-977B-28120CD586C8}" type="slidenum">
              <a:rPr lang="en-SG" smtClean="0"/>
              <a:t>19</a:t>
            </a:fld>
            <a:endParaRPr lang="en-SG"/>
          </a:p>
        </p:txBody>
      </p:sp>
    </p:spTree>
    <p:extLst>
      <p:ext uri="{BB962C8B-B14F-4D97-AF65-F5344CB8AC3E}">
        <p14:creationId xmlns:p14="http://schemas.microsoft.com/office/powerpoint/2010/main" val="1220733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random stocks, turned out to be a double edge sword, it managed to choose all the 5 random </a:t>
            </a:r>
            <a:r>
              <a:rPr lang="en-SG" dirty="0" err="1"/>
              <a:t>forrest</a:t>
            </a:r>
            <a:r>
              <a:rPr lang="en-SG" dirty="0"/>
              <a:t> that are doing well </a:t>
            </a:r>
          </a:p>
        </p:txBody>
      </p:sp>
      <p:sp>
        <p:nvSpPr>
          <p:cNvPr id="4" name="Slide Number Placeholder 3"/>
          <p:cNvSpPr>
            <a:spLocks noGrp="1"/>
          </p:cNvSpPr>
          <p:nvPr>
            <p:ph type="sldNum" sz="quarter" idx="5"/>
          </p:nvPr>
        </p:nvSpPr>
        <p:spPr/>
        <p:txBody>
          <a:bodyPr/>
          <a:lstStyle/>
          <a:p>
            <a:fld id="{DF32F4E0-BA53-4EC2-977B-28120CD586C8}" type="slidenum">
              <a:rPr lang="en-SG" smtClean="0"/>
              <a:t>20</a:t>
            </a:fld>
            <a:endParaRPr lang="en-SG"/>
          </a:p>
        </p:txBody>
      </p:sp>
    </p:spTree>
    <p:extLst>
      <p:ext uri="{BB962C8B-B14F-4D97-AF65-F5344CB8AC3E}">
        <p14:creationId xmlns:p14="http://schemas.microsoft.com/office/powerpoint/2010/main" val="293104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32F4E0-BA53-4EC2-977B-28120CD586C8}" type="slidenum">
              <a:rPr lang="en-SG" smtClean="0"/>
              <a:t>3</a:t>
            </a:fld>
            <a:endParaRPr lang="en-SG"/>
          </a:p>
        </p:txBody>
      </p:sp>
    </p:spTree>
    <p:extLst>
      <p:ext uri="{BB962C8B-B14F-4D97-AF65-F5344CB8AC3E}">
        <p14:creationId xmlns:p14="http://schemas.microsoft.com/office/powerpoint/2010/main" val="14575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32F4E0-BA53-4EC2-977B-28120CD586C8}" type="slidenum">
              <a:rPr lang="en-SG" smtClean="0"/>
              <a:t>4</a:t>
            </a:fld>
            <a:endParaRPr lang="en-SG"/>
          </a:p>
        </p:txBody>
      </p:sp>
    </p:spTree>
    <p:extLst>
      <p:ext uri="{BB962C8B-B14F-4D97-AF65-F5344CB8AC3E}">
        <p14:creationId xmlns:p14="http://schemas.microsoft.com/office/powerpoint/2010/main" val="125071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5</a:t>
            </a:fld>
            <a:endParaRPr lang="en-SG"/>
          </a:p>
        </p:txBody>
      </p:sp>
    </p:spTree>
    <p:extLst>
      <p:ext uri="{BB962C8B-B14F-4D97-AF65-F5344CB8AC3E}">
        <p14:creationId xmlns:p14="http://schemas.microsoft.com/office/powerpoint/2010/main" val="42122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7</a:t>
            </a:fld>
            <a:endParaRPr lang="en-SG"/>
          </a:p>
        </p:txBody>
      </p:sp>
    </p:spTree>
    <p:extLst>
      <p:ext uri="{BB962C8B-B14F-4D97-AF65-F5344CB8AC3E}">
        <p14:creationId xmlns:p14="http://schemas.microsoft.com/office/powerpoint/2010/main" val="321337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EPS = The amount of company’s profit per outstanding</a:t>
            </a:r>
            <a:r>
              <a:rPr lang="en-SG" baseline="0" dirty="0"/>
              <a:t> share for the company fiscal year</a:t>
            </a:r>
          </a:p>
          <a:p>
            <a:r>
              <a:rPr lang="en-SG" dirty="0" err="1"/>
              <a:t>Instituational</a:t>
            </a:r>
            <a:r>
              <a:rPr lang="en-SG" baseline="0" dirty="0"/>
              <a:t> Ownership = how much of a company is owned by </a:t>
            </a:r>
            <a:r>
              <a:rPr lang="en-SG" baseline="0" dirty="0" err="1"/>
              <a:t>instititutions</a:t>
            </a:r>
            <a:r>
              <a:rPr lang="en-SG" baseline="0" dirty="0"/>
              <a:t> , 1 means 100%</a:t>
            </a:r>
          </a:p>
          <a:p>
            <a:r>
              <a:rPr lang="en-US" sz="1200" b="0" i="0" kern="1200" dirty="0">
                <a:solidFill>
                  <a:schemeClr val="tx1"/>
                </a:solidFill>
                <a:effectLst/>
                <a:latin typeface="+mn-lt"/>
                <a:ea typeface="+mn-ea"/>
                <a:cs typeface="+mn-cs"/>
              </a:rPr>
              <a:t>Institutional ownership is the amount of a company’s available stock owned by mutual or </a:t>
            </a:r>
            <a:r>
              <a:rPr lang="en-US" sz="1200" b="0" i="0" u="sng" kern="1200" dirty="0">
                <a:solidFill>
                  <a:schemeClr val="tx1"/>
                </a:solidFill>
                <a:effectLst/>
                <a:latin typeface="+mn-lt"/>
                <a:ea typeface="+mn-ea"/>
                <a:cs typeface="+mn-cs"/>
                <a:hlinkClick r:id="rId3"/>
              </a:rPr>
              <a:t>pension funds</a:t>
            </a:r>
            <a:r>
              <a:rPr lang="en-US" sz="1200" b="0" i="0" kern="1200" dirty="0">
                <a:solidFill>
                  <a:schemeClr val="tx1"/>
                </a:solidFill>
                <a:effectLst/>
                <a:latin typeface="+mn-lt"/>
                <a:ea typeface="+mn-ea"/>
                <a:cs typeface="+mn-cs"/>
              </a:rPr>
              <a:t>, insurance companies, investment firms, private foundations, endowments or other large entities that manage funds on behalf of others.</a:t>
            </a:r>
          </a:p>
          <a:p>
            <a:r>
              <a:rPr lang="en-US" sz="1200" b="0" i="0" kern="1200" dirty="0">
                <a:solidFill>
                  <a:schemeClr val="tx1"/>
                </a:solidFill>
                <a:effectLst/>
                <a:latin typeface="+mn-lt"/>
                <a:ea typeface="+mn-ea"/>
                <a:cs typeface="+mn-cs"/>
              </a:rPr>
              <a:t>Gross margin : (sell price</a:t>
            </a:r>
            <a:r>
              <a:rPr lang="en-US" sz="1200" b="0" i="0" kern="1200" baseline="0" dirty="0">
                <a:solidFill>
                  <a:schemeClr val="tx1"/>
                </a:solidFill>
                <a:effectLst/>
                <a:latin typeface="+mn-lt"/>
                <a:ea typeface="+mn-ea"/>
                <a:cs typeface="+mn-cs"/>
              </a:rPr>
              <a:t> – cost) / Cost</a:t>
            </a:r>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11</a:t>
            </a:fld>
            <a:endParaRPr lang="en-SG"/>
          </a:p>
        </p:txBody>
      </p:sp>
    </p:spTree>
    <p:extLst>
      <p:ext uri="{BB962C8B-B14F-4D97-AF65-F5344CB8AC3E}">
        <p14:creationId xmlns:p14="http://schemas.microsoft.com/office/powerpoint/2010/main" val="178428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12</a:t>
            </a:fld>
            <a:endParaRPr lang="en-SG"/>
          </a:p>
        </p:txBody>
      </p:sp>
    </p:spTree>
    <p:extLst>
      <p:ext uri="{BB962C8B-B14F-4D97-AF65-F5344CB8AC3E}">
        <p14:creationId xmlns:p14="http://schemas.microsoft.com/office/powerpoint/2010/main" val="392861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Adjusted R Squared refers to the statistical tool which helps the investors in measuring the extent of the variance of the variable which is dependent that can be explained with the independent variable and it considers the impact of only those independent variables which have an impact on the variation of the dependent variable.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higher the R2 Adjusted it means the predictors have higher explanatory power for the predicted value</a:t>
            </a:r>
          </a:p>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13</a:t>
            </a:fld>
            <a:endParaRPr lang="en-SG"/>
          </a:p>
        </p:txBody>
      </p:sp>
    </p:spTree>
    <p:extLst>
      <p:ext uri="{BB962C8B-B14F-4D97-AF65-F5344CB8AC3E}">
        <p14:creationId xmlns:p14="http://schemas.microsoft.com/office/powerpoint/2010/main" val="116435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F32F4E0-BA53-4EC2-977B-28120CD586C8}" type="slidenum">
              <a:rPr lang="en-SG" smtClean="0"/>
              <a:t>14</a:t>
            </a:fld>
            <a:endParaRPr lang="en-SG"/>
          </a:p>
        </p:txBody>
      </p:sp>
    </p:spTree>
    <p:extLst>
      <p:ext uri="{BB962C8B-B14F-4D97-AF65-F5344CB8AC3E}">
        <p14:creationId xmlns:p14="http://schemas.microsoft.com/office/powerpoint/2010/main" val="199056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48085D3-E12E-4F9B-866B-B8C5B010E2BA}" type="datetimeFigureOut">
              <a:rPr lang="en-SG" smtClean="0"/>
              <a:t>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11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085D3-E12E-4F9B-866B-B8C5B010E2BA}" type="datetimeFigureOut">
              <a:rPr lang="en-SG" smtClean="0"/>
              <a:t>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73997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085D3-E12E-4F9B-866B-B8C5B010E2BA}" type="datetimeFigureOut">
              <a:rPr lang="en-SG" smtClean="0"/>
              <a:t>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2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085D3-E12E-4F9B-866B-B8C5B010E2BA}" type="datetimeFigureOut">
              <a:rPr lang="en-SG" smtClean="0"/>
              <a:t>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34632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8085D3-E12E-4F9B-866B-B8C5B010E2BA}" type="datetimeFigureOut">
              <a:rPr lang="en-SG" smtClean="0"/>
              <a:t>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96814C0-B142-4531-AD00-7DE77C5DA56C}"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085D3-E12E-4F9B-866B-B8C5B010E2BA}" type="datetimeFigureOut">
              <a:rPr lang="en-SG" smtClean="0"/>
              <a:t>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56948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085D3-E12E-4F9B-866B-B8C5B010E2BA}" type="datetimeFigureOut">
              <a:rPr lang="en-SG" smtClean="0"/>
              <a:t>7/12/2020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260033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085D3-E12E-4F9B-866B-B8C5B010E2BA}" type="datetimeFigureOut">
              <a:rPr lang="en-SG" smtClean="0"/>
              <a:t>7/12/2020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211435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085D3-E12E-4F9B-866B-B8C5B010E2BA}" type="datetimeFigureOut">
              <a:rPr lang="en-SG" smtClean="0"/>
              <a:t>7/12/2020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429346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8085D3-E12E-4F9B-866B-B8C5B010E2BA}" type="datetimeFigureOut">
              <a:rPr lang="en-SG" smtClean="0"/>
              <a:t>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6814C0-B142-4531-AD00-7DE77C5DA56C}" type="slidenum">
              <a:rPr lang="en-SG" smtClean="0"/>
              <a:t>‹#›</a:t>
            </a:fld>
            <a:endParaRPr lang="en-SG"/>
          </a:p>
        </p:txBody>
      </p:sp>
    </p:spTree>
    <p:extLst>
      <p:ext uri="{BB962C8B-B14F-4D97-AF65-F5344CB8AC3E}">
        <p14:creationId xmlns:p14="http://schemas.microsoft.com/office/powerpoint/2010/main" val="139207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8085D3-E12E-4F9B-866B-B8C5B010E2BA}" type="datetimeFigureOut">
              <a:rPr lang="en-SG" smtClean="0"/>
              <a:t>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96814C0-B142-4531-AD00-7DE77C5DA56C}"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62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8085D3-E12E-4F9B-866B-B8C5B010E2BA}" type="datetimeFigureOut">
              <a:rPr lang="en-SG" smtClean="0"/>
              <a:t>7/12/2020</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6814C0-B142-4531-AD00-7DE77C5DA56C}"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10508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848" y="829056"/>
            <a:ext cx="9720072" cy="1499616"/>
          </a:xfrm>
        </p:spPr>
        <p:txBody>
          <a:bodyPr>
            <a:normAutofit/>
          </a:bodyPr>
          <a:lstStyle/>
          <a:p>
            <a:r>
              <a:rPr lang="en-SG" dirty="0"/>
              <a:t>SEEKING Valuation </a:t>
            </a:r>
            <a:r>
              <a:rPr lang="en-SG" dirty="0" err="1"/>
              <a:t>oN</a:t>
            </a:r>
            <a:r>
              <a:rPr lang="en-SG" dirty="0"/>
              <a:t> Listed Companies on NYSE, AMEX, NASDAQ</a:t>
            </a:r>
          </a:p>
        </p:txBody>
      </p:sp>
      <p:sp>
        <p:nvSpPr>
          <p:cNvPr id="3" name="Content Placeholder 2"/>
          <p:cNvSpPr>
            <a:spLocks noGrp="1"/>
          </p:cNvSpPr>
          <p:nvPr>
            <p:ph idx="1"/>
          </p:nvPr>
        </p:nvSpPr>
        <p:spPr>
          <a:xfrm>
            <a:off x="1613812" y="2936515"/>
            <a:ext cx="5868944" cy="1249350"/>
          </a:xfrm>
        </p:spPr>
        <p:txBody>
          <a:bodyPr>
            <a:normAutofit/>
          </a:bodyPr>
          <a:lstStyle/>
          <a:p>
            <a:pPr marL="914400" lvl="2" indent="0">
              <a:buNone/>
            </a:pPr>
            <a:r>
              <a:rPr lang="en-SG" sz="1800" b="1" u="sng" dirty="0"/>
              <a:t>Jeriel Wong </a:t>
            </a:r>
          </a:p>
          <a:p>
            <a:pPr marL="914400" lvl="2" indent="0">
              <a:buNone/>
            </a:pPr>
            <a:r>
              <a:rPr lang="en-SG" sz="1800" dirty="0"/>
              <a:t>Graduation Project for Data Science Immersive @ General Assembly</a:t>
            </a:r>
          </a:p>
        </p:txBody>
      </p:sp>
      <p:sp>
        <p:nvSpPr>
          <p:cNvPr id="4" name="TextBox 3">
            <a:extLst>
              <a:ext uri="{FF2B5EF4-FFF2-40B4-BE49-F238E27FC236}">
                <a16:creationId xmlns:a16="http://schemas.microsoft.com/office/drawing/2014/main" id="{EE6AE3B5-E553-4BE2-9B5E-1B6D8732F7C9}"/>
              </a:ext>
            </a:extLst>
          </p:cNvPr>
          <p:cNvSpPr txBox="1"/>
          <p:nvPr/>
        </p:nvSpPr>
        <p:spPr>
          <a:xfrm>
            <a:off x="2426612" y="5550775"/>
            <a:ext cx="7158268" cy="369332"/>
          </a:xfrm>
          <a:prstGeom prst="rect">
            <a:avLst/>
          </a:prstGeom>
          <a:noFill/>
        </p:spPr>
        <p:txBody>
          <a:bodyPr wrap="square" rtlCol="0">
            <a:spAutoFit/>
          </a:bodyPr>
          <a:lstStyle/>
          <a:p>
            <a:r>
              <a:rPr lang="en-SG" dirty="0"/>
              <a:t>Disclaimer:  This is educational, there can be losses in investments</a:t>
            </a:r>
          </a:p>
        </p:txBody>
      </p:sp>
    </p:spTree>
    <p:extLst>
      <p:ext uri="{BB962C8B-B14F-4D97-AF65-F5344CB8AC3E}">
        <p14:creationId xmlns:p14="http://schemas.microsoft.com/office/powerpoint/2010/main" val="142633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Data Analysis Visualisation</a:t>
            </a:r>
            <a:br>
              <a:rPr lang="en-SG" dirty="0"/>
            </a:br>
            <a:r>
              <a:rPr lang="en-SG" dirty="0"/>
              <a:t>- industry overview – with highest market cap</a:t>
            </a:r>
          </a:p>
        </p:txBody>
      </p:sp>
      <p:pic>
        <p:nvPicPr>
          <p:cNvPr id="4" name="Picture 3"/>
          <p:cNvPicPr>
            <a:picLocks noChangeAspect="1"/>
          </p:cNvPicPr>
          <p:nvPr/>
        </p:nvPicPr>
        <p:blipFill rotWithShape="1">
          <a:blip r:embed="rId2"/>
          <a:srcRect t="5185" r="1327" b="4798"/>
          <a:stretch/>
        </p:blipFill>
        <p:spPr>
          <a:xfrm>
            <a:off x="112438" y="2207172"/>
            <a:ext cx="9126155" cy="651642"/>
          </a:xfrm>
          <a:prstGeom prst="rect">
            <a:avLst/>
          </a:prstGeom>
        </p:spPr>
      </p:pic>
      <p:sp>
        <p:nvSpPr>
          <p:cNvPr id="6" name="TextBox 5"/>
          <p:cNvSpPr txBox="1"/>
          <p:nvPr/>
        </p:nvSpPr>
        <p:spPr>
          <a:xfrm>
            <a:off x="9527930" y="2243262"/>
            <a:ext cx="1949090" cy="523220"/>
          </a:xfrm>
          <a:prstGeom prst="rect">
            <a:avLst/>
          </a:prstGeom>
          <a:noFill/>
        </p:spPr>
        <p:txBody>
          <a:bodyPr wrap="square" rtlCol="0">
            <a:spAutoFit/>
          </a:bodyPr>
          <a:lstStyle/>
          <a:p>
            <a:r>
              <a:rPr lang="en-SG" sz="1400" dirty="0"/>
              <a:t>Communication Services</a:t>
            </a:r>
          </a:p>
          <a:p>
            <a:r>
              <a:rPr lang="en-SG" sz="1400" dirty="0"/>
              <a:t>	Telecom Services</a:t>
            </a:r>
          </a:p>
        </p:txBody>
      </p:sp>
      <p:pic>
        <p:nvPicPr>
          <p:cNvPr id="7" name="Picture 6"/>
          <p:cNvPicPr>
            <a:picLocks noChangeAspect="1"/>
          </p:cNvPicPr>
          <p:nvPr/>
        </p:nvPicPr>
        <p:blipFill rotWithShape="1">
          <a:blip r:embed="rId3"/>
          <a:srcRect t="5019" r="4027" b="5731"/>
          <a:stretch/>
        </p:blipFill>
        <p:spPr>
          <a:xfrm>
            <a:off x="344130" y="3316013"/>
            <a:ext cx="8894463" cy="1156138"/>
          </a:xfrm>
          <a:prstGeom prst="rect">
            <a:avLst/>
          </a:prstGeom>
        </p:spPr>
      </p:pic>
      <p:sp>
        <p:nvSpPr>
          <p:cNvPr id="8" name="TextBox 7"/>
          <p:cNvSpPr txBox="1"/>
          <p:nvPr/>
        </p:nvSpPr>
        <p:spPr>
          <a:xfrm>
            <a:off x="9706800" y="3593733"/>
            <a:ext cx="1770219" cy="523220"/>
          </a:xfrm>
          <a:prstGeom prst="rect">
            <a:avLst/>
          </a:prstGeom>
          <a:noFill/>
        </p:spPr>
        <p:txBody>
          <a:bodyPr wrap="square" rtlCol="0">
            <a:spAutoFit/>
          </a:bodyPr>
          <a:lstStyle/>
          <a:p>
            <a:r>
              <a:rPr lang="en-SG" sz="1400" dirty="0"/>
              <a:t>Real Estate</a:t>
            </a:r>
          </a:p>
          <a:p>
            <a:r>
              <a:rPr lang="en-SG" sz="1400" dirty="0"/>
              <a:t>	REIT Speciality</a:t>
            </a:r>
          </a:p>
        </p:txBody>
      </p:sp>
      <p:pic>
        <p:nvPicPr>
          <p:cNvPr id="9" name="Picture 8"/>
          <p:cNvPicPr>
            <a:picLocks noChangeAspect="1"/>
          </p:cNvPicPr>
          <p:nvPr/>
        </p:nvPicPr>
        <p:blipFill rotWithShape="1">
          <a:blip r:embed="rId4"/>
          <a:srcRect t="2100" r="2470" b="3107"/>
          <a:stretch/>
        </p:blipFill>
        <p:spPr>
          <a:xfrm>
            <a:off x="210706" y="4929351"/>
            <a:ext cx="9122480" cy="1345325"/>
          </a:xfrm>
          <a:prstGeom prst="rect">
            <a:avLst/>
          </a:prstGeom>
        </p:spPr>
      </p:pic>
      <p:sp>
        <p:nvSpPr>
          <p:cNvPr id="10" name="TextBox 9"/>
          <p:cNvSpPr txBox="1"/>
          <p:nvPr/>
        </p:nvSpPr>
        <p:spPr>
          <a:xfrm>
            <a:off x="9551638" y="5194599"/>
            <a:ext cx="2640362" cy="523220"/>
          </a:xfrm>
          <a:prstGeom prst="rect">
            <a:avLst/>
          </a:prstGeom>
          <a:noFill/>
        </p:spPr>
        <p:txBody>
          <a:bodyPr wrap="square" rtlCol="0">
            <a:spAutoFit/>
          </a:bodyPr>
          <a:lstStyle/>
          <a:p>
            <a:r>
              <a:rPr lang="en-SG" sz="1400" dirty="0"/>
              <a:t>Basic Materials</a:t>
            </a:r>
          </a:p>
          <a:p>
            <a:r>
              <a:rPr lang="en-SG" sz="1400" dirty="0"/>
              <a:t>	Lumber &amp; Wood Production</a:t>
            </a:r>
          </a:p>
        </p:txBody>
      </p:sp>
      <p:sp>
        <p:nvSpPr>
          <p:cNvPr id="11" name="Rectangle 10"/>
          <p:cNvSpPr/>
          <p:nvPr/>
        </p:nvSpPr>
        <p:spPr>
          <a:xfrm>
            <a:off x="792395" y="2541286"/>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840322" y="3932980"/>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024128" y="5085799"/>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985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808" y="100912"/>
            <a:ext cx="9720072" cy="1499616"/>
          </a:xfrm>
        </p:spPr>
        <p:txBody>
          <a:bodyPr>
            <a:normAutofit/>
          </a:bodyPr>
          <a:lstStyle/>
          <a:p>
            <a:r>
              <a:rPr lang="en-SG" dirty="0"/>
              <a:t>Data Analysis Visualisation – Financial INDICATORS - CORRELATION </a:t>
            </a:r>
          </a:p>
        </p:txBody>
      </p:sp>
      <p:pic>
        <p:nvPicPr>
          <p:cNvPr id="9" name="Picture 8"/>
          <p:cNvPicPr>
            <a:picLocks noChangeAspect="1"/>
          </p:cNvPicPr>
          <p:nvPr/>
        </p:nvPicPr>
        <p:blipFill>
          <a:blip r:embed="rId3"/>
          <a:stretch>
            <a:fillRect/>
          </a:stretch>
        </p:blipFill>
        <p:spPr>
          <a:xfrm>
            <a:off x="8113395" y="1910078"/>
            <a:ext cx="2808605" cy="3127531"/>
          </a:xfrm>
          <a:prstGeom prst="rect">
            <a:avLst/>
          </a:prstGeom>
        </p:spPr>
      </p:pic>
      <p:pic>
        <p:nvPicPr>
          <p:cNvPr id="10" name="Picture 9"/>
          <p:cNvPicPr>
            <a:picLocks noChangeAspect="1"/>
          </p:cNvPicPr>
          <p:nvPr/>
        </p:nvPicPr>
        <p:blipFill>
          <a:blip r:embed="rId4"/>
          <a:stretch>
            <a:fillRect/>
          </a:stretch>
        </p:blipFill>
        <p:spPr>
          <a:xfrm>
            <a:off x="4479671" y="2004127"/>
            <a:ext cx="2768346" cy="3088565"/>
          </a:xfrm>
          <a:prstGeom prst="rect">
            <a:avLst/>
          </a:prstGeom>
        </p:spPr>
      </p:pic>
      <p:pic>
        <p:nvPicPr>
          <p:cNvPr id="11" name="Picture 10"/>
          <p:cNvPicPr>
            <a:picLocks noChangeAspect="1"/>
          </p:cNvPicPr>
          <p:nvPr/>
        </p:nvPicPr>
        <p:blipFill>
          <a:blip r:embed="rId5"/>
          <a:stretch>
            <a:fillRect/>
          </a:stretch>
        </p:blipFill>
        <p:spPr>
          <a:xfrm>
            <a:off x="1003808" y="2121293"/>
            <a:ext cx="2562225" cy="2705100"/>
          </a:xfrm>
          <a:prstGeom prst="rect">
            <a:avLst/>
          </a:prstGeom>
        </p:spPr>
      </p:pic>
      <p:sp>
        <p:nvSpPr>
          <p:cNvPr id="12" name="TextBox 11"/>
          <p:cNvSpPr txBox="1"/>
          <p:nvPr/>
        </p:nvSpPr>
        <p:spPr>
          <a:xfrm>
            <a:off x="4958079" y="5344160"/>
            <a:ext cx="2289938" cy="646332"/>
          </a:xfrm>
          <a:prstGeom prst="rect">
            <a:avLst/>
          </a:prstGeom>
          <a:noFill/>
        </p:spPr>
        <p:txBody>
          <a:bodyPr wrap="square" rtlCol="0">
            <a:spAutoFit/>
          </a:bodyPr>
          <a:lstStyle/>
          <a:p>
            <a:r>
              <a:rPr lang="en-SG" dirty="0"/>
              <a:t>Institutional Ownership</a:t>
            </a:r>
          </a:p>
          <a:p>
            <a:endParaRPr lang="en-SG" dirty="0"/>
          </a:p>
        </p:txBody>
      </p:sp>
      <p:sp>
        <p:nvSpPr>
          <p:cNvPr id="13" name="TextBox 12"/>
          <p:cNvSpPr txBox="1"/>
          <p:nvPr/>
        </p:nvSpPr>
        <p:spPr>
          <a:xfrm>
            <a:off x="1402079" y="5344161"/>
            <a:ext cx="2143633" cy="646331"/>
          </a:xfrm>
          <a:prstGeom prst="rect">
            <a:avLst/>
          </a:prstGeom>
          <a:noFill/>
        </p:spPr>
        <p:txBody>
          <a:bodyPr wrap="square" rtlCol="0">
            <a:spAutoFit/>
          </a:bodyPr>
          <a:lstStyle/>
          <a:p>
            <a:r>
              <a:rPr lang="en-SG" dirty="0"/>
              <a:t>Earnings Per Share </a:t>
            </a:r>
          </a:p>
          <a:p>
            <a:endParaRPr lang="en-SG" dirty="0"/>
          </a:p>
        </p:txBody>
      </p:sp>
      <p:sp>
        <p:nvSpPr>
          <p:cNvPr id="14" name="TextBox 13"/>
          <p:cNvSpPr txBox="1"/>
          <p:nvPr/>
        </p:nvSpPr>
        <p:spPr>
          <a:xfrm>
            <a:off x="8544559" y="5344160"/>
            <a:ext cx="2289938" cy="646332"/>
          </a:xfrm>
          <a:prstGeom prst="rect">
            <a:avLst/>
          </a:prstGeom>
          <a:noFill/>
        </p:spPr>
        <p:txBody>
          <a:bodyPr wrap="square" rtlCol="0">
            <a:spAutoFit/>
          </a:bodyPr>
          <a:lstStyle/>
          <a:p>
            <a:r>
              <a:rPr lang="en-SG" dirty="0"/>
              <a:t>Gross Margin</a:t>
            </a:r>
          </a:p>
          <a:p>
            <a:endParaRPr lang="en-SG" dirty="0"/>
          </a:p>
        </p:txBody>
      </p:sp>
    </p:spTree>
    <p:extLst>
      <p:ext uri="{BB962C8B-B14F-4D97-AF65-F5344CB8AC3E}">
        <p14:creationId xmlns:p14="http://schemas.microsoft.com/office/powerpoint/2010/main" val="335267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Feature engineering – golden cross strategy</a:t>
            </a:r>
          </a:p>
        </p:txBody>
      </p:sp>
      <p:pic>
        <p:nvPicPr>
          <p:cNvPr id="4" name="Picture 3"/>
          <p:cNvPicPr>
            <a:picLocks noChangeAspect="1"/>
          </p:cNvPicPr>
          <p:nvPr/>
        </p:nvPicPr>
        <p:blipFill>
          <a:blip r:embed="rId3"/>
          <a:stretch>
            <a:fillRect/>
          </a:stretch>
        </p:blipFill>
        <p:spPr>
          <a:xfrm>
            <a:off x="7091139" y="1226058"/>
            <a:ext cx="4882161" cy="5062982"/>
          </a:xfrm>
          <a:prstGeom prst="rect">
            <a:avLst/>
          </a:prstGeom>
        </p:spPr>
      </p:pic>
      <p:pic>
        <p:nvPicPr>
          <p:cNvPr id="5" name="Picture 4"/>
          <p:cNvPicPr>
            <a:picLocks noChangeAspect="1"/>
          </p:cNvPicPr>
          <p:nvPr/>
        </p:nvPicPr>
        <p:blipFill>
          <a:blip r:embed="rId4"/>
          <a:stretch>
            <a:fillRect/>
          </a:stretch>
        </p:blipFill>
        <p:spPr>
          <a:xfrm>
            <a:off x="227427" y="2084832"/>
            <a:ext cx="6655162" cy="3387306"/>
          </a:xfrm>
          <a:prstGeom prst="rect">
            <a:avLst/>
          </a:prstGeom>
        </p:spPr>
      </p:pic>
      <p:sp>
        <p:nvSpPr>
          <p:cNvPr id="7" name="Rectangle 6"/>
          <p:cNvSpPr/>
          <p:nvPr/>
        </p:nvSpPr>
        <p:spPr>
          <a:xfrm>
            <a:off x="7508240" y="4593606"/>
            <a:ext cx="4196080" cy="587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4177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004" y="0"/>
            <a:ext cx="9720072" cy="1499616"/>
          </a:xfrm>
        </p:spPr>
        <p:txBody>
          <a:bodyPr/>
          <a:lstStyle/>
          <a:p>
            <a:r>
              <a:rPr lang="en-SG" dirty="0"/>
              <a:t>Model evaluation and metrics</a:t>
            </a:r>
          </a:p>
        </p:txBody>
      </p:sp>
      <p:pic>
        <p:nvPicPr>
          <p:cNvPr id="4" name="Picture 3"/>
          <p:cNvPicPr>
            <a:picLocks noChangeAspect="1"/>
          </p:cNvPicPr>
          <p:nvPr/>
        </p:nvPicPr>
        <p:blipFill>
          <a:blip r:embed="rId3"/>
          <a:stretch>
            <a:fillRect/>
          </a:stretch>
        </p:blipFill>
        <p:spPr>
          <a:xfrm>
            <a:off x="5212468" y="1127008"/>
            <a:ext cx="6537572" cy="1794628"/>
          </a:xfrm>
          <a:prstGeom prst="rect">
            <a:avLst/>
          </a:prstGeom>
        </p:spPr>
      </p:pic>
      <p:sp>
        <p:nvSpPr>
          <p:cNvPr id="5" name="Rectangle 4"/>
          <p:cNvSpPr/>
          <p:nvPr/>
        </p:nvSpPr>
        <p:spPr>
          <a:xfrm>
            <a:off x="10641076" y="1122565"/>
            <a:ext cx="1046480" cy="1794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a:blip r:embed="rId4"/>
          <a:stretch>
            <a:fillRect/>
          </a:stretch>
        </p:blipFill>
        <p:spPr>
          <a:xfrm>
            <a:off x="80873" y="2626624"/>
            <a:ext cx="5971726" cy="4097716"/>
          </a:xfrm>
          <a:prstGeom prst="rect">
            <a:avLst/>
          </a:prstGeom>
        </p:spPr>
      </p:pic>
      <p:cxnSp>
        <p:nvCxnSpPr>
          <p:cNvPr id="9" name="Straight Connector 8"/>
          <p:cNvCxnSpPr/>
          <p:nvPr/>
        </p:nvCxnSpPr>
        <p:spPr>
          <a:xfrm flipV="1">
            <a:off x="548640" y="4460240"/>
            <a:ext cx="523240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1520" y="3738880"/>
            <a:ext cx="2966720" cy="1477328"/>
          </a:xfrm>
          <a:prstGeom prst="rect">
            <a:avLst/>
          </a:prstGeom>
          <a:noFill/>
        </p:spPr>
        <p:txBody>
          <a:bodyPr wrap="square" rtlCol="0">
            <a:spAutoFit/>
          </a:bodyPr>
          <a:lstStyle/>
          <a:p>
            <a:r>
              <a:rPr lang="en-SG" dirty="0"/>
              <a:t>Random Forest</a:t>
            </a:r>
          </a:p>
          <a:p>
            <a:pPr marL="285750" indent="-285750">
              <a:buFontTx/>
              <a:buChar char="-"/>
            </a:pPr>
            <a:r>
              <a:rPr lang="en-SG" dirty="0"/>
              <a:t>RMSE : 658</a:t>
            </a:r>
          </a:p>
          <a:p>
            <a:pPr marL="285750" indent="-285750">
              <a:buFontTx/>
              <a:buChar char="-"/>
            </a:pPr>
            <a:r>
              <a:rPr lang="en-SG" dirty="0"/>
              <a:t>Highest R2 Adjusted</a:t>
            </a:r>
          </a:p>
          <a:p>
            <a:pPr marL="285750" indent="-285750">
              <a:buFontTx/>
              <a:buChar char="-"/>
            </a:pPr>
            <a:r>
              <a:rPr lang="en-SG" dirty="0"/>
              <a:t>Train and test score </a:t>
            </a:r>
          </a:p>
          <a:p>
            <a:pPr marL="285750" indent="-285750">
              <a:buFontTx/>
              <a:buChar char="-"/>
            </a:pPr>
            <a:endParaRPr lang="en-SG" dirty="0"/>
          </a:p>
        </p:txBody>
      </p:sp>
    </p:spTree>
    <p:extLst>
      <p:ext uri="{BB962C8B-B14F-4D97-AF65-F5344CB8AC3E}">
        <p14:creationId xmlns:p14="http://schemas.microsoft.com/office/powerpoint/2010/main" val="68374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Whd</a:t>
            </a:r>
            <a:r>
              <a:rPr lang="en-SG" dirty="0"/>
              <a:t> - Cactus, Inc. *</a:t>
            </a:r>
            <a:br>
              <a:rPr lang="en-SG" dirty="0"/>
            </a:br>
            <a:r>
              <a:rPr lang="en-SG" dirty="0"/>
              <a:t>Earnings date 28 oct 2020</a:t>
            </a:r>
          </a:p>
        </p:txBody>
      </p:sp>
      <p:pic>
        <p:nvPicPr>
          <p:cNvPr id="4" name="Content Placeholder 3"/>
          <p:cNvPicPr>
            <a:picLocks noGrp="1" noChangeAspect="1"/>
          </p:cNvPicPr>
          <p:nvPr>
            <p:ph idx="1"/>
          </p:nvPr>
        </p:nvPicPr>
        <p:blipFill rotWithShape="1">
          <a:blip r:embed="rId3"/>
          <a:srcRect l="2359" t="2546" r="4069" b="2115"/>
          <a:stretch/>
        </p:blipFill>
        <p:spPr>
          <a:xfrm>
            <a:off x="405797" y="2255518"/>
            <a:ext cx="6065521" cy="3728720"/>
          </a:xfrm>
          <a:prstGeom prst="rect">
            <a:avLst/>
          </a:prstGeom>
        </p:spPr>
      </p:pic>
      <p:pic>
        <p:nvPicPr>
          <p:cNvPr id="7" name="Picture 6"/>
          <p:cNvPicPr>
            <a:picLocks noChangeAspect="1"/>
          </p:cNvPicPr>
          <p:nvPr/>
        </p:nvPicPr>
        <p:blipFill>
          <a:blip r:embed="rId4"/>
          <a:stretch>
            <a:fillRect/>
          </a:stretch>
        </p:blipFill>
        <p:spPr>
          <a:xfrm>
            <a:off x="8188960" y="311367"/>
            <a:ext cx="3241040" cy="3888303"/>
          </a:xfrm>
          <a:prstGeom prst="rect">
            <a:avLst/>
          </a:prstGeom>
        </p:spPr>
      </p:pic>
      <p:cxnSp>
        <p:nvCxnSpPr>
          <p:cNvPr id="9" name="Straight Connector 8"/>
          <p:cNvCxnSpPr/>
          <p:nvPr/>
        </p:nvCxnSpPr>
        <p:spPr>
          <a:xfrm flipV="1">
            <a:off x="975059" y="2717425"/>
            <a:ext cx="5283501" cy="406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82560" y="4473519"/>
            <a:ext cx="3647440" cy="2123658"/>
          </a:xfrm>
          <a:prstGeom prst="rect">
            <a:avLst/>
          </a:prstGeom>
          <a:noFill/>
        </p:spPr>
        <p:txBody>
          <a:bodyPr wrap="square" rtlCol="0">
            <a:spAutoFit/>
          </a:bodyPr>
          <a:lstStyle/>
          <a:p>
            <a:r>
              <a:rPr lang="en-US" sz="1100" dirty="0"/>
              <a:t>- Next Earnings Date : 28 Oct 2020 </a:t>
            </a:r>
          </a:p>
          <a:p>
            <a:r>
              <a:rPr lang="en-US" sz="1100" dirty="0"/>
              <a:t>- 01 Oct 2020 Market Cap = US\$1.39 Billion</a:t>
            </a:r>
          </a:p>
          <a:p>
            <a:r>
              <a:rPr lang="en-US" sz="1100" dirty="0"/>
              <a:t>- 14 Oct 2020 Market Cap = US\$1.51 Billion</a:t>
            </a:r>
          </a:p>
          <a:p>
            <a:r>
              <a:rPr lang="en-US" sz="1100" dirty="0"/>
              <a:t>- Predicted Value = US\$1.46 Billion</a:t>
            </a:r>
          </a:p>
          <a:p>
            <a:endParaRPr lang="en-US" sz="1100" dirty="0"/>
          </a:p>
          <a:p>
            <a:r>
              <a:rPr lang="en-US" sz="1100" dirty="0"/>
              <a:t>- Sector: Energy , Industry : Oil and Gas Equipment Services</a:t>
            </a:r>
          </a:p>
          <a:p>
            <a:r>
              <a:rPr lang="en-US" sz="1100" dirty="0"/>
              <a:t>- </a:t>
            </a:r>
            <a:r>
              <a:rPr lang="en-US" sz="1100" dirty="0" err="1"/>
              <a:t>Insti</a:t>
            </a:r>
            <a:r>
              <a:rPr lang="en-US" sz="1100" dirty="0"/>
              <a:t> ownership : 50.7%</a:t>
            </a:r>
          </a:p>
          <a:p>
            <a:r>
              <a:rPr lang="en-US" sz="1100" dirty="0"/>
              <a:t>- EPS: 1.29</a:t>
            </a:r>
          </a:p>
          <a:p>
            <a:r>
              <a:rPr lang="en-US" sz="1100" dirty="0"/>
              <a:t>- Gross Margin : 34.9%</a:t>
            </a:r>
          </a:p>
          <a:p>
            <a:r>
              <a:rPr lang="en-US" sz="1100" dirty="0"/>
              <a:t>- Random Forest Predicts that WHD should increase valuation to $1.46 Billion</a:t>
            </a:r>
          </a:p>
          <a:p>
            <a:r>
              <a:rPr lang="en-US" sz="1100" dirty="0"/>
              <a:t>- Status: Random Forest prediction on track, super exceed</a:t>
            </a:r>
          </a:p>
        </p:txBody>
      </p:sp>
    </p:spTree>
    <p:extLst>
      <p:ext uri="{BB962C8B-B14F-4D97-AF65-F5344CB8AC3E}">
        <p14:creationId xmlns:p14="http://schemas.microsoft.com/office/powerpoint/2010/main" val="225484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CHEK - Check-Cap Ltd.</a:t>
            </a:r>
            <a:br>
              <a:rPr lang="en-SG" dirty="0"/>
            </a:br>
            <a:r>
              <a:rPr lang="en-SG" dirty="0"/>
              <a:t>Earnings date 09 </a:t>
            </a:r>
            <a:r>
              <a:rPr lang="en-SG" dirty="0" err="1"/>
              <a:t>nov</a:t>
            </a:r>
            <a:r>
              <a:rPr lang="en-SG" dirty="0"/>
              <a:t> 2020</a:t>
            </a:r>
          </a:p>
        </p:txBody>
      </p:sp>
      <p:pic>
        <p:nvPicPr>
          <p:cNvPr id="6" name="Content Placeholder 5"/>
          <p:cNvPicPr>
            <a:picLocks noGrp="1" noChangeAspect="1"/>
          </p:cNvPicPr>
          <p:nvPr>
            <p:ph idx="1"/>
          </p:nvPr>
        </p:nvPicPr>
        <p:blipFill>
          <a:blip r:embed="rId3"/>
          <a:stretch>
            <a:fillRect/>
          </a:stretch>
        </p:blipFill>
        <p:spPr>
          <a:xfrm>
            <a:off x="457550" y="1862677"/>
            <a:ext cx="6220140" cy="3745643"/>
          </a:xfrm>
          <a:prstGeom prst="rect">
            <a:avLst/>
          </a:prstGeom>
        </p:spPr>
      </p:pic>
      <p:sp>
        <p:nvSpPr>
          <p:cNvPr id="5" name="AutoShape 2" descr="data:image/png;base64,iVBORw0KGgoAAAANSUhEUgAABUwAAAMvCAYAAAAJSJoAAAAAOXRFWHRTb2Z0d2FyZQBNYXRwbG90bGliIHZlcnNpb24zLjMuMSwgaHR0cHM6Ly9tYXRwbG90bGliLm9yZy/d3fzzAAAACXBIWXMAAAsTAAALEwEAmpwYAAEAAElEQVR4nOzdd2CNZxvH8d/JXkaQ2HuFUkFEtTRW7VGrtVq7xN6zarZiC6EIraJV9ZZWq0ur1SpViVg1QyklMlA7yTk57x9OTsVqkHHC9/PPK8/K9bxXTs/JL/d9Pwaz2WwWAAAAAAAAAEB2mV0AAAAAAAAAANgKAlMAAAAAAAAAsCAwBQAAAAAAAAALAlMAAAAAAAAAsCAwBQAAAAAAAAALAlMAAAAAAAAAsHDI7AIAAACQtcXHx+vbb7/Vxo0bdeLECUVHR8vd3V1ly5ZV8+bN1bp1a9nb21uPX79+vcaMGSN/f3+tWrXqvtc9c+aM6tWrJ0k6cuSIdfuCBQsUEhKSqtoKFiyoLVu2WL8uW7asJOmHH35QoUKF7nnOjBkztHz5cjk5OSkkJEQBAQGp+l4AAAB4MhCYAgAA4JEdOXJEgwcP1okTJ+Tm5qayZcuqQoUKOn/+vMLDw7Vz5059+umnWrZsmTw8PNL0excuXFi+vr4PPCZXrlwPdc05c+Zo+fLlcnFx0cKFC1WzZs3HqBBIH2azWQaDIbPLAADgiUVgCgAAgEdy8uRJtW/fXtevX1f37t3Vp08f5ciRw7r/1KlTGjZsmCIiItS7d2+tXr06TUMePz8/BQUFpdn1goODtWTJErm6uurdd99VjRo10uzaQFo4evSoypQpI4PBQGgKAEA6Yg1TAAAAPDSz2azhw4fr+vXr6tevn0aNGpUiLJWkokWLaunSpcqdO7fCwsL0ww8/ZFK1/23BggVatGiR3NzctGTJEsJS2Jzvv/9eLVq00LJlyyTJGpoCAIC0R2AKAACAhxYeHq79+/crb9686tOnz32Py5Url7p3764aNWro5s2bGVhh6i1atEghISFyc3NTaGioqlevntklAXfJkSOHSpcurXfffVcrVqyQRGgKAEB6ITAFAADAQ/vqq68kSS+99JKcnJweeGzPnj21YsUKNWvWLCNKeyhLly5VcHCwPDw8tHz5cvn5+WV2ScA9VatWTZMmTVKxYsU0d+5cvffee5IITQEASA+sYQoAAICHduLECUlSxYoVH/kax48f1/Dhw++7/8aNG4987dRYtmyZZs+eLUkaPXq0qlSpkq7fD3hUZrNZJpNJVapU0bhx4zRjxgyFhITIzs5OXbt2ZU1TAADSGIEpAAAAHlpMTIwkKXfu3I98jbi4OH3xxRePfP6GDRu0YcOGBx6zcOFC1a9f/67tK1as0KpVq6xBU2hoqJo0aSJ3d/dHrgdIL0lJSXJwuPWrm8FgUKFChXT48GEFBQXJ3t5er732GqEpAABpiMAUAAAAD83e3l6SZDQaH/ka/v7+WrVq1X33nzlzRvXq1bvv/sKFC8vX1/eB3yNfvnz33L5q1Sp5enpq8eLFGj16tP78809NnjxZ06dPT1XtQEZKfr316tVLx44dU65cuVS7dm39+OOPmjlzphISEtSjRw9CUwAA0giBKQAAAB6al5eXjhw5ogsXLmRaDX5+fgoKCnqkc3PlyqUPPvhAZcqU0YwZM9ShQwd99tlnqlmzppo3b57GlQKPb+XKlQoPD9ekSZMUEBCg7NmzKzw8XIsXL9bixYslidAUAIA0wkOfAAAA8NAqVKggSdq3b99/Hnv27FkFBwfrt99+S++yUm3hwoUqU6aMJOnZZ59Vnz59JEkTJ07U6dOnM7M04J4iIyOVM2dO1atXT9mzZ1dSUpKqVq2qoUOHqnz58po7d65Wr14tiQdBAQDwuAhMAQAA8NCSp8pv3bpVCQkJDzx248aNWrRokd5+++2MKC1VvL29U3wdGBioihUr6urVqxo2bNhjLTUApIfExEQlJCRYp+cnB6LlypVT3759ZTQaFRQUpNDQUElihCkAAI+BwBQAAAAP7dlnn5Wfn5/OnTunpUuX3ve4qKgo6zqlHTt2zKjyHpqDg4NmzJghFxcX7d27V/Pnz8/skvCUut/I0OLFiys2Nlaff/65NThNDvarV6+uqlWrKmfOnJozZ47279+fkSUDAPDEITAFAADAI3nrrbfk7OysBQsWaNasWbpy5UqK/ZGRkXrjjTcUGxsrX19ftWvXLpMqTZ0SJUpoxIgRkqTQ0FDt2LEjkyvC08ZkMllHhl69elXnz59XbGysJKlr164qV66cFi9erK1bt+rmzZtycLj1SIq//vpLFy9eVMuWLbVs2TJVrFgx0+4BAIAnAQ99AgAAwCMpW7as3n//fQUGBio0NFQffvihKlSooNy5c+vvv//W/v37ZTabVblyZS1atMga7qSVsLAwDR8+/D+PCwwMVMmSJVN1zU6dOunHH3/Utm3bNHLkSG3cuFGenp6PWyrwn0wmk3W6/dSpU7Vnzx79+eefypEjh1q0aKHXX39db7/9toYNG6ZJkyapQ4cOeuWVVxQdHa3vv/9ecXFxatSokTUsTUpKkp0d42MAAHgUBKYAAAB4ZFWrVtVXX32l1atX65dfftHBgwd148YNZcuWTTVq1FDLli3VokWLdAluTp8+naoHNLVr1y7VganBYNA777yj5s2bKzo6WmPGjLE+gRxIT8lhae/evbV3717VqlVLderU0YkTJ7R48WKdPHlSo0aN0oIFCzRu3DgtWLBACxYskKOjoxwdHdWnT58UI0sJSwEAeHQGM49PBAAAAIBM98knn2jOnDkaP368AgIC5OHhoe+++04DBw5Up06d1KdPH3l5eSkpKUlbtmzRmTNnlCNHDhUqVEjVqlWTxMhSAADSAiNMAQAAACAT3BluRkZGytPT0xqW7ty5UyNHjlTLli3Vo0cP7du3T1FRUerUqZPq16//n9cDAACPhndTAAAAAMhgJpPJGm7GxMRIki5duiQHBwd5eHgoPDxcb7zxhurXr69hw4Ype/bsWrt2rebOnWs9/k6EpQAApA3eUQEAAAAgA5nNZuuapV27dtX06dMlSSVKlNC5c+c0f/589ejRQw0aNNCIESPk7e0tDw8P5ciRQ9myZZOTk1Nmlg8AwBOPwBQAAAAAMojJZJLBYJAkbdiwQSdOnFCpUqUkSW3atJG7u7sWLVqkqlWravjw4cqbN68kKSoqSlFRUSpRooTs7OzEoygAAEg/BKYAAAAAkEGSR5aGhITo008/Vfny5dWlSxdJkpeXl6ZNm6a8efPqzJkz+umnn5SYmKh9+/bpk08+0d69e9W4cWNly5bNGroCAIC0ZzDzp8kHiom5ktklpCtPTzddvHg9s8vAbeiJbaIvtoee2Cb6YnvoiW2iL7YnI3vyxx8HNG7cCF27dlVVq1ZTUNAcSbem6ptMJkVEhCsoaIqio8/Lzs5O9vYOcnJy0muvdVWnTl2sxz4NoSmvFdtDT2wTfbE9T3pPvLyyZXYJ6cohswtA5nJwsM/sEnAHemKb6IvtoSe2ib7YHnpim+iL7cnInjzzTAUNHz5aixeH6Ndff9HGjRvUokUrGQwG2dvbq1q16nrvvdXasuV7nTt3VvnzF1DRosVUpYqfJCkpKempecATrxXbQ09sE32xPfQkayMwBQAAAIB0YjKZrNPwJcloNMrBwUE1awbIzs5e8+fP1oIFc+Tk5KRGjZrKYDAoMTFROXLkVKtWbe+63tMUlgIAkFkITAEAAAAgHdweln700SqdOBGpmzdvqmDBQurcuauef76mHBwcNG/eTM2bN1MGg0ENGzaRo6PjfYNRwlIAANIfgSkAAAAApIPksHTkyMGKiNit3LlzKz4+Xlu3btHPP/+oAQOG6vnna2rQoOEKDp6luXNnyGAwqEGDxgSjAABkIt6FAQAAACANmUwm67/379+ro0ePaPjw0frggzX6+OMNmjIlSA4ODpox422Fh+9S9eo1FBg4QN7eeTV9+lR9+eVnmVc8AAAgMAUAAACAtJQ8svT990P1+efr5e7urho1asrZ2UXOzs6qVau2RowYKzc3Ny1YMFdJSUmqVau23nijrzw8PJSYaMzkOwAA4OlGYAoAAAAAaWzXrt+0bt3HCg/fpWzZsit79uwymUxKSkqSvb29ypV7Rh06vKbjx4/p66+/lCTVrBmgxYvfv+fDngAAQMYhMAUAAACANFat2nPq06e/7O3t9ccf+7Vr12+yt7eXnZ2dTCaTHB0dVbt2PdnZ2enChTjrefnzF5AkJSUlZVbpAAA89QhMAQAAACANJYedLVq0Uo8evZUrV24FB8/Rvn17JP07ZT82Nkaurq7KkSPnXdfgoU8AAGQe3oUBAAAAIA3Z2dlZQ9PGjZupV69AJSYmaNasafrtt+1KSkrSX3+d0g8/fKekJLMKFSqcyRUDAIDbOWR2AQAAAADwpEkOTe3s7NSsWUtJUmjouxoxYpCKFi0mg8GgCxfi9NprXVWlil8mVwsAAG5HYAoAAAAADyE5CP0vd4am9vb2Cg19V1FR59SuXQe98kpHeXp6PtQ1AQBA+uMdGQAAAAD+ww8/bNYPP3wn6VYQajabU3XendPzu3fvpZw5PfXtt1/pxIlISZLRaJTBYEifwgEAwEMjMAUAAACAB4iNjdWkSeO0YMFc/fzzT5Ikg8HwSKFps2Yvq1u3XjKbzZoy5S2Fh++Sg4MDgSkAADaEwBQAAAAA7mP79m0yGKQ5c0JkNBoVEjJXW7dukfTooWnTpi3Uq1egHB0dNWLEYO3eHZZu9QMAgIdHYAoAAAAA93DkyGGNGjVEY8YMV8mSpTR58jRdvnxZCxcGP3JoajKZJElNmjTXq692VKFChZQnj1e63QMAAHh4BKYAAAAAcA9ly/qoc+euOn78mMaPH61ixYrrnXdmPlZoam9vL0n69NO1yps3n+bPX6IiRYqm2z0AAICHR2AKAAAAAHdIHgnau3c/dejwmvbv36u33hqjokWLPXZoumrVCs2bN0sxMTHKnj17ut0DAAB4NASmAAAAAHAHe3t7xcfHS5J69uyjrl176siRQ5owYayKFy/xyKHpypXvKTR0kfr3H6wWLVrJzo5fyQAAsDW8OwMAAADAHUwmk5ydnSXdGhF69eoV3bx5U3v3Rmj8+NGPFJquXPmeli1brL59B6pNm1fl4OCQYfcDAABSj8AUAAAAAO6QvNbo2LEjtHbtasXHx+uNN/qpXr0G1tC0SJGU0/N//vknSbdC0zvdHpa2bduesBQAABvGuzQAAAAA3MPOnTsUHv673nijr5o3byUnJydJUtmy5bRu3RpNnDhWU6YE6Z13Zuqtt8Zo3ryZSkiIV/36DVNc54MPlmv58iXq128QI0sBAMgCGGEKAAAAAPcQHX1e169fV40aNeXk5KSEhARJUocOndW6dbsU0/MnTnxbMTHRSkxMTHGN5cuXaMWKZYSlAABkIQSmAAAAAHAPyWuYHjt2VJLk5OQkk8kkSercuatq1gzQ/v17NWbMcBUpUlTr129S48bNrOcfPnxIH320Uj169CYsBQAgCyEwBQAAAIB7qFixklxcXLR589eKjY2VdGttU6PRKEnKnj27nJycderUSR08eEBeXt6SpKSkJElSkSJFtHjx+2rfvjNhKQAAWQjv2gAAAACeavGJJp2LvSZToknOjvbW7fnzF1Bg4EAFB89Stmw51KnT6ypUqLAcHBx04UKcrly5otdf76bnnntBpUuXsZ5nZ3drXIqbm3uK7QAAIGsgMAUAAADwVDIlJWntlkhFHI3RhSvxypXNWZXLeOnVuqVkbwk9mzRprri4WK1evUKnT5/S88/XVL58BbRr12/69defVb9+Q2sompSUZA1LAQBA1kVgCgAAAOCptHZLpL4PO2P9Ou5yvPXrjvVvhaAuLi56/fXuKly4iBYvDtG77y6QJOXLl1/9+g1S3br1recTlgIA8GQgMAUAAADw1IlPNCniaMw990UcjVWbgJLW6fnOzs5q1Kipnn++pmJiYpSYmKjs2bOrQIGCkhhZCgDAk4bAFAAAAMBT55+r8bpwOf6e+y5eual/rsbL29Mtxfbs2XMoe/YcKbaZzWbCUgAAnjC8swMAAAB46uTwcFau7M733OeZzUU5PO69704GgyEtywIAADaAwBQAAADAU8fZ0V6Vy3jdc1/lMnms0/EBAMDThyn5AAAAAJ5Kr9YtJenWmqUXr9yUZzYXVS6Tx7odAAA8nQhMAQAAADyV7O3s1LF+GbUJKCl7J0eZEhIZWQoAAJiSDwAAAODp5uxor/x53AlLAQCAJAJTAAAAAAAAALAi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CwucD0rbfe0rhx41JsW716tRo1aiRfX181adJE69atS7E/Li5OgwYNkp+fn2rUqKGZM2fKaDSmOGbFihWqU6eOKlWqpG7duunkyZPpfSsAAAAAAAAAshibCUzNZrOCg4O1du3aFNs/+ugjzZ49W4GBgdq4caO6deumSZMm6bPPPrMeM2DAAMXGxmr16tUKCgrS+vXrtWDBAuv+devWaf78+Ro1apQ++eQTOTs7q2fPnkpISMio2wMAAAAAAACQBdhEYHr69Gm9/vrrWrNmjQoUKJBi38cff6yOHTuqZcuWKlKkiNq1a6cWLVpo/fr1kqSIiAiFh4crKChIPj4+CggI0MiRI7Vq1SprILps2TJ169ZNjRo1UtmyZTV79mzFxcXp22+/zfB7BQAAAAAAAGC7bCIwjYiIUOHChfXFF1+oUKFCKfa9+eabat++fYptdnZ2unz5siQpLCxMBQsWVOHCha37/f39de3aNR06dEhxcXE6efKk/P39rfvd3d1VoUIFhYWFpeNdAQAAAAAAAMhqHDK7AElq0aKFWrRocc99twedknT27Flt2rRJnTt3liSdP39e3t7eKY5J/vrcuXNycLh1i3nz5r3rmKioqDSpHwAAAAAAAMCTwSYC09S6cOGCevfurTx58uiNN96QJN24cUPOzs4pjnN0dJTBYFB8fLxu3LghSXcd4+TkpPj4+P/8np6ebnJwsE+jO7BNXl7ZMrsE3IGe2Cb6YnvoiW2iL7aHntgm+mJ76Iltoi+2h57YJvpie+hJ1pVlAtPTp0+rZ8+eunnzplavXq1s2W790Lm4uNz18KbExESZzWa5ubnJxcVFku46JiEhQa6urv/5fS9evJ5Gd2CbvLyyKSbmSmaXgdvQE9tEX2wPPbFN9MX20BPbRF9sDz2xTfTF9tAT20RfbM+T3pMnPQy2iTVM/8vBgwfVvn172dnZ6eOPP06xXmm+fPkUExOT4vjo6GhJt6bh58+fX5Luecyd0/QBAAAAAAAAPN1sPjA9fvy4unXrpgIFCuijjz6yBqDJqlatqtOnT+vcuXPWbTt37pS7u7t8fHyUO3duFStWTL///rt1/7Vr13TgwAFVq1Ytw+4DAAAAAAAAgO2z+Sn5o0aNkpOTk2bMmCGj0WgdKWpvb69cuXKpcuXK8vX11ZAhQzR+/HjFxsZq1qxZ6tatm5ycnCRJXbt21YwZM1S0aFGVLl1ac+bMkbe3t1566aXMvDUAAAAAAAAANsamA9M///xT+/fvlyQ1atQoxb4iRYpo8+bNMhgMCgkJ0cSJE9WpUye5u7urbdu26tevn/XYDh066MqVK5o2bZquXbumKlWqaNmyZdZAFQAAAAAAAAAkyWA2m82ZXYQte5IX6JWe/EWIsyJ6Ypvoi+2hJ7aJvtgeemKb6IvtoSe2ib7YHnpim+iL7XnSe8JDnwAAAAAAAADgKU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EFgCgAAAAAAAAAWBKYAAAAAAAAAYGFzgelbb72lcePGpdi2bds2tWzZUs8++6yaN2+urVu3ptgfFxenQYMGyc/PTzVq1NDMmTNlNBpTHLNixQrVqVNHlSpVUrdu3XTy5Mn0vhUAAAAAAAAAWYzNBKZms1nBwcFau3Ztiu2RkZEKDAxUo0aNtGHDBtWrV0/9+vXTsWPHrMcMGDBAsbGxWr16tYKCgrR+/XotWLDAun/dunWaP3++Ro0apU8++UTOzs7q2bOnEhISMuz+AAAAAAAAANg+mwhMT58+rddff11r1qxRgQIFUuxbuXKlfH19FRgYqJIlS2rw4MGqXLmyVq5cKUmKiIhQeHi4goKC5OPjo4CAAI0cOVKrVq2yBqLLli1Tt27d1KhRI5UtW1azZ89WXFycvv322wy/VwAAAAAAAAC2yyYC04iICBUuXFhffPGFChUqlGJfWFiY/P39U2yrXr26wsLCrPsLFiyowoULW/f7+/vr2rVrOnTokOLi4nTy5MkU13B3d1eFChWs1wAAAAAAAAAASXLI7AIkqUWLFmrRosU990VFRSlv3rwptnl7eysqKkqSdP78eXl7e9+1X5LOnTsnB4dbt/igawAAAAAAAACAZCOB6YPcvHlTTk5OKbY5OTkpPj5eknTjxg05Ozun2O/o6CiDwaD4+HjduHFDku465vZrPIinp5scHOwf5xZsnpdXtswuAXegJ7aJvtgeemKb6IvtoSe2ib7YHnpim+iL7aEntom+2B56knXZfGDq7OysxMTEFNsSEhLk6uoqSXJxcbnr4U2JiYkym81yc3OTi4uL9Zz7XeNBLl68/jjl2zwvr2yKibmS2WXgNvTENtEX20NPbBN9sT30xDbRF9tDT2wTfbE99MQ20Rfb86T35EkPg21iDdMHyZ8/v6Kjo1Nsi46Otk6xz5cvn2JiYu7aL92ahp8/f35Juucxd07TBwAAAAAAAPB0s/nAtGrVqtq1a1eKbTt37pSfn591/+nTp3Xu3LkU+93d3eXj46PcuXOrWLFi+v333637r127pgMHDqhatWoZcxMAAAAAAAAAsgSbD0w7d+6ssLAwzZ8/X8ePH1dwcLD27t2rLl26SJIqV64sX19fDRkyRH/88Ye2bt2qWbNmqVu3bta1T7t27arQ0FBt2rRJR48e1bBhw+Tt7a2XXnopM28NAAAAAAAAgI2x+TVMy5Ytq5CQEM2cOVOhoaEqUaKEFi9erJIlS0qSDAaDQkJCNHHiRHXq1Enu7u5q27at+vXrZ71Ghw4ddOXKFU2bNk3Xrl1TlSpVtGzZsrseJgUAAAAAAADg6WYwm83mzC7Clj3JC/RKT/4ixFkRPbFN9MX20BPbRF9sDz2xTfTF9tAT20RfbA89sU30xfY86T3hoU8AAAAAAAAA8JQ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DIMoHp9evXNWXKFNWsWVN+fn7q2bOnIiMjrfu3bdumli1b6tlnn1Xz5s21devWFOfHxcVp0KBB8vPzU40aNTRz5kwZjcaMvg0AAAAAAAAANizLBKZvv/22tm/fruDgYK1du1bOzs7q2bOn4uPjFRkZqcDAQDVq1EgbNmxQvXr11K9fPx07dsx6/oABAxQbG6vVq1crKChI69ev14IFCzLxjgAAAAAAAADYmiwTmH7//ffq2LGjqlatqpIlS2rIkCE6d+6cIiMjtXLlSvn6+iowMFAlS5bU4MGDVblyZa1cuVKSFBERofDwcAUFBcnHx0cBAQEaOXKkVq1apYSEhEy+MwAAAAAAAAC2IssEprly5dJXX32luLg4JSQk6H//+59y5MihwoULKywsTP7+/imOr169usLCwiRJYWFhKliwoAoXLmzd7+/vr2vXrunQoUMZeh8AAAAAAAAAbFeWCUynTJmiqKgoPf/88/L19dUnn3yipUuXKnv27IqKilLevHlTHO/t7a2oqChJ0vnz5+Xt7X3Xfkk6d+5cxtwAAAAAAAAAAJvnkNkFpNapU6eUJ08eTZw4UTlz5tTy5cs1cOBAffLJJ7p586acnJxSHO/k5KT4+HhJ0o0bN+Ts7Jxiv6OjowwGg/WY+/H0dJODg33a3oyN8fLKltkl4A70xDbRF9tDT2wTfbE99MQ20RfbQ09sE32xPfTENtEX20NPsq4sEZiePn1a48eP10cffSRfX19J0uzZs9WkSROtWLFCzs7OSkxMTHFOQkKCXF1dJUkuLi53rVWamJgos9ksNze3B37vixevp92N2CAvr2yKibmS2WXgNvTENtEX20NPbBN9sT30xDbRF9tDT2wTfbE99MQ20Rfb86T35EkPg7PElPwDBw7IZDKpQoUK1m2Ojo4qV66cTp06pfz58ys6OjrFOdHR0dZp+vny5VNMTMxd+yXdNZUfAAAAAAAAwNMrSwSm+fLlkyQdOXLEus1sNuv48eMqVqyYqlatql27dqU4Z+fOnfLz85MkVa1aVadPn06xXunOnTvl7u4uHx+fDLgDAAAAAAAAAFlBlghMn332WVWuXFmjR49WWFiYjh8/rgkTJujs2bPq3LmzOnfurLCwMM2fP1/Hjx9XcHCw9u7dqy5dukiSKleuLF9fXw0ZMkR//PGHtm7dqlmzZqlbt253rX0KAAAAAAAA4OmVJdYwtbe316JFizRnzhwNHTpU169fV4UKFbRmzRoVLFhQkhQSEqKZM2cqNDRUJUqU0OLFi1WyZElJksFgUEhIiCZOnKhOnTrJ3d1dbdu2Vb9+/TLztgAAAAAAAADYmCwRmEpSrly5NHXq1Pvur127tmrXrn3f/V5eXlq4cGE6VAYAAAAAAADgSZElpuQDAAAAAAAAQEY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wJTAAAAAAAAALAgMAUAAAAAAAAAC4dHOWn37t3atWuXoqOjZWdnp/z58+uFF15Q2bJl07o+AAAAAAAAAMgwDxWYHjhwQG+++aaOHDkiSTKbzZIkg8GgmTNnqnr16poyZYoKFy6c9pUCAAAAAAAAQDpLdWB64sQJdevWTVeuXFH58uVVt25d5cuXT2azWWfPntUPP/yg3377TV27dtW6deuUK1eu9KwbAAAAAAAAANJcqgPTkJAQXblyRQMHDlTfvn3v2j9o0CDNmzdPixcv1uLFizV27Ng0LRQAAAAAAAAA0luqH/r0+++/y8fH555habLBgwerVKlS+v7779OkOAAAAAAAAADISKkOTK9du6aiRYv+53GlSpXShQsXHqsoAAAAAAAAAMgMqQ5MK1SooPDwcF27du2+x5hMJh04cEDlypVLk+IAAAAAAAAAICOlOjAdPXq0rl27pn79+ik2Nvau/fHx8XrzzTcVFxenN998M02LBAAAAAAAAICMkOqHPm3cuFGVKlXSb7/9prp168rPz09FihSRvb29zp8/r127duny5cvy8vLS7NmzU5xrMBi0fPnyNC8eAAAAAAAAANJSqgPTDz74wPrvhIQEbd++Xdu3b7/ruOjoaEVHR6fYZjAYHqNEAAAAAAAAAMgYqQ5MV65cmZ51AAAAAAAAAECmS3Vg6u/vn551AAAAAAAAAECmS/VDnx7GkSNH0uOyAAAAAAAAAJCuUj3CVJL++OMPrV27VmfPnlViYqLMZrN1n9lsVnx8vGJjYxUVFaWDBw+mebEAAAAAAAAAkJ5SHZju27dPnTt3ThGUGgyGFKFp8sOdypQpk8ZlAgAAAAAAAED6S3VgGhoaqoSEBDVs2FCtW7fW1q1b9fHHH2vx4sVKSkrStm3b9PHHH6t48eJat25detYMAAAAAAAAAOki1WuYRkREyNvbW7NmzVJAQICaNm2qpKQkJSYmqk6dOho/frwmT56syMhIrVixIh1LBgAAAAAAAID0kerA9NKlSypfvrwcHR0l/Tvt/o8//rAe06ZNGxUqVEibN29O4zIBAAAAAAAAIP2lOjB1c3OTnd2/h2fLlk05c+bU8ePHUxxXrlw5nT17Nu0qBAAAAAAAAIAMkurAtHjx4jp06JCSkpJSbDtw4ECK465fv67r16+nXYUAAAAAAAAAkEFSHZi+9NJLOnfunIYNG6bTp09Lkvz9/XXu3DmtX79ekrRv3z7t3LlThQsXTp9qAQAAAAAAACAdpTow7dy5s8qXL6+vv/5ab7/9tnWbi4uLxo0bp1q1aql9+/YymUxq165duhUMAAAAAAAAAOkl1YGpi4uL1qxZoxEjRqhWrVqSJC8vL7377rsqWLCgYmJi5OTkpJ49e6pTp07pVjAAAAAAAAAApBeHhznY2dlZPXr0SLHtueee0/fff68LFy4oZ86cKR4MBQAAAAAAAABZyUMFpvcSHx+v69evK1euXGlRDwAAAAAAAABkmv8cDhodHa2goCDNnz//nvt//vln1apVS8OGDVNUVFSaFwgAAAAAAAAAGeWBgWlkZKRat26tDz74QL/88ss9jzlw4ICMRqO++uortWrVSgcPHkyXQgEAAAAAAAAgvd03ML18+bK6du2q2NhY1ahRQ6NHj77ncUOGDNFHH30kPz8/Xbx4UX379tXVq1fTrWAAAAAAAAAASC/3DUxXrlyp2NhYtWnTRsuXL1fVqlXve5EqVapoxYoVatSokc6fP6+PPvooXYoFAAAAAAAAgPR038B0y5YtypYtm8aMGSODwfCfF7K3t9ekSZPk7OyszZs3p2mRAAAAAAAAAJAR7huYnjx5UuXLl5eHh0eqL5YjRw5VrlxZf/75Z5oUBwAAAAAAAAAZ6b6BqdlsVo4cOR76gtmzZ9fNmzcfq6j7WbdunRo2bKhnn31WrVu31o4dO6z7tm3bppYtW+rZZ59V8+bNtXXr1hTnxsXFadCgQfLz81ONGjU0c+ZMGY3GdKkTAAAAAAAAQNZ038A0X758OnPmzENf8Ny5c48UtP6XDRs2aNKkSerVq5e++OILVatWTX379tWZM2cUGRmpwMBANWrUSBs2bFC9evXUr18/HTt2zHr+gAEDFBsbq9WrVysoKEjr16/XggUL0rxOAAAAAAAAAFnXfQPTZ555RkeOHNHp06dTfbEzZ87owIEDKlOmTJoUl8xsNmvBggXq1auX2rZtq6JFi2rUqFEqUqSIIiIitHLlSvn6+iowMFAlS5bU4MGDVblyZa1cuVKSFBERofDwcAUFBcnHx0cBAQEaOXKkVq1apYSEhDStFQAAAAAAAEDWdd/AtE2bNjKZTJo6dapMJtN/XshsNmvy5Mkym81q0KBBmhZ54sQJ/f3332rSpIl1m52dnT7//HM1b95cYWFh8vf3T3FO9erVFRYWJkkKCwtTwYIFVbhwYet+f39/Xbt2TYcOHUrTWgEAAAAAAABkXfcNTGvUqKHatWvr559/1htvvKHIyMj7XuT48ePq2bOnfv75Z/n4+Kht27ZpWuTJkyclSZcvX9brr7+uGjVqqFOnTtq9e7ckKSoqSnnz5k1xjre3t6KioiRJ58+fl7e39137pVtLCAAAAAAAAACAJDk8aOf06dP12muv6ddff1WLFi1UqlQpVaxYUXny5FFiYqIuXryoffv26cSJEzKbzSpatKhCQ0Pl6OiYpkVevXpVkjR69GgNHDhQJUqU0Lp169SlSxd99tlnunnzppycnFKc4+TkpPj4eEnSjRs35OzsnGK/o6OjDAaD9RgAAAAAAAAAeGBgmiNHDv3vf//T3Llz9cknn+jo0aM6evSoDAaDpFvT8CUpW7Zs6ty5s/r06XNXMJkWkgPYPn36qHnz5pKk8uXLKzw8XGvWrJGzs7MSExNTnJOQkCBXV1dJkouLy11rlSYmJspsNsvNze2B39vT000ODvZpdSs2ycsrW2aXgDvQE9tEX2wPPbFN9MX20BPbRF9sDz2xTfTF9tAT20RfbA89yboeGJhKt0Zqjho1SoMHD9ZPP/2kEydOKCYmRvb29vLy8lKFChXk7+8vB4f/vNQjS54+f/vDpAwGg0qUKKEzZ84of/78io6OTnFOdHS0dZp+vnz5tHXr1rv2S7prKv+dLl68/tj12zIvr2yKibmS2WXgNvTENtEX20NPbBN9sT30xDbRF9tDT2wTfbE99MQ20Rfb86T35EkPg1Odcjo7O6thw4bpWct9PfPMM3Jzc9P+/ftVsWJFSbdGtx4/flw1atSQl5eXdu3aleKcnTt3ys/PT5JUtWpVzZo1S+fOnVP+/Pmt+93d3eXj45OxNwMAAAAAAADAZqXfsNA05Orqqi5dumjevHnKkyePypQpo48++kh//fWX5s+fr8TERLVp00bz589X06ZN9eWXX2rv3r2aOHGiJKly5cry9fXVkCFDNH78eMXGxmrWrFnq1q3bXWufAgAAAAAAAHh6ZYnAVJIGDRokV1dXvfPOO4qLi1O5cuX03nvvqUSJEpKkkJAQzZw5U6GhoSpRooQWL16skiVLSro1fT8kJEQTJ05Up06d5O7urrZt26pfv36ZeUsAAAAAAAAAbEyWCUwNBoN69+6t3r1733N/7dq1Vbt27fue7+XlpYULF6ZTdQAAAAAAAACeBHaZXQAAAAAAAAAA2AoCUwAAAAAAAACwIDAFAAAAAAAAAItUB6ZjxozRunXr/vO4xYsXq2vXro9TEwAAAAAAAABkilQHphs2bNCuXbv+87hdu3Zp9+7dj1UUAAAAAAAAAGQGh/vtGD58uKKjo1Ns2759u15//fX7Xuzq1as6dOiQChQokHYVAgAAAAAAAEAGuW9gWqdOHQ0bNsz6tcFgUGxsrGJjYx98QQcHDRgwIO0qBAAAAAAAAIAMct/AtGnTpipQoICSkpJkNpvVuXNn1axZU4GBgfc83mAwyNnZWQULFlTOnDnTq14AAAAAAAAASDf3DUwlqXLlytZ/t2rVSlWqVFHVqlXTvSgAAAAAAAAAyAwPDExvN23atBRfm81mXbp0SQaDgRGlAAAAAAAAAJ4Idg97wvbt29WzZ09VqVJFzz//vDVIHThwoKZPn66bN2+meZEAAAAAAAAAkBFSPcJUkubOnaulS5fKbDbLwcFBZrNZZrNZknTo0CFt3rxZe/bs0YoVK+Ts7JwuBQMAAAAAAABAekn1CNPNmzdryZIlKly4sJYsWaLw8PAU+0NCQlSuXDnt2bNHa9asSfNCAQAAAAAAACC9pTowXblypVxcXLRixQoFBATcNYK0bNmyWr58udzc3LRx48Y0LxQAAAAAAAAA0luqA9ODBw+qWrVqKlCgwH2P8fT0lJ+fn06fPp0mxQEAAAAAAABARkp1YJqUlCSDwfCfxxmNRhmNxscqCgAAAAAAAAAyQ6oD0xIlSmjv3r26fPnyfY+5dOmS9u3bpxIlSqRJcQAAAAAAAACQkVIdmLZu3Vr//POPhg4dqgsXLty1/+LFixoxYoSuXr2qFi1apGmRAAAAAAAAAJARHFJ7YPv27fXjjz9q27Ztqlu3rkqWLClJioiIUPfu3bV//35duXJFVatWVceOHdOtYAAAAAAAAABIL6keYWpvb6/FixerT58+cnR01B9//CFJOn36tLZv367ExER17txZy5cvl6OjY7oVDAAAAAAAAADpJdUjTCXJwcFBgwcPVt++fXXw4EGdO3dOSUlJ8vLyUsWKFeXq6ppedQIAAAAAAABAukt1YHrjxg1rIOrk5CRfX1/5+vredZzZbNYHH3ygrl27plWNAAAAAAAAAJAhUj0lv0ePHrp+/foDjzly5IheeeUVTZ8+/bELAwAAAAAAAICMlurAdPfu3erevbuuXr16176EhATNmTNHbdq00f79+5UvX740LRIAAAAAAAAAMkKqA9OmTZtqz5496tq1qy5fvmzdvnPnTjVv3lyhoaGSpO7du+urr75K+0oBAAAAAAAAIJ2leg3TWbNmycPDQ2vXrlXXrl01d+5cLV26VOvXr5fZbFaVKlU0ceJElSlTJj3rBQAAAAAAAIB0k+rA1GAwaNKkScqWLZuWLVumRo0aSZJy5MihESNGqE2bNulWJAAAAAAAAABkhFQHpsmGDx8uDw8PzZs3Tw4ODlqxYoV8fHzSozYAAAAAAAAAyFD3DUx3795935P8/f3VvHlzffHFFxo0aJAmT54sR0fHFMdUqVIl7aoEAAAAAAAAgAxw38C0Y8eOMhgM/3mBU6dOqWvXrim2GQwGHTx48LGLAwAAAAAAAICMdN/AtFq1ahlZBwAAAAAAAABkuvsGpqtWrcrIOgAAAAAAAAAg09ml9sDAwEBNnz49PWsBAAAAAAAAgEx13xGmd/rtt9909erV9KwFAAAAAAAAADJVqkeYuri4yMnJKT1rAQAAAAAAAIBMlerAtHfv3tqxY4c+/PBDJSYmpmdNAAAAAAAAAJApUj0lPzo6WkWKFNHUqVM1Y8YMlShRQjly5JCd3d2Zq8Fg0PLly9O0UAAAAAAAAABIb6kOTN977z3rv+Pj43Xo0KH7HmswGB6vKgAAAAAAAADIBKkOTFeuXJmedQAAAAAAAABApkt1YOrv75+edQAAAAAAAABApkv1Q59SKzExUVu2bEnrywIAAAAAAABAukv1CFNJ2rJliz788EOdPXtWiYmJMpvN1n1ms1nx8fH6559/ZDKZHrjGKQAAAAAAAADYolQHptu2bVO/fv1ShKT34u7ururVqz92YQAAAAAAAACQ0VI9JX/FihUym83q0qWLvvzyS/Xv3192dnZav369Nm7cqJEjR8rNzU05cuRQUFBQetYMAAAAAAAAAOki1YHpgQMHVLhwYY0ZM0alSpXSiy++qKSkJJ06dUplypRR9+7dNWfOHJ09e1bLli1Lz5oBAAAAAAAAIF2kOjC9evWqypYta/26dOnSkqSDBw9at9WuXVulSpXSL7/8koYlAgAAAAAAAEDGSHVg6u7uLqPRaP3a1dVVefLkUWRkZIrjSpQoobNnz6ZdhQAAAAAAAACQQVIdmJYpU0b79u1TQkKCdVuJEiW0f//+FMdduHBBJpMp7SoEAAAAAAAAgAyS6sC0adOmunDhgrp166bw8HBJUs2aNRUXF6eQkBAlJibqm2++UXh4uIoVK5Ze9QIAAAAAAABAukl1YNquXTsFBAQoPDxc7733niSpQ4cOypkzpxYuXKhnn31WQ4YMkSR16dIlfaoFAAAAAAAAgHTkkNoD7e3ttWTJEn3zzTdKSkqSJGXLlk0rV67U5MmTtX//fuXLl09du3ZV8+bN061gAAAAAAAAAEgvqQ5MkzVq1CjF16VLl9aqVavSrCAAAAAAAAAAyCypnpIPAAAAAAAAAE+6+44wHTNmzCNf1GAw6J133nnk8wEAAAAAAAAgM9w3MN2wYYMMBoMkyWw2P9RFCUwBAAAAAAAAZEUPXMPUbDbLyclJtWrVUu3ateXs7JxRdQEAAAAAAABAhrtvYBocHKyvv/5aW7du1Q8//KAdO3aobt26atKkiWrVqiVHR8eMrBMAAAAAAAAA0t19A9OGDRuqYcOGunHjhrZs2aKvvvpKmzdv1qZNm5QtWzbVr19fTZs2VY0aNWRnx7OjAAAAAAAAAGR9D5ySL0murq5q2rSpmjZtqqtXr+r777/X119/rS+++EIbNmxQzpw51bBhQzVp0kT+/v4ZUTMAAAAAAAAApIv/DExv5+HhoZdfflkvv/yyLl++rO+++05ff/21/ve//2nt2rXKnTu3GjVqpKZNm6py5crpVTMAAAAAAAAApItHnkufPXt2tW3bVsuXL9e2bds0depUZc+eXR9++KE6deqUljUCAAAAAAA8VTZv/kaHDx/M7DKAp9JDjTC9l0OHDunbb7/Vd999pxMnTkiSXFxcHrswAAAAAACAp9Hff59RcPAsmc1mzZ27UGXK+GR2ScBT5ZEC0/3791tD0tOnT8tsNsvV1VUNGzZU48aNVbt27TQuEwAAAAAA4OmQL19+DRw4TO+9F6rRo4dp2rTZKluW0BTIKKkOTPfs2aNvv/1W3377rc6dOyez2SwXFxe99NJLaty4serUqcPIUgAAAAAAgMdgNptlb2+vunVfkp2dnZYsWaiRIwdrxox5hKZABnlgYBoWFqZvv/1Wmzdv1vnz51OEpI0aNVKdOnXk6uqaUbUCAAAAAAA80QwGgxITE+Xo6Kj69RvKYDBo4cJgTZgwRlOmBKl06bKZXSLwxLtvYFqrVi3FxsZKkpycnFS/fn3rdHs3N7cMKxAAAAAAAOBpYTKZ5OjoKElasmShDh8+qBs3bigmJlrjxo3UlCnTGWkKpLP7BqYxMTEyGAzKnj27atasKTc3N+3YsUM7duz4z4saDAZNnjw5TQsFAAAAAAB40tnb20uSJkwYo4iI3XrppYZq166Ddu3aqV9++UkjRw7W9Olz5eNTLlPrBJ5kD5ySbzab9c8//2jTpk0PdVECUwAAAAAAgEdz+PBB7dr1uzp37qI2bV6Rs7OL/P2f0/PP19SiRcEaPXqopk+fy0hTIJ3cNzCdNm1aRtYBAAAAAAAASbGxMbpy5bKefbaynJ1drGuaVq1aTW+80U9BQZMta5pOV+nSZTK7XOCJc9/AtFWrVhlZR6rt2bNHHTt21Pvvv6/q1atLkrZt26aZM2fqzz//VNGiRTV8+HAFBARYz4mLi9PkyZP166+/ytHRUa1bt9aQIUPk4PDAAbYAAAAAAAAZxmw2y2AwyNs7ryTp8OE/VKFCRTk6OspkMsne3l7+/s+pWrXn9O23X2nkyMGaOnWGateukcmVA08Wu8wu4GFcv35dI0eOlMlksm6LjIxUYGCgGjVqpA0bNqhevXrq16+fjh07Zj1mwIABio2N1erVqxUUFKT169drwYIFmXELAAAAAAAAkpQi35BuLXEoSTly5FSZMj769NNPFBERLunW2qZGo1H29vYqU6asChYsJGdnZ0VGHs3wugFbZDab0+xaWSowDQoKUt68eVNsW7lypXx9fRUYGKiSJUtq8ODBqly5slauXClJioiIUHh4uIKCguTj46OAgACNHDlSq1atUkJCQmbcBgAAAAAAeMolh5+SFBb2u77++ktt2PA/nT8fpbx586lHj946c+a0li5dqN9//02S5ODgoIsXL+iPP/arTBkfzZ+/WC1bts7M2wAy1Zo1a/T2229LuvUHh7QKTbPMnPStW7fqp59+UmhoqFq0aGHdHhYWpsaNG6c4tnr16tYHVYWFhalgwYIqXLiwdb+/v7+uXbumQ4cOqVKlShlzAwAAAAAAAJKSkpKsywS++eYo7d+/R5cuXZK9vYNCQ99Vixat1KNHb40dO0HTp0/V5Mnj1ahRU+XMmVN//nlcP/20RaNGvWmdup+WI+uArOLy5cv6/vvv9euvv8rNzU1DhgyxhqbJo7UfVZYITC9cuKBx48bpnXfeUY4cOVLsi4qKumvUqbe3t6KioiRJ58+fl7e39137JencuXMEpgAAAAAAIEPZ2d2a8Dtlynjt27dHnTt3VeXKVeXm5qaJE8fq449Xq3TpsmrcuJmyZcuujRvX6/PP1ys+/qaKFSuugQOHqkmT5pKUJuEQkBVlz55do0aN0sKFC7VkyRKZTCYNHz48TULTLBGYTpgwQXXr1tWLL75oDUKT3bx5U05OTim2OTk5KT4+XpJ048YNOTs7p9jv6Ogog8FgPQYAAAAAACAjHT8eqYiI3WrfvrOaNWshNzd37d0boZMn/1STJs1VsmQpRUVFqWbNF1Wtmr9u3LipmzdvytnZSZ6euSTdGqmaHL4CT6MyZcpo4MCBMplMWrZsmSSlSWhq84Hphg0bdPDgQW3cuPGe+52dnZWYmJhiW0JCglxdXSVJLi4ud61VmpiYKLPZLDc3t//8/p6ebnJwsH/E6rMGL69smV0C7kBPbBN9sT30xDbRF9tDT2wTfbE99MQ20RfbQ08eTfJT7pMdOXJNMTHRatCgjooWzacdO3Zo2LABql+/vsaMGaljx47pnXemacKECfLx8bGelxwC3RkG0RfbQ0/SV2JiohwdHVWyZEl17txZ//zzj5YtWyYXFxf179//sUJTmw9M169fr/Pnz6tmzZqS/l2Xo1evXnr55ZeVP39+RUdHpzgnOjraOk0/X7582rp16137Jd01lf9eLl68/tj3YMu8vLIpJuZKZpeB29AT20RfbA89sU30xfbQE9tEX2wPPbFN9MX20JNHc/tI0G+//UrVqz8vs9lRknTq1DldvHhNffr01osv1lHPnv1kMjkqKuqCIiIitG3bTuXOXfCB16cvtudJ70lmh8FJSUlydLz1Gho2bJiio6P1xx9/SJJCQkIUHx+vYcOGPXJoavOB6axZs3Tz5k3r1zExMerUqZOmTp2qF154QfPmzdOuXbtSnLNz5075+flJkqpWrapZs2bp3Llzyp8/v3W/u7t7ir/QAAAAAAAApLXbR5b27/+G/v77jIoWLa4cOXKqRImSmjlzmuLiYlSnTn316dNfefJ4SZKMRqMcHBzk5eX9oMsDT6XkP0CMGzdOO3bsUL9+/TRu3DhdvHhRH3zwgUJDQ2U0GjVq1KhHCk1tPjC9cxRo8nqkefPmVe7cudW5c2e1adNG8+fPV9OmTfXll19q7969mjhxoiSpcuXK8vX11ZAhQzR+/HjFxsZq1qxZ6tat211rnwIAAAAAAKQVs9lsDUv//vuM7Ozs1LVrTxUuXFju7h5q2rSFFiyYKy8vbzVs2MQalsbGxioiIlx58ngpd+48mXkLgM2Ki4vTzp071aBBA7Vu3dq6PGehQoVUoEABvf/++3J0dNTQoUMfOjS1+cD0v5QtW1YhISGaOXOmQkNDVaJECS1evFglS5aUJBkMBoWEhGjixInq1KmT3N3d1bZtW/Xr1y+TKwcAAAAAAE+y5HBm2rTJ+u67r+Xi4qoBA4bK3d1DkvTKKx116dIlrVr1vmbPnq5WrdpIko4ePawfftiswMABKluW2bHAvVy6dElnzpxR+fLl5erqal3TtHDhwurSpYv+/PNPLV26VC4uLurbt++TNcL0Tvny5dORI0dSbKtdu7Zq165933O8vLy0cOHCdK4MAAAAAAAgpcTERBUrVkJFixbXX3+d0t9/n1bp0mWsU+7feKOvcufOrU2bNiokZJ4kqXjxEhowYKjatHlFkh7rad/Akyb59eDl5aUiRYpo8+bNatSokbJnz66kpCQZDAYVLVpUXbp00Y4dOzR//nydP39ekyZNSvX3yHKBKQAAAAAAgK26/QFPkuTo6KiWLW9NF37//VAtXbpIJUuWVuHCRayhaZs2r6pu3Zf0zz//yGAwyM3Nzbp26Z3XA542t68DLP07cjt79uzy9/fX+vXrtWHDBrVt21bu7u7W4xMSEpQrVy49//zz1pnoqUVgCgAAAAAAkAaSA1Dp1pqliYmJcnZ2Vv78BdS0aQs5ONhr0aIFGjduhIKC5qhAgYLWcCdnTk95euaSdGsEXfL/EpbiaXZ7WPrZZ58pMjJSN2/eVNmyZdWuXTtNnDhRkZGRCg4O1rVr19ShQwd5enoqOjpau3fvVtmyZTVo0CAVLlxYUupHaxOYAgAAAAAAPKakpCRrWDpt2mTt2bNbsbExcnFxUfPmrdSgQWM1a/ayJIMWLZqv0aOHWkNTSSlCnOR/Mw0fT7OkpCRrWNqnTx+FhYXJxcVFzs7OWr16tTZu3Kj+/fsrJCRE/fr10/z587Vp0yZVrFhRp0+f1t69ezV8+PCHDksliT9TAAAAAAAAPIbbp81PmDBGv/76i6pVe06dOnVR5cpV9eGHHygoaIr279+rZs1aKjBwgC5ciNO4cSP0999nMrl6wDYlv6YmTZqkAwcOaMyYMfr666+1efNmdevWTbt27dLx48eVJ08erV27Vn369JGXl5d+/fVXubu7a+LEierataukh18HmBGmAAAAAAAAj+j2afNJSUmKi4tTu3bt1aHDa3JycpIkffvtV5o6dYKWLFmoN9+crAYNGstsNmvhwnkaMKC3Vq1aK3d3j8y8DcAmXb16VWFhYWrQoIEaNGigbNmyaefOnfr444/VqlUr1ahRQ3v27JGvr68GDx5sPcfV1dU6OvVR1gEmMAUAAAAAAHhEyaPWxo8frWPHjighIUG+vlXk5ORkXYu0YcMmMhqNCgqaol9++Unt2rXXSy81UkJCvBwdnQhLAYvb1wE2Go26cOGCjh07poEDBypbtmzavn27+vbtq/r162vo0KG6fPmyBg8erC5duqhbt26SJA+Pf19Pj7oOMFPyAQAAAAAAHsONGzdUuHARmUxJiomJtk6zT0pKksFgUFJSkurXb6gKFSrq66+/1OXLl+Xq6qpWrdqpZcvWkv590BPwtDKbzdawNCQkRMePH1e+fPlUqFAh7dy50xqW1qtXTyNHjpSXl5ecnJx0/vx5/f3339Zr3O5R1wEmMAUAAAAAAHgMrq6ueuWVjmrZspWyZ8+ur7/+UmazWfb29jIajbKzs5Ozs7O8vPIqISFezs63puonTxmWeMATnm4mk8n6Ghg0aJBCQkJ07Ngx2dnZycfHR2vXrlXfvn1Vt25dTZgwQXny5JF0648V2bNnV4ECBSSl3euIwBQAAAAAAOAx5cyZUy1atFKHDq/pwIF9GjNmmCRZR8zFxsbqn38uqUiRYpIYUQrcLvmPB99//73MZrOmTJmi2rVry8HBQRMmTFCBAgV08+ZNlS9fXq6urrKzs9O5c+e0adMmmc1mlStXLk3rYQ1TAAAAAACANJA9ew61aHFriv3y5UvUv/8baty4mZycnLRv317t2bNbI0aMlbOzSyZXCtied999VwsXLpTRaFTDhg3l4eGhhIQEeXl5KTg4WH379tW8efO0bds2lShRQkePHtW+ffs0YMAA1ahRI01rYYQpAAAAAABAGsmePbtatGitHj16688/jysoaIoWLgxWVNRZ9e07UM2atZTECFPgTs8++6xq1qwpOzs77dmzR5Lk5OQko9EoHx8frVu3To0bN1Z0dLQ+//xzOTs7a+LEierVq5ekW2sGpxVGmAIAAAAAAKShW6FpK5nN0mef/U+5c+fR2LET5OmZS9KtYOdRntwNPClMJlOKNXwl6YUXXpCzs7Nu3LihVatWqWDBguratascHByUkJCg3LlzKygoSJJ0+fJlubu7y8np1nrAaf2a4tUJAAAAAABgkTzy8/Llf+7a9jCyZ8+h5s1f1ssvt1Vk5FFNnDjOek3CUjzNjEajNSwNCwvTjz/+qB9++EFms1l+fn4aNWqUqlWrpqCgIH3wwQeS/h1pam9vL3t7e3l6elrDUrPZnOavKV6hAAAAAAAAFgaDQTEx0frgg+U6c+a0ddujyJkzp1q2bKXu3d/QgQP7NHHim/rnn0tpWC2Q9SQ/CG3QoEHq16+fAgMD1a9fP7Vo0UJfffWVypUrp3HjxqlatWqaNm2aVq5caT3vXtPuH/X1+SAEpgAAAAAAALc5fz5K69Z9rOXLl+jixYsaP360IiLCH/o6ZrPZ8iCoVurRo7d27fpNb789KU3XWgSyCpPJZP33lClTtHPnTnXv3l3vv/++RowYIQcHB7355ptatWqVfHx8NGrUKPn7++udd97R+++/LynjRmcTmAIAAAAAANymePES6t9/sLZu3aJu3Tpq167flJCQ8NDXMRgM1tD0mWcqql+/QerffzBT8vFUSp6Gf/ToUZnNZjVr1kxdu3ZVjRo11LVrV4WEhKh8+fIKCQnRjh07VKFCBQ0ePFhVqlTR9OnTdejQoQx7WBqvUAAAAAAAgNu4u3uoWbOWypPHS3FxsSpevKQKFiz0SNcyGAx6772lWrFimZ577gUVKVI0jasFso45c+aodevW+vjjj5U3b145OztbHwBVsGBBTZ06VZ6enpo/f74kqUqVKho2bJjmz5+vcuXKpcv0+3shMAUAAAAAANCth9EkO3v2rIoWLaaGDZvoyJFDWrJkoaKioh76mqtWva/33w+Vn5+/ChUqnJblAlmOj4+PqlatKnt7e0VHR0u6Nc0+eeRooUKFFBAQoGPHjunEiROSpKpVq6pBgwaSlGHLWThkyHcBAAAAAACwcckPo/n000/Ups0rmjZttuLiYlWqVGktXbpIZnOSBgwYqrx580m6tUbpg0a8rVz5npYtW6z+/QerTZtXrdfHkysqKkp58uTJ7DJsVpMmTeTq6qorV65o1apVqlmzpgICAmQymWRnZycHBwcVLFhQiYmJ93y9sIYpAAAAAABABvvkk480b95MTZkyXg4ODsqbN5/q12+kHj16a/v2bVqwYI7On//vkabJYWnfvgMJS58Sv/zykzp2bK3t27eleMARbkkeRVqnTh0NGjRI5cuX19ixY7V161bZ29vLYDAoJiZG+/btU8mSJeXu7p5ptfJqBQAAAAAAsKhfv6EOHvxDP/64RSZTkiZOfFt58uRRo0ZNZTAYtGzZYtnbO6hly9Y6cGCfihYtroCAOimucXtY2rZte8LSp4Sbm7sKFSqsOXOmy9PTXeXLV7E+6Aj/PgTNYDAoICBAZrNZ8+fPV+/evdW5c2c5OjoqOjpaX331lcaOHavcuXNnWq28YgEAAAAAwFMp+WEzyYxGo3Llyq1Bg4bLbDbrp59+0MSJ0sSJbyt37jxq2LCJJIOWLXtXO3du17Vr19S7d78U11y1agVh6VOqcuWqGjp0lObPn6Nx48Zp5Mhxeu65F/gZuM3toWnt2rVlMBgUHBysjz76SHZ2dho+fLj8/f316quvSvrvZS/SC1PyAQAAAADAUyk5LD18+JCkW2uYGo1GeXp6avDgEQoIqKuffvpBkya9KUnKnTuPGjduprfemqIXX6yjsWMnqHPnrtbrLV4comXL3lW/foMIS58yZrNZdnZ28vWtogEDhqh06dKaMeMd/f77bykeJoZ/Q1NJCggI0IABA+Tr6yuj0aiiRYtaw1Kj0ZgpYalEYAoAAAAAAJ5is2ZNU69er+vXX3+RdGdoOlwvvFBL33//rd5+e6IkydPTU7Vr19PYsRPUuHEzSbKuV/n332fUtWtP1ix9Ct3+9PZLly6qbNmyunjxgoKDZ2nnzh2saXqH20PTOnXqqHfv3ipTpowCAwO1efNmSbf+oJF8TEYjMAUAAAAAAE8tH59yypevgGbMmHqP0DSXhgwZKW/vvPrmm00aN27EPa+R/OTuKVOC9Prr3QlLn0LJo5WHDx+ohQuDFRYWpvLlK+jChTgFBU3Rjh1P7oOg7ryv28PjB7lzpOnw4cNVtmxZDRo0SJs2bZLBYGCEKQAAAAAAQHq6V5DTrNnL6tWrjxwdnRQUNMUamtrb28toNCpPHi9VqlRZJUqUVHj4Lm3fvu2ua9we/PCQn6fX6tUrdOjQH+rTp79WrVqlJUveV1DQHBUrVlzTpk3Wjh2/PnGhqdlstv7Mb926VdKtPyA8TGiafOyLL76oESNGKH/+/Hrrrbd09epVRpgCAAAAAACkF6PRaB0J+vffZ3TgwD7t27dHktSgQWMNGDBETk63QtNt236WwWCQg4ODYmKiFR19Xs2bv6wFC5bo+edr3vP6mTUSDrYjMvKYPD1zqVq16vLw8JAkVa1aTcOHj1Hx4iU1Y8bb+u237U/MmqYmk8n6c7969Wr17t1bn3zyiaSHC01vPzZPnjzq16+fPv/8c3l4eGTa64ox4gAAAAAA4IlmMpms0+TfeWeSIiLCFRV1TpJUrtwzev31bgoIqCuDwU7BwbM0depbGj58jPLlK6CdO7frzz+Pq0+fASpduqykWyNVk8NXIHkU5PnzUXJxcVWOHDkl3fq5s7e3V+HCRdShw2saPXqoFi0KltmcpOeeeyFLL92QfG+S9OOPP+r333+Xh4eHpk6dKjs7O7Vt29YahKbmtWJnZ6d58+ZpzZo1WrZsmQoVKpTet/BAWbczAAAAAAAAqZAc7IwZM1wHDuxTvXoNVKFCRR09elg//7xV77wzWX37DlSzZi1lNpu1ZEmIJk16U9KtIKdnz0BVqFDRej3C0qeb2WxOMfIx+d916tTXggVz9O23X6lz51etyzo4ODjohRdqqWjRYjp16qTGjBmujz/eoIIFMzcUfBzJr6nevXvr8OHDcnNzU6VKlbR9+3ZNnTpViYmJ6tChQ6pD08WLF2vZsmUaOHCgfHx8MuIWHojAFAAAwIacPfu3cufOLWdnl8wuBQCAJ8ovv/ykiIhw9e07UPXrN5Sbm5sCAuqqcePmmjz5TYWGLlKBAgUVEFBH3t7eOn78mC5duqQyZXzk7/+cJEaWIuXIyps3b+rq1SvKk8dLklS9eg1t3FhMy5cvUb58uVWpUnXrKNIzZ04rKSlJw4aNUr58BbJ0WJosNDRUYWFhmjRpkmrWrKmcOXNq27ZtWrhwoebOnSuz2ayOHTv+Z2i6ePFiBQcHa+TIkercubMcHR0z+E7uxqscAADARmzdukVdu3bUL79sVXx8fGaXAwDAE+X06b8UH39Tzz9fS25ubkpKSpKjo6OKFy+hsWMnyN7eQR988J6kW9P0mzV7WZ07dyUshdXtYWlIyDz17/+GXnvtVXXv3kmffLJGXl5eGjRouK5fv67x48fr00/X6uLFCzpy5LC++WaTLl/+R8WLl9Jzzz0vKfVPk7dVx44dU/78+fXSSy8pZ86cMpvNqlmzpkaNGqWyZctqxowZ+vTTTyXdf01TWwxLJQJTAAAAm+Hl5a3cuXNr8eIQ/frrL4SmAACkIaPRKKPRqPj4m5JSPqSpSJFiqlq1mg4ePKC//jp5z/MJS5Eclo4cOVjffPOlChYspDZtXpGnZ24tWDBHb745StWqVdeoUeNUsGBBzZs3Sx06tNagQX30v/99rFdf7axKlXyt18vqP1PXr1+X0WiUs7OzpH8DYF9fX/Xs2VM3b97UhAkTUjwIymQyWc+31bBUYko+AACAzShfvoImTHhb06ZN0oIFcyRJL7xQk+n5AAA8hPuNBPX2zitJ2rRpozp2fF0eHh5KSkqSwWCQs7Oz8uXLL4PBICcn54wuGVnIp59+oiNHDmngwOF68cXacnFx0cGDB/T77ztUqlQZxcXFqlat2nr++Wr67bfd2rXrNxUqVFhFixZTtWpZc7TynWu2Jj/kqmDBgvrxxx/1888/q1atWinWbA0ICFCFChX0559/au7cuXJyctLLL79sDZ2XLl1qs2GpxAhTAAAAm+LjU05jxrwlb++8evfd+dq27RfdvHkzs8sCACBLMBqN1iAqKipKp06d1N9/n5EkNWrUVDVqvKB16z7WDz98p8uXL8vOzk4Gg0ExMdE6cuSQypQpKzc3t8y8BdiYO6eRHz16WDlz5pK//3NycXHRrl2/adCgQNWtW18tW7bWnj279fXXX8rLy0svvFBLgwePUNu27bNsWGoymaxhaVJSkq5du6qEhFuzoHr06KE8efJo4cKFioyMVFJSknXN1uPHj+uff/5R27Zt5eXlpdDQUB04cEDSrbVP58yZo1GjRtlkWCoRmAIAANgEo9Fo/ff58+dVpYqfoqLOaeXK5dq+fRvT8wEA+A9ms9ka1rzzziQNGtRHnTu3U69eXTRz5juKiYnWgAFDVbasjxYsmKPlyxfr6NHD2r07TB9//KF27dqpBg0aK3v2HJl8J7AVtwfwZ86clnQriM+bN69y5sypsLDfNWbMrZGmAwcOU8GChbR58zd6771Q60jK5NGYybJaWJp8H0uWLNTQof31+uvtNWLEYK1fv17e3t4aNWqUTp48qbfeektbtmyRJJ06dUqbNm3SjRs31LVrV/Xv31/Hjx9XZGSkJKlEiRIaO3asOnXqZJNhqcSUfAAAgEx3+y94I0YM0rFjR+Xl5S0fn3I6ffr0bdPza1nXiAIAAP+6fdTehAljFR6+S7Vr11OhQoUUERGub77ZpJMn/1Rg4ACNGzdR8+fP1vr167R+/TpJUs6cnurVq69atGgl6e4pyHg6JX8+Gz9+tDw9PTVo0HD5+VXT+++Has2a1XrvvaWqVau2+vQZoNy581jOcVRCQryuXr0qSVn65yg5LB0xYpAOHjwgH59n5O9fQ5GRRzV27Fj99ddf6tChg9566y3NmjVL/fv3V+7cuZWUlKTLly+rb9++yp8/v/LlyycPDw8dOnRIL7/8surVq2fzrzECUwAAgEyW/GFx9eoVOnBgv4YMGakXX6wtJycnHTp0UMHBsxQcPFMSoSkAAHcym83WsPTs2b915coVderURa1atZWLi4saNWqm33/foXnzZik0dLGmT5+jadNm67fftuvixQvKli2bvL3zqkwZH0lZb8o00t7tIys/+eQj/frrzxo8eITMZrN8favI0zOXFi0Klp+fvyZMmGo9LzY2RleuXFbp0mXk6Oio69fjbToUTI2PPlqpQ4f+0NCho1W9eg15eHjoyy8/1+HDB3X16lW5ubmpadOmqlGjhtauXavz58/Lw8NDlSpV0ksvvSRJ+uWXX+Ti4qJy5cpZr2vr/78QmAIAANiIyMhjyp07j55/vqZcXG496OmZZyro7bdnaOzY4QoJmStJKfYDAPC0Sw5eZs0K0oED+3TiRKTatXtVLi4uMpvNypkzpwIC6ioxMVEzZrytDz5Yrt69++m5556/61qEpZD+HVm5aFGwbty4qaZNW6p585dlMBhUsWIltW/fWUuXLtSZM6f166+/qEoVP50+fUo//viDDhzYp+HDx8jZ2VkGQ0Im38nDu3Pk5/Hjx1S0aHG98EItubi4KCIiXPPmzVSrVq3UpUsXhYeHKykpSXXr1lVgYKD1vJs3byoxMVF//PGHPvroI7m6usrf3z8zbumREJgCAABksqSkJCUlJSk6+rxcXFzk4eEho9Eoe3t7GQwGeXl5KzBwoEaMGKTVq1coKcmkWrUC5OxMaAoAQLKkJJOuXbsmJycnmUy3HtRjMpnk4OAgZ2dnVa/+vEqVKqOIiHDFx9+85/soYSmSHTlyWJs2bdTly5fl5+evhIR4689Mu3btZTBIH3/8oUaPHqqcOT2VlGRSUpJZ3br1UuPGzSRlvaUdkp9wL/07yvb8+fNydXWVi4uL9uzZrREjBunFF+toyJAhsrOz0/z582U0GlWjRg25uLjIYDBox44dGjRokDw8POTq6qrLly8rNDRUBQoUyOQ7TD3+SwAAAJDBbl/8P3kki4ODgwIC6ujIkUPavn1big+rklSxYiV5eXnr2LEjmjZtsmJiYjKldgAAbMGdTy6XpJEjx6l+/QZKSEjQ0qULFRsbKwcHB+uDFfPkyaMSJUoqLi4uxcMWgXspVqy4xoyZIB+f8jp06KB+//036+cySWrbtr0mTZqmoUNHqXLlqmrf/jVNmvSOOnfuKunWz2hWCktvX1N/6NABWrIkRJKUN28+nT79lz777H8aNmyAXnyxjgIDB8jb21t58uSRm5ub7OzsZGdnZ73fZ599Vi+88IL8/PzUqFEjffjhh/Lx8cm0e3sUjDAFAADIQLeviWU0GnXp0iXlyZNHZrNZNWsG6IsvPldQ0BRNnPi2qlTxsx4bHX3rr/vjx0+Ri4uLChUqnJm3AQBAprl9FNylS5d07dpVmc1mFSpUWL1795Ojo6PWrftYc+ZM1/Dho5UrV25JUkxMtM6dO6vSpcswSwMp3P75LPlrZ2dnPffc87K3t1dw8GzNnz9X2bJlV6VKla3B4DPPVNAzz1RQq1ZtU1wvqy3tcPv9r1r1vo4dOyI/v1vT59u1a69ff/1Zs2dPV61atdW370DlyeMlSfr771trBpcqVcr6/4nJZJK7u7vmzp2bOTeTRghMAQAAMsjtH0ZDQuZpz57dOnXqTxUrVkIBAXXUrl179es3UDNmvKNRo4Zq+PDR8vWtoqtXr+qHH77TuXNnVbBgIT3zTAVJWe/DOAAAjyt5ir0kzZ07Q/v27dFff52So6Oj6tdvqLZt26t79zeUlJSk9evXaciQfurZs4/++ecfnTgRqT/+2K9hw0ZbrwHc/vns449X688/TygmJkZ169ZT5cp+qlHjBdnZ2Wn27CC9884kjR07IUVoKt39mSyrfT5Lvv/PP1+vsLBdev75mmrTpp0kqWTJ0urVq69CQxfp5s0bOnnyT+XJ46XIyEh9++23+uuvv9SjRw85OTlZr3X7UgRZbVmCZAbz7XPCcJeYmCuZXUK68vLK9sTfY1ZDT2wTfbE99MQ20ZfUGTlysA4dOihf3yoqU6asfv/9N+3Zs1tVq1bTvHmLtGXL91q79kMdPHhA7u7uMhjsZDKZ9Npr3fTaa10f6nvRE9tEX2wPPbFN9MX22EpPRo4coj/+2Kdq1Z5T4cJFdOTIYe3evUtFihTT0KEjVaHCs1q+fIlWrnxPZrNZjo6Oqlv3JRUvXkIdO74uKesGOfdiK33JykaOHKx9+/YoW7bskqSoqHMqXbqsunfvpZo1A7Rz5w7NmTNdZrNZ48ZN1LPP+j7w5ycr9OT2sHjHjm0aOXKIHBwc1LJlaw0ePML6Grl48YK+//47LV++WNeuXZOnZy6ZzUmKj49XYGCg3njjjUy+k7THn1QAAAAy0KeffqLDhw9pwIChqlnzRbm5uemZZypq0KBAFStWQhcvXlTduvVVtaqfIiLCtX//XuXNm0/Fi5dUtWrVJTGyFADwdNu4cYP27dujoUNHqlat2nJ1ddW1a1e1a9dOvfPOZC1cOE+TJk1Tjx69ZTQatWnTRuXIkUOvv95dhQsXkdlsltls5r30KXd7WLhly/f644/9GjJkpGrUeEEODo7atu1nzZz5toKDZ8vBwVHPPfe8Bg8eYfn5elPjxk1U1arVMvkuHp3ZbLbe/4kTkapRo6aGDh2lefNmasOG/6l69edVo8YLkiRPz1xq0+YV+fn568svP9PFixdVtmwpVaxYUQEBAZKevM+nBKYAAADp6M4Pj0eOHJKnZy49/3xNubm5adeu3zR27EjVq9dA7dq1V0REuK5evaImTZqrdu16ql273gOvBwDAk+7O974TJ47LxcVFzz33vFxdXSVJ7u4eql27noxGo6ZOnaD169epT5/+6t27n6Rbf7CcPPlNTZ06Q3nz5rvnQ6PwdEkOC9esWS17ezsVKFBIAQF15eLiIpPJpAYNGsnd3V1vvjlSa9asVoUKz8rPz199+gxQUNAUnT8flcl38HiSR8eOHz9asbHRevfd99SqVVs5ODho7tyZevfd+XJ2dlaVKn6Sbr0Oixcvof79h8hgMMjLK5v1Wk/i59Mn624AAABsiNFotH54jIo6J0mKi4uTl5eXPDw8tGvXTo0ZM1wvvhiggQOHqkCBgtq0aaM++miVdW21O3+he9I+jAIA8CAmk8n63hcXFytJungxTmZzknXq9O3vlX5+1VW6dFn99NMW6/G9e/dT27av6uTJk5o4cazOnTub4gE/eHrt2bNbixYFa8GCuTKZTHJxufUwsOQw8YUXamngwGHavXuXDh48IEdHR1WvXkOhoR+oSZPmmVl6moiPj9eFC3EyGo3Wbc2bv6wBA4bo3LmzWrBgjnbvDpMkOTg4KCkp6Z7LEDyJn0+fvDsCAACwEcmh55tvjtJ77y2V0WjUs89W0q5dO7Vx4waNHTtCtWrVVmDgQOXKlVsGg0E5cuTQtWtXdeXKrTWvnsQPoAAApMbtU4YHDeqrhQuDJUlFihTThQsX9M03m6wj20wmkyQpZ86cKlCgoJKSTHJ2drFe6403+urVVzvqwIH9CgqaIqPRKB7pgjJlfDR+/GQVLVpcZ8+e0cGDByQpxc+Uv/9zcnFx1YED+yRJjo6Oyp+/gKS7/7Bt65LvKVnyCNLIyGOKjj5v3d+qVVsFBg7UmTOntWDBHEVEhEt6uj6XPj13CgAAkEFu/zC6YsUy7dy5Q5UrV5XJZNRzz72gvHnzaebMd+TrW1lvvTVFefJ4SZJiYqIVExOtMmV85OLiwi9yAICnkslkkslkso5k+/rrL/XXXydVrFhxSVLLlm2UO3ceffzxaoWH/55iLcqoqChFRZ1TmTI+cnR0tF5Pknr27KMePXpryJCRcnBweGIe+IRH5+bmppo1A/Taa13l6OikRYvm69KlS5L+nbJ/9epV2dkZ5O2d967zs1KAePsfII4ePWzd7uNTXkajUVevXpW9vb3i4+MlSa1bt1Ng4ECdO3dOs2dP165dv2VK3Zkl63QWAAAgi0j+MLpixTLFxETrpZcaqnHjZnJ2dlHZsj56+eW28vTMpaNHj2jv3ghduXJFkZHHtH79Oh0+fFD16zeQo6Mjv8gBAJ4aX375uSZNelPSrffR5PfS998P1aZNG1WmTFm98kpHSVKePHk0ZsxbiouLU3DwbG3YsE7x8Td1+PAhffHFBh07dlQ1a74oZ2dn6/WSQ9OuXXtag1dAuhWaBgTUVf/+g3XixHGNHz9KBw7slySdPfu3fvrpB9nZ2atw4SKZXOnjSf5cOWrUEPXo8Zp69Xpdb789USdORMrOzk5hYb9LkvV1I90KTXv06K1Tp/7UxYsXM6XuzMJDnwAAANLBiRPHtWrV+0pISFCVKn4ym83WD6odO74mBwd7rVu3VgMG9FaOHDklmWU0GtWlSw81btxMklKcAwDAk+rmzZvasmWzdu3aKVdXV40cOU6StHfvHn3++Xpdu3ZVVatWs64vaTab5efnr4kT31ZQ0BQFB8/WggVzZW/vICcnR3Xv3kuNGjW1HmswGFizFA/k4uKigIC6kqSFC4M1dGh/5c6dW87OLjp/PkodO76uSpUqZ3KVj+/SpUuqXLmq8uXLryNHDuv333do8+ZvlJSUpOXLF+ubb75UmTI+qlixkgoVKqzSpcuoXbv2ql79ORUpUiyzy89QBjNzvR4oJuZKZpeQrry8sj3x95jV0BPbRF/+W2TkMRUoUFBubm4Z8v3oiW2iL/8yGo3at2+PgoNn6+zZMxo16k3Vrl3Puq6pJB07dlR79uzWwYMHVLx4CZUrV17Vqj0nKe2eNkpPbBN9sT30xDbRF9uTXj05fz5KCxbM1bZtW9W4cTONGnVrtOnWrT8qNHSRTp06qREjxqpFi1aS/g1C//nnkrZs+V7nzp1V/vwFVLRosRRP9c5KU6YfB6+VtHHjxg39/POPWrXqfZ06dVKDB49QqVKlrWHpw/xM2UJPbl+u4l4uXbqkEyciFRw8W1euXFapUqV15MghXbhwQdKtJQfmzl14z9eUl1e29L+BTMQIUwDAY9u9O0yDBgWqZ88+euWVjnJ1dc3skoAMda8Pow4ODqpSxU+DBg3TO+9M0vLlS+ThkU1+fv7W0LR06TIqXbrMXdd7mn7BAwAgKSlJefPm0+DBw2UymfTtt1/LaDRq3LiJCgioI3t7e4WEzNOCBXPk5OSkRo2aymAwKDExUTly5FSrVm3veU3eS/GwXF1dVatWbUm3Rpr++OP38vWtYt2flX6mjEaj9TPnDz9s1pUrl+XtnVeVK1eVq6urkpKSlDNnTlWp4qcXX6ytdevWaMSIsXJxcdXZs39r3749ypEjpzUslbLW/T8uAlMAwGPz9MylgIC6+uCD92Rvb682bV4lNMVT4/awdM2a1Tp58oRiYmJUt259VaxYSVWq+Gns2AmaOnWCFiyYowEDhlpD0+Rf5u78pe5p+jAKAEDy+2CePF7q1q2nLlyI03fffS0nJyeNGDFWNWu+KLM5SYsXh2jevJkyGAxq2LCJHB0d7xuM8l6KR+Xm5qYXX6wjSQoJmaegoCkaPXq8SpYslcmVpZ7JZLKGpW++OUq//vqzNUBt1Kip+vcfLHd3DyUmJsrR0VEFChTUtWvXdPbs36pUqbLKlvVRmTJlrUtDPY1/gHi67hYAkC6KFy+hXr0C9eKLtRUa+q7+97+Pdf369cwuC8gQyWHpiBGDtHLlewoP36UzZ/7S9OlT9dZbY7RjxzZVqeKnN9+cpBs3bmjBgjkKD98lo9Fo/eD5tH0ABQAgWVJS0m3BzkgtWjRfR48elr29vTZu3KBp0yZLkmrVqq3evfsrd+48mjt3pr777mtJvIfiwR51FUpXV1e9+GId9e8/WDEx0Ro3boROnDiextWln+TPp2PGDNf+/Xv12mvdtGjRMlWtWk3ffvu1goNn6+rVq3J0dJQkVa1aTfb29tq9O8x6jdvX0X8aX2dP3x0DANKc2WxW0aLF1L37G2rZsrWWLVusL7/8TNeuXc3s0oB0k/y0XUn67rtvdPToYQ0ZMlJLl67QRx99qiFDRurixQuaPv1t7dr1mzU0NRqNmj07SL/9tv2RP8QDAHAvRqMxs0t4aMlBzPTpb2vv3j2qXbueFi9+X++++56ee+55/fTTD5oy5S1J0osv3gpNvb29NX36VH355WeZWDls0e2fzyQ98sMzzWazXF1dVa9eA/Xs2VvOzi4pnh6fFXz55eeKjDyqfv0Gq23b9qpYsZIaN26uxMQE/fjj95o/f7b19zU3N3d5eHgoMvKoEhMTM7ly20BgCgB4LCaTyfpBZN++CCUlmZWUlKR3312gL774TDdu3MjkCoH0kfyX+88++5/+/vu0cuXKrZo1aylXrtxycHBQ69bt1L//EN28eVMrV76v2NgYVa5cVSNHjtPly//oypXLj/whHgCAO3355WdasmShrl7Nen+wvnjxgvbti9ALL9RSw4ZNVLasj8qW9dGYMW+pYcMm+vnnHxUUNEXSrdC0R4/e8vDwUGJi1guIkX5uXybpp59+0Pr167RmzWqdO3dWCQkJD3Wt5M9o3333tS5evKiFC0NVsGChNK85PR0/HiknJye9+GJtZc+eXX/9dUpz585Q27bt5edXXV9//aWCg2+Fph4eHipevKQqVapiHXX6tGMNUwDAY0n+UDJ8+ECdOHFchQoVVoMGjbR//z69++4CJSYmqm3b9qxpiifSvn17NHv2dElSuXLPyM3NXdK/i+w3aNBI0dFRWrp0kf7665Ty5PGSr28VrVy5Vt7eeTOzdOCB/uupugBsy/Xr1xUREa7vvvtGLi4uevXVTvLw8MjsslLt+vXrOnPmtJo2bWF9GI3ZbFauXLnVtWtPnTp1Sps2bZSDg6OGDx+tgIC6KlWqTJYLsJC+/p2GPkwREeGKj4+X0WjUqlXvq2XL1mre/GUVKFAw1df74IPlWrZsscaOnSB3d/f0KjvNmUwm2dnZ6cqVy/rnn39kNpsVGxuj4ODZKlGipHr16iPJoO7dO+u7777W+fNRGjp0lMaNm6R8+fJJujXC9mn/wz4jTAEAj+3zz9fr4ME/1KfPAAUFzdH48VMUFDRHL7/cxrKm6VrWNMUTqVy5ZzR16nTlzZtPkZFHres+OTg4WKdFNmzYRM7OLtq1a6ekWx/mk8PSpKSkzCkcuI9du3YqISFB9vb2/HwCWYibm5u6d++tli3baMWKZVqzZlWWWhrJzc1dBQoU1O+//6bY2FjZ2dnJ3t5eRqNRuXLlVvfub8jR0VFffLFBY8YMlyTlz19AEu+lSLkUxXvvLdW+fXvUu3d/LV++WrNnL5Cfn79Wr16hDz5YrqioqFRdc+XK9/Tee0vVt+8gvfRSI5sOD+9chsDe3l4Gg0G+vpVVv35Dubq66qefflBsbLQaN24mJydnubm5ydPTUy4urjp8+KD27o0gLL0DI0wBAI/tzJnTsrOzU6VKvnJzc5MklShRUl279pLJZNKyZe/KyclRzZq1lLt71hntAPwXR0dH1ahRU2azWdOnv63Vq1cob958KlCgoPUBFjEx0TIYDCpcuMhd5z+NC+jDdu3dG6GhQ/urevUamjZt9gOfPg3A9hQsWEidOr0uk8mkVavel8Fg0CuvdFD27Dkyu7T/5OnpqVq1amvNmlX68cfv1bBhY2XPnsP6XnrxYpzs7R1Uo8YLqlHjBUniwYmwSv452bNnt5ydnVWlSjU1adJczs7OKlGipPz9n9P06R768svPVLx4CbVv3/mB728rV76nZcsWq2/fgWrbtr31+rbo9hkhn332PyUkJCpXrlyqV6+BmjV72Xrcjz/+oGzZsqtx42aSpJMn/9S1a1fVrVtP1apVO8XIW8LSW2y36wCALOPq1asyGAzKmTOnpH+nI3t6eqpFi1b68cfvFRr6roxGo1q1amudtgw8CZycnFSzZoBMpiRNnz5Vc+fOUPv2neXn56+//z6jX3/9RY6ODg81BQzIDCVLltZLLzXSL7/8pLfeGqPJk6cRmgJZRPJnr/z5C6hx46aKi4vRBx8sl7Ozs15+ua2yZcuW2SXeV/J/Y954o69Onjyh0NB3df36NdWv31AFCxZSdPR5HTz4hypV8tWAAcMYBYd7+uSTj7RgwVzZ2dmpefNWcnZ2ltlsltlslp2dnUaNGqeYmPP65JM1at785fsO4shKYan07zIEo0cP1e+//5+9uwyM4tr7OP7d3exu3APBggcNwd1dC8UluIZAgrsEd3d3WlpoKS2lpUCB0qIhuAR3iQFJiK08L3J3SYD2oRRIQv6fN/fenezcM5ydmTO/OXIcnS4RjUbDiRPHGDlyHAqFgtDQp4SFhVKkiBcGg4Hw8DB+/30fz58/o2DBIuY2qtzvU0rbNS+EECJN+bubaJUq1fj5512sXLmM/v0HYmFhQWJiImq1Gk/PghQoUIjz58+yfPliSpQoReHCRVOh9EJ8PBYWFlSrVgOA2bOnMWSIPzlyeGA0Gnn27Blt2nSgePGSqVxKIf6eXq/H1taWQYOGY2FhwW+//cLYscOZNGmGhKZCpHEGg8Ec6kycOJYbN67z/PkzAFauXEpcXBzt23dMs6N8TNcWCwsLBg4cxsKFc1i9ejm7d+/C07MAT5484fr1EHr18pOwVPytYsVK0LhxU/bt+5V79+6YXyLAq16YNWrU5uTJ41y6dJEyZcq9sY9Nm9alq7DU5KefdnLjxg0GDRpG3rz5WL9+Nb/99gvx8XGMHz8FN7dMlCxZhp9/3kV0dDQvX8Zw+fJFevb0xdu7uHk/cp9PKX3UvhBCiFSXvNERFhZKVFQU9vb2uLi4UqxYccqWLc9PP+3E0dGRjh27mldXfPz4EZGREfTo0Qdv75IULFgoNQ9DiI/GFJqqVEoWLpzL7du36NWrL15e3uawVEInkVapVCoSEhKwtbVlwIAhqFQq9u3by/jxo5gwYaqEpkKkYabzctasqZw4cYzOnbtTsWJl7t69w6FDB9i4cS0GgwEfn86fPDT9t9eNLFmyMm3aHLZu3ciZM8Fcv36NfPny8+WXLWnYsAkgYal4+8KEBQsWQqNpS0JCAnv37uGbb76iffuOwKtemFZW1iiVyreOdtu0aR2rVi1LF2Hp68ev1xvw9PSkTp16aLWWjBgxlkWL5vH77/sIDBzNhAlT6dmzDwoFHD78O9mze9C//0CaNWsJSPv076TdX4AQQog0Q6/XmxsNs2ZNJTg4iIcPH2Bra0v16rVo3rw1w4aNZtiwAaxdu5J79+7SqlU7nj2LICjoFA8fPsDDI5c5LJWbsvhcWVhYULFiFQCmT59McHAQJUqUNm+XBzyRVun1ejQaDQB//HEIvV6P0Wjgjz8OMnHiWMaNmyShqRBp2IsXzwkKOknVqtVp2rQ5Go2GbNmyU7hwEZydXdi0aR0qlYo2bTp89OH5+/f/BhipVasuSqXyXwWcpr9t374T7dt3IjY2Fq1Wa77uyDVIJO/EcfLkMUJDQ4mOjqZcuQrkzJmb3r390OkSWbZsIUqlwhx+hoWFERwcRKZMmbG3t0+xz2PH/mLlyqX4+QWkq7B08+b1PH36hBMnjlGiRGm0WksAnJycCQgYDMD+/XvN9/Fhw0bTrVsvrK2tzaGxnFN/L+3+CoQQQqQZppvy8OEDuXjxPLVr1yd37jw8fvyIzZvXExR0kmXL1jJhwlTWrFnBwYMH2LPnJ1QqFba2dnTs2NU8QT/IcA/xeTPNaTp0qIFZs6ayZMl8/PwGULSolwSmIs0yXedHjhzMxYsX8PIqRrt2HTl69E8OHTrAmDHxTJo0A41GIw9XQqQxpulfHjy4T9OmLdBoNMTHx6PVanFwcKRlyzY8fPiADRvWYGlpyRdffPnRFoIKCwtjwoTRODu7oFZrqFq1OgqF4p1D09f/1srKKsV2ufZkbMmnnxg3biTBwUE8f/4Mo9HI2rU21KnTgO7de9O/f1JYuGTJAo4e/RMHB0eio6M5ffokvXv3e2MhzvLlKzJv3hKKFy+ZpsNSeHW/HjZsAMeO/YWlpRVxcbHodDouXDhH0aLFAHBwcDSHpocOHWD06GFMnjwDV1c3875M87uKt0vbvwQhhBBpxt69v3DlymX8/AZQo0ZtLC0tuXnzOps3r6dKlWrExETj4ZGLUaPG8/DhQ4KCTuDmlhkXFxfzjVseskV68Lbf6b8d/mcanq9QKJg7dzrTp09i9OjxFCpU5EMXV4gP5uDB/Zw6dQJ//8HUqVMfS0tL2rXzYd261ezZ8xPjxo2QOU2FSGNM52KOHB7kzJmbY8f+ol07H7RarbknmrOzC1WqVGf//r2sWLGEiIhw+vYN+ODB0F9/HaFAgYLMnbuYwMDRLF48D6PRQLVqNf91aCrE25juOxMmjCE4OIi2bTvg7V2S+Pg4vvlmKzt3buf582cMGTISX98ALCzUHDy4n8TERAICBtOoURNq1aoLvGrbmc6T0qXLpuah/b+S9yw9e/YM9+/fIzBwKm5ubly6dIEVK5awefN6evbsS968+YBXoalOp+P33/dx/PjRFJ1Y5Fz7ZxKYCiGEeKvXH4Zv376JUqmkVKkyWFpacurUCUaMGETNmrVp0aINZ8+e4ZdfdtO+fSdy585D7tx5/nF/QqRFr8/VazAY0Gi0ODo6/ut9WVhYULNmbYxGA6tWLf9ovXmE+FAePLiPTqejSpXqWFpakpCQgLW1DV279iAxMZEdO7alGJ7/tjnkhBAf1+vnnaltZTQaqVatBps2rWPlyqX06tUXlUplvq/Z29uRPXsOihcvRZYs2T54WHr16hWGDx9IoUJFmDFjLhMnTmPUqKEsWbIA4F+Hpq9Lfn8WGcPf3WMuX77I6dMnad26HS1btjEPQy9VqgxTpgTyyy+7yZYtO717+9G2rQ9qtZrdu3fx8mUsLVq0eWPf6eU+lnwY/u3bt3BwcKR8+YpYW1uTL58narWGRYvmAtCjhy/58uUHkkLTgQOH0ajRF5QrVyHVyp8eyRVHCCHEG5I3Si9dukDhwkV58eI5Nja2ZMqUmbNngxk+fCDVqtWkb98AXF1duXTpAt9//y0tWrR5Y/gUyBAqkfYln6t39uxpnD9/lidPHqNUqli+fA0eHrn+9T6/++5b4uPj2bBhq7lBL0RaZWlphU6n49GjBzg6OqLRaNDr9Vhb29C9e2+Cgk5w8OB+4uJimTJllnnOUyHEp5G8ffbDD99x69YNwsJCKV++IuXKVaRdu46cPRvM9u3biI2NJSBgMBYWFoSHh3H06J//O5d7pRiS+6EUKFAQH58ufPPNVsaOHcHEidOYOnXWBwlNt23bgqOjE7Vr10s34ZZ4f6bfx+PHj1AoFGTNmi3F50+fPiEiIoIiRbzQai0xGAzmofqjRwfy9OkTfvllNy1btiF/fk9at25HfHw8K1cuISEhnu7de6fb39GJE8f4+uvNqFQWeHl5Y21tjcFgwMrKikaNkhZFM4WmyXuaOjk5mcNS6cTy7uRfSQghRApGo9HcGB82bCCbN2/gxYvnlClTnrt3bzNr1lSGDAmgevWa9O7th6urKwAqlRKNRkNiYkJqFl+I92ZqPI8ePZTDhw9SqlQZvvjiS5o0aYazs+u/3t+GDWuYP38W1tbWaDTaD11cId6bwWB46+fZsmUHYM+en4iICAcw91Czs7PD07MALi6unDkTzPHjf32y8gohUs7dOGzYQFatWsaRI4e5f/8+M2ZMYcgQf65evUxg4FQKFSrC9u1f4+PTmhEjBjFmzHB27PiGevUafJSwVK/XA9C7tx/t2nXk/PmzjBs3kpw5czF16ixevHjBkiULOHToAPBqntJ3sWnTehYvnk9MTIyEPBmEQqEgMTGROXOms3HjWqKiogCIjo4GML+se/bsmfnvLSws0Ol0ADRq1JSwsFDOnDkNQJ48+ejYsSt16tRn48a15gA/PSpbtjy9e/dDpVJx6NABjh7903xeaLWWNGr0Bf37D/rf+hILCQm58sY+5Dx6d/IvJYQQwsxgMJjf+B86dICzZ09Ttmw5LC2tKFCgIIULF2XXru/JmzcfI0eOJ3NmdwDCw8N48uQJefLkQ63WvHMjWIjUcv/+PXPDOrmDB/dz7txZunXrRd++AfTtG0CPHn2wtbUFklYhftv3Xrdx41rWrl2Jr68/jRp9IXNEiTRDp9OZH5YePXrIpUsXuHYtBEha9KJ16/bs3LmDH374jsePHwOYVxcODQ2lXr2GLFiwlCpVqqfWIQiRIZnO2/nzZ3PlyiX8/AJYuXI969dvpV27jty8eYOLF8/j6upKYOAUBg8eTqZMmbl16yYODg6MGDGW1q3bA3zwdppKpSI+Ph6AHj360KVLD65evcz48aPInTvPe4emGzeuZdWqpfTrN4AvvvhS7qUZiFqtplChIuzevYu1a1fi49OaQYP8SExMJHNmd9zcMrFlywbu3r1jnofU9EJBr9ehVqvNzykAefLkNS9C+8MP3xEZGZlah/beTC87mzRpRq9efXF0dGLKlEBOnjxu/hutVkujRl/Qp08/jh8/ytOnT1OruJ8FGZIvhBDCzNQYnzRpLDqdjlKlytKkyZeoVCrc3bPQs6cvU6YEcuPGdTZuXEuDBo15+PABx479xZ9/HmbgwGHvNdejEJ/S/v17mTVrKsuWrX1jrt0HD+4TG/uSkiVLmRvearUagMjISBYtmkv9+o0oW7b83+5/48a1rF69nL59/WnZsq3MuSbSjOQPlFOmBHL2bDCPHj1Eo9FQsGDh//UO8+HFi+esXbuSGzeuUa9eQywtLTl27C8uXDhH+/adKFy4KCDD+oT41KKjozl79jRVq9agevVaWFlZERR0kh9+2EGDBo2pUqU6Fy6cw909K82ataRZs5YkJiaiUqnM5+rHOG/1ej1abdJIik2b1hMdHUVcXBxnzwYzduwIJk2a/q+H5ye/l7Zo0UbupRlQp07dMBgMbN26ESsra3r27INarSZPnnw0bNiEDRvWsHr1cnr06G2eNiksLIyzZ4PJkiUr9vb2wKuh/Llz58HX1x9ra2ucnJxS8cjej1KpNJ+/9es3wmAwsHr1cqZMCWTMmAnmRau0Wi2NGzelePFS5iH54v2kixZOWFgYw4cPp3LlypQuXZru3bsTEhJi3n7kyBGaNm1KsWLFaNKkCYcOHUrx/fDwcAICAihdujQVKlRg1qxZ79Q7RAghMqJHjx7y8OEDDhzYx507twgNffVmslSpMowZMwFPzwJs2LCGdu2aM3ToAPbu/ZmePX354osvgQ/fc0GID8nVNRN9+waYG9LJPX/+DKVShUaTNN+oaZihqbH98OEDVq9eTnx83Fv3LWGpSMtM006MHDmE48ePUr16TaZNm0Pv3n5cuxbCjBmTefbsGQMHDsPHpwvHjx9j1KihDBrUn717f6FHD1/Kl69o3p+EpUJ8XK8/s8bFxXLv3l0KFy6ClZUVJ08eZ9iwAVSqVBU/v6RV7ydPDmTv3p/N37GwsDAHkkaj8aOct6Zry6hRQ9m2bTPx8fH06uVHrVp1zaGph0fK4fmHDx8E3r5Kt9xLBSQFf8+eRWIwGHj5MoZbt27x5EnSyIcePfrQuHEzfv99HyNGDGbnzu189923rFy5hD17fqJZs5bmEDV5b+acOXPh5pYptQ7pPzOFpgANGzahR48+KBQKJk8eT1DQSfPfabWW5rD076bhEf+/NH/lMRgM9OvXD6PRyNKlS7G2tmbRokV06dKF3bt3Ex4ejq+vL3379qVu3br8+OOP+Pn58f3335M/f9KqYP3790ehULB582aePHnCiBEjsLCwYODAgal8dEIIkfpef7OfJUtW+vcfxNdfb+Hgwf0cOLCP5s1bYWmZFCCVLFmarFmzce/eXU6fPoWHR06yZctOsWLFAelxJNIu04qo3t7FKVKkqPkB7MKF8xQoUBC1Wk21arX45puv2Lx5PUOGjEixwrCjoyOZM2fm9u3bKJVvLhawadM6ecATad7Ro0c4f/4Mffr0p3r1Wtja2nL8+FESExMoVqw4tra2qFRKevf2o3bterx48Ryj0YijoxN58uQF5DovxKeQfE75FSuW4O1dglKlyuDk5MKFC+fIn9+TkSMHU7VqDfr2DcDBwRGDwUhERDjXr18z7yN5G+9jDmk/fvwoQUEn6NWrL02afGmeZ7JAgUJ8++1XBAaOMvc0HTduJPPnzyIhIZ7ateul2M+GDWtYs2YFfn4B0rM0AzL9Zo1GIwkJCVStWp2KFStz5sxpvvnmK5RKBa1btyd79hwMHz4ad3d39u7dw5w5MwDInj0H/foNpFWrtin2lx6mc3jXe2vynqYNGyYt9LRu3SrGjx/JmDETU7zYNP29eD9p/upz5coVgoOD+fnnn8mbN6mRNmvWLMqWLcuhQ4c4ffo0xYsXx9fXF4ABAwYQFBTExo0bmTRpEsHBwQQFBbFv3z5y5MhBwYIFGTZsGJMmTcLPz09W9xRCZGimAMnk5cuXWFtbU7hwUbp06U5MTAyrVy/H1taW+vUbma+Z7u5ZcHfPQpky5VLsTx6iRVqUfLVVOzs77O0dzA9gS5cu4KuvNjN58gwqV66Gh0dOateux65d3+Ho6EiPHn3MfxsREU5cXBw5cnhgMBhSPIiahoX5+QVIWCrSlNev8/fv3ycxMZGqVatja2tLUNBJRo8eSs2atenWrRfXr4ewevVvjBw57q1D+eQ6L8THZ3pRB0m9Nk+dOkHBgoUwGPRUrVqN7du38fPPP1KrVh0CAoZga2sHQFjYU7RaLbly5QY+bkD6uqdPn/Dy5UsqVKiMRqMhISEBjUZDu3Y+6PU6VqxYYh6eHxg4hYEDk+ajTG7NmhVs3rxewtIMKvn9SqfTodMlUqFCZSBplJtSqeLrrzejUCho2bItOXJ40Llzdxo1asrTp4/RaLTY2NiQJUtWIH3cr/bv/w0wUqtWXZRK5d9OUfG610NTg0HPggVzUowMFP9dmr8CZcmShRUrVpA7d27zZ6Y3Ds+fP+fUqVM0aNAgxXfKlSvH7t27ATh16hTZsmUjR44c5u1ly5YlJiaGy5cv4+3t/WkORAgh0pjkjZI1a1Zw+fJFHj9+RLlyFahatSbe3sUJCBjMvHkzmT9/NkCK0BTe7LmQ1hslImNSKBTExsYyb95MSpcuS9u2PuZt1avX4ty5s8ycOQWDwUCNGrXp2LEroaGhbNiwhqdPn9CqVTuePYvgxInjnDx5nCFDRprnagM4evRPtm7dSN++EpaKtCX5dT4k5AqengX/90CWNIT2woVzDB8+kKpVa+DrG4CjoyOnTwfx668/07p1Ozw9C76xT7nOC/HxvRoBcQ5LS0t69fKlbNkKaLWWNGjQhBMnjvHgwQOyZMmGvb0DkBRYHjx4AKPRQIEChT55mU33xWvXQsiaNRsajcZ8DfLx6cLFixf4668/GDlyCBMnTuO773anGBp95cpltm7dSPfuvSUszYCS36+WLVvEuXNnCA19StOmLejYsQvW1jZ07NgVhQK++mozAB07dsXa2ga12sI8t7bJx5p+4kMKCwtjwoTRODu7oFZrqFq1+j/O6/u65KFp48bNKFKk2Btz84v/Js1fhZycnKhevXqKzzZt2kR8fDyVK1dmwYIFZM6cOcX2TJkymVf1fPLkCZkyZXpjO8CjR48kMBVCZFimRsnw4QM5e/YMOXJ4YGdnz44d3/Drrz/Trl1HOnTozMCBw5g/fxbz589GqVRQt25Dc2iaHoa3CAGvFm5at24Vtra2bNu2lZIlSzNw4DD69vVn6dKFzJgxBaMRataszaBBw/jqq03s37+XvXv3oFAosLd3oEePPubhTyYlSpRi8uSZlChRSh7wRJphMBjM13k/v548f/6cFSvWkiVLVuLj45g7dwaHDx+kWrWa+Pr2x9XVFUhqe2u1WrRay9QsvhAZ3pYtG1i+fDGQNB2SlZUVBoOBfPnyM3z4GGbMmMyGDWs4d+4MTk5OhIWFcfnyRbp37025chU+WrniE/U8CotBn6hHq37Ve93LyxtLS0t++20PRYp44erqmmJaG3t7ezQaLXfu3ObSpQtUr14LeNUL0MPDg+XL15E7dx65l2YwRqPRfL8aOjSAq1evUKBAQaysrLC2tjb/nb29PR07dkOvN7B9+9c8ffoUpVLBrVs3mT9/KZkyvcqF0vozyl9/HaFAgYLMnbuYwMDRLF48D6PR8P8uhva65KGpKSxNDz1r04t0dyXav38/c+fOpWvXruTNm5e4uLg3htVrNBri4+MBiI2NTdELBJIemhQKhflv/omTkzUWFm/OU/Y5cXOzS+0iiNdInaRNn0u9JH+DGxwczOXLFxk7dgwNGjRAq9Vy48YN+vXrx/r1q3F2tqdTp06MGTOKefPmMXPmVNRqBe3bt08TN+LPpU4+N2m1XmbMmMbo0aOZP382arWaEiWK4eZmR40alXBwsGL27NnMnj0Ve3tLGjRoQKFC4/H17cWRI0fIli0bmTNnplixYsCrxmjSf9qRI0ftVD66f5ZW6ySj+1j1kvxh6cCBA8TERNGpkw+urnY0bdqA33//lV9++YWiRYvi7+9HvnxJD1lPnjzh1q1r5MqVi2zZXDPk7yYjHnN6kBHrpU6dGoSFPWb79u1cuXKeL75ogJubCwA1alQie/aF7Nq1i0OHDnH37m2KFi3KpEmTaNasGfDhQxO93sDaHy9y7MIjQp/F4uZoRfmiWejWpAgqlRI3twIMHTqUKVOmkCmTKz169CBnzpxAUk+6hIRYfH37UK1aNQoWfLP3OtiRM6f7BytvRpWez5UFCxZw+/ZNxo4dQ61atcw5TmxsLGfOnKFw4cLkzp2FUaOG4eRkx5o1a9BoNHTr1o0iRdLuavCv18nFixcZPnwgxYoVY9myZSxYMJ/+/fuzfPki7O2tqFu3LvDmSL53lXxKD/HfpKt/xe+++46xY8fSsGFDhg4dCiR1/X997pOEhASsrKwAsLS0JCEhIcX2xMREjEZjircVfycy8uUHKn3a5OZmR2hoVGoXQyQjdZI2fY71MnfuDFxd3XBycsHbuxwvXiSQmBiDvX0mZs5cSEBAH9auXU+xYmXIli07HTp0JTw8kujoOMLDY1K7+J9lnXwO0nK9qFQ26HQG4uPjUSgUhIU94969UCwtLfHw8KRHDz+WLVvImDFjiYqKo0qV6jg4ZKZRoxbmfYSGRqW7N/dpuU4ysk9RL0uXLiAo6BR6vYGyZasSG2skNjaK7t39ePbsBadOnWDt2g3Ur9+I6Ogojh79k/379+PnNwALC9sM97uRcyVtygj18vpcwwCZMnnQpEkLIiKe8eOPP5I1a84Ui3A6OrrTsWNPOnXqxcuXMajVGtRq9Ue7T23dF8K+U/fN//tpZCy7/rjJy9gE2tf2BKBq1brcufOAzZvXExJynYoVK+PunpWTJ49x4MABqlSphYtLtnR5L00P0tu58vrv/tSpYHLlykOZMlV48SKBBw9u8u23X3P06BEePnxAgQKF6NSpG1WrVsfHpwflylUhPj6BokW90uxv6m11kimTBz4+Xfjmm6307duPiROnMXnyTEaNGsq0adN58SKWatVqAv8+NN22bQuOjk7Url3vjWvKx5CeA/p3kW4C02XLljF//nx8fHwYM2aM+UeTJUsWnj5NObHt06dPzcP03d3dOXTo0BvbgTeG8gshREZx+/Ytjh79k8ePH+Ho6ERcXCy2trao1Wr0ej3u7u6MHTsJX99u/PnnYVq3bk/BgoWZOnU2jo6OqV18Id5Z8obm8+fPqFixCtWq1WTfvl9ZuXIZKpUFtWrVxd7enmLFvPH19WfZsoXMmTMDoxGqVq3+xlv6tNYYF+Jtnj17xvnz53jw4B5OTs7mkMV0jR82bDSLF8/nu+++5bvvvgXA2dmFnj370qJFa+D9e7cIId5d8tDo5MnjvHjxAoVCQZky5ciTJx99+vQnMVHHihWLUamUNG3awnw+m6besLa2wWg0Ah9n7sb4RD3BIaFv3RYcEkaLannRqlVYWlrSqVM3cuTwYPnyxSxbtghIWizUzy+AmjVfjcaQe2nGlnwY/oMH98mWLTt6vR6DQc/Ro0d4/Pgxq1cv48WLF3h7l6Bu3Qbs2vU9P/74PVWrVgcgf/4C5v2lxbD0bUzne+/efqhUKjZtWse4cSOZMGEqU6fOYtSooSxZsgDgXw/P37RpPStXLmHgwGHp4t8iPUgXgemqVauYP38+/v7++Pn5pdhWqlQpTp48meKz48ePU7p0afP22bNn8+jRI7JkyWLebmNj8zdDAYQQ4vPn4ZGTkSPHsXXrRk6cOMbZs2eoVasOgHmFxjx58uDmlonr16+Zv2cKS+UhWqQHr/dcsLOzp3nzVuh0OkqXLsuMGZPND3O1atXB3t4BL69i9Os3gLlzZzJ+/Ei++uo7smfP8Xf/F0KkGa9flx0dHRk/fgqLF8/l0KHfmTIlkEmTpqNSqTAYDLi5ZWLChKk0a9aCiIhwrK2tcXPLTL58+YH08/ApRHqWPDQaM2YYwcFBvHjxAoA8efLSuHEzmjdvRUDAYACWLl0IYA5Nk9/jTOf/x2ifPY+OJ+LF26ezi4yK43l0PJmckkZvarVa6tdvRMWKlQkNDSUxMRF7e3uyZs0GyLVFJDH9TqdPn8S9e3dZsmQVNWrUYs6c6QQFJeU7JUuWpkaN2jRrljTSJyrqBfv27eXFixfY29un2F96+U2pVCri4+PRarX06NEHlUrF1q0bGT9+FJMmTX/v0HTjxrWsXr2cfv0G8MUXX8pz2geS5gPTK1euMG/ePFq0aEHr1q0JDX31ZsvGxgYfHx9atGjBwoULadSoET/99BNnz54lMDAQgBIlSlC8eHEGDhzI2LFjCQsLY/bs2XTt2vWNuU+FECIjMPU8KF68JAqFgufPn7Fw4RyyZs1KoUJFzDfYiIgIAHMDNzm5CYu0LnlYunHjWkJCrhAZGUmXLt0pU6Y8WbJkZfDgEcydO4NlyxahUECDBo3RaLQULFiYgIAhhIWFSlgq0oXkv/e4uDgMBj0KhRJ3d3f8/QdjNBo5eHA/06dPYsSIsSiVShISEtBoNJQoUeqN/aWH1YWFSO+Sn7eLFs3j3LmzdOrUjVy58hAdHcWqVctYtmwhkZER9OjRBz+/ABQKWLlyKXq9gS+/bGmehu5jc7DV4myvJfwtoamTnSUOtto3Pre3d8De3iHFZ3JtEa9TqVRcuxbCo0cPadasBa6uroSGhuLs7EKZMuXM0yg+ffqEhw8fULBgoU/2u/8Y9Hq9eW7WTZvWEx0dRVxcHGfPBjN27Ij3Ck1NYWnfvv60aNFG5i/9gNL8v+TPP/+MXq9nx44d7NixI8W2gIAA+vbty+LFi5k1axarVq0iT548LF++nLx58wJJD/WLFy8mMDCQDh06YGNjQ8uWLd/oqSqEEBmF6UarVCrx9i6Bn98AFi6cw8iRQ/DzC6B48ZLExMSwd+8eXrx4ToEChVK5xEL8O8lXBx82bABXrlzGxcUFnU7HvXv3KFOmPADZs+dg8OARzJo1jeXLl/Do0SMiIsJJSEhg+PDReHsXN+9PHvBEWpX897506QIuX75EREQ4rq6Z6NChE2XLlmfw4BEA7NnzEwqFguHDx6DRaP52YQh5KSbEx2c6b58+fUJMTDTly1fkiy+am8Og0qXLMmRIANu2bSFnzlzUq9eQ7t37YDAYWbZsIaVLl8HT89OMmNSqVZTwdEsxh6lJCU9XtOp3mytRri0Zyz/1ijS1rXr27MvRo3+yZMkCJk+eQeXK1cx/8+DBfeLj44iOjmbv3j0EBZ1k4MBhqNXqT3UIH5zpvB81aijnzgVTvXotevXy48aNa+zfv5exY0cQGJhyeL5CoaRq1er/b1jasmVbCUs/MIXRNNmJeKv0NGny+0hvE0NnBFInadPnXC9Go5GzZ4NZsmQBV65c+t+wzExER0fTsmUbfHy6pHYR3+pzrpP0LC3Vy6JFc/n99/34+QVQrlxFtFqtuZF9795dsmXLjlKp5NGjh8yaNY2TJ4+hVCrp1Kkb3bv3TuXSfzhpqU7EKx+iXpI/jA4bNpBz585QoEAhLCwsuHbtKlFRL+jQoTNduvTg+fNnzJkzg7/++oOGDZswbNjoD3EYnxU5V9Kmz7leli9fzJYtG7Czs6dz5260adMBeLXK9bNnz+jatT0eHjlZsGAZANevXyM09AkVKlT+pGXVGwxsO3Cd4JAwIqPicLKzpISnK21q5kMlLxXThLR2rsTGxmJlZYVer8doNL4R5un1evR6PUuWzOePPw4RGDiFYsWKYzQaefLkCQMG9CU6OgorKyuio6Pp0KGT+bkkvUwP9rY6OX78KOPGjaBXr740afKleeTzV19t5ttvvyJr1mxMmjSdW7duMm7cSDQaDX37+lO7dr0U+9mwYQ1r1qzAzy8g1XqWyqJPQgghPmsKhYJixYrTt68/mzat5+TJYzRs2IQyZcqTP3/SqqfSw06kNzEx0QQHn6ZChUrUqlUXgMePH7N79w8cPnyQmzevU6tWXdq160iBAgWZPHkGx4//ha2tHWXKlAPST2NcZEzJr8sPHtzn4cMH+PsPolatumi1WkJCrvDtt1+zadM6tFotHTt2xd9/EEqlgh9/3ElMTAwTJkxN5aMQImMrX74id+7c4siRw1y8eMEcMFlYWJCYmIijoyMtW7Zh7dqVXLlymYIFC5EvX/5UmWtYpVTSvrYnLarlRaVRo09IfOeepSLj2bPnJ7Zs2cDs2Ytwd3c3f/7rrz+TL58nefPmQ6VSoVKpaNGiDXv27ObQod8pVqw4CoUCd3d3mjZtzs2b13FxcaVYseJUrJj0kiC9P5c8ffqEly9fUqFCZTQajXmKnHbtfNDrdaxYscQ8PD8wcAoDB/qRmJiYYh9r1qxg8+b1qRqWZgTyryqEEMI8PN9oNBIV9YJt27aSI4cHefLkRaVSpetGiciY9HoDCQkJANy8eZ1bt26yZMkCQkOfkj9/AWrWrM3vv+8jS5asFChQEGtra2rUeLV6b3pvjIvPn+n3uXDhHO7fv0dY2FO8vLzNc6N5ehakR48+6HQ61q1bRalSZShcuCj9+w8iJiYGL69iqVl8IQRQvHhJVCoVCQmJHDv2F2fPBlO+fEWMRqN5RIRpCK+d3Zs9uVLjPqVVq3BztUlTPRlF2nPjxnXu3btLYOAoAgOn4u7uztdfb2bJkgVkzuxO5cpV6dy5B1ZWVnh45KR581bs3LmdqlVrmKdEatfO5439fg7tM9N9+tq1ELJmzYZGozHPaezj04WLFy/w119/MHLkECZOnMZ33+3GzS2T+ftXrlxm69aNdO/eW8LSjyx9/9KEEEJ8MKaFoPz8AsiUKRMzZkzh6NE/0el0qV00If6RXq9/4zN7e3sKFizErl3f0717RwIDR+Pi4kLfvgGsXbuZCROmUapUWf766wgJCQm8PkNRem+Mi4zh4cMHnDx5nOvXr2Fra4eNjQ2A+bqdObP7/1YXVrBv36/odDoyZ3Zn6tTZtGzZFuCN374Q4tMwnXteXt5069aL/Pk9mThxLCdPHic+PmlxpbCwUG7dukmOHDklFBHpSr9+A+jYsSs3blxn7NhhhIWF0batD3PnLiZHDg9+/HEnPXt2Yu3alTx69JA6depjZ2fPyZPHgFf3sc+xfebl5Y2lpSW//baHsLAwIOnFiOmY7e3t0Wi03Llzm0uXLpjDUoPBAICHhwfLl6+jbVsfuS58ZPKvK4QQn6H3ffuqVCopVqw4fn4DWL58MSNHDmbmzHmffJ4s8WF9zkPLky9ac/LkMVQqCywtLSlcuChjxkwgZ85cREZGkDt3XipUqISrqxuQNIQ5KuoFBQsWMs8dJUR6kzVrNsaNm8SiRfMIDg5i27at+Pr2Nw/nVavVeHuXIFOmzDx9+tTcU820qMznfG0QIq1Lvup1kSJF8fMLYPHi+YwaNZRy5SqQNWtW7t69w/HjR/H17U/mzO7//06FSANMvSV79OiDwWDg22+/ZuTIwUycOI0yZcqRN28+7t27x5Yt6/n+++3s2vUd/foNJEeOnPz4405atmyLo6Njur9HxSfqeRQWgz5Rn2L6iixZsuLr68+CBbOxs3OgQ4dOZM+eAwsLCyIiwomKiqJTp66UL1/JPD0avAqLra1tUnwuPh4JTIUQ4jNgapiYvB6WvmuDwxS0Fi9eEh+fzuze/SNZs2b/4OUVn86ePT9hNBqpU6d+ul5V9G30er05LJ00aSxHjhwmLi4OZ2cXfHy60KJFazp27Gr+XZve4j958pjffvuF27dv0bp1u9Q8BCH+E6PRSP78BRgwYAhz585k9+4fcHFxoXXr9ubz/eHDBxgMenLk8HjjPpCeH0SF+BwkD00LFy6Kn98A1q5dyaFDB7CxsaVBg8YMHz6G+vUbAfKSQ6Q/jRs3RaVSsXXrRsaOHcHkyTNwd8+Cs7ML3t7zOXr0Tw4dOsC8eTPJmjUbERHhbN68nj59+qXb3pOvFkgLJSIqHmc7LSU83VIskNawYRPCw8PYvHk99+7doWLFyri7Z+XkyWP8+edhateuJ2tJpAHp8xcohBDCLHkPu99++4W7d+8QFfWCcuUqUKhQURwdHd+5cW26GX/33bfcvXub4cPH4Ojo+LGKLj6yZ8+e8d133xASchW1Wk2NGrXTbePT9JCY/D9NLwmGDRvIxYvnqF+/Ee7uWdmxYxvLly9CqVTy5ZctUSqVXL9+jUmTxpmP/+7dO3Tq1I06deqn5mEJ8Y/+v3DEdC7kyZOPgIAhLFgwm40b1xEWFkbr1u148OABJ04cJTw8jIIFC33Ckgsh3tXrPU27dOmOWm1BUNApSpQoRdWq1QEJTUT6kLx91rdvD5ycnJgyZZa5p+nYscOZPHmmucd0hQqVqFChEnXrNuDIkUPExMTw119/0KFDZ5ycnNLlS4JtB66z79R98/8OfxFv/t/tayeFoJaWlnTq1I0cOTxYvnwxy5YtAsDdPQt+fgHUrPlqXn0571NP+nxqEkIIASQ1nk0B0IgRgzh//iwAWq0lO3Z8Q4UKlWnVqg1lypR/531u2rSOlSuXMnjwCOzt7T9KucWn4ejoSEDAUFavXsasWdMwGo3UrFknXYamT548wd3dPcWDJcDWrZu4fj2EoUNHUbp0OWxtbYmLi2Xt2pUsXboQo9FI8+atyJ49B9myZScq6gWZM7vTvn0natWqA8hDqEh7IiMjcXJyeqeHRNM5kT+/pzk0/eqrTeze/QMWFhY4O7vQqVM3qlWr+QlKLoR4H8nvbV5e3vj4dCUqKorJk8czdOhIqlWrKdPHiDQv+Yi3/ft/IzQ0lIoVK6PT6ejZ0xej0ci3337NmDHDzKGpqeNHyZKl8fLypm7dBgwY0JedO7fTtWvPdBeWxifqCQ4Jfeu24JAwWlTLax6er9VqqV+/ERUrViY0NJTExETs7e3JmjUbIO3TtED+9YUQIh0z3URnzZrK5csX8fXtz4YN29i+/UcaN27G0aNHePDggXnxgP/Pxo1rWb16OX5+ATRu3FRu0umYaZL8QoUK06tXXzw9CzBr1lQOHNj3zr+HtGL//r20b9+cQ4cOAEkPlgaDAYPBwNWrl8mVKw+VK1fD1taWO3dus23bFmrWrE327NlZtGguO3fuwNLSkqlTZ7FgwTJGjRovYalIs7777ltWrlxqnkLiXSQPTQcNGoa3dwkSE3UUL16SZcvW0rlzd4xGo3nBCCFE2mM6jwGKFvWib98APD0LMH/+LH777RdZhFOkeaawdOXKpWzf/hWZM2emefNW5hf1vXr1pVWrtty+fZsxY4bx5MljLCwszL9tpVJJwYKFKV++EkFBJ4mJiU53CxM+j44n4sXb29mRUXE8j35zm729A3nz5qNgwULmsNRoNEr7NA2QGhBCiHQuMjKSM2dOU7duQ2rWrIOrqyvBwUHs37+XBg0aU6JEKe7du8vz58/+cT+msNTXtz8tW7ZNl70QxSsKhYLExERUKhWFCxelR48+5MjhweLF8zhy5BAJCQmpXcR3ptfrsbOzZ+7cmfzxx0EgqVGt1+sJCwslMjIcCwsLnj59wuzZ0yhSpBgTJkyje/c+6HQ65syZzpo1K4iOjkapVKborSCNUZGW/PXXEebNm4mdnR3W1lb/6ruvD8/39CzAH38cZtOmdSm2CyE+nre9lPg3513y87RIkaL06zeArFmzs3r1cuLj4z5YOYX4WO7cuc2BA/u4fv06BoMBa2sbAHO7M3loOn78KB4/TgpNkw/lVyqVPHhwH71en+56mDrYanG21751m5OdJQ62b9/2uvR23J8reUoQQoh0LiIinLt371CyZGmsrW04efI4w4cPpHLlqvj6+qPT6Rg3bgTHjv31t/swhaV9+/pLWPqZMBgM5kVfZs+exvLli3n69CmRkRHMnTuDgwf3p5veKknDs4ag0WiZMWOKOTS1sLDA3d2dUqXKotPp+PHHnURFRVGvXgMAKleuSs6cubGzs2f9+tWcOXMakEaoSLvOnz+LtbU15cpVMD9kwrsHLsl7mg4YMJTChYuwdetG1qxZAZBicUAhxIel0+nML+HCwkK5e/c2jx8/SnHPeZdzOXloGhkZgY9PF1at2oiNje3HKbgQ/8HrLwly5szF6NHjyZs3H+fPn2X16uUAaDQaEhMTgaTQtE2b9ly9eplBg/x4+fKl+fu7d+/izz8P/29asPTXXtOqVZTwdHvrthKerubh+CJ9kCdiIYRIR942fNjd3R0HBwcuXbqAg4MDI0cOpkqV6vTtG4CTkxPPnkVy795drl69TL16Dd/Yx6ZN6yQs/QyZ6njy5PEcO/YXLVq0xt9/EJcuXeDgwQPMmjUVIM3PaWr6vdaoURuDwcjy5YuZMWMKBoOBatVqMnr0BJRKJTqdjsOHfydPnnzUrZsUmF68eIGoqOd07dqTUqXKkCdP3lQ+GiH+WZ48eXn58iVnzwZTqlQZAgNH06ZNewoVKvLO+zCFLfny5WfAgKEsWjSP9etXo1Kp6NKlx0csvRAZl16vN99LZ82ayrlzZ3j06CFqtYaGDRtTtWoNvL1LvPMLO4VCwdq1K/nhhx2MGTMRV1fXj1l8Id5L8jlLQ0OfYmFhgZ2dPV5e3vTrN5CFC+ewadM6LC0t8fHpglqtJjExEbVaTY8efYiNfUm2bDmwtrY279PbuwQ1atSmbVufdLuWQpua+YCkOUsjo+JwsrOkhKer+XORfqTdJyQhxCf1xx8Hsbd3wNu7RGoXRfyN5HPZTJ48nsaNm1K8eEkAihUrwTffbOWrrzZRrVoN/P0HY2eX1MiIi4vFxsaGbNlyACmHIG/YsIa1a1dKWPqZun//HqdOnaBJk2a0b98JrVZLwYKFqVChMkuWLPhfaKqgevW0u5iEUqk0h6ameUeXL1/MrFnTAMwL2dy5c5vQ0FCqVq0BJPXKOXLkEFZWNpQsWdoclsqcpSItK1LEi6ZNm7Nu3Sp++WU3UVFRNGr0xXutEmwKTbt27YFWq6F69VofqdRCCFNoNHz4QC5ePE+tWnXJkcOD8PBwNm9ez4UL5xk+fDR58rxbYLJp0zo2bFhDr159KVGi1McsuhDvJXlYumDBHE6ePI5CAUWLeuPvP4iiRb3o338gixfPZ+3aVQDm0DQhIQGNRkP//oPM+zMYDCgUCrJnz8GQISPT9TOJSqmkfW1PWlTLi0qjRp+QKD1L06n0+ysUQnwwN29eZ9SooeTJk5ehQ0dRtGix1C6SeI1pBUmA27dvcfLkcc6eDWbixGkUKlSE9u07cerUCXQ6HYUKFcHBwRFIett7+PBB1GrNG73rQkKusHHjWvr0kTlLP1eRkRGEh4eRJ09etFqtuYGaLVt2evf2IywslIUL52BhYUGlSlXQat9tXqVPxRRuJg84a9Wqg16vZ9WqZcyaNRWlUkmVKtXJli07zs7O7N69i6ioKJ49i+TIkUP07OlL3ryvHlAlLBVplV6vJ2vWbLRv34k//jjEo0cPqVatBiVKlPrXYanp79esWYFKpWL06EDzfUEI8XHs3buHK1cu4e8/mKpVa2BpacmFC+fYvHk9xYoVx8bGlri4OCwtLf9xPzJNkkjrDAaDOSwdMsSfs2eDKViwMNHRUfz0004iIsIIDJyKl5c3fn4BLFmygLVrV6FUKmnfvhMajeaNF9jJ//vn8pvXqlW4udoQGhqV2kUR70meGoQQ5MmTjz59+vH48SMWLJjN+fNnU7tIIpnkw7wWLJjD9OmTSExM5PHjR4wePYzz589StKgXU6fOQqPRsmLFEsaPH8nChXOYNm0S27ZtoV07nzd6KHh6FmTFivW0aiWN8c+Nae6zrFmzYWNjw6VLF4Gk+aP0ej2QNMdUxYqVef78GTNmTOK3335JUwvCJJ8L7smTx1y9eoUbN64DULduffz8/LGysmbGjCkcOnQAS0tLRowYh7W1Dd9//y0XL16gT59+tGnTAfh3i24I8aklX+wiab43I6VLl+XQod9Zu3ble+1z06b1rF+/GgsLC2xt7T5gaYUQb3P37h1UKgtKliyDpaUlp0+fIiDAl9q169GqVVsuXrzA9u1fo9Pp/vaeJGGpSA9M7bP582dx8+YNRo4cz5w5i1i3bive3iX4668jjBs3gtjYWIoVK46fXwAFChRk+fLF5jm15QW2SA/kCixEBmd6u9ehQ2dUKhWrVi1j4cI59O8/iGLFiqd28TKs5D1KTQ/R48ePJDj4NLVr16Vjx66cOHGUP//8g5EjBzN16mxKly7L/PlL+Oabrzh7NpioqBcULFiYQYOG0bhxM+BVfZv+M1++/Kl1iOIDSj4sCl71LrOxsaVChcr88MN3eHoWoEGDxqhUKvPvK1u27OTI4YGLiyvx8XFpZjGk5C8Jpk6dwLlzZ3jw4D6WlpYULVqM3r39zMOLlyxZyKxZU1GpVFSuXI21azfz6NFDLC0tyZzZHZBh+CJtS37+rlu3ilOnTtCrly958+YnU6bMbNq0DoPBQJ8+/d55nxs2rGHNmhX07z+Q5s1by2JPQnxgydtppikzIiMj0Gi0uLq6cv78WYYODaBatZr07euPi4srp0+fYteu76hXryFubpne2KeEpSI9CQsL4+LFC9SpU5/y5Sug0Wi4ffsWFy+ep2DBQgQFnWT8+FFMmDCVYsWK06dPf2bNmoKjo2NqF12IdyZXYSEyOKVSaR6m27atD0qlkrVrV7Jo0TwCAgbL8PxP7MiRw1SsWBkLC4sUjfHLly9y4sRxOnbsQvPmrbG0tKR8+YpUrFiF1auXMWrUEKZNm4OXlzcjR44FFLx8GYOlpRVWVlZAytBIwqPPR/Lfyf79v/Hw4X1evHhBhQqVKFLEi44du3LhwjlWrVpGQkICTZs2x8LCgsjICIKCTpIpU2YCA6emqQasKdwZOXIIFy6co27dBnh5FeP+/XusX7+ayZPHM3nyTKpXr4Veb2D58kXMmjWNhIREatasTc6cucz7Sj73rxBpken3vmvX95w5c5oKFSpRp04DtFotVlbWGI1GtmzZAPBOoakpLPXzC6B589YSugjxEZjOq2vXQsif3xOA4sVLsnfvHmbOnMJvv/1C9eq16NWrL66uSStmq1RKrK2tUSjevCfJApwivYmPjyMk5Ao1atTC2tqGx48fERg4mpo1azN48AgCA8dw9OgRxo8fxejR4/H2Ls6iRStwcnJO7aIL8c7kCUKIDE6v15sXe1m9ejkPHz4kJiaGK1cuMW/eLC5cOJfKJcw4rly5zMiRg+nRoyMGg8EcmgKEhYUSHR1lHuaVmJiISqWibNny9OnTH41Gy/jxo7h8+SJarSVarRYnJ2fzPFkSGn2eTL8TgJEjBzN//iy2bNnA3r0/M3CgH4GBo7CxsWHUqPFoNFpmz57GiBGDmD17GtOnT2LPnp+oWrWGOSxNS8PWjxw5zPnzZ+jTpx9du/akevVa5MvniU6no1ix4mg0GhISEqhVqw59+vRDpVIxYcJoHjy4n+I40kqvWSH+ye3bt8wra9va2qHVajEajeTKlZsOHTrToEFjtmzZwPLli/9xP8nD0hYt2kjoIsQHZprWBuCbb76iW7cOnD59CgAvL2+yZMnKjz/uxNOzIAMHDjOPdAgLCyM0NJQ8efKhUqlS3Ke2bt3EypVLJSwV6Y6VVdILgJiYaDZsWIOlpSU1a9bF2tqGbt16olQqOXr0CC1aNObhwwfmsDQttTeF+Cfy9CxEBmfq2TJ69FB27twOQP/+g2jatDnXr4ewYMEczp4NTs0iZhg5cuSgfftO3Lp1k759e6QIw0xDt65evQyAWq02ryZZokQpKlasTGjoU8aMGc7Vq1eApEa9KSyS0OjzZArBZ8yYzIUL5+nVqy9r1mzmhx9+pUKFShw5cpg//jhIiRKlmDhxKm3b+nD79m0OHNhHVFQUgwYNp3nzVgDvtQr3x/TgwT30egNVqlTH1taWoKCTjBkzjFq16tC1a09u377FvHkzAahVqy69e/sxbNhosmXLnqaOQ4h3kStXblasWIdOp+P777/932rDSb/jnDlzmUPTrVs3smTJgrfuY+PGtRKWCvERJZ8+48CBfTx4cA+ACRPGcOrUCdzdszB69ASsrKy5ceMaX321iYiIcIKCTvLtt19x7Nif1K/fCCcnpxT3KVdXNwYMGCJhqUiTkr8kgFdhZ7Zs2Zk9eyHt2vkQGRnJqVMnKFOmHJUqVQHgzp3bqFQq+vYNYPToQLJmzWbeh7TTRHohV2QhBKdPnyIo6BRdu/agWbOW5pWyPT0LsmXLBhYvnkdAwBAZnv8RGQwGbGxs6dixKyqVik2b1tGnTzeWL1+LUqnE2tqGrFmz8dNPP1CgQEEKFiyMUqk0D8fOkcMDZ2cX1GoNw4YNYO3azbi4uKa5EEx8eI8fP+LMmdN88cWX1K5dDysrK86ePcPp00E0adKMkiXLcOvWTXLmzIWfXwC9e/sRGxv7v6GBNkDanONToVBiNBrQajVcuHCO4cMHUrVqDXx9A3B0dOTkyeP89NMPNG/eivz5C1CvXkPzd9Pi8QiRXHyinkdhMegT9WjVSQFM4cJFWblyPX379mDJkgUMHDgUb+8SQFJo6uPTGZ1Ox9dfb6Zq1ep4eXmb97dy5VK2bNkgYakQH4gpFDK1oZIvzDZ0aAA3blxHo9Hi6VmQkJArjBkzjMDAqZQvX5GFC5czc+ZkNm9ez6ZN61CpVNja2tGjRx+++OJL8/5M+65bt76010SalPwlwY4d33DjxjViYqJxdc1Ex45dKViwEAAXLpzjyZPH5rA0LCyUc+fO4O1dgrp16+Pi4gpI+0ykP/JrFUIQFhZGTEw05cpVRKvVkpCQAMAXX3xJu3Y+XLlymfnzZ8vw/I/INJesrW1SaNq1a0+uXr2Mv38fDAYDHh45ad++E1euXGLLlo3mXqQWFhaEh4dx4cJ5SpcuQ/fuvYiNjWXu3BnodDppfH+GXn/THxUVxcOHDyha1AsrKytOnTrBoEF+VKpUxRyOjh8/kmPHjgJJvxk7OzssLZPmtk2r0zVkypSJ2NhY5syZwcCBfuaFM1xdXbGwsMDJyQlLS0vzcSSXFo9HCAC9wcDWfSGMWXWM3tP3MWbVMbbuC0FvMABQqFARFi9exf37d1m4cC5nz54xf9fDIxcdO3Zl7tzFKcLSJ08ec+zYX3Tv3lvCUiE+ENMoHdPUSKb21Pr1q7l06QJ9+/qzcuU61qzZxMSJ08iZMzdjx47g2LG/KFiwENOmzWH69Ll07NiVESPGMmXKTNq37wRgHiGUnLTXRFqT/CXBsGEDWLlyCWfPBnP79m1+/HEnvXt34fDhgwA4ODhiNBrZv/839u//je3bt/Hbb79SrVoNc1gK0j4T6Y/8YoXIwExvz7XapDlMr1y5hMFgQKPRmEOZZs1aUq9eQ27cuMbcuTMJCjqZauX9nCWfS/bnn3/k1q2b/+spGEz//r0xGAw0bdqcrl17cvDgfmbMmMS3337Nvn2/snr1cg4f/p1y5SpRp059ypYtx82bN4iLi0vloxIfmsFgMDdet27dxI0b13FwcECj0fDkyRNu3brJiBGDqFq1Bn5+ATg4OGJjY8OtWzcJCbmSYl+mRmtafUirXr0WFStWZs+en8iTJx+dOnUzL5wRFhZKSMhVcuTIaZ6nV4j0YNuB6+w7dZ/wF/EYjRD+Ip59p+6z7cB1898UKVKU+fOXcefOLRYunMO5c2fM23LnzkOZMuWApOsBJA3nnTlzHu3bd5KwVIgPYPfuXbRt+yUvX8akmE8e4Pr1a2TO7E65chWxt3cAoEaN2gQEDCZ/fk8CA0cRFHSSzJndqVChEj17+lKvXkOKFSsOSA87kX6Y2oeLF8/nypXLDB48kjVrNrNhw1f4+HTm4cMHPH78kJcvX1KhQiUaNGjM119vJjBwFN9//y1duiSNXASZs1SkX3K1FiIDMT1cmZhuhF5e3jg4OPDrrz/z9OkTIGluU1MD0draGgsLC8LCQnn2LPLTFvozlrwBnnxV8I0b12BhYUHPnr6ULl2Wc+fO0KtXFwwGA9269WL48NHodDoWLpzDhAljOHr0T3r37kfduvUBsLd3QKlUolSmzSBMvB+9Xm9+yBo0qD9ffbWJsLBQrK1tKF26LEuWzKd7dx9q1KiNn1+A+Y1+REQ4lpaWKeaOSutM16p+/QZSqlQZrl0LYdeu77h2LYRTp07w1Veb+euvP2jcuKl5fl8h0rr4RD3BIaFv3RYcEkZ84qve40WLejF//jLu37/LnDnTzYvKJGe6HqhUKlxd3SQsFeIDMBgMPH78iCdPHuPn15OXL1+aQ1O9Xs/Tp0/Qai2xs7MDXrXlChcuSosWrYmJiWHChDEEBwcBb44KkbBUpCd6vZ5Lly5QunRZKlSohKWlJWfPBrNx41oaNmxC1ao1CAm5QkxMNKNGjScwcCqBgVOYMWMe7dt3BN7eo1qI9EKu2EJkEDqdztxICwm5wuHDBwkODuL+/Xs4O7vQr99Azp4NZtmyhdy6dRNIGrobGRnB8+fPaN++E/PnL6VWrbqpeRifhaNHjwC88XB79OgRgoJO0q1bb4YPH0OLFm2YPHkG/fsP4u7dO/TunRSaNm7cjNmzF7Jly3ZWrlzP6tWbzI2Sq1evcPXqFfLl80St1nzyYxMfjylUv3v3NgDdu/fCy6sYtra21K/fGK3WEq3WkjJlyuHq6oZCoSAsLJQTJ45hbW1D9uw5UrH0/47pWpUtW3ZGjBhH+fIVzasRDxzox2+//ULPnn1TLFglRFr3PDqeiBfxb90WGRXH8+iU24oW9WLOnEXcvHmDiIjwT1FEITI8pVKJj08Xevf249atm/Tp09UcmqpUKkqUKMX16yH8+ecfACl6oNaqVRcPj5xERkYwcuQQrl69gkqleqPDghDpxYsXz7l+/Rr58uXHzs6OoKCTDB7cnypVqtOzZ1+MRiMTJowxL0ZYq1YdatWqS/HiJQHpUS3SP3kVLUQGkHy19fHjk4YKPX/+DIVCgb29A/36DaB06bJ0796bNWtWcv/+fSpUqET27Dk4ffoUBw8eYPToquTJk9e8P7n5vZ+goJMMGzaQwMApb4TPjx49Ijb2JeXKVcDS0pLExERsbGxp0qQZOp2OZcsW4u/fh4ULl5MpU2bzAgEXL17g5MljGI1G9u3by5Mnjxk7diJqtTqVjlJ8LAsXzuHbb79GrVbToUMn86JN1arVICrqOcuXL2batImcO3cGjUbDgwf3OX78KL16+ZkXj0lv3N3dmTp1FqdOnSA8PAwbG1syZ85M/vwFALkeifTDwVaLs72W8LeEpk52ljjYat/4vGjRYuzcuSfFHHBCiI/HYDCg1Wpp29YHg8HAli0b6N27CytWrMfa2ppy5Srw7bdfsW3bFpycnChcuKi5jX3z5nViY2Pp0KEzJ04cY+TIwaxcuQFXVzl/RfpkY2NLzpw5uXTpAr//vo8pUwKpWrWGeU55nU5HbOzLFKPmkpP2mUjv5BcsRAZgulmNHz+SM2eCaNOmPZs3f8u0aXNwcHBgypRAnjx5QtOmLQgMnEJMTDRbtmxg6tQJnDt3Bj+/AOrWbfDG/sS/lzNnLqZPn2ueyyo5B4ekubAePLgPgFqtxmAwYGVlxRdffEmhQkU4ezaY3r27moe3hIeHMXfuDKZOncCKFYt58eI5CxYsI1eu3J/ysMQnYDQaKVOmHGXKlCMxMZGzZ4OJjY01b2/cuBkjR46natXqHDiwj127vufFixcMGjQ8xbCo1PQ+//+m75QuXZZ69RpSuXJVCUtFuqRVqyjh6fbWbSU8XdGqVW/dlnx1YSHEx2UasWBhYUHp0mUpU6Y8t2/fon//3rx8GUPJkqXx9x9EcHAQK1cuNS96c/fubQ4ePIBKZUG1ajVo1qwFoaFPCQo6kYpHI8R/o9FoKFWqLIcO/U5g4GgqVqzCgAFDzXPKP3r0EK3W0nyfkhE/4nMjPUxFqhs7dgRxcbHMmrUgtYvyWbty5TJnz56hQ4fONGjQBDs7OyIjI3jy5DGNGn2Bo6MjiYkJVK1andKlyxAWFkpCQiJ2dnZkzuwOSDjxXxmNRlxd3XB2djH/O27d+mo4vatrJqytrdmx4xvc3bOQLVt28wqttra2FC3qRWRkJCEhV9i3by9169bHxcWVMWMm8OxZJBqNlmzZsuPo6JiKRyk+lNfPN4VCQZky5dFotERFvWDHjm14ehagQoXK5uH6lSpVoWzZ8kRHR2EwGFCr1eZFKVL7/NXr9eZyRkVFYWdnZ+4l/U/+qcxyPRLpTZua+YCkOUsjo+JwsrOkhKer+fN/Ir93IT685Peh5KuCDx0aQFhYKE+fPsHNLRMhIVfo1asrK1aspVmzlhgMRhYvns/Zs8FkypSZuLhYXrx4QefO3SlUqAiengWZM2c6jx8/Ss3DE+K9mc6NXr368ujRQw4c+I1s2bITExONvb09Dx7cZ//+vbx8+RIvL28g7S4kKsT7ksBUpKro6Giio6M4ezaYSZPGMXbsxNQu0mdDp9OlmCPzwYP7hIeHUbVqDezs7Dh58jgjRw6mSpXqdO/em1u3brJ69XJGjBhLnjx58fCwSbE/o9EoD2v/kSn8NNXLzp07WLZsIZcvX2TSpOl4exfnyy9bsWXLBpydnWnVqh05c+bCwsKC8PAwbt26SYUKFWnevHWKHqS5c+dJrUMSH0ny38m1a1eJjo7G2toGT88ClCpVhn79BjF37gxmzpzKyJFjKVu2gvkhT6VS4eTkDLx605+a56+pDKby9e/fG3t7e6ZMmSUNa5HhqJRK2tf2pEW1vKg0avQJiX/bs1QI8fEpFApzMGS6Jy1ZsoDLly/h7z8Yb+/i2NnZs23bFr799mt69erCqlUbaN68FXnz5ufSpQucO3eGrFmzUbBgIerUqY/BYODYsb+wt3cgZ85cqXuAQrwn0/mgVCrp0aMPcXGxbN68nt9/30fOnLl49Ogh9+/fp1u3nlSsWDmVSyvExyGBqUg1RqMRW1tbxo2bxPz5s9m/fy9gZOzYSaldtHQv+Zylf/xxkCpVqmNvb4dGoyEyMoKHDx8wcuTg/81BE4CrqyvHj//F5csXefHi+Vv3KcHGf5e8Xg4dOkCpUmVo1qwlO3duZ9SooUydOos+ffrx4sVzfvjhO27cuM4XX3yJVmvJuXPBnDlzmmbNWprD0tTuMSg+DqPRaP6dTJgwhtOnTxIREYGFhQXly1ekSZMvqVixMoMHD2fOnOlMnz6JESNehaav90pN/p+fyuHDB7G1taVkydLo9Xrz8ezY8Q0PHtynevVOvHwZY56D9d+6e/c27u5Z0WhkYTORPmnVKtxcbQgNjUrtogiRIX399WaOHz/KvHlLUtwjdTodly5doECBQlSuXMV8n/Lx6YKbWyYWL55H795dWbFiPd7exfH2Lk6bNu1RKpUkJCQAcPHieX76aSfW1tYULlw0VY5PiH/yb58hcuTwYPr0uWzYsIbg4CDu3LlNoUJF8PHpSt269d9rn0KkBxKYilSjUCgwGAw4OTkzYMAQwMj+/b8BSGj6HyS/WQ0Y0JeLF8+zZMkqsmf3AGDp0oVcuXKZqlVr0K/fAHNPNDs7+1Qrc0aQvF4GDvQjKOgka9duoVu3nhiNBn744TvGjBnG5MkzGTZsNJkyZWb37l1MnToBADe3TPTu7Ue1ajXM+5RGyecn+bD1GTOmcOrUCZo1a0HmzO48efKYzZvXc/nyJXr39qNBg8YMGjScefNmMWvWNAYPHkH58hXN308t4eHhjB49lFy5cjN06CjzfL1btmzg1KkTeHoWoFGjplhaWr7X/levXs7u3btYuHA5OXJ4fMCSCyGEyAji4+N5+vQJhQoV4fnzZzg4OAJJbbW4uDju379HmTLlzGGpTqdDrVZTt24DHjy4z+bN6xkwoC/z5y/F2toapVLJqVMnmDhxLFZWViiVSmJjY5k9eyGZMmVOxSMV4pWk52wjtWrVRalUvtO0SMkpFAq6dOlBx45dSUhIwNLS0vx9CUvF50oCU5GqlEoler3+f6HpUIxGJDT9D5IPuz106AAREeEMGzaazJndcXBwpHdvP5YtW4SbWyZat26Ps7MLAGFhoZw8eYLMmd1xdnZOzUP4LCWvl6NH/yQ+Pp4xYybg5uaGg4MjXbr0BBT88MMOc0/TLl16ULduA2JiotHr9djY2JrDIWmUfL5MYWdMTDShoU+oV68hPj5d0GqTVs8uXbocY8YMY82aFWTNmg1v7xL4+w9i3ryZjB07nC1btpMlS9bUPARcXFxYunQ1Q4cGsGDBHPz9B5E5cxZWrlyKwWCgUqUq5rD03/6WN2xYw+bN6+nevXeqH6cQQoj0SavV0ru3H3q9PsVIB6VSiVarxcvLm9OnT3H58kUKFSqChYUFOp0OjUZDu3Yd+fHHnVy+fJF27b5kx47dWFhYYGVlTfnyFYmNjcXDIycNGjQme/YcqXiUQrwSFhbGhAmjcXZ2Qa3WULVq9RTTUbwL09+qVCqsrKxSbJPnEvG5ksBUpBrTg7IpIHBycsbffzAgoen7Mt3wZs2ayo0b10lISKBkydI4ODhiNBqpUaM2YWGhbNu2lTVrllOxYhXs7e05evRPDhzYR58+/fDwyJW6B/EZMtXLwoVzOHLkMNHR0eTNmx8HB0d0Oh2urq506dIDIEVomjVrtjf2JXPJfv6mTZvI4cMHsbS05IsvmqPVatHr9SgUCry9izNp0nT8/fuwb99evL1LUKxYcfr3H8SzZ8/STIjo5eXN7NmLGDDAlwULZjN58kzWrdvC4MH+/PnnH2zf/jUtW7ZFqVS+c2i6YcMa1qxZgZ9fAC1atEkxR7MQQgjxb2i1r0Y5jBw5mCdPnrB27WbUajWVKlXh0KEDbN++jY4du5IrV27zPefOnVsYjQbatetI7tx5zJ8XKVKUAgUKYmFhIS+2RZry119HKFCgIHPnLiYwcDSLF8/DaDRQrVrNfxWayvRsIiOSK7lIFXq9HqVSSUREOEeP/klQ0EkeP36Mq6sr/v6DqFq1Bvv3/8akSWNTu6jpksFg4PLlizx4cJ9Hjx4CSTc5N7dMtG3rQ//+Azl37gxz584gMHA0Fy6cx9e3P61btwNeLdIiPiw7O3sMBgMxMdE8fHgfeDU1hSk0bdq0BX/8cZCRIwe/dR/SWPm86XQ6SpUqS5YsWQkLC+XSpQvodDpUKpV50bDixUvSoEFj/vjjIE+fPsHCwoKyZcunmEMqLSha1Iv585dx+/ZtxowZhoWFmjlzFuHs7ML69WvYvXsXgDk0/ScSlgohhPhQdDqd+b8/fvwIR0cnrl27yqBB/QBo0KAx7dt3Yu/ePaxYsZjTp08BcP/+PU6cOIarqxuNGn1BgwaNgaTnGng1SkTCUpFWXL16heHDBzJy5BDy5s3HxInTePHiBUuWLODQoQPAq4XP3kfyc0mIz5HCKMnIP/rcJ+N3c7P75MdomqPv9u1bBAaO5u7dOxgMevLnL8CwYaPJn9+TsLBQFi6cy+HDv1OrVp0M1dP039bJ373FXrNmBevXryZv3vyMGzeRPHnypdj+9OkTnj59gkKhxNnZ2dwzTd6Kv91/OVeSv7n9/vvtLF++CIVCwezZiyha1MscFimVSsLCwlizZgU//bSTmTPnUaGCrDr5d1Lj+vUpxMfHc+zYX6xalTSEffr0uXh45EzxN4sWzeXXX/ewdet27O0dUqmkb/d6vVy4cB5//z7kypWLiROnExsby9ChARiNRnr16kujRl8Af3/tkbD0v/tcz5X0Tuol7ZE6SZs+ZL0kb5MNGtSfYsW8adfOh9WrV/D115spWbIMCxYsBWDVqmVs3LgWtVpN9uw5iI2NJSIinC5detKxY5cPUp70Ss6VtOlt9bJixRK++WYrhQoVYeLEady+fYtRo4Zib2+Pn18A1arVBPjXc5pu27YFR0cnateul+rz56dln/u54uZml9pF+KgkFRGflNFoRKVScffubfz8emBhYUGXLt1p1qwl16+HMGHCGK5dC8HV1S1FT9MpUwJTu+hpkk6nMwcMz58/4/Hjx0RGRgLQvXtvfHy6cOvWDRYsmMPNmzeApFBCr9eTKVNmihYtRpEiRc1hqQz3/jhMvUgBvvyyJX369MfCwoKJE8dw8eIF87+5qadpt249WbBgmYSlGZRWq6V8+Yr07NmXuLg4JkwYw4MH9809WMLDw3jy5DE5c+YC3r9XwMcQn6jnUVgM8Yl682dFi3qxcOFybt++zbhxI7CysmLWrAUoFApWrlzKnj0/AW/vkbNp0zoJS4UQQnwQpultAL777luuXr2EXq9Hq7WkfftOtG7dntOnTzJwoB8APXv6MnXqLDp06IyzswuVK1dj9OgJ5rA0Ld1/hXidqd3Yu7cf7dp15Pz5s4wbN5KcOXMxdeqs/9TTdNOm9SxePJ+YmBh5dhSfNelh+v/4nN8GQOq88Xj5MoYxY4aj1+vx9fWnYMFCAPTs2YkrVy7j4ZGTwMAp5M9fgLCwUBYvns/+/Xv54osvGTp01Ccta2p41zpJ3htr1qypnD17hgcP7pE9ew4qV65G795Jjb0VK5bw1Veb8PYuwYABQ8mdO8+/foMoPsy5krzOduzYxvr1a7CysmL8+CkUKVIUg8Fgfqnwtu+IlD73N7YJCQkcPfonCxbMRqPRUrVqNTJlyszlyxfZt28vAwYM5csvW6Z2MQHQGwxsO3Cd4JBQIqLicbbTUsLTjTY186H63+/3bT1NR4wYRGxsLL16+dKsWcpj2bhxLatWLaN//0E0b95KwtL/4HM/V9IrqZe0R+okbfrQ9bJp03pOnTqOq6srw4aNMS+s+Pz5MzZuXMc332xN0dMU3myPZfT2mZwradPr9RIfH2/+fa9bt4qtWzdSoEAhJk2azq1bN9+rp+nGjWtZvXq5vMx+R5/7uSI9TIX4wCIiIrh37y5VqlQzh6Xbtm3hxo0bNGvWkqdPnzJhwhiuX7+Gq6sb/foNoGHDJrRq1S6VS552JO8JOmbMcA4d+p0CBQrQrl1HtFpLNm9ez7BhA3j27Bm9e/vRunV7zp07w8KFc7h587qEpakk+VyNLVq0oUuX7sTGxjJ58jguXDifYhG05N8RGZNGo6FChUoEBAzBwsKCr77azKZN69DpdAwaNNwclqaF957bDlxn36n7hL+Ix2iE8Bfx7Dt1n20Hrpv/5vWeptbW1kyfPoeEhPg3GtsJCQlYWKjp12+AhKVCCCE+mOPHj/L115u4dOkCKpWFeWFFnU6Hg4MjnTp1Nfc0HTzY/2/3I+0zkdYl9Z5OCks3bVpPdHQUcXFxnD0bzNixI8idO8+/7mlqCkv79vWXsFRkCHKlFx/d64t5JCYm8vjxI/MwAdMqlD17+jJ48HDq12/EnTu3GT16KIcOHcDV1Y3hw8eQK1fu1Ch+mmMwGMyB582bNwgLC6V7994MGTKKXr36MnnyTHr18uP06VPMnDkFgL59/Wnb1odTp04wdepEXrx4npqHkKG9Hpp27dqTyMhIhg4NICIiPE2EXyLt0Gg0/xue34d8+fJjZWVDu3Ydadq0OZByeGFqiU/UExwS+tZtwSFhbx2ef//+fUaMGIRWq2X79p9o3LhZiu9pNBpatWpLq1btpDEuhBDigylXrgK+vv7Y2tqxZ89PHDv2FyqVCpVKhV6vN4embdv6cOLEUfr06QZIQCrSH1MnjFGjhrJt22bi4+Pp1cuPWrXqmkNTD4+Uw/MPHz4IvH2R2eRhacuWbaV9JjIEufKLj8rUE/LJk1dza1paWpInTz7y5s1PWFgYP/64kzx58lKiRCkA6tVriEKh4Pnz58ycOYXnz59JI+V/kg//mTlzCkuWLODq1cvkz++JlZUVBoMBd3d3mjRpRrt2Hfnjj4N8/fVmIGn+mpYt21K/fsM0t0hMevdvVyVPHpo2b96Kzp2706dPP5ydXVI9/BJpT9KcppXo0qUnCQnxTJo0josXL5gX0Ettz6PjiXgR/9ZtkVFxPI9Oua1oUS/mzl3E7du3uHr1Co6OjsCb55FarZZrvxBCiA/GdJ9p3LgpvXv74eTkzJQpgZw8eRyFQoFSqTSHpj4+nWnatDk1atRK5VIL8f6OHz9KUNAJunbtib//YDp27EJg4BT69g3g4cMHBAaOMvc0ffnyJfPnz2Lfvl/f2M+GDWvMw/AlLBUZiTyJiI9KoVAQGRmJr293/P17Ex4eRpYsWVm0aDmlS5fl7t3bBAcH0aBBY/Pw/KCgE2TOnIUpU2ayceM2HBwcU/cg0gi9Xm8OD6Kjo3n27BlnzgRhYaFGoXi1aBCAo6Mj9eo1JHNmdy5evGD+PCBgMC1btgXSxjDez0HyeomKSpqf5l3+bZOHpu3a+Zh7DP7b8FVkDFqt1jw8Pz4+npkzp3DhwvnULhYADrZanO21b93mZGeJg+2b24oWLcbOnXuoU6e++TMJR4UQQnxMydte9es3ok+ffqjVaqZMCeTUqRNvhKb+/oNp06YDIO1mkT49ffqEly9fUqFCZTQaDQkJCUDSs0fz5q1SDM8PDJxCaOhTEhMTU+xjzZoVrF+/WuYsFRmSPJ2Ij87BwYGKFSsTGvqUMWOGER4ehr29AwaDgVu3bmI0grt7FgCuXbvK6dOnKFSoMEWKeOHi4prKpU99RqMxxUJAfn49WbhwDlOnzqJ+/UbExcWydu1Knj17hoWFBTqdDoDs2XOQL19+bt++SWJi4hsNPenJ+N+8Xi/9+/dm+vSJwLv/2yqVyjfqRUKjz8/bHrL+bTBuNBqTzWk6mNDQpyxcOIf4+Lf37PyUtGoVJTzd3rqthKcrWvXbe8Garu/ykkAIIcSnkjw0bdiwCT169EGhUDB58niCgk6aQ1PTfddE2s0iPTLNYXrtWgiQNOWRaVo8H58uVK5cjfPnzzJy5BA8PHLy3Xe7adCgsfn7V65cZuvWjXTv3lvCUpEhyZO5+OCShwOJiYkolUoGDRpOkyZfcu1aCGPHjiAiIhylUknu3HlITExgzZoVzJkzg/nzZ3P79k26deuFpaVlKh5F6jp8+CCnT58CUs5RuGPHNzx69JB8+fIDMHToKBo0aMy5c2fYuHENz58/M9/IHj9+TGhoKJ6eBdFqtdLQ+wD+qV4ePLhPyZKlefky5l/tM3m93L172/zmV3wekv9OoqKiePToIS9fxqSo93fptWKagF+j0WBlZc2wYaOYPHmGuSGc2trUzEft0tlxsbdEqQAXe0tql85Om5r5/t/vyksCIYQQH8K7voB7PTTt2dMXtVrN+PEjOXbsLxQKhbSbRboTn6jnUVhMirnjvby8sbS05Lff9hAWFgYkzW1q6mBjb2+PRqPlzp3bXLp0ATe3TMCrc8nDw4Ply9fRtq2PhKUiQ5JfvfigTHNsRkVFYWdnh1qtJjExEbVaja9vfwC+//5bRo8exuTJMyhZsjR+fgGsWrUMjUZL9uzZmTdvaYZe4Ck8PJzRo4eSK1duhg4dRbFixQHYsmUDp06dwNOzAF980dz896NGjUen07F79y7u3btLly49CQ8P4+LF89y8eZ3Wrdul0pF8Xt6lXho1avreQf/q1cvZvXsXCxcuJ0cOjw9YcpFaks8xumjRXM6cCebevbs4OztTo0ZtatSohadnQXMY+v89nCkUCtatW8W+fb8yalQgWbJk/RSH8U5USiXta3vSolpeVBo1+oTEv+1ZKoQQQnwo+/f/BhipVauuuWfou4SdptBUqVTSsGETDAY9CxbMITT06ccvtBAfkN5gYNuB6wSHhBIRFY+znZYSnm60qZmPLFmy4uvrz4IFs7Gzc6BDh05kz54DCwsLIiLCiYqKolOnrpQvX4n8+T3N+zS9zLa2tknxuRAZjcIoE7L8o9DQqNQuwkfl5mb3n49Rp9OleOP0+PEjfH2707x5azp27AJgDk0NBgNLlizgm2+24u1dgsmTZ+Lo6Mj9+/dQq9VYWVljb2//n8qT3rm52XHgwBGGDg0gW7Yc+PsPInPmLLRp0xSDwUClSlWYPn0uAAkJCebhQlOnTmDPnp9QKBRotZaUKlUaLy9vOnTonJqH89n4N/WSfHGud7FhwxrWrVtF9+69adeuo7zBfUcf4vr1KQwbNpALF85RsmRpXFxcuHPnNkFBJylUqAj9+g0wh+//n02b1rFy5VJ8ffvTunX7NPs7SS/1kpFInaRNUi9pj9RJ2vR39RIWFkbz5g1xdnZh0KDhVK1aHeCdQ1NI2Wa7desmuXPn+WDl/pzJuZJ2bN0Xwr5T99/4vHbp7LSv7UlcXBybNq1j8+b1eHl5U7FiZdzds3Ly5DF+/vlHxo+fQs2atYF//wwj/n+f+7ni5maX2kX4qORsEP/Jr7/+zOLF883d+hMTE0lISMDCwoItW9bzzTdfAZh7miqVSvr1G0DVqtX/N8n0cJ4+fUL27DnInNk9w4elJl5e3syevYg7d26xYMFsDAY969ZtwdXVjT///IPt278GSDF596hR42ncuCkKhQIvr2L07t2PDh06YzQaZY7AD+Rd6yX5UK//z4YNa1izZgW+vv0lLP0Mbd/+NZcunWfAgCGMHz+ZgQOHMX/+Unx9/bl8+SKrVy/n1q2b/+9+Nm5cy6pVy/DzC0jTYakQQgjxKfz11xEUCpg7dzE6nY7Fi+dx6NAB4NU0Nu8ieZvNFJZKu1mkF/GJeoJDQt+6LTgkjPhEPZaWlnTq1I2RI8dx//49li1bxPjxIzl16gR+fgHmsBRkmiQhXidnhPhPXr58yY4d29iwYQ03blxnyJAAHB2dGD9+Ctmy5WDlyiUpQtP4+DgUCgWdOnXHxcWV69evMXXqBPPk0+KVokW9mD9/Gbdv32bMmGFYWKiZM2cRzs4urF+/ht27dwEpQ9Phw8dQu3Y9zpwJZs2aFYSHh8kcTB/Yu9bLu4SmprBUVp38fF27FoK1tQ2lS5dFrVabr3Xt23ekVy8/goODOHr0T+DvH9A2blzL6tXL6dvXn5Yt28rvRAghRIZ29eoVhg8fyMiRQ8ibNx8TJ07jxYsXLFmy4L1D0+QkMBXpxfPoeCJevH0B0MioOJ5HJ23TarXUr9+IjRu/Zv36r1i1aiMLFiyjdev2gPzmhfg7EpiK/6Rs2fK0aNGa9etX06NHR9RqC2Jioila1At//0HkzJk7RWiq1SbN73jmTBDOzi74+vZn2LDR5nn+REpFi3qxcOFybt++TWDgKDQaDbNnL8TCwoKVK5e+NTQdO3YitWrV4ciRQyxcOJewsFB5W/iBvWu9/FNoKmHp581oNGI0Grl//x42NjY4O7sASQ9wpt9Ex45dKFCgEPv370Wn0731PJWwVAghhEipQIGC+Ph04caNa4wdO4JcuXIzdeqs/xSammzbtoX9+/dKZw6RLjjYanG2f/sCoE52ljjYptxmb+9A3rz5KFiwEFmzZgOS2qzyrCjE28mZIf6TbNmyU6lSVZRKJTqdDkdHJ9zdswDg7V3CHJquWLGYrVs3AXDx4gWCgk5RqFBhGjZsYr5Yi7evbpg8nBs3bgRWVlbMmrUAhULBypVL2bPnJyApNDVNjTB6dCD16jXkwIHfWLlyqTT6/qP/Ui9va4Bs2rROwtLPzOvBuGmF3RIlSnHz5g1+/30fgHlBChNnZ2diYqLfeo5u2rROwlIhhBAiGdP9sndvP9q168j582cZN24kOXPm+s+h6aZN61m8eD4xMTESIIl0QatWUcLT7a3bSni6vtMCnDIaUYi/J3cC8d5MDZYHD+5TvXotqlWr8b85TeeZgztv7xIEBAwmb978LFu2kMaN6zBkiD8XLpyjRYvWEgD8j95gYOu+EMasOkbv6fsYs+oYW/eFoP9fCPN34ZyFhQWLFs1j587tAFhYWJjrZeTIcTRt2oL27TtJD9739KHqJbmNG9eycuVS+vUbKGHpZyJ579BHjx5y+fJF8zWwdOmyWFvbsGHDWoKCTgKYz8enT5/w/PlzChQoiEqlShG6muYslbBUCCGEeEWlUhEfnzTMuEePPnTp0oOrVy8zfvwocufO896hadJ9dyn9+g3giy++lBBJpBttauajdunsuNhbolSAi70ltUtnp03NfKldNCHSPYXx345TyGA+5xXN4P1WbdPr9ahUKhISEsxz8sXHxxEfH8+aNSvYtet7WrVqS79+A80hwrVrIRw9eoTLly/i4uJG69bt8PDI+TEOKV36/1Y3NLlw4Tz+/n3IlSsXkybN4OXLGHx9uzNgwBAaN25m/judTicBywfwoeslISGB7du3oVIpJSz9ANLCqpOm6yHAtGkTOX36FI8fP8LbuwSTJs3AycmJn37ayYwZU8iZMxcdOnSmZs063L59i0OHDvD111sYMWIsdevWT7Hf5csX4+jomC7D0rRQLyIlqZO0Seol7ZE6SZuS10vy++6mTet59izCPPVX0r13Ordu3WTUqKHY29vj5xdAtWo1gaShx28LQmX6m39PzpW0Jz5Rj0qjRp+Q+E49S8Wn8bmfK25udqldhI9KAtP/x+f844Z/fwKbGil3795h+fLF3Llzi+joaBo0aEyfPv24d+8uX321iR9/3EmLFm0YMGBIiu8bjUZ0Oh1qtfpDH0q6FZ+oZ8yqY4S/ZcJuF3tLJvcsl+Kmd+HCeQYN6kfmzJmZMmUm9vaOODo6fsISZwwfq14SExNRqVQy1OsDSEsNkBEjBnH58iXq1WuAjY0t2bPnoFatuubtv/yym8WL5/P8+TMcHBzR6/UYjQZ8fLrg49PF/HfJH+YMBkO6/J2kpXoRSaRO0iapl7RH6iRtelu9jBo1lHPngqlevRaZM2fhxo1r7N+/F2/vEgQGTuXu3dvm0LRfv4FUrVr9rfuWsPT9yLmSNkm9pD2fe5187oGp3BHEv6JSqbh37y79+/fC3T0rXl7ePHsWaZ63NEcOD9q37wTAjh3bUCgUlC9fkQMHfqNBg8YUL15SwtLXvMvqhpmcrM2fFS3qxdy5i/D17c7Vq1eoUyepZ1p6DVfSqo9VL/L7//zs2vU9ISFX8fcfROXKVdFqLYmPj+Pu3dv88cch8ucvQO3a9ShYsDCnT5/i3Lkz5M/vSb58npQrVwF49TtJ3vNFzmchhBDiTcePHyUo6AS9evWlSZMv0Wg0ABQoUIhvv/2KwMBRTJo0nalTZzFu3Ejmz59FQkI8tWvXS7EfWYBTCCHEP5G7gvhXEhMTWbVqGY6OTgwePBxPz4IA5vn6ALJkyUrPnn1RKBRs3/41P/ywA7VaTbt2HVOr2GmaaXXDt/VkfNvqhgBFixZj5849uLi4mj+TcOXDknoR7+rRo4cAVK5cDa1Wy61bN1mzZgVBQSeJjo5CqVTSuHFTAgKGkCtXbpo3b5Xi+/KyQwghhHh3T58+4eXLl1SoUBmNRkNCQgIajYZ27XzQ63WsWLGEsWNHMGnSdAIDpzBwoB+JiYkp9rFmzQo2b14vYakQQoi/JXcG8VZ/9wCfmJhASMgVihUrbg5LAXMj488//+D06VN07tydjh27UaxYca5cucyXX7aUOUv/hml1w7fNlflPqxuaQjkJWz4OqRfx/zHNFWxjY4PBYGDNmhXodIns2vU9BoORihUr0bJlW3744Tv27v2Fzp27kylT5jfmUJPfiRBCCPHutNqkl9bXroWQNWs2NBqNedowH58uXLx4gb/++oORI4cwceI0vvtuN25umczfv3LlMlu3bqR7994SlgohhPhbcncQb/V3D/A6nZ74+Pi/XTkyNPQJO3Zso1q1GhQrVhx394bUq9fwYxb1s2BaxTA4JIzIqDic7Cwp4en6TqsbStjy8Ui9iOSSLzSRXNWqNdi/fy87dmwjISGBWrXqUqNGLfMiE+Hh4ezfv5eoqCgyZcosK+8KIYQQ/4GXlzeWlpb89tseihTxwtXVFZVKZX6RaW9vj0aj5c6d21y6dIHq1WsBr15me3h4sHz5OnLnziNhqRBCiL8ldwiRQv/+vYmLi6VVq3YUKeJFtmzZzdv0ej1arYbs2XNw6tQJzp8/i5eXN/Cqp1W9eo2YM2cG166FUKxY8VQ6ivRHpVTSvrYnLarlldUN0xCpF2GSPCz9+uvN3Lp1kxcvntOtWy/y5y/AnDmLCA8PQ683ULBgIfP3QkOfcvr0STw8cmFn93lPii6EEEJ8aPGJeh6FxaBP1JvbYFmyZMXX158FC2ZjZ+dAhw6dyJ49BxYWFkREhBMVFUWnTl0pX74S+fN7mvdlepltbW2T4nMhhBDibSQwFWYXL17gzJnTAMyePR0HB0fat+9IsWLFyZs3HyqVCpVKRdeuPRk40I+tWzfRo4cNefPmw8LCAqPRyJkzQdjb25M9e45UPpr0SatW4eZq81mvpJceSb1kbAaDwRyWDhs2gCtXLmNlZYXBYODSpYvkz18AZ2cXnJ1dgKShfhER4djY2PLHHwfZs2c3vr79yZQpc+odhBBCCJGO6A0Gth24TnBIKBFR8TjbaSnh6UabmvlQKZU0bNiE8PAwNm9ez717d6hYsTLu7lk5efIYf/55mNq165lDUZkmSQghxPuQwFSYZc7sTvnyFVGrNbi6unL58kXmzp2Bk5MzderUp1mzFjg7O1OyZGn8/QexePF8Xr6M4YsvvqRmzTr89dcRfvjhOxwcHMmTJ29qH44QQnwQpoesuXOTes/7+w+iVKkyqNUabG1tAYiMjMDR0Qm9Xs/ChXM4f/4sGo0Ge3sHevXypVWrtgBvzF8qhBBCiDdtO3A9xTzy4S/izf+7fW1PLC0t6dSpGzlyeLB8+WKWLVsEgLt7Fvz8AqhZs7b5uxKWCiGEeB8Ko9FoTO1CpGWfe48yNze7FMf43XffsmTJfEaMGEuJEqU5evQIa9asIDw8jMyZ3SlYsDBdu/bEycmJCxfOM3VqIDExMSiVSiwtLbG1tWPmzPnkzfv/z/Eo3u71OhFpg9RL2vMp6yQiIhx/f18qVqyEr68/CoWCp0+f8Ouvezh06AD379+jfv2GdO7cg6io51y8eAG1Wk2WLNkoUqQokHF6uMi5kvZInaRNUi9pj9RJ2hCfqGfMqmOEv4h/Y5uLvSWTe5ZLMUXSixfPCQ0NJTExEXt7e7JmzQZknPtuapBzJW2Sekl7Pvc6cXP7vKcckx6mAnjV66lp0+b89tsvLFmygNWrN9GkSTO8vUtw+PDvHD58kEOHDnDq1AnKli1Pw4ZNWL16E8HBQURHR+Pi4oK3dwkyZ3ZP7cMRQogPLi4uFpXKgidPnhAScoVFi+bx+PFDcuXKTcGChdix4xuyZs1G69bt8fDIleK7RqNRHtqEEEKId/A8Op6It4SlAJFRcTyPjieTk7X5M3t7B+ztHVL8ndx3hRBC/FdyFxEA5iGiKpWKGjVqER4exldfbSQ+Ph4Pj5z4+HSha9eeKJVKrK2t+f33fQwdGsC6dSt58uQxrVq1pW7dBhKWCiHSPYPB8MZnjo5OZM+eg82b19O5cxtGjx6KjY0NvXr1ZdOmb5g7dzEFChTi8OGD6PX6N/Yhw/CFEEKId+Ngq8XZXvvWbU52ljjYvn1bcnLfFUII8V9JD1NhZupl+uWXrfjppx84duwvWrduT+bM7pw6dYKJE8dSpkw5unbtxaNHD/jxx5389tuvGI1GmjRpJmGpECLd0+l0WFgk3RrPnTuDRqPFysqKnDlzMXv2QpYuXcDz588pXLgI5ctXIlu27ADcv3+PhIR4ihXzNi8QJYQQQoh/T6tWUcLTLcUcpiYlPF1TDMcXQgghPhYJTIWZQqFAr9ejVqv58stWzJ07g59//pFKlaowZsxwihTxwt9/MB4eOSlSpChly1YgPDwMjUYjYakQIt3T6/XmsHTq1An8+edh4uLiyJIlGz17+lKtWg38/Qej1+tRqVRERkYCEBr6lN9/38fjx4/x8vJOzUMQQgghPgttaiathxAcEkZkVBxOdpaU8HQ1fy6EEEJ8bBKYihRMPaNKlSqNq6sba9euZNOm9RQvXoKAgEF4eOQ0/629vT329vapVVQhhHhvr69WbzQazde/oUMDuHDhPFWrVsfe3oEff9zJ7NnTUCoVVKlSHZVKxdWrV5g7dwaWlpbo9XquXr1Mp07dqVGj9t/9XwohhBDiHamUStrX9qRFtbyoNGr0CYnSs1QIIcQnJYGpeCsPj1x07tyNOXNmUKBAQUaOHIeLi2tqF0sIIT6I58+f4+joaF5B1xSerl+/mhs3rjNixBjKlCmHtbUNBoOeb775ihkzpgBQpUp1nJycAIiKiiJr1qwMHTqaunXrA7IqrxBCCPGhaNUq3FxtPutVpoUQQqRNEphmYPGJeh6FxaBP1L/1ja2XV3Fy5PDgzp3bxMfHo1Qq3+iVJYQQ6c3evXtYuHAu06fPpWhRLwwGAwqFgsTERK5cuUThwkWpWLEKarWaO3dus2vXTipXrsqNG9eZNm0SCoWCypWrsWLFOhITEzEYDGi1SQtQSFgqhBBCCCGEEOmfPNVlQHqDga37Qhiz6hi9p+9jzKpjbN0Xgv61VZ3z5s1H5crViIp6weHDB4GkYatCCJGehYeHk5CQwJQp47l06YK5h6nBYODhwwdER0ehVqt58uQxM2ZMpkSJUkybNocOHToTFfWCiRPH8dNPO0lMTEStVqPRaICk66OEpUKkL0ajUdo2QgghhBDiDfJklwFtO3CdfafuE/4iHqMRwl/Es+/UfbYduG7+G9PDQ7t2HcmVKze//vozgIQBQoh0r107H3x9+xMdHU1g4GguXrwAJC185+qaCU/PgiQkJPDdd98SFxdrHmrfqNEXuLtnwWg0MmPGFM6dO2P+XvL/FEKkH3q93rzopRBCCCGEECaSfmUw8Yl6gkNC37otOCSM+MSkBwbTg7+trS25c+fl5s3rhIWFfbJyCiHEx2D4X0/6L79sSZcu3YmNjWXChNFcuHAOrVbLpEnT6NvXH51Ox5EjhyhQoBC1a9cD4Pz5s8TExNCnjx+rVm2gVKkyqXkoQoj/6Oeff6RVqy+IiopCpVJJaCqEEEIIIcwkMM1gnkfHE/Ei/q3bIqPieB6dcptarcbXtz9ff/09rq6y6JMQIn1TKpXm0LRFizbm0HTixLFcuHAOGxtbAG7dusnTp0/IkycfABER4Rw79hcuLi6UKVOOggULA68CWCFE+mIwGHj69AlhYaH4+fUgOjpaQlMhhBBCCGGWYQJTvV7PnDlzqFy5MiVKlMDf3z9D9ph0sNXibK996zYnO0scbN/cliVLVrJly/6xiyaEEJ/EP4WmpuH57u7uWFlZs3v3LlavXs6KFUv47rtvaNLkSzw8cqXYlxAi/VEqlXTo0BlfX3/u379H795dpKepEEIIIYQwyzBPeosWLeL7779nxowZbN68mcePH9O/f//ULtYnp1WrKOHp9tZtJTxd0apVn7hEQgjx6f1daDphwmjOnz+Li4srQ4eOJCIinA0b1nDixDF69uxL69btAFkAT4j0zmAwoFaradOmPd269SIiIoLevbsQEyM9TYUQQgghBFikdgE+hYSEBDZu3MiYMWOoVKkSAHPnzqVWrVqcPn2akiVLpnIJP602NZOGmAaHhBEZFYeTnSUlPF3NnwshREZgCk2VSiUtWrQBYP36NUyaNI7AwClUqVKdIkW8CAsLxcrKmhw5PADM3xFCpF+mlx4qlYqSJUtz9eoVDh7cT79+vVi8eCU2Nrbo9XpUKnmRLIQQQgiREWWIwPTKlSvExMRQtmxZ82fZs2cnW7ZsnDp1KsMFpiqlkva1PWlRLS8qjRp9QqL0LBVCZEhvC03XrVvNpEnjGDFiHN7exXF2djH/vdFolLBUiHTOaDSag9ChQwMIDQ0lLOwpmTO7c/36NXr16sLy5euws7OT0FQIIYQQIoPKEE99jx8/BiBz5swpPs+UKZN5W0akVavI4mojYakQIkN7fXh+t269iIyMZMSIQUREhKcYfq9QKFKrmEKID8R0Hi9duoDLly/Svn0n1q7dwpYt39Kzpy/Pnz+nZ89OvHjxQobnCyGEEEJkUBmih2lsbCxKpRK1Wp3ic41GQ3z821eMN3FyssbC4vMOFN3c7FK7COI1Uidpk9RL2vN3dfI+w+ZN3+nduxtqNdjY2FCgQK4PUMqMR86VtEfqJCWdTsf161cpUqQITZs2wNbWFoCAAD/y5s3JtGnT6NevB9988w12do4fraep1EvaI3WSNkm9pD1SJ2mT1EvaI3WSfmWIwNTS0hKDwYBOp8PC4tUhJyQkYGVl9Y/fjYx8+bGLl6rc3OwIDY1K7WKIZKRO0iapl7Tn7+okebARFRWFnZ0dRqPxnXqHmkLTJk1aARAaGiVzlv5Lcq6kPVInb3r5Mobbt+9QrFhxYmONxMZGmduJ5cpVo1mza2zYsIYOHToyf/7Sf3UdeVdSL2mP1EnaJPWS9kidpE1SL2nP514nn3sYnCGeALNkyQJAaGhois+fPn36xjB9IYQQ6ZPRaEwxN2H//r2ZPn0i8O5D6ZVKZYoh+KbPhBDp1+vnNIBWa4mXlzfBwUFcuHAeAAsLC3No2q6dD87OzoSEXKFt22YkJCR86mILIYQQQohUlCGeAgsWLIiNjQ0nTpwwf3b//n0ePHhAmTJlUrFkQggh/ovDhw9y+vQpIKlnqSkY3bHjGx48uE/JkqV5+TLmX+0zebh69+5tCUqESMeSXxeMRqN5KiaVSkWNGrWIiAjn22+/4ubN6wDmkUi3bt1Cp9PRvn0n/P0Ho9FoZA5jIYQQQogMJEMMyddoNLRv356ZM2fi5OSEi4sLEyZMoGzZshQvXjy1iyeEEOI9hIeHM3r0UHLlys3QoaMoVqw4AFu2bODUqRN4ehagUaOmWFpavtf+V69ezu7du1i4cDk5cnh8wJILIT6F5NNzbNq0jitXLhEZGYmrqxs+Pp2pXr0WffsGsHTpAmJjX9KqVVvKlCnPvXt3OX78L5ydXWjQoDG5cuUG3m9uZCGEEEIIkT5liMAUYMCAAeh0OoYOHYpOp6NKlSqMGzcutYslhBDiPbm4uLB06WqGDg1gwYI5+PsPInPmLKxcuRSDwUClSlXMYem/DTo2bFjD5s3r6d69N1myZP1YhyCE+EiST88xdGgA58+fI1eu3NjZ2XHx4nn8/fvQoUNn2rXriMGgZ8WKJZw4cYzs2XMQGxvLs2eRdOnS0xyWgkzPIYQQQgiRkWSYwNTCwoIRI0YwYsSI1C6KEEKID8TLy5vZsxcxYIAvCxbMZvLkmaxbt4XBg/35888/2L79a1q2bItSqXzn0HTDhjWsWbMCP78AWrRok2KxQCFE+mAaPr9mzQpCQq4wdOhIKleuhlar5eeff2TatIno9XpevnxJhw6d8fQswMWLFzh37iy5c+ehaFEvatSoDfDBF3sSQgghhBBpnzwFCiGESNeKFvVi/vxl+Pv3YcyYYQQGTmXOnEUMHOjH+vVrsLKyplGjL94pNJWwVIj07fVw89Kli3h6FqRMmfJotVpOnz7FvHkzqVevIXXq1OfixXNky5adMmXKU6ZM+TeuETIMXwghhBAiY5IWoBBCiHSvaFEvFi5czu3btwkMHIVGo2H27IVYWFiwcuVSdu/eBWAOTd9GwlIh0jedTmcOS6Ojo4mPj+Pmzet4eOTC3t6eoKCTDBs2gCpVqtOnT38sLS1ZsmQBCxbMNe/j9XBUwlIhhBBCiIxJWoFCCCHSnfhEPY/CYohP1Js/Sx6ajhs3AisrK2bNWoBCoWDlyqXs2fMT8PYAZNOmdRKWCpGOGY1G83k7deoEjhw5hFZrSZEiRTl7Npg9e35i+PCBVK1ag759/XF1dcXFxRWDwYBOp0vl0gshhBBCiLRGAlMhhBDpht5gYOu+EMasOkbv6fsYs+oYW/eFoP9fr9G/C00tLCxYtGgeO3duf2OfGzeuZeXKpfTrN1DCUiHSIb1eb+5Zano5Eh4eBkCJEqW5evUy06ZNpGzZCgwZMhJXVzcAHj9+jEKhIHv27EBS6CqEEEIIIQRIYCqEECId2XbgOvtO3Sf8RTxGI4S/iGffqftsO3Dd/Devh6bW1tZMnz6HhIT4N8LQhIQELCzU9Os3gObNW0lYKkQ6pFKpAPj66808eHCPrl170qpVOwBatGhNixatMRqNaDQaHjy4D8Ddu7fZs+dHnjx5TJky5QBkYSchhBBCCGEmT4ZCCCHShfhEPcEhoW/dFhwSRotqedGqk4ITU2g6aFA/RowYxJQpM9m+/SccHR1TfE+j0dCqVVtUKpXMVShEOvbLL7tZs2YlcXGx+Ph0QaPREB8fj1arpX//QSQmJrJr1/ccP36UHDk8ePYsksjICDp37kH16rVSu/hCCCGEECKNkadDIYQQ6cLz6HgiXsS/dVtkVBzPo1NuK1rUi7lzF3H79i2uXr1iDktfX/RJrVZLWCpEOlehQiW+/LIldnb2/PnnYV68eI5Wq0Wn06FSqRg6dBTDh4+hWrUa6PV6ypevyOjRgXTs2AV487oghBBCCCEyNulhKoQQIl1wsNXibK8l/C2hqZOdJQ622jc+L1q0GDt37sHFxdX8mYSjQqRver3ePAwfksJOBwdHfHw6o1Kp2Lx5PcOHD2LZsjVYWFiYe5o2btyUxo2botPpUky/YTAY5LoghBBCCCFSkMBUCCFEuqBVqyjh6ca+U/ff2FbC09U8HP91prBUQhEh0r/kYen+/Xt59Ogher2eUqXKUrSoF507d0epVLJx41r69u3B0qWr0Wq1JCYmolarAd6Yq1iuC0IIIYQQ4nUSmAohhEg32tTMByTNWRoZFYeTnSUlPF3Nn/8TCUWESP9MYemIEYMICjqJXm8gMTGB1auX06xZSzp06EynTt0wGo1s2rTOHJqq1eo3epYKIYQQQgjxd6TVKIQQIt1QKZW0r+1Ji2p5UWnU6BMS/7ZnqRDi85G8Z+mOHd9w9uwZ+vcfRMWKVXjw4B6HDx/km2+2EhkZzoABw/Dx6YLRaGTr1o307NmZVas2SFgqhBBCCCHembQchRBCpDtatQo3VxtCQ6NSuyhCiE/AFJbu3buHZ88iKV68JA0aNEatVuPq6kqRIl44OjqxcuUScubMTc+evrRr1xG9XsdXX23mwIF91KxZO5WPQgghhBBCpBcSmAohhBBCiDRv587tzJs3C4CaNeugVqvNc5NaWFjQunVb7t27w9atG6lfvxE5cnjQsWM3qlSpjpeXdyqXXgghhBBCpCcyoZsQQgghhEjzypQpT6NGX2BjY8vdu3cAzHOTAmi1llSsWBmdTsfDhw8AsLOzM4elBoMhdQouhBBCCCHSHQlMhRBCCCFEmmY0GsmWLTudO3enevWahIRcYcaMyUDSqvd6vR4AW1s7lErlW+crlYXfhBBCCCHEu5Ih+UIIIYQQIk1TKBQYjUYyZ3anS5ceGI2wf/9elEolQ4eOQqVSERYWxp9//oGzswsuLq6pXWQhhBBCCJGOSWAqhBBCCCHSPFNomilTZrp06Q7Arl3fc/XqFeztHQA4deo4ffr0J1eu3KlZVCGEEEIIkc5JYCqEEEIIIdKF5D1Nu3btgUIBBw7sIybmMuPHT6ZDh06UKlUGSBrGr1AoUrnEQgghhBAiPZLJnIQQQgghRLqRvKdp587dqVmzNgBHjx4xh6UJCQkSlgohhBBCiPcmPUyFEEIIIUS68vqcpgqFgl27vken0zFhwjQ0Gg16vR6VSpXaRRVCCCGEEOmQBKZCCCGEECJVGAyG9169PuWcpj2ApDlNY2JimD17oYSlQgghhBDivUlgKoQQQgghPon/a+/O43JK//+Bv+7qrky2FrIlBqNEC9IMso6xRmMdZiwlZBhjmcaSXQmJxppK9kEMYSx9ZT4ylkHWkEEoTSNrZGu5O78/5P65p2Y0Rl1H5/V8PHp87q5z9Hg11+c65+59X9d19uzZBX19fdja1kP16jW0xdK33W9UpVIhNzcXFSpUhKfnUDx79gxHjvyKtLTbsLSs9K7jExEREZFCsGBKREREREXu3LkzCAiYCQCoU6cunJwaoU+ffihXrhyMjIzferbpq39z48Z1tGjRCiNGfAsLiwrvNDsRERERKQsf+kRERERERc7KqjpsbOrB2roGSpUqhaiorfD29kRgYACSkm4iOzv7rX/26tXhGDNmBIyMjFksJSIiIqL/jAVTIiIiIipyJiYmqFWrNoyMjNGpkxumTp0FS0tLREfvwbBhgzBvnj9iY/8H4OUSfQDQaDRv/Llr10Zg9epwDB8+Ck2afFykvwMRERERKQMLpkRERERU5IyMjNGv3wAkJyfhzJlTaNmyDZYvj8DIkaNha2uH//u/vZg8+XvMmjUF27ZtQXZ29hsf3LR2bQTCw0Pg7T0SvXv3hYEBd5siIiIiov+OBVMiIiIiKnK5ubmoXt0a3bp1R3T0HsTERAMAevfuh4CAIIwbNx4A8H//tw/BwYEYPnww9uzZhcTEawX+vFfF0q+/HoWePb9gsZSIiIiI3hkWTImIiIioSL3+QKdPPmkGANi1KwppabehUqmg0eTg2LEjqFSpMoYPHwUnp0ZITk5CQMBMDBrUF7duJSM3N1f781gsJSIiIqKixHeXRERERPTO3Lt3D8+ePcX9+/dQsaIlLCwsYGRkDEmSoFKp0KiRM9zde+Lnn6Nw61YyLC0rYcKEcUhKuonx4yejWTNX9OnTD5cuXUBMTDQsLCrCyqq69uevW7cKK1euYLGUiIiIiIoM32ESERER0TsRHb0HUVFbcfXqFWRlZQEA6te3xw8/LIdardbONG3ZsjX27fsZy5b9ABOT0rhx4zomTJgCF5dPAAD6+vpo0MABDRo4aH+2JEmIiYlGaOgyjBw5Gj169GGxlIiIiIiKBN9lEhEREdF/FhW1FQsXBqJJk48xcOBgmJtb4H//i8EnnzSHWq0GAO2y/IYNG8PJqTGOHTuMKlWqYtKkaWjUyPkfC6CvZqfOmjUHzZu3ZLGUiIiIiIoM32kSERER0X9y8uRvWLUqDL1790OPHr1RqVJlAECnTm7QaDQ6576aZerpOQQJCRdhZmaOpk2bA4B22f7fMTMzR6tWbYvuFyEiIiIiAh/6RERERERvSZIkAMCJE8dhYVERHTt21hZLc3JyALxcXg9A+9AmPT09SJIES8vKsLWthwsXzuPgwQMA8I/FUiIiIiKi4sKCKRERERG9FZVKhaysLBw8+Avq1rXBhx/W1h7765L5V8vxY2Ki8fvvCTA1NUW3bj0AAMeP/1Z8oYmIiIiI3oAFUyIiIiJ6a7m5ucjMfAFjY+M3nnvjxnWsWbMSc+b44dmzZ2jWzBUuLp/g55+jcPfuHe2MVSIiIiIikVgwJSIiIqJCe72omZOTg5ycHBgZGePWrWRIkpRvz9LX1ahREx9+WAtJSTfwxx8pAIAmTT7GN9+MQYUKFbkkn4iIiIhkgQVTIiIiIiq014uaBgYGKF26NJo3b4HffjuKc+fOQF9fv8CZojk5OXlPum+CnJwc3L17BwDQu3c/9O7dD8D/3+eUiIiIiEgkFkyJiIiIqFDOnDmFdetWYf78Ofjpp0g8e/YUANC0aXMYGRkhMHA2kpJuQqVS5SuavtrT9NGjdKjVhtqHQ73u1T6nREREREQiGbz5FCIiIiJSum3btiAiYgUAFTIyHiM3NxeHDh3E0KFfw9nZBd2798bGjesQFDQHY8eOR40aNaHRaKCvr6/9Gbdv/4m4uJOoXbsOypQpA0mSuAyfiIiIiGSHH+MTERER0T+KjNyIhQvnoVMnNwQHL8PatZsxYIAnfv/9ElauDAEAfP31KHTs2AVnzpzC5Mnf4+zZ0zrF0j/+SMHu3Ttx9uwpuLm5c89SIiIiIpItzjAlIiIior8VGfkjFi9eiAEDPNGzZx+YmpoBALp374Vnz55h69ZN2LlzO7p2/RyTJk2DmZk5duzYhm++GQZX11aoUaMmcnJycO7cGdy6lYxhw0bAzc0dADjDlIiIiIhkiQVTIiIiIirQTz9txuLFCzFokBd69OiD8uXLA3hZ6DQ3t0Dr1m3x00+bkZ7+UPtvvL1HolEjZxw7dhgxMf+HEyeOQaXSQ9OmzdCnz5do0+ZTAC8f8MQ9S4mIiIhIjlgwJSIiIqJ84uJOIDh4PuzsGqBDh846xdJXM0Nf7VH6aul9Tk4ODAwM4OzsAmdnFwwYMDjv3+SiTJmy2gc/sVhKRERERHLGd6pEREREVKBGjZxx5cpl/PJLDJ49ewoAUKlU2mJnVNRWlC5dBp07dwMAbUH0lXLlyqF8+fIwNTXT2c+UxVIiIiIikjPOMCUiIiKifBo3bgIjIyNERIQiLGwZNJoc9OjRB2XKlAEAzJ8/B0eO/IqZM+egfPny2tmmr3t9f1LuVUpERERE7wsWTImIiIhIx6sl9w0aOMDDYwhUKhUiIkKhp6eHvn37Y9GiBdi7dxfGj5+CJk0+BoB8xVIiIiIiovcVC6ZEREREpEOlUmmLpvb2jhg0yAsAEB4egtjY/yE5+SYmTpyKVq3a5luGT0RERET0vuM7XCIiIiLKp6CiqYGBGseOHUbLlq3RuLELi6VEREREVCLxXS4RERERFeivRdO+fTWQpFwcOnQQH31kgx49esPEpLTomERERERE7xQLpkRERET0t14vmjo5NYK+vj40Gg3Cw0OQm5uL3r374oMPTETHJCIiIiJ6Z1gwJSIiIqJ/9Hd7mq5ZszKvaNoPpUtzpikRERERlQx6ogMQERERkfy9KpoCgL29Izw8hqBBAwesWhWGW7eSBKcjIiIiInp3OMOUiIiISKFyc3Ohp1f4z89fn2naoIEDBg3yQo8efWBra1eEKYmIiIiIihcLpkREREQKpNFooK+vDwDIyMhAmTJltMXQf/J60bRhw8ba9n9bfCUiIiIikiu+qyUiIiJSEEmSIEmStlj6zTfDMGfOTAB4Y7H0lYLOY7GUiIiIiEoKvrMlIiIiKuEOHTqI06fjALycWfqq4PnTT5H4448UNGzYGM+ePX3rn5+cfBNZWVnvJCsRERERkWgsmBIRERGVYPfv34evrw8WLpyH8+fPwsDg5Y5MGzasweHDsfjoo7ro3LkbPvjA5K1+fnh4CL799mukpd1+l7GJiIiIiIRhwZSIiIioBDM3N8eyZeG4e/cOfvghCOfOncHt27cRGroMcXEnAADGxsYAXu5D+m+sWbMS69evRvfuvVC5cpV3np2IiIiISAQWTImIiIhKuAYNHDB//mIkJd3ADz/MR26uBqtWbYCFRQUcOfIrtm7dBODlPqSFLZquWbMSK1euwPDh36Bv3/7amatERERERO87FkyJiIiIFKB+/QYIDl6OmzdvYvLk72FgoEZQ0GKYmZlj9eqV2L17J4DCFU1fFUtHjPgWPXr0YbGUiIiIiEoUFkyJiIiIFKJ+/QZYtCgEN2/exPTpk2BoaIj58xfBwMAAoaHLClU0ZbGUiIiIiEo6FkyJiIiISqjMbA3+vPcUmdkabdvrRdOpUyegVKlSCAz8ASqVCqGhy7B3788AXhZN/2rdulUslhIRERFRiceCKREREVEJo8nNxY8xVzA57DcMmxODyWG/4ceYK9DkzRr9u6KpgYEBFi9eiKiorfl+5tq1EQgNXYaRI8ewWEpEREREJRoLpkREREQlzOZfriEmLgX3H2dCkoD7jzMRE5eCzb9c057z16LpBx98gDlzgpCVlZmvGJqVlQUDAzVGjhyN7t17sVhKRERERCUaC6ZEREREJUhmtgZnrtwt8NiZK/cKXJ6fkpKCCRPGwsjICFu3/owuXdx1/p2hoSF69foCvXr1ZbGUiIiIiEo8FkyJiIiISpBHTzLx4HFmgcceZrzAoye6x+rXb4AFCxbj5s0b+P33yyhfvjwA5Hvok1qtLnBfUyIiIiKikoZTBIiIiIhKkHKljWBW1gj3CyiampYxRrnSRvna69e3R1TUXpibW2jbWBwlIiIiIqXiO2EiIiKiEsRIrQ+njyoUeMzpIwsYqfULPPaqWPrXmaVERERERErDGaZEREREJUyfNrUBvNyz9GHGC5iWMYbTRxba9n/CmaVEREREpHTvRcH04sWLCAwMxIULF2BsbIyWLVvCx8dHu8cWAKxevRpr1qzBgwcP0LBhQ0ybNg01atTQHo+Pj4e/vz8SEhJgaWmJr7/+Gu7u7sX+uxAREREVNX09PfT79CP0aFkL+oZqaLKy/3ZmKRERERER6ZL9FIK0tDR4eHigWrVq2Lx5M3744QecP38eo0eP1p6zZcsWLFq0COPHj0dkZCSMjIzg5eWFrKwsAMCDBw/g5eUFOzs7bNu2Df3794evry8OHz4s6LciIiIiKnpGan1UtjBhsZSIiIiI6F+Q/QzTvXv3wtDQEDNmzIC+/ss3+9OmTcOXX36J1NRUVKlSBeHh4fDw8ECHDh0AAEFBQWjevDmio6Ph5uaGLVu2oHTp0vD19YWenh5q1aqFS5cuISIiAs2bNxf56xEREREREREREZGMyH6GaZs2bRAcHKwtlgKASqUCADx+/Bj379/HzZs30aRJE+1xExMT1K9fH3FxcQCAwskCTgAARANJREFUuLg4ODs76+zJ1aRJE5w+fZoPNiAiIiIiIiIiIiIt2RdMq1evjsaNG+u0hYWFwdLSEnXq1MHt27cBAJaWljrnVKxYUXvs9u3bBR5//vw50tPTiy48ERERERERERERvVeEL8lPSUlB27ZtCzxmaGiI+Ph4nbb58+fj4MGDWLp0KfT19fH8+XMAgJGRUb5/m5mZCQB48eIFDA0N8x0HoN3nlIiIiIiIiIiIiEh4wdTS0hJ79uwp8NjrS+g1Gg1mzpyJzZs3Y/r06doiq7GxMYD8hc+srCyUKlVKe05BxwFoz/k7pqYfwMCgZD8ooUKFMqIj0F+wT+SJ/SI/7BN5Yr/ID/tEntgv8sM+kSf2i/ywT+SJ/SI/7JP3l/CCqVqtRq1atf7xnMzMTHz77bc4fPgwAgMD4ebmpj1WuXJlAMDdu3dhbW2tbb9z547251aqVAl3797V+Zl37tzBBx98gDJl/vn/vA8fPvtXv8/7pkKFMrh7N0N0DHoN+0Se2C/ywz6RJ/aL/LBP5In9Ij/sE3liv8gP+0Se2C/yU9L7pKQXg2W/h2lubi6+/fZb/Pbbb1i+fLlOsRQAzM3NUaNGDZw4cULb9vTpU1y4cAHOzs4AgEaNGiEuLg6SJGnPOX78OBo2bKgzi5WIiIiIiIiIiIiUTfbVwo0bN+J///sffH19YWNjg7t372q/srOzAQCDBg1CWFgYdu/ejStXrmDcuHGoWLEi2rVrBwDo2bMnHjx4gGnTpiExMRHr1q3Dzz//DC8vL5G/GhEREREREREREcmM8CX5b7Jr1y4AwOTJk/Md27BhAxo3boy+ffsiIyMDAQEBePr0KRo2bIjw8HDtg50sLCwQHh4OPz8/uLu7o0qVKpg7dy4++eSTYv1diIiIiIiIiIiISN5kXzDdtGlToc4bOnQohg4d+rfHHR0dsXXr1ncVi4iIiIiIiIiIiEog2S/JJyIiIiIiIiIiIiouLJgSERERERERERER5WHBlIiIiIiIiIiIiCgPC6ZEREREREREREREeVgwJSIiIiIiIiIiIsrDgikRERERERERERFRHhZMiYiIiIiIiIiIiPKwYEpERERERERERESUhwVTIiIiIiIiIiIiojwsmBIRERERERERERHlYcGUiIiIiIiIiIiIKA8LpkRERERERERERER5WDAlIiIiIiIiIiIiyqOSJEkSHYKIiIiIiIiIiIhIDjjDlIiIiIiIiIiIiCgPC6ZEREREREREREREeVgwJSIiIiIiIiIiIsrDgikRERERERERERFRHhZMiYiIiIiIiIiIiPKwYEpERERERERERESUhwVTIiIiIiIiIiIiojwsmBIRERERERERERHlMRAdgIrWlClTCn3urFmzijAJERERERERERGR/LFgWsLdvHlTdAQqQFRUVKHPdXd3L7IcpGvixImFPjcgIKAIkxDJG8cKUeFwrMhPampqoc+tUqVKESYhkreTJ08W+lxnZ+ciTEKvsE/kiff6kosF0xJu3bp1oiNQAXx9fXW+z83NhSRJMDExgVqtRnp6OvT19VGhQgUWTIvR7du3ta81Gg1OnDgBS0tL1KtXD2q1GgkJCUhNTUW7du0EplQWGxsbqFSqQp2bkJBQxGnoFY4V+eFYkSeOFflp06YNx4rM8PolT/3794dKpYIkSTr9I0kSAOi0sV+KB/tEnnivL7lYMFWYBw8e4MaNG8jNzQXw8uKalZWF+Ph4DB8+XHA65bh48aL2dVRUFNavX4+5c+eiVq1aAICUlBRMmDABbdq0ERVRkVatWqV9PWfOHFStWhUzZ86EWq0G8HK8zJw5E8+fPxcVUXHmzp2rffOXkpKCsLAw9OvXD46OjlCr1YiPj8f69esxdOhQwUmVhWNFfjhW5IljRX42bNigfX3x4kWEhIRg5MiROmNl8eLFHCvFiNcveYqNjdW+PnToEMLCwuDr66vTL/7+/vDw8BCYUlnYJ/LEe30JJpFibN++XWrQoIFUt25dycbGRvu/NjY20meffSY6nmI1b95cio+Pz9d+6dIl6eOPPxaQiCRJkho2bCglJibma79+/brk6OgoIBH16dNH2r59e7723bt3S926dSv2PPQSx4r8cKzIE8eK/HTp0kU6cOBAvvZDhw7xvbEgvH7J06effiodP348X/upU6ekFi1aCEhE7BN54r2+ZNETXbCl4hMSEgJ3d3fs378fZcuWxbZt2xAaGorKlStj2LBhouMp1vPnz7Uzfl/35MkTaDQaAYkIAEqVKoXExMR87efPn0f58uWLPxAhISEBjo6O+dptbGy4X7NAHCvyw7EiTxwr8nPr1i1YW1vna69UqRLu3LkjIBHx+iVP9+7dK/A6ZWhoiCdPnhR/IGKfyBTv9SULC6YKkpKSAg8PD1hZWcHGxgZ37tyBq6srfH19sXbtWtHxFKtly5aYPHkyTp8+jczMTLx48QLHjh3D5MmT0aFDB9HxFKt3797w9fVFSEgIDh06hNjYWAQHB2PGjBkYOHCg6HiKVKtWLWzcuFGnLTc3FxEREahXr56gVMSxIj8cK/LEsSI/DRo0wLJly/DixQttW0ZGBoKCgtCoUSOByZSL1y95cnZ2hr+/P9LS0rRtycnJmDVrFlxdXQUmUy72iTzxXl+yqCQpb4dgKvGcnZ2xdetWWFtbY+rUqahWrRqGDh2K1NRUdO7cGWfOnBEdUZEePXqEUaNG4fjx49r9myRJQtu2bREUFARjY2PBCZVJkiQsW7YMGzduxL179wAAlpaW8PT05M1OkGPHjmHYsGGoXLky6tWrB0mSEB8fj0ePHmH16tWoX7++6IiKxLEiPxwr8sSxIj+XL1+Gh4cHcnJyULNmTUiShMTERJQvXx5r1qyBlZWV6IiKw+uXPKWmpmLw4MFISkqCqakpJEnCw4cPYWdnh9DQUJiZmYmOqDjsE3nivb5kYcFUQYYOHYpKlSrB19cX27dvx44dO7Bx40bs3bsX/v7+OHz4sOiIipaYmIirV69CpVLB1tYW1atXFx2J8jx48AAqlQqmpqaioyheUlISIiMjce3aNahUKtjY2OCLL75ApUqVREcjcKzICceKvHGsyMfjx4/x888/64yVTp06wcTERHQ0xeL1S55ycnJw5MgRbb/Y2trCxcUFenpctCoK+0TeeK9//7FgqiCXL1/G4MGD4eHhgS+++AJubm549uwZnj59igEDBuD7778XHVHRzp07h8TERHz22We4ffs2atSoAQMDA9GxFO3Ro0fYvHkzbty4ge+++w4nT55EnTp1UKtWLdHRFC8nJwf6+vraWdkkFseKfHGsyAvHinylpKTA0tISALRPNiaxeP2Sn3v37iExMREODg54+vQpzM3NRUdSPPaJ/PBeX3LwowcFsbGxQUxMDLp3747SpUsjMjISo0aNQmBgIIulAmVkZGDgwIHo06cPJk+ejIcPH2L+/Plwc3PD7du3RcdTrBs3bqBjx4746aefsGvXLjx79gzR0dHo2bMnTp8+LTqeYkVFRaFDhw5wdHRESkoKpk2bhqVLl4qOpWgcK/LEsSI/HCvyI0kSli5dCkdHR+0H1t9//z0mTZqE7Oxs0fEUi9cv+cnKysKkSZPQvHlzeHh44O7du5g6dSoGDhyIjIwM0fEUiX0iT7zXlywsmCpMqVKltPuZVKhQAV9++SU6duwoOJWyBQYGQqPRIDY2FkZGRgAAX19flClTBnPnzhWcTrkCAgLQvn17REdHa2eaBAUFoUOHDggKChKcTpmioqIwe/ZsuLu7a5ca2djYICwsDGFhYYLTKRfHivxwrMgTx4r8rFq1Clu3bsWsWbNgaGgIAOjUqRMOHjyI4OBgseEUitcveVqyZAni4+Px448/av9e8fLywu3btxEYGCg4nTKxT+SJ9/qShQVTBbGzs0P9+vX/9ovEiI2Nxffff69dBgYAVlZWmDJlCo4dOyYwmbKdO3cOX331lU6bnp4ehg4dikuXLglKpWwRERGYMmUKvL29oa+vDwDo27cvZs2ahcjISMHplItjRX44VuSJY0V+tm7diqlTp8LNzU277Ltdu3aYPXs2du/eLTidMvH6JU979+7F5MmT0bBhQ22bk5MTZs2ahV9++UVgMuVin8gT7/UlCzdIVJBZs2bp7AGUk5ODmzdvIioqikvyBXr06BHKlSuXr93IyAiZmZkCEtErBf33v3//vnYWChWvpKQkODo65mt3dHREWlpa8QciLY4VeeFYkS+OFXlJSUlB7dq187XXrFkTDx48EJCIeP2Spzt37qBKlSr52i0sLLj8WxD2iXzxXl9ycIapgnTv3h2ff/659qtXr17w8fGBr68vduzYITqeYjVq1AhbtmzRadNoNAgNDS3wDSMVjzZt2iA4OBhPnz7Vtt26dQuzZ89Gq1atxAVTsMqVK+Py5cv52o8dO4bKlSsLSEQAx4occazIE8eK/NSsWRNxcXH52qOjo1GzZk0BiYjXL3mytbXFgQMH8rVHRkbCxsZGQCJin8gT7/UlC2eYEhwcHDBx4kTRMRRr/Pjx6N+/P44fP47s7Gz4+fkhMTERjx8/xqpVq0THU6yJEydiyJAhcHFxQU5ODnr16oVHjx7BwcEB48ePFx1PkTw9PTF9+nTcvXsXkiThxIkT2LZtG1avXo2xY8eKjqdYHCvyw7EiTxwr8vPNN9/Ax8cH165dg0ajwc6dO5GUlITdu3dj3rx5ouMpEq9f8vTdd9/By8sLZ8+eRU5ODsLCwpCYmIhz584hNDRUdDxFYp/IE+/1JYtKkiRJdAgSJzMzE4sWLcK+ffsK/ISKikdaWho2btyIhIQEqNVq1K5dG1999RUsLCxER1Os+/fvw9zcHEePHtX2S506dfDJJ5+IjqZoP/74I1asWKFdlmdpaYnhw4fjiy++EJxMuThW5IljRX44VuQpNjYWK1as0HkPNnz4cLi6uoqOpli8fsnT5cuXsXLlSp2xMmTIEHz00UeioykW+0R+eK8vWVgwVRA7OzudPUyBl0u/VSoVpk+fjt69ewtKpmwDBw7E5MmTUadOHdFR6DWtWrXC4sWL0aBBA9FRKM+mTZvQrl07mJub48GDBzA0NETp0qVFx1I8jhX54ViRJ44V+QkODkavXr1QtWpV0VEoD69f8jRhwgQMGzaMW1XICPtEnnivL1m4JF9B/Pz88rWp1Wo4ODjAyspKQCICXn4yaGxsLDoG/YUkSdyYW2aCgoLg4uICc3NzmJmZiY5DeThW5IdjRZ44VuRn3bp16NGjh+gY9Bpev+QpJiYGI0eOFB2DXsM+kSfe60sWFkwVRKVSoVOnTvkG8LNnz7B69WoMGjRITDCFGzRoEKZOnYohQ4agWrVqMDIy0jluaWkpKJmy9ejRA15eXujevTuqVauWr6jt5uYmKJly2dra4ujRo/wkXWY4VuSHY0WeOFbkp1mzZtiyZQtGjhzJP3BlgtcveXJzc8OiRYswYsQIVK1aFQYGLCOIxj6RJ97rSxYuyVcQW1tbHDlyJN+ntRcuXEDfvn0RHx8vKJmy2dvbIysrCwB0tkyQJAkqlQoJCQmioinaPz1dkv0ixpgxY7Bv3z5YWFjAysoq3xuQiIgIQcmUjWNFfjhW5IljRX4GDBiAEydOQE9PDxUqVMg3VqKjowUlUy5ev+SpQ4cOuHnzJlQqFVQqFfT09HSOX7hwQVAy5WKfyBPv9SULP4Yo4dasWYM5c+YAeFmAa9asWYHnNW7cuDhj0WvCw8NFR6ACXL58WXQE+gtjY2O4u7uLjkF/wbEiPxwr8sSxIj9NmjRBkyZNRMeg1/D6JU/Dhg0THYH+gn0iT7zXlyycYVrCaTQa7NmzB7m5uRg/fjymTJmCMmXKaI+rVCqYmJjAxcUFJiYmApMSAKSnp0NPTw9ly5YVHYXy3Lx5E1euXIGenh7q1auHKlWqiI5EJEscK0SFw7FCRERUsvFeXzKwYKogJ06cgJOTEx4/fgxzc3MAwOnTp9GgQQOo1WrB6ZQtNDQU69evx927dwEAlStXhpeXF/r16yc4mXJlZGRgzJgxOHz4sLZNpVKhffv2mDt3br69Zql4pKSkYMuWLfj999+1b0D69OmDChUqiI6mWBwr8sSxIj8cK/J05swZrF+/XucP24EDB/7jskoqWrx+ydOePXuwdu1a7VixtbWFl5cXWrZsKTqaYrFP5If3+pJF782nUElRoUIFdOjQQWcJ+MiRI+Hm5oZbt24JTKZsS5cuRUhICHr27ImQkBAsW7YMbm5uCAwMxIYNG0THU6yZM2fijz/+wOrVq3H27FmcPn0a4eHhSEhIQGBgoOh4ihQXF4fOnTtj9+7dMDY2hoGBAbZt24ZOnTpx+YtAHCvyw7EiTxwr8rN//37069cPaWlpaNGiBZo2bYqbN2+iZ8+e+O2330THUyRev+Rp06ZN8PHxgbW1Nb777juMHj0aFStWxIgRI7B3717R8RSJfSJPvNeXMBIphqenp/TNN99IDx8+1LZlZGRII0eOlLy9vcUFU7jmzZtLu3fvztceFRUltWnTRkAikiRJatSokXTq1Kl87SdOnJBcXFwEJKLu3btLU6ZMkTQajbYtJydHmjhxovTVV18JTKZsHCvyw7EiTxwr8tO5c2dp8eLF+doXLFggde/eXUAi4vVLntq2bSutX78+X/uaNWukTp06CUhE7BN54r2+ZOEMUwU5c+YMxo4di/Lly2vbSpcujdGjRyMuLk5cMIV78uQJ6tatm6/d3t4eDx48EJCIAGhnNfzV63sAU/G6du0aPDw8dJ4Cqq+vDy8vL8THxwtMpmwcK/LDsSJPHCvyc+vWLXTp0iVf++eff45r164JSES8fsnT3bt30bRp03ztLVq0QEpKioBExD6RJ97rSxYWTBWkVKlSuHPnTr72hw8f6rwpoeLl5uaG5cuXIzs7W6f9xx9/ROfOnQWlouHDh2Pq1Kk6fzClpaVh9uzZ+PrrrwUmU67atWvj1KlT+dqvXLmCGjVqFH8gAsCxIkccK/LEsSI/Tk5OiImJydd+4sQJ2NvbC0hEvH7JU8uWLbF58+Z87f/3f/8HV1dXAYmIfSJPvNeXLHzok4LMmDEDx48fx8yZM9GgQQMAQHx8PGbMmIEGDRpg9uzZghMq04QJE7B7926YmZnBwcEBBgYGuHTpEpKSktCwYUOdjaEjIiIEJlWWzz77DKmpqdBoNChbtizUajUePHiA3NzcfJ8aXrhwQVBKZdm8eTMCAwPRu3dvODs7w8DAABcvXkRERAR69+6tM1Pbzc1NYFJl4ViRH44VeeJYkZ+wsDAsWbIErVq10hkrO3bsgLu7u85Tjb29vQUmVQ5ev+QpMDAQ69atQ506ddCkSRNtvxw7dgzt2rVDuXLltOfOmjVLYFLlYJ/IE+/1JQsLpgry9OlTfPvttzh8+DBUKhUAQJIkfPrpp5gzZw5Kly4tOKEyTZw4sdDnBgQEFGESet327dsLfe7nn39ehEnolcI+sVilUiEhIaGI09ArHCvyw7EiTxwr8tOmTZtCnadSqXDgwIEiTkMAr19y1b9//0Kdp1KpsHbt2iJOQwD7RK54ry9ZWDBVoOvXr+Pq1aswMDBAhQoVcO7cOURGRmLXrl2ioynSpk2b0K5dO5ibm4uOQm9h8ODBCAgIQMWKFUVHoTy3bt1ClSpVoK+vLzoKvYZjRX44VuSJY0V+Tpw4AUdHRxgaGoqOQnl4/ZKnqKgotGvXDiYmJqKjUB72iTzxXv9+4MaVCvThhx+iQoUK2L9/PwYMGAB/f3++2RAoKCgIjx8/Fh2D3tLp06eRmZkpOga9plu3bkhNTRUdg/6CY0V+OFbkiWNFfry9vZGWliY6Br2G1y95mjlzJh9aKzPsE3nivf79kP/xXVRiZWRkICoqCpGRkdpNiJs1awYvLy98/PHHgtMpl62tLY4ePYqaNWuKjkJUInDhBFHhcKwQFQ7HivywT+SJ/SI/7BOit8eCqQKcOnUKkZGRiI6OxosXL1CvXj2MHTsWwcHBmDBhAmrXri06oqKZm5vDz88PISEhsLKygrGxsc5xPuiJiIiIiIiIiKj4sGBawnXp0gWJiYmwtbWFt7c3OnbsCGtrawBAcHCw2HAEADA2Noa7u7voGEREREREREREBBZMS7zr16/D2toarVu3RuPGjbXFUpKPgIAA0RGIiIiIiIiIiCgPC6Yl3KFDh7Bjxw5ERUVh2bJlMDc3R4cOHdC+fXuoVCrR8RRr165dhTpPpVKhS5cuRZyGiIiIiIiIiIheYcG0hLOwsMDgwYMxePBgnD9/Htu3b8euXbuwYcMGAMCmTZswePBgVK5cWXBSZfHx8SnUeSyYyh8/eCAqHI4VosLhWCEiIirZeK9/P7BgqiD29vawt7fHpEmTEBMTg6ioKGzcuBEbN25E69atsWTJEtERFePy5cuiI9A7oq+vLzoCkexkZmbCyMhIp41jhZRo3rx5GDZsGMqVK4fU1FRUrlz5jX8kcawQERGVbLzXvx/0RAeg4qdWq9GxY0esWLECsbGxGDNmDJKSkkTHIpKdnJwc7NmzB4sXL0Z6ejpOnDiBBw8e6Jxz8uRJWFlZCUqoXA8ePMDjx48LPNa9e3eULl26mBMp17Nnz+Dj44Nly5Zp2zp06ICJEyfixYsX2jaOFfHS09OxatUq7fccK0Vv/fr1yMjIAAC0bdsWDx8+fOO/4ViRnxEjRqB8+fKiY9BreP0qXhMnTsSTJ0/ytaenp+Obb77Rfu/v7w8LC4vijKZ4z549w8WLF5GQkIDMzMx8x9knxevkyZMFfsXFxeHcuXNIS0vTnsd7vfypJEmSRIcgIpKbO3fuYNCgQbh9+zZevHiB6OhozJ49G+fPn8fatWtRq1Yt0REVafXq1QgLC9MWri0sLODp6QkPDw/ByZRr8uTJOHPmDPz9/eHo6AgA+PXXXzFnzhx88sknmDx5stiAhOPHjyMyMhL79+9HdnY2EhISREdSjE6dOsHQ0BC2trbYvn07OnXqlG/29St8CGTx8PT0LPS5ERERRZiE/s7JkycREhKCGzduYN26ddi2bRusrKzg7u4uOpqiJCYmat9vDRgwAIsXL0a5cuV0zvn9998xf/58nD17VkBCZcvKyoK/vz+2b9+O7OxsSJKEUqVKoV+/fvjuu++45FsQOzs75ObmAgBeldr+2hfOzs5YtGgRP4h7D3BJPhFRAebMmYPatWsjKioKLi4uAIDAwECMGzcOc+bMQVhYmOCEyrNhwwYsXLgQ/fv3h7OzMzQaDeLi4hAcHIwPPvgAffr0ER1RkX755ReEhITA3t5e2+bq6orSpUvjm2++YcFUkIcPH2L79u2IjIxEUlISDAwM0KlTJwwaNEh0NEWZP38+VqxYgbS0NKhUKty5cwdqtVp0LEWztLQUHYH+QWxsLEaNGoWuXbvi5MmTyM3NhUqlgq+vLzQaDXr06CE6omKkpKRg2LBhAF4WfEaOHFngeV999VVxxqI8gYGBOHDgAKZNmwZHR0doNBqcPXsWP/zwA0qVKvW3/UVFa/bs2Vi0aBGmTJmCRo0aAQDOnj0LPz8/9OnTBw0bNsScOXMQGBgIf39/wWnpTTjDlIioAM2aNcPKlSthY2MDJycn7Ny5E1ZWVrhy5Qq+/PJLnDx5UnRExfnss8/g5eWF3r1767RHRkZizZo12L17t6BkytaoUSNs3LgRH330kU771atX0bt3b5w5c0ZQMmX67bffEBkZiZiYGGRlZaF27dq4fv06Nm7cCAcHB9HxFM3e3h6xsbEwNTUVHUXR/s3929nZuQiTUEF69eoFd3d3fPnllzrvv9auXYvNmzfzXl/M0tLSIEkSWrVqhe3bt8PMzEznuImJCbdGEMTFxQXz58+Hq6urTvv//vc/TJ06Fb/++qugZMrWtm1b+Pn54ZNPPtFp/+233zB58mTExMTg/Pnz8Pb2xtGjRwWlpMLiDFMiogK8ePGiwFlAWVlZ4OdMYqSlpeHjjz/O1/7xxx/Dz89PQCICXhYUfvjhBwQGBuKDDz4AADx//hxLlixBw4YNBadTjpUrV2pnk1pbW8PDwwOdO3fGRx99BDs7O5iYmIiOqHimpqZISUlhwVSw/v37F7hUtaClk9y+ovhdu3YNLVq0yNfeunVrzJ8/X0AiZXs1I5sPrJUfSZIKnDFfvXp1PHv2TEAiAl4+Z6FixYr52s3NzXH37l3ta/bR+4EFUyKiAjRr1gxhYWE6e8plZGRgwYIF2iX6VLyqV6+OkydPonr16jrtx48fR6VKlQSlookTJ+Krr75CixYt8OGHHwIAbty4ARMTE6xcuVJwOuUIDAxEzZo1sXTpUrRt21Z0HPobhoaGoiMoXmxsrPb1oUOHEBYWBl9fXzg6OkKtViM+Ph7+/v7cG1sQU1NT3Lp1K9/DUC5cuMAH1wj0pr1/ud9v8fvyyy8xe/ZsLFy4UPtB3IsXL7BkyRJukyCQk5MTgoKCEBgYqP2w+smTJwgODtZuXxUbGwtra2uRMamQuCSfiKgAt2/fRv/+/fH8+XM8ePAAderU0c4MWrVqFZ9qKMDWrVvh5+eHQYMGwcnJCQBw+vRprF27FmPGjMGAAQMEJ1SujIwM7N69G1evXoWBgQFq1aoFNzc3lCpVSnQ0xQgPD8eOHTtw7do1VKtWDe3bt0fHjh1hZ2cHOzs77NixA7Vr1xYdU9EWLVqELVu2oHv37qhWrRqMjY11jru5uQlKplzt2rWDv78/mjRpotN++vRpjBkzRqe4SsUjJCQE27dvx6RJkzB69GgsWbIEf/75JxYsWIC+ffvqPJGdis/EiRN1vs/JyUFSUhKuXLmCgQMHYsyYMYKSKZeHhwfi4uJgYGCAmjVrQq1W48aNG3j8+DGsrKygp6enPTc6OlpgUmW5efMmPDw8kJGRgVq1aiE3NxfXr19H2bJlERYWhrt372Lw4MEICgpCx44dRcelN2DBlIjobzx//hw///wzEhISoFarUbt2bXTt2vVvn3BMRW/VqlVYuXIl7t27BwCoVKkShg8fzgc+EeU5f/48tm/fjj179uDx48eoWrUqUlNTER4ejqZNm4qOp2g2NjZ/e0ylUnH5twBOTk7YvHlzvj2YL1y4gIEDB+LUqVOCkimXJEmYP38+1q1bh6ysLACAgYEBPDw8MHr0aOjr6wtOSK9bsmQJ0tLSMGvWLNFRFGfJkiWFPpcPgCpez58/x549e5CQkAB9fX3UrVsXXbp0gaGhIVJTU/H8+XPUqlVLdEwqBBZMiYjovfPgwQMYGhryQQOCeHp64ocffkCZMmW4TE+msrOzERMTg+3bt+PIkSPIzc1F06ZN0a9fPy7ZJ8ozdOhQZGZmYt68edq9AJOTk+Hj44PKlSsjODhYbEAFe/bsGRITE6FWq1GjRo18M7JJHlJSUuDu7o64uDjRUYhkJyUlRXtvKejZGCR/3MOUiKgAbdq0KfChECqVCmq1GpUqVUK3bt3g7u5e/OEULC4uDh9++CHMzMywe/du7Ny5Ew4ODvD29tZZekRFy9LSUjs+CnrgAImnVqvRsWNHdOzYEffu3UNUVBSioqIwcuRIzmQkyjN9+nQMHjwYrVu3hqmpKSRJwsOHD2FnZ4epU6eKjqdIJ0+e1Pn+xYsXiI+P13n/xfuOfJw/f56zfgXav38/QkNDtVsi1a5dG56envjss89ER1MsSZKwbNkyhIWFISsrC9HR0ViwYAFKlSqFGTNmsHD6nuEMUyKiAixZsgTLli3Dp59+ikaNGgEAzp07h3379qF79+7Q19fHrl278P333+OLL74QnFYZNmzYAH9/f6xatQrlypVDjx490KxZM1y6dAk9evTg/lmCpKamolKlSvkK1hqNBgkJCahfv76gZFSQCxcusE+IXpOTk4MjR47g2rVrUKlUsLW1hYuLCz+EE8TOzg65ubkAXhYeAOT7ANvZ2RmLFi1C+fLlizueYhW0muTJkye4dOkS+vbtC19fXwGplG3v3r0YO3YsOnTogMaNGyM3NxdxcXGIiYnBwoULWTQVJCIiAuvWrcPYsWMxZcoU7Nq1C5cvX8a0adPw+eefw8fHR3RE+hdYMCUiKsCgQYPQvHlzeHl56bSvWbMGsbGxiIiIwK5duxASEoLdu3cLSqks7du3x5AhQ9CzZ0/MmzcPv/32G7Zt24Zjx45h0qRJ+N///ic6oiLZ2triyJEjMDMz02lPSUlB586dce7cOUHJlOfevXtYunQpvL29dWZgTZs2DZIkYfTo0fn6iYhITnbs2IFFixZhypQp2g+sz549Cz8/P/Tp0wcNGzbEnDlzUKtWLfj7+wtOqxx/fegT8HIlg6OjI7p27QoDAy5cLW5ubm7o0qULhg0bptMeGhqKffv2Ydu2bYKSKVunTp3g4+OD1q1bw8nJCTt37oSVlRUOHjyI6dOn4+DBg6Ij0r/AKxsRUQHOnDmDGTNm5Gtv1aoVgoKCAACNGjXCrVu3ijuaYqWmpqJZs2YAgMOHD6NNmzYAAGtra9y/f19kNMX56aefsGPHDgAvZwCNGDEi3xKjtLQ0VKhQQUQ8Rbpz5w769euHFy9eoFevXjoFU2tra6xatQrHjx/Hxo0bWTQlItlatGgR/Pz88Mknn2jbXF1dMWPGDEyePBmenp6YNGkSvL29BaZUnoCAANER6C+SkpLQoUOHfO3t27fH0qVLBSQi4OWEgdq1a+drr1mzJh48eCAgEf0XXGtCRFSASpUq4fDhw/naDx8+rC0CpaamcjlYMbK0tERycjKSk5Nx5coVNG/eHABw6tQpVK5cWXA6Zfn0009hbW2N6tWrAwCqVq2K6tWra7+sra3RunVrLFu2THBS5Vi2bBksLCywb98+1KtXT+eYp6cndu7cCWNjYyxfvlxQQiKiN3vw4AEqVqyYr93c3Bx3797Vvn727FlxR1O88+fPY/To0ejcuTO6deuGcePG4fz586JjKVblypVx5cqVfO2XL1+GqampgEQEvCyMFvQQtOjoaNSsWVNAIvovOMOUiKgA3t7emDJlCuLj4+Ho6Ijc3FycP38eP//8M6ZMmYLk5GT4+vpyf6Bi1Lt3b4waNQqGhoaoU6cOGjdujA0bNmDevHkYPXq06HiKUq5cOcyaNQvAyw8XPD098cEHHwhOpWyHDh1CQEAASpcuXeBxU1NTjBkzBv7+/txrjohky8nJCUFBQQgMDISJiQmAl3tlBgcHw97eHgAQGxsLa2trkTEV59ixYxgyZAjs7OzQsmVL5Obm4vTp0+jXrx8iIiLQpEkT0REVp2fPnpg2bRrS09PRsGFDAC8nEQQHB6NPnz6C0ynXN998Ax8fH1y7dg0ajQY7d+5EUlISdu/ejXnz5omOR/8S9zAlIvobBw4cwOrVq3Hx4kUYGBigbt268PLyQsuWLREXF4dDhw5h5MiRMDQ0FB1VMX755RckJyeja9euMDMzw549e5CVlQV3d3fR0RTtjz/+QLly5VC6dGmcPHkSe/fuhYODA7p16yY6mmI4ODhgz549qFq16t+ew31liUjubt68CQ8PD2RkZKBWrVrIzc3F9evXUbZsWYSFheHu3bsYPHgwgoKC0LFjR9FxFaN3795wcHDI94FbQEAA4uPj8eOPPwpKplwajQYBAQHYtGkTNBoNJEmCWq2Gh4cHvv32W+jr64uOqFixsbFYsWIFEhISoFarUbt2bQwfPhyurq6io9G/xIIpERG9l7Kzs3H58mXUrFnzb2fVUdHbt28fvvvuO6xYsQJWVlbo1q0bqlWrhpSUFHz77bcYNGiQ6IiK0K5dO8ycOVNn37+/OnbsGHx9ffHLL78UYzIion/n+fPn2LNnDxISEqCvr4+6deuiS5cuMDQ0RGpqKp4/f45atWqJjqko9vb22LFjR74lxdevX0ePHj1w5swZQcnoyZMnuH79OoyMjFCjRg0YGRnh/v37MDc3Fx1NkYKDg9GrV69//ACb3h9ckk9ElCcqKqrQ53JGY/H7448/4Ovri7Fjx6Ju3bro27cvLl26hHLlyiE8PBwNGjQQHVGRli1bhq+//hrNmjXD4sWLYWlpiZ07dyImJgbz589nwbSYtGrVCiEhIWjSpEmBs0o0Gg1WrFjxjwVVIiI5KFWqFHr06FHgsSpVqhRzGgIACwsL/Pnnn/kKpn/++Se35BHE1tYWR44cgZmZmXa7CuDlMxY6d+7MIrYg69at+9vrF71/WDAlIsrz12VGubm5kCQJJiYmUKvVSE9Ph76+PipUqMCCqQCzZ89GdnY2LCwssGvXLiQnJyMyMhLbtm3DvHnzsG7dOtERFenGjRva8fDrr7+idevWUKlUsLOzw59//ik2nIIMHToUn3/+OQYOHIghQ4bAwcEBZcuWRXp6Os6dO4fQ0FDcuHFDu/csEZFcDBgwoNDnrl27tgiT0N/p1KkTpk2bhpkzZ8LJyQmSJOH06dOYPn062rdvLzqeYuzZswe//vorAECSJPj5+cHIyEjnnJSUFO3+v1T8mjVrhi1btnDbthKCBVMiojwXL17Uvo6KisL69esxd+5c7bKvlJQUTJgwAW3atBEVUdGOHz+OH3/8EVWqVMHBgwfRsmVL2Nvbo1y5cixgC2Rqaop79+7B0NAQFy5cwKhRowAAV65cgYWFheB0ylGhQgWsXr0aPj4+GDZsGFQqlfaYJEmwt7fHmjVrYGVlJTAlEVF+1atX175+/vw5du/ejQYNGsDBwQFqtRoXLlzA6dOn+SAbgUaOHIlr167Bw8NDe3+RJAmdO3eGj4+P4HTK0bBhQ2zduhWvdlW8c+cO1Gq19rhKpUL58uURGBgoKqLipaenIzQ0FOHh4ahQoQKMjY11jkdHRwtKRm+De5gSERXA1dUVy5cvR/369XXaExIS4OnpiWPHjglKplyNGjVCVFQUqlSpAhcXF0ycOBE9evTA77//jgEDBuD48eOiIyrS3LlzceDAARgbGyMjIwMxMTGIjo6Gn58fevbsibFjx4qOqDjnz5/HxYsXkZGRAVNTUzg6OqJOnTqiYxERvZGPjw8qVaqEcePG6bQvW7YM58+fR0hIiKBkBACJiYm4cuUKjIyMUKdOHX4IJ9DEiRPh6+vLffxlZsmSJf94fOTIkcWUhN4FzjAlIirA8+fPkZubm6/9yZMn0Gg0AhKRo6MjwsLCYGpqihcvXqB169ZIS0vDwoUL4eTkJDqeYvn4+KBKlSpITk5Gv379oK+vj/T0dHz55Zfw9vYWHU9xnjx5grp16+rsZ0ZE9L6IiYnB9u3b87V36tQJK1asEJCIXsnNzcXt27dx+/ZtqFQqlClThgVTgQICAvDixQtkZWXB0NAQiYmJOHjwIBwcHNC4cWPR8RTL29sbBgYFl9nS0tKKOQ39VyyYEhEVoGXLlpg8eTKmT58OOzs7SJKEM2fOYPr06ejQoYPoeIo0efJkjBs3DsnJyZgwYQLMzMzg5+eH69evIzQ0VHQ8xdLT00P//v112vr16wcAyMzMLPABRPTuPXr0CD4+Pvj111+hp6eHFi1awN/fH2ZmZqKjEREVmpmZGeLi4lCjRg2d9kOHDqFSpUpiQhFu374NLy8vXLt2DWZmZtBoNHj06BEcHBywYsUKlC9fXnRExfntt98wcuRILF68GLVq1cJXX32F3NxcPHnyBAEBAejatavoiIrUu3dvLFiwIN81bOfOnfD39+eKuPcMl+QTERXg0aNHGDVqFI4fP66zV1Pbtm0RFBSUbz8aEiM9PR3lypXT2a+RitfDhw8REhKCK1euaGdfS5KE7OxsXLt2DXFxcYITKsOkSZNw6NAhDBgwAHp6eli3bh3q16+PpUuXio5GRFRoGzZswJw5c+Du7o569eppP7Deu3cvAgIC4ObmJjqiInl7eyM9PR2BgYHaWaU3btzA+PHjYW1tzT0zBejTpw9sbW0xfvx4rFu3Dhs3bkR0dDR27NiBtWvXYteuXaIjKpKHhwfOnj2LSZMmoVevXnj48CGmTp2KAwcOYMCAAZgwYYLoiPQvsGBKRPQPEhMTcfXqVahUKtja2uo8mICK3+XLl3HlyhXtdgmSJCErKwvx8fHw8/MTnE6ZRo0ahVOnTsHV1RU7d+5E165dcfPmTZw9exbfffcdvLy8REdUBFdXV8ydOxdNmzYFAJw5cwYDBgzA6dOndR4IQUQkd1FRUfjxxx9x9epVAICtrS08PT3x6aefCk6mXE5OTti4cSNsbGx02uPj4+Hh4cEPRwWwt7fHnj17UK1aNfTv3x+1a9fGtGnTkJqaig4dOuD8+fOiIyrW2rVrsWDBAjRu3BgJCQmoUKECZs2ahQYNGoiORv8Sl+QTEeVJS0uDpaWl9jUAlC5dWmd/zFftr86j4rNy5UoEBgZCT08PkiRBpVIhNzcXKpUKLi4uouMp1rFjx7BgwQK4urri4sWLGDhwIGxtbTFz5kwkJCSIjqcYDx48QO3atbXfOzg4IDc3F/fv3+cyViJ6r7i7u8Pd3V10DHqNqakp0tPT87Xn5OTAxMSk+AMRypQpg6dPn+LJkyc4c+YMBg4cCABISUnhFgmC9erVSzsz3sDAAJMnT2ax9D3FgikRUZ5WrVrh8OHDMDc3R8uWLQtc5v2qUMdCUPHbsGEDRowYga+//hotWrTAtm3b8PTpU4wZMwYtWrQQHU+xnj9/ri3U1axZE5cuXYKtrS369u2LwYMHC06nHBqNRme/WD09PRgaGiI7O1tgKiKiNwsJCcGgQYNgbGyMkJCQfzyXDxMUY/z48Zg2bRomTZqExo0bQ61W48KFC5g+fToGDRqk8zAbTiooHi1atMDUqVNhYmICExMTuLq64ujRo5gxYwZat24tOp5iHTp0CNOnT4dGo0FISAguXLgAHx8f7Nu3D1OnToW5ubnoiPQvsGBKRJRnzZo1KFeuHICXSylIXu7cuQN3d3fo6+vDxsYG58+fR7t27TBhwgTMmjULnp6eoiMqUtWqVXH9+nVUrlwZNWvW1H6YoK+vj8ePHwtOR0REchcZGYk+ffrA2NgYkZGRf3ueSqViwVSQsWPHQqPRYNiwYToTCiRJwty5czFv3jxOKihmU6dOxQ8//IDk5GQsW7YMRkZGOHPmDBo1asR9MgUaOnQounTpgqlTp6Js2bJo1aoVWrVqhfHjx6NTp0586NN7hgVTIqI8TZo00b5eunQpJk+ejDp16ghMRK8rXbo0MjMzAQA1atTAlStX0K5dO1hbWyM1NVVwOuXq1q0bfHx8MGfOHLRu3RoeHh6oVq0aDh8+jLp164qOpyjx8fEoW7asTtvFixdx9+5dnbaGDRsWZywion/0yy+/aF8vWbIEtra2fJijzKxatUp0BPqLY8eOwcfHR2d1yYgRIwQmIgAIDg5Ghw4ddNrq16+P7du3Y+HChYJS0dviQ5+IiArg4uKCrVu3ap8ESuKNGjUK2dnZmDFjBo4ePYqIiAhs2LABO3bsQHh4OA4ePCg6oiJJkoRVq1bhww8/RKtWrbB8+XKsXbsWZmZmmDt3LurXry86oiLY2NhApVLhTW/rOPuHiOSsadOmCAkJgb29vegoVIAnT57g+vXrUKvVsLKyQunSpUVHUiwnJyd88MEHcHNzg7u7e74HcpG8vHpIbaNGjURHoX+BBVMiogIsX74cJ06cwJAhQ1CtWjUYGRnpHOf+TMXvjz/+gLe3N3r06IF+/fqhd+/e+P333wEA33//PTw8PAQnJBLnjz/+KPS5VatWLcIkRERvr0OHDvDz80Pjxo1FR6HXaDQaBAQEYNOmTdBoNJAkCYaGhujduzcmTZoEPT090REV59mzZ4iOjsbOnTtx/PhxfPTRR3B3d0fXrl1hZmYmOp5iXbhwAVOmTMGVK1eQm5ub7zg/tH6/sGBKRFQAe3t7ZGVlAUC+vZo4Q0uszMxMGBkZ4fnz5zhx4gRMTU05E6WYvemhHK/jfnPy1bFjR6xcuRJVqlQRHYWICAAwd+5cbNq0CW3atIGVlRWMjY11jvOeIsaSJUuwbt06jB49Gs7OztBoNIiLi8PixYsxaNAg9otgaWlp+Pnnn7F//35cunQJzZs3R/fu3dG6dWudJftU9Pr27QtJktCrVy/MmDEDvr6+SElJwdq1azF37tx8y/VJ3lgwJSIqwIkTJ/7x+Ov7nVLRef2pq2/CWb/Fp02bNoU6T6VS4cCBA0Wcht6Wk5MTdu7cya1HiEg2/un+wnuKOK1bt8b333+Pjh076rTv3bsXQUFBiImJEZSMgJdbJURHR2P//v04evQorK2t8fDhQxgZGWH+/PlwcnISHVExHB0dsX79etSvXx99+vTBuHHj0KRJE6xbtw4xMTFYs2aN6Ij0L/ChT0REBShsQZQztIpWy5Yt3/jgB876LX6vP6CDiIjoXSns/eXkyZNwcHCAoaFhESciAHj48CHq1auXr71evXr/6sNtendycnJw8OBB7Ny5E7GxsTAxMUGXLl3w7bffwtbWFjk5OZg2bRrGjRvH923FSJIk7ZYI1tbWuHLlCpo0aYLWrVtjyZIlgtPRv8WCKRHRf3D79m1oNBrRMUqstWvXio5AhXTu3DkkJibis88+w+3bt1GjRg0YGPBtBhERvXvDhg3Djh07OEO+mNSqVQsHDhyAp6enTvv+/ftRo0YNMaEUrlmzZnj27BlcXV0RFBSEVq1a6bzvMjAwgKurK2JjYwWmVJ46deogNjYWffv2Re3atXH69Gl89dVXuH//foF7mpK88S8ZIiKSrbfZ+oCzfotXRkYGRo4ciePHj0OlUsHZ2Rnz589HUlISVq1ahUqVKomOSEREJQx3lSteX3/9NUaNGoWEhATt8u5Tp05h3759mDt3ruB0yjR8+PA3PuCpTZs2aN++fTGmoiFDhmDMmDHQ19dH586dsWTJEnz99de4fPkyXFxcRMejf4mPsyMiohKFs36LV2BgIDQaDWJjY7UP5/D19UWZMmX4RxQREVEJ0LZtWyxcuBA3b97EvHnz8MMPP+D27dtYsWIFunTpIjqeYqSlpWm/OnbsiOzsbJ22178AwNDQ8I1bW9G71b59e2zevBn29vaoWrUqQkNDoVar0bJlS8yaNUt0PPqXOMOUiIiI3lpsbCwWL16s89AtKysrTJkyBUOGDBGYjIiIiN6F4OBg9OrVC1u2bBEdRdG4t//7oUGDBtrXH3/8MT7++GOBaei/YMGUiIiI3tqjR49Qrly5fO1GRkbIzMwUkIiIiIjepXXr1qFHjx6iYyge9/aXv/T0dKxcuRJXr15FVlZWvuMRERECUtHbYsGUiIiI3lqjRo2wZcsWfPfdd9o2jUaD0NBQODo6igumYJs2bUK7du1gbm7+j+dVr14darW6mFIREdH7qlmzZtiyZQtGjhwJQ0ND0XEU6/W9/QcOHIjJkyejTp06AhPRX33//fc4d+4cmjZtClNTU9Fx6D9iwZSIiIje2vjx49G/f38cP34c2dnZ8PPzQ2JiIh4/foxVq1aJjqdIQUFBcHFxeWPBdMeOHcWUiIiI3mfp6ekIDQ1FeHg4KlSooN2z/JXo6GhByZTr8uXL+fqBxDt58iRWrFjxVg+uJflhwZSIqACcoUVUOB999BF27tyJjRs3wszMDGq1Gl26dMFXX30FCwsL0fEUydbWFkePHkXNmjVFRyEiohKgSZMmLADJzKBBgzB16lQMGTIE1apVg5GRkc7x1/eWp+JTsWJFlC5dWnQMekdUkiRJokMQEcmNs7MzIiMjWXB4Dzk5OWHnzp2wsrISHYVe07FjR6xcuRJVqlQRHaXEGzNmDPbt2wcLCwtYWVnlm4HC/bOI6H0XHh6OPn36oEyZMqKjEAlhb2+v3SPz9QdB8aFPYu3fvx8rV67EuHHjYGVlle8hXSxkv184w5SIqACcoSU/nPX7frt9+zY0Go3oGIpgbGwMd3d30TGIiArF09Oz0Oe++sDHy8urqOJQnqioqEKfy3tO8QsPDxcdgQpgYGCAq1evYsCAATrtLGS/nzjDlIioAJyhJT+c9ft+48xfIiIqyMSJEwt9bkBAQBEmodfZ2dnpfJ+bmwtJkmBiYgK1Wo309HTo6+ujQoUKOHjwoJiQVKDMzMx8S/SpeHz66aeoW7cuevfujVKlSuU7zq0t3i+cYUpEVADO0JIfzvol+nu7du0q1HkqlQpdunQp4jRERIXXvXt30RGoABcvXtS+joqKwvr16zF37lzUqlULAJCSkoIJEyagTZs2oiIq2sOHDxESEoIrV65oV/BIkoTs7Gxcu3YNcXFxghMq0927d7Fq1SpOECghOMOUiIjeC5z1+37jDNOiZWNjU6jzuByMiOTGxsYm3z5/wMviD6C7PyOvX2K4urpi+fLlqF+/vk57QkICPD09cezYMUHJlGvUqFE4deoUXF1dsXPnTnTt2hU3b97E2bNn8d1333HbCkG8vb3RqVMndO3aVXQUegc4w5SIKA9naMkbZ/0S/b3Lly+LjkBE9FZiY2O1rw8dOoSwsDD4+vrC0dERarUa8fHx8Pf3h4eHh8CUyvb8+XPk5ubma3/y5An3Jxfk2LFjWLBgAVxdXXHx4kUMHDgQtra2mDlzJj9YEMjV1RUzZszAr7/+CmtraxgY6JbcvL29BSWjt8EZpkREeThDi6jocIYpERG9Sbt27eDv759vn7/Tp09jzJgxOsVVKj7jxo3D1atXMX36dNjZ2UGSJJw5cwbTp0+Hi4sLZs6cKTqi4tSvXx/79+9H5cqVMWrUKLRs2RI9evTA1atXMXjwYBw6dEh0REX6py0qVCoVDhw4UIxp6L/iDFMiojycoSU/nPVLRESkHPfu3UP58uXztRsaGuLJkyfFH4gAAFOnTsWoUaPQr18/nS0S2rRpg0mTJglMplxVq1bF9evXUblyZdSsWVM7mUNfXx+PHz8WnE65fvnll0Kdd/LkSTg4OMDQ0LCIE9F/wRmmREQkW5z1K3+bNm1Cu3btYG5u/o/ndevWDStWrEClSpWKKRkREb1vhg4diszMTMybNw+WlpYAgOTkZPj4+KBy5coIDg4WG1DhEhMTcfXqVahUKtja2qJ69eo6x1kEKj7Lli3D+vXrMWfOHJQtWxYeHh749ttvcfjwYWRkZGDz5s2iI9I/aNiwIXbs2MGVVzLHgikRERG9NWdnZ0RGRqJmzZqioxAR0XsuNTUVgwcPRlJSEkxNTSFJEh4+fAg7OzuEhobCzMxMdET6BywCFR9JkrBq1Sp8+OGHaNWqFZYvX461a9fCzMwM8+bNg52dneiI9A+4VdX7gUvyiYiI6K3Z2tri6NGjLJgSEdF/VqVKFezatQtHjhzBtWvXtDMZXVxcoKenJzoevQHnYhUflUoFT09P7ffDhw/H8OHDBSYiKnlYMCUiIqK3Zm5uDj8/P4SEhMDKygrGxsY6xyMiIgQlIyKi95GBgQFatmyJli1bio5CJGtJSUmIiIjA9evXMX/+fMTExKB27dpwcXERHY2oRGDBlIiIiN6asbEx3N3dRccgIiIiUoxz585h4MCBaNiwIc6cOYOsrCxcu3YNs2fPxpIlS9C6dWvREYneeyyYEhER0VsLCAgQHYGIiIhIUebPn48hQ4ZgxIgRcHJyAgBMmzYNZcuWxeLFi1kwJXoHWDAlIiKif2XXrl2FOk+lUqFLly5FnIaIiIhIWS5dugQ/P7987T179sSaNWsEJCIqeVgwJSIion/Fx8enUOexYEpERET07pUqVQr379+HtbW1TvuNGzdQunRpQamIShYWTImIiOhfuXz5sugIRERERIrVpUsXBAQEYM6cOVCpVMjMzMSxY8cwa9YsdOjQQXQ8eoMRI0agfPnyomPQG6gkSZJEhyAiIiIiIiKi91d4eDj69OmDMmXKiI5S4mVlZeH777/Hvn37ALxc1QMAHTt2hL+/P0qVKiUynqJ4enoW+tyIiIgiTELvGmeYEhEREREREZHW2xSBvLy8iioO/YWhoSGCg4ORnJyMS5cuQa1Wo06dOqhevbrOeSdPnoSDgwMMDQ0FJS35LC0tRUegIsKCKRERERERERFpsQj0fqhevXq+Iunrhg0bhh07dsDKyqoYUylL9+7dRUegIsKCKRERERERERFpsQhUMnAHxqLXv39/7ZYIr3v13/71YwkJCcWWi/47FkyJiIiIiIiISItFIKLCiY2N1b4+dOgQwsLC4OvrC0dHR6jVasTHx8Pf3x8eHh4CU9Lb4EOfiIiIiIiIiEgrLS1N+/pNRaDPP/9cYFL6J05OTti5cyeX5BeTdu3awd/fH02aNNFpP336NMaMGaNTXCX50xMdgIiIiIiIiIjkw9LSUvsVGhoKPz8/tGzZEuXKlcMHH3wAFxcXTJ8+HcHBwaKjEsnGvXv3UL58+XzthoaGePLkSfEHov+EBVMiIiIiIiIiKhCLQESF4+zsDH9/f50Z2snJyZg1axZcXV0FJqO3wYIpERERERERERWIRSCiwpk+fTru3LmD1q1bo1mzZmjatCnat28PjUaDqVOnio5H/xL3MCUiIiIiIiKiAqWmpmLw4MFISkqCqakpJEnCw4cPYWdnh9DQUJiZmYmOSH+De5gWv5ycHBw5cgTXrl2DSqWCra0tXFxcoKfH+YrvGxZMiYiIiIiIiOhvsQj0fgoPD0efPn1QpkwZ0VGI3jssmBIRERERERERyZinp2ehz42IiCjCJETKYCA6ABERERERERER/T1LS0vREYgUhQVTIiIiIiIiIiIZ6969u+gIRIrCJflERERERERERDJmY2MDlUqVr/1VSef1YwkJCcWWi6ik4gxTIiIiIiIiIiIZi42N1b4+dOgQwsLC4OvrC0dHR6jVasTHx8Pf3x8eHh4CUxKVHJxhSkRERERERET0nmjXrh38/f3RpEkTnfbTp09jzJgxOsVVIno7eqIDEBERERERERFR4dy7dw/ly5fP125oaIgnT54UfyCiEogFUyIiIiIiIiKi94SzszP8/f2RlpambUtOTsasWbPg6uoqMBlRycEl+URERERERERE74nU1FQMHjwYSUlJMDU1hSRJePjwIezs7BAaGgozMzPREYneeyyYEhERERERERG9R3JycnDkyBFcu3YNKpUKtra2cHFxgZ4eFxITvQssmBIRERERERERERHl4UcPRERERERERERERHlYMCUiIiIiIiIiIiLKw4IpERERERERERERUR4WTImIiIiIiIiIiIjysGBKRERERERERERElOf/AX0lYE5YTwY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7" name="Picture 6"/>
          <p:cNvPicPr>
            <a:picLocks noChangeAspect="1"/>
          </p:cNvPicPr>
          <p:nvPr/>
        </p:nvPicPr>
        <p:blipFill>
          <a:blip r:embed="rId4"/>
          <a:stretch>
            <a:fillRect/>
          </a:stretch>
        </p:blipFill>
        <p:spPr>
          <a:xfrm>
            <a:off x="7396480" y="261939"/>
            <a:ext cx="4362727" cy="3812222"/>
          </a:xfrm>
          <a:prstGeom prst="rect">
            <a:avLst/>
          </a:prstGeom>
        </p:spPr>
      </p:pic>
      <p:cxnSp>
        <p:nvCxnSpPr>
          <p:cNvPr id="9" name="Straight Connector 8"/>
          <p:cNvCxnSpPr/>
          <p:nvPr/>
        </p:nvCxnSpPr>
        <p:spPr>
          <a:xfrm flipV="1">
            <a:off x="1024128" y="4400931"/>
            <a:ext cx="5325965" cy="4064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55560" y="4397438"/>
            <a:ext cx="3088640" cy="2292935"/>
          </a:xfrm>
          <a:prstGeom prst="rect">
            <a:avLst/>
          </a:prstGeom>
          <a:noFill/>
        </p:spPr>
        <p:txBody>
          <a:bodyPr wrap="square" rtlCol="0">
            <a:spAutoFit/>
          </a:bodyPr>
          <a:lstStyle/>
          <a:p>
            <a:r>
              <a:rPr lang="en-US" sz="1100" dirty="0"/>
              <a:t>- Next Earnings Date : 09 Nov 2020 </a:t>
            </a:r>
          </a:p>
          <a:p>
            <a:r>
              <a:rPr lang="en-US" sz="1100" dirty="0"/>
              <a:t>- 01 Oct 2020 Market Cap = US\$15.76 Billion</a:t>
            </a:r>
          </a:p>
          <a:p>
            <a:r>
              <a:rPr lang="en-US" sz="1100" dirty="0"/>
              <a:t>- 14 Oct 2020 Market Cap = US\$17.53 Billion</a:t>
            </a:r>
          </a:p>
          <a:p>
            <a:r>
              <a:rPr lang="en-US" sz="1100" dirty="0"/>
              <a:t>- Predicted Value = US\$129.45 Billion</a:t>
            </a:r>
          </a:p>
          <a:p>
            <a:endParaRPr lang="en-US" sz="1100" dirty="0"/>
          </a:p>
          <a:p>
            <a:r>
              <a:rPr lang="en-US" sz="1100" dirty="0"/>
              <a:t>- Sector: Healthcare , Industry : Diagnostics &amp; Research</a:t>
            </a:r>
          </a:p>
          <a:p>
            <a:r>
              <a:rPr lang="en-US" sz="1100" dirty="0"/>
              <a:t>- </a:t>
            </a:r>
            <a:r>
              <a:rPr lang="en-US" sz="1100" dirty="0" err="1"/>
              <a:t>Insti</a:t>
            </a:r>
            <a:r>
              <a:rPr lang="en-US" sz="1100" dirty="0"/>
              <a:t> ownership : 5.9%</a:t>
            </a:r>
          </a:p>
          <a:p>
            <a:r>
              <a:rPr lang="en-US" sz="1100" dirty="0"/>
              <a:t>- EPS: 0.11</a:t>
            </a:r>
          </a:p>
          <a:p>
            <a:r>
              <a:rPr lang="en-US" sz="1100" dirty="0"/>
              <a:t>- Gross Margin : 53%</a:t>
            </a:r>
          </a:p>
          <a:p>
            <a:r>
              <a:rPr lang="en-US" sz="1100" dirty="0"/>
              <a:t>- Random Forest Predicts that CHEK should increase valuation to $129.45 Billion</a:t>
            </a:r>
          </a:p>
          <a:p>
            <a:r>
              <a:rPr lang="en-US" sz="1100" dirty="0"/>
              <a:t>- Status: Random Forest prediction on track</a:t>
            </a:r>
            <a:endParaRPr lang="en-SG" sz="1100" dirty="0"/>
          </a:p>
        </p:txBody>
      </p:sp>
    </p:spTree>
    <p:extLst>
      <p:ext uri="{BB962C8B-B14F-4D97-AF65-F5344CB8AC3E}">
        <p14:creationId xmlns:p14="http://schemas.microsoft.com/office/powerpoint/2010/main" val="354851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Icbk</a:t>
            </a:r>
            <a:r>
              <a:rPr lang="en-SG" dirty="0"/>
              <a:t> - County Bancorp, Inc.</a:t>
            </a:r>
            <a:br>
              <a:rPr lang="en-SG" dirty="0"/>
            </a:br>
            <a:r>
              <a:rPr lang="en-SG" dirty="0"/>
              <a:t>earnings date 22 </a:t>
            </a:r>
            <a:r>
              <a:rPr lang="en-SG" dirty="0" err="1"/>
              <a:t>oct</a:t>
            </a:r>
            <a:r>
              <a:rPr lang="en-SG" dirty="0"/>
              <a:t> 2020</a:t>
            </a:r>
          </a:p>
        </p:txBody>
      </p:sp>
      <p:pic>
        <p:nvPicPr>
          <p:cNvPr id="4" name="Picture 3"/>
          <p:cNvPicPr>
            <a:picLocks noChangeAspect="1"/>
          </p:cNvPicPr>
          <p:nvPr/>
        </p:nvPicPr>
        <p:blipFill>
          <a:blip r:embed="rId2"/>
          <a:stretch>
            <a:fillRect/>
          </a:stretch>
        </p:blipFill>
        <p:spPr>
          <a:xfrm>
            <a:off x="138420" y="1809115"/>
            <a:ext cx="7132646" cy="4500245"/>
          </a:xfrm>
          <a:prstGeom prst="rect">
            <a:avLst/>
          </a:prstGeom>
        </p:spPr>
      </p:pic>
      <p:pic>
        <p:nvPicPr>
          <p:cNvPr id="6" name="Picture 5"/>
          <p:cNvPicPr>
            <a:picLocks noChangeAspect="1"/>
          </p:cNvPicPr>
          <p:nvPr/>
        </p:nvPicPr>
        <p:blipFill>
          <a:blip r:embed="rId3"/>
          <a:stretch>
            <a:fillRect/>
          </a:stretch>
        </p:blipFill>
        <p:spPr>
          <a:xfrm>
            <a:off x="7819079" y="61661"/>
            <a:ext cx="4022398" cy="4046341"/>
          </a:xfrm>
          <a:prstGeom prst="rect">
            <a:avLst/>
          </a:prstGeom>
        </p:spPr>
      </p:pic>
      <p:cxnSp>
        <p:nvCxnSpPr>
          <p:cNvPr id="7" name="Straight Connector 6"/>
          <p:cNvCxnSpPr/>
          <p:nvPr/>
        </p:nvCxnSpPr>
        <p:spPr>
          <a:xfrm flipV="1">
            <a:off x="802196" y="5161280"/>
            <a:ext cx="6025324" cy="4064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34842" y="4511040"/>
            <a:ext cx="3468681" cy="2123658"/>
          </a:xfrm>
          <a:prstGeom prst="rect">
            <a:avLst/>
          </a:prstGeom>
          <a:noFill/>
        </p:spPr>
        <p:txBody>
          <a:bodyPr wrap="square" rtlCol="0">
            <a:spAutoFit/>
          </a:bodyPr>
          <a:lstStyle/>
          <a:p>
            <a:r>
              <a:rPr lang="en-US" sz="1100" dirty="0"/>
              <a:t>- Next Earnings Date : 22 Oct 2020 </a:t>
            </a:r>
          </a:p>
          <a:p>
            <a:r>
              <a:rPr lang="en-US" sz="1100" dirty="0"/>
              <a:t>- 01 Oct 2020 Market Cap = US\$116.4 Billion</a:t>
            </a:r>
          </a:p>
          <a:p>
            <a:r>
              <a:rPr lang="en-US" sz="1100" dirty="0"/>
              <a:t>- 14 Oct 2020 Market Cap = US\$119.63 Billion</a:t>
            </a:r>
          </a:p>
          <a:p>
            <a:r>
              <a:rPr lang="en-US" sz="1100" dirty="0"/>
              <a:t>- Predicted Value = US\$314.47 Billion</a:t>
            </a:r>
          </a:p>
          <a:p>
            <a:endParaRPr lang="en-US" sz="1100" dirty="0"/>
          </a:p>
          <a:p>
            <a:r>
              <a:rPr lang="en-US" sz="1100" dirty="0"/>
              <a:t>- Sector: Financial , Industry : Banks - Regional</a:t>
            </a:r>
          </a:p>
          <a:p>
            <a:r>
              <a:rPr lang="en-US" sz="1100" dirty="0"/>
              <a:t>- </a:t>
            </a:r>
            <a:r>
              <a:rPr lang="en-US" sz="1100" dirty="0" err="1"/>
              <a:t>Insti</a:t>
            </a:r>
            <a:r>
              <a:rPr lang="en-US" sz="1100" dirty="0"/>
              <a:t> ownership : 27.4%</a:t>
            </a:r>
          </a:p>
          <a:p>
            <a:r>
              <a:rPr lang="en-US" sz="1100" dirty="0"/>
              <a:t>- EPS: 0.90</a:t>
            </a:r>
          </a:p>
          <a:p>
            <a:r>
              <a:rPr lang="en-US" sz="1100" dirty="0"/>
              <a:t>- Gross Margin : 64%</a:t>
            </a:r>
          </a:p>
          <a:p>
            <a:r>
              <a:rPr lang="en-US" sz="1100" dirty="0"/>
              <a:t>- Random Forest Predicts that ICBK should increase valuation to US\$314.47 Billion</a:t>
            </a:r>
          </a:p>
          <a:p>
            <a:r>
              <a:rPr lang="en-US" sz="1100" dirty="0"/>
              <a:t>- Status: Random Forest prediction on track</a:t>
            </a:r>
            <a:endParaRPr lang="en-SG" sz="1100" dirty="0"/>
          </a:p>
        </p:txBody>
      </p:sp>
    </p:spTree>
    <p:extLst>
      <p:ext uri="{BB962C8B-B14F-4D97-AF65-F5344CB8AC3E}">
        <p14:creationId xmlns:p14="http://schemas.microsoft.com/office/powerpoint/2010/main" val="277158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Logc</a:t>
            </a:r>
            <a:r>
              <a:rPr lang="en-SG" dirty="0"/>
              <a:t> – </a:t>
            </a:r>
            <a:r>
              <a:rPr lang="en-SG" dirty="0" err="1"/>
              <a:t>logicbio</a:t>
            </a:r>
            <a:r>
              <a:rPr lang="en-SG" dirty="0"/>
              <a:t> therapeutics</a:t>
            </a:r>
            <a:br>
              <a:rPr lang="en-SG" dirty="0"/>
            </a:br>
            <a:r>
              <a:rPr lang="en-SG" dirty="0"/>
              <a:t>earnings date 07 </a:t>
            </a:r>
            <a:r>
              <a:rPr lang="en-SG" dirty="0" err="1"/>
              <a:t>dec</a:t>
            </a:r>
            <a:r>
              <a:rPr lang="en-SG" dirty="0"/>
              <a:t> 2020</a:t>
            </a:r>
          </a:p>
        </p:txBody>
      </p:sp>
      <p:pic>
        <p:nvPicPr>
          <p:cNvPr id="4" name="Content Placeholder 3"/>
          <p:cNvPicPr>
            <a:picLocks noGrp="1" noChangeAspect="1"/>
          </p:cNvPicPr>
          <p:nvPr>
            <p:ph idx="1"/>
          </p:nvPr>
        </p:nvPicPr>
        <p:blipFill>
          <a:blip r:embed="rId2"/>
          <a:stretch>
            <a:fillRect/>
          </a:stretch>
        </p:blipFill>
        <p:spPr>
          <a:xfrm>
            <a:off x="7866014" y="117476"/>
            <a:ext cx="4112625" cy="4302124"/>
          </a:xfrm>
          <a:prstGeom prst="rect">
            <a:avLst/>
          </a:prstGeom>
        </p:spPr>
      </p:pic>
      <p:pic>
        <p:nvPicPr>
          <p:cNvPr id="5" name="Picture 4"/>
          <p:cNvPicPr>
            <a:picLocks noChangeAspect="1"/>
          </p:cNvPicPr>
          <p:nvPr/>
        </p:nvPicPr>
        <p:blipFill>
          <a:blip r:embed="rId3"/>
          <a:stretch>
            <a:fillRect/>
          </a:stretch>
        </p:blipFill>
        <p:spPr>
          <a:xfrm>
            <a:off x="549640" y="2296159"/>
            <a:ext cx="6441392" cy="3973195"/>
          </a:xfrm>
          <a:prstGeom prst="rect">
            <a:avLst/>
          </a:prstGeom>
        </p:spPr>
      </p:pic>
      <p:cxnSp>
        <p:nvCxnSpPr>
          <p:cNvPr id="6" name="Straight Connector 5"/>
          <p:cNvCxnSpPr/>
          <p:nvPr/>
        </p:nvCxnSpPr>
        <p:spPr>
          <a:xfrm flipV="1">
            <a:off x="1183600" y="5344160"/>
            <a:ext cx="5173472" cy="4064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66014" y="4582160"/>
            <a:ext cx="3627120" cy="2123658"/>
          </a:xfrm>
          <a:prstGeom prst="rect">
            <a:avLst/>
          </a:prstGeom>
          <a:noFill/>
        </p:spPr>
        <p:txBody>
          <a:bodyPr wrap="square" rtlCol="0">
            <a:spAutoFit/>
          </a:bodyPr>
          <a:lstStyle/>
          <a:p>
            <a:r>
              <a:rPr lang="en-US" sz="1100" dirty="0"/>
              <a:t>- Next Earnings Date : 07 Dec 2020 </a:t>
            </a:r>
          </a:p>
          <a:p>
            <a:r>
              <a:rPr lang="en-US" sz="1100" dirty="0"/>
              <a:t>- 01 Oct 2020 Market Cap = US\$146.57 million</a:t>
            </a:r>
          </a:p>
          <a:p>
            <a:r>
              <a:rPr lang="en-US" sz="1100" dirty="0"/>
              <a:t>- 14 Oct 2020 Market Cap = US\$213.81 million</a:t>
            </a:r>
          </a:p>
          <a:p>
            <a:r>
              <a:rPr lang="en-US" sz="1100" dirty="0"/>
              <a:t>- Predicted Value = US\$155.23 Billion</a:t>
            </a:r>
          </a:p>
          <a:p>
            <a:endParaRPr lang="en-US" sz="1100" dirty="0"/>
          </a:p>
          <a:p>
            <a:r>
              <a:rPr lang="en-US" sz="1100" dirty="0"/>
              <a:t>- Sector: Healthcare , Industry : Biotechnology</a:t>
            </a:r>
          </a:p>
          <a:p>
            <a:r>
              <a:rPr lang="en-US" sz="1100" dirty="0"/>
              <a:t>- </a:t>
            </a:r>
            <a:r>
              <a:rPr lang="en-US" sz="1100" dirty="0" err="1"/>
              <a:t>Insti</a:t>
            </a:r>
            <a:r>
              <a:rPr lang="en-US" sz="1100" dirty="0"/>
              <a:t> ownership : 64%</a:t>
            </a:r>
          </a:p>
          <a:p>
            <a:r>
              <a:rPr lang="en-US" sz="1100" dirty="0"/>
              <a:t>- EPS: 1.89</a:t>
            </a:r>
          </a:p>
          <a:p>
            <a:r>
              <a:rPr lang="en-US" sz="1100" dirty="0"/>
              <a:t>- Gross Margin : 53%</a:t>
            </a:r>
          </a:p>
          <a:p>
            <a:r>
              <a:rPr lang="en-US" sz="1100" dirty="0"/>
              <a:t>- Random Forest Predicts that LOGC should increase valuation to US\$155.23 million</a:t>
            </a:r>
          </a:p>
          <a:p>
            <a:r>
              <a:rPr lang="en-US" sz="1100" dirty="0"/>
              <a:t>- Status: Random Forest prediction on track, super-exceeded</a:t>
            </a:r>
            <a:endParaRPr lang="en-SG" sz="1100" dirty="0"/>
          </a:p>
        </p:txBody>
      </p:sp>
    </p:spTree>
    <p:extLst>
      <p:ext uri="{BB962C8B-B14F-4D97-AF65-F5344CB8AC3E}">
        <p14:creationId xmlns:p14="http://schemas.microsoft.com/office/powerpoint/2010/main" val="1844331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AbTx</a:t>
            </a:r>
            <a:r>
              <a:rPr lang="en-SG" dirty="0"/>
              <a:t> – allegiance Bancshares</a:t>
            </a:r>
            <a:br>
              <a:rPr lang="en-SG" dirty="0"/>
            </a:br>
            <a:r>
              <a:rPr lang="en-SG" dirty="0"/>
              <a:t>earnings date 29 </a:t>
            </a:r>
            <a:r>
              <a:rPr lang="en-SG" dirty="0" err="1"/>
              <a:t>oct</a:t>
            </a:r>
            <a:r>
              <a:rPr lang="en-SG" dirty="0"/>
              <a:t> 2020</a:t>
            </a:r>
          </a:p>
        </p:txBody>
      </p:sp>
      <p:pic>
        <p:nvPicPr>
          <p:cNvPr id="4" name="Picture 3"/>
          <p:cNvPicPr>
            <a:picLocks noChangeAspect="1"/>
          </p:cNvPicPr>
          <p:nvPr/>
        </p:nvPicPr>
        <p:blipFill>
          <a:blip r:embed="rId2"/>
          <a:stretch>
            <a:fillRect/>
          </a:stretch>
        </p:blipFill>
        <p:spPr>
          <a:xfrm>
            <a:off x="7859749" y="181792"/>
            <a:ext cx="4186518" cy="4054928"/>
          </a:xfrm>
          <a:prstGeom prst="rect">
            <a:avLst/>
          </a:prstGeom>
        </p:spPr>
      </p:pic>
      <p:pic>
        <p:nvPicPr>
          <p:cNvPr id="5" name="Picture 4"/>
          <p:cNvPicPr>
            <a:picLocks noChangeAspect="1"/>
          </p:cNvPicPr>
          <p:nvPr/>
        </p:nvPicPr>
        <p:blipFill>
          <a:blip r:embed="rId3"/>
          <a:stretch>
            <a:fillRect/>
          </a:stretch>
        </p:blipFill>
        <p:spPr>
          <a:xfrm>
            <a:off x="375877" y="2084832"/>
            <a:ext cx="6312095" cy="3770312"/>
          </a:xfrm>
          <a:prstGeom prst="rect">
            <a:avLst/>
          </a:prstGeom>
        </p:spPr>
      </p:pic>
      <p:cxnSp>
        <p:nvCxnSpPr>
          <p:cNvPr id="7" name="Straight Connector 6"/>
          <p:cNvCxnSpPr/>
          <p:nvPr/>
        </p:nvCxnSpPr>
        <p:spPr>
          <a:xfrm flipV="1">
            <a:off x="1024128" y="4785360"/>
            <a:ext cx="5173472" cy="4064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560" y="4531360"/>
            <a:ext cx="4399280" cy="2123658"/>
          </a:xfrm>
          <a:prstGeom prst="rect">
            <a:avLst/>
          </a:prstGeom>
          <a:noFill/>
        </p:spPr>
        <p:txBody>
          <a:bodyPr wrap="square" rtlCol="0">
            <a:spAutoFit/>
          </a:bodyPr>
          <a:lstStyle/>
          <a:p>
            <a:r>
              <a:rPr lang="en-US" sz="1100" dirty="0"/>
              <a:t>- Next Earnings Date : 29 Oct 2020 </a:t>
            </a:r>
          </a:p>
          <a:p>
            <a:r>
              <a:rPr lang="en-US" sz="1100" dirty="0"/>
              <a:t>- 01 Oct 2020 Market Cap = US\$484.54 Million</a:t>
            </a:r>
          </a:p>
          <a:p>
            <a:r>
              <a:rPr lang="en-US" sz="1100" dirty="0"/>
              <a:t>- 14 Oct 2020 Market Cap = US\$513.59 Million</a:t>
            </a:r>
          </a:p>
          <a:p>
            <a:r>
              <a:rPr lang="en-US" sz="1100" dirty="0"/>
              <a:t>- Predicted Value = US\$826.02 Million</a:t>
            </a:r>
          </a:p>
          <a:p>
            <a:endParaRPr lang="en-US" sz="1100" dirty="0"/>
          </a:p>
          <a:p>
            <a:r>
              <a:rPr lang="en-US" sz="1100" dirty="0"/>
              <a:t>- Sector: Financial , Industry : Banks Regional</a:t>
            </a:r>
          </a:p>
          <a:p>
            <a:r>
              <a:rPr lang="en-US" sz="1100" dirty="0"/>
              <a:t>- </a:t>
            </a:r>
            <a:r>
              <a:rPr lang="en-US" sz="1100" dirty="0" err="1"/>
              <a:t>Insti</a:t>
            </a:r>
            <a:r>
              <a:rPr lang="en-US" sz="1100" dirty="0"/>
              <a:t> ownership : 46.90%</a:t>
            </a:r>
          </a:p>
          <a:p>
            <a:r>
              <a:rPr lang="en-US" sz="1100" dirty="0"/>
              <a:t>- EPS: 1.88</a:t>
            </a:r>
          </a:p>
          <a:p>
            <a:r>
              <a:rPr lang="en-US" sz="1100" dirty="0"/>
              <a:t>- Gross Margin : 64%</a:t>
            </a:r>
          </a:p>
          <a:p>
            <a:r>
              <a:rPr lang="en-US" sz="1100" dirty="0"/>
              <a:t>- Random Forest Predicts that LOGC should increase valuation to US\$826.02 Million</a:t>
            </a:r>
          </a:p>
          <a:p>
            <a:r>
              <a:rPr lang="en-US" sz="1100" dirty="0"/>
              <a:t>- Status: Random Forest prediction on track</a:t>
            </a:r>
            <a:endParaRPr lang="en-SG" sz="1100" dirty="0"/>
          </a:p>
        </p:txBody>
      </p:sp>
    </p:spTree>
    <p:extLst>
      <p:ext uri="{BB962C8B-B14F-4D97-AF65-F5344CB8AC3E}">
        <p14:creationId xmlns:p14="http://schemas.microsoft.com/office/powerpoint/2010/main" val="216251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CONCLUSION</a:t>
            </a:r>
          </a:p>
        </p:txBody>
      </p:sp>
      <p:sp>
        <p:nvSpPr>
          <p:cNvPr id="3" name="Content Placeholder 2"/>
          <p:cNvSpPr>
            <a:spLocks noGrp="1"/>
          </p:cNvSpPr>
          <p:nvPr>
            <p:ph idx="1"/>
          </p:nvPr>
        </p:nvSpPr>
        <p:spPr>
          <a:xfrm>
            <a:off x="907396" y="1957139"/>
            <a:ext cx="10002174" cy="3514669"/>
          </a:xfrm>
        </p:spPr>
        <p:txBody>
          <a:bodyPr>
            <a:normAutofit/>
          </a:bodyPr>
          <a:lstStyle/>
          <a:p>
            <a:r>
              <a:rPr lang="en-SG" dirty="0"/>
              <a:t>Overview</a:t>
            </a:r>
          </a:p>
          <a:p>
            <a:r>
              <a:rPr lang="en-SG" dirty="0"/>
              <a:t>- Random forest, </a:t>
            </a:r>
          </a:p>
          <a:p>
            <a:r>
              <a:rPr lang="en-SG" dirty="0"/>
              <a:t>- Identifying the top determinants of Market Capitalisation</a:t>
            </a:r>
          </a:p>
          <a:p>
            <a:r>
              <a:rPr lang="en-SG" dirty="0"/>
              <a:t>- Predicted Market Cap allows:</a:t>
            </a:r>
          </a:p>
          <a:p>
            <a:r>
              <a:rPr lang="en-SG" dirty="0"/>
              <a:t>-	Going long on under-valued companies </a:t>
            </a:r>
          </a:p>
          <a:p>
            <a:r>
              <a:rPr lang="en-SG" dirty="0"/>
              <a:t>-	Target level for exit on investment</a:t>
            </a:r>
          </a:p>
          <a:p>
            <a:r>
              <a:rPr lang="en-SG" dirty="0"/>
              <a:t>-	Going short on over-valued companies </a:t>
            </a:r>
          </a:p>
          <a:p>
            <a:pPr marL="0" indent="0">
              <a:buNone/>
            </a:pPr>
            <a:endParaRPr lang="en-SG" dirty="0"/>
          </a:p>
        </p:txBody>
      </p:sp>
    </p:spTree>
    <p:extLst>
      <p:ext uri="{BB962C8B-B14F-4D97-AF65-F5344CB8AC3E}">
        <p14:creationId xmlns:p14="http://schemas.microsoft.com/office/powerpoint/2010/main" val="250078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sz="3200" dirty="0"/>
              <a:t>If today you would to invest your money in a company, how would you select the company ? </a:t>
            </a:r>
          </a:p>
        </p:txBody>
      </p:sp>
      <p:sp>
        <p:nvSpPr>
          <p:cNvPr id="4" name="Content Placeholder 2">
            <a:extLst>
              <a:ext uri="{FF2B5EF4-FFF2-40B4-BE49-F238E27FC236}">
                <a16:creationId xmlns:a16="http://schemas.microsoft.com/office/drawing/2014/main" id="{BA04E7EB-D1A5-4871-AA11-0C9EAD556143}"/>
              </a:ext>
            </a:extLst>
          </p:cNvPr>
          <p:cNvSpPr txBox="1">
            <a:spLocks/>
          </p:cNvSpPr>
          <p:nvPr/>
        </p:nvSpPr>
        <p:spPr>
          <a:xfrm>
            <a:off x="323996" y="2180973"/>
            <a:ext cx="2708656" cy="133875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‘The company is good ’</a:t>
            </a:r>
          </a:p>
        </p:txBody>
      </p:sp>
      <p:sp>
        <p:nvSpPr>
          <p:cNvPr id="7" name="Content Placeholder 2">
            <a:extLst>
              <a:ext uri="{FF2B5EF4-FFF2-40B4-BE49-F238E27FC236}">
                <a16:creationId xmlns:a16="http://schemas.microsoft.com/office/drawing/2014/main" id="{49DDC1FE-FB02-4020-B521-B69FB2F2A06A}"/>
              </a:ext>
            </a:extLst>
          </p:cNvPr>
          <p:cNvSpPr txBox="1">
            <a:spLocks/>
          </p:cNvSpPr>
          <p:nvPr/>
        </p:nvSpPr>
        <p:spPr>
          <a:xfrm>
            <a:off x="1024128" y="4819239"/>
            <a:ext cx="2708656" cy="133875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‘My friend bought this company stock, and is making money, follow him/her!’</a:t>
            </a:r>
          </a:p>
        </p:txBody>
      </p:sp>
      <p:sp>
        <p:nvSpPr>
          <p:cNvPr id="9" name="Content Placeholder 2">
            <a:extLst>
              <a:ext uri="{FF2B5EF4-FFF2-40B4-BE49-F238E27FC236}">
                <a16:creationId xmlns:a16="http://schemas.microsoft.com/office/drawing/2014/main" id="{79E1DF37-7A65-4872-BFB8-01C614BC4B7F}"/>
              </a:ext>
            </a:extLst>
          </p:cNvPr>
          <p:cNvSpPr txBox="1">
            <a:spLocks/>
          </p:cNvSpPr>
          <p:nvPr/>
        </p:nvSpPr>
        <p:spPr>
          <a:xfrm>
            <a:off x="1678324" y="3356909"/>
            <a:ext cx="2708656" cy="133875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solidFill>
                  <a:srgbClr val="00B050"/>
                </a:solidFill>
              </a:rPr>
              <a:t>Non-Savvy</a:t>
            </a:r>
          </a:p>
        </p:txBody>
      </p:sp>
      <p:sp>
        <p:nvSpPr>
          <p:cNvPr id="11" name="Content Placeholder 2">
            <a:extLst>
              <a:ext uri="{FF2B5EF4-FFF2-40B4-BE49-F238E27FC236}">
                <a16:creationId xmlns:a16="http://schemas.microsoft.com/office/drawing/2014/main" id="{AEADA7D1-940E-4454-AEC9-782C68AF59B4}"/>
              </a:ext>
            </a:extLst>
          </p:cNvPr>
          <p:cNvSpPr txBox="1">
            <a:spLocks/>
          </p:cNvSpPr>
          <p:nvPr/>
        </p:nvSpPr>
        <p:spPr>
          <a:xfrm>
            <a:off x="8734793" y="2850726"/>
            <a:ext cx="1445421" cy="87368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solidFill>
                  <a:srgbClr val="00B050"/>
                </a:solidFill>
              </a:rPr>
              <a:t>Savvy</a:t>
            </a:r>
          </a:p>
        </p:txBody>
      </p:sp>
      <p:sp>
        <p:nvSpPr>
          <p:cNvPr id="12" name="Content Placeholder 2">
            <a:extLst>
              <a:ext uri="{FF2B5EF4-FFF2-40B4-BE49-F238E27FC236}">
                <a16:creationId xmlns:a16="http://schemas.microsoft.com/office/drawing/2014/main" id="{53300597-00C0-4C65-991E-7C642267E669}"/>
              </a:ext>
            </a:extLst>
          </p:cNvPr>
          <p:cNvSpPr txBox="1">
            <a:spLocks/>
          </p:cNvSpPr>
          <p:nvPr/>
        </p:nvSpPr>
        <p:spPr>
          <a:xfrm>
            <a:off x="6360425" y="3565966"/>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Price – to - EPS  (P/E)</a:t>
            </a:r>
          </a:p>
        </p:txBody>
      </p:sp>
      <p:sp>
        <p:nvSpPr>
          <p:cNvPr id="14" name="Content Placeholder 2">
            <a:extLst>
              <a:ext uri="{FF2B5EF4-FFF2-40B4-BE49-F238E27FC236}">
                <a16:creationId xmlns:a16="http://schemas.microsoft.com/office/drawing/2014/main" id="{23C7C3AC-E56B-4A77-A9EB-0041FF9D2F04}"/>
              </a:ext>
            </a:extLst>
          </p:cNvPr>
          <p:cNvSpPr txBox="1">
            <a:spLocks/>
          </p:cNvSpPr>
          <p:nvPr/>
        </p:nvSpPr>
        <p:spPr>
          <a:xfrm>
            <a:off x="7009177" y="2206255"/>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Current Ratio</a:t>
            </a:r>
          </a:p>
        </p:txBody>
      </p:sp>
      <p:sp>
        <p:nvSpPr>
          <p:cNvPr id="16" name="Content Placeholder 2">
            <a:extLst>
              <a:ext uri="{FF2B5EF4-FFF2-40B4-BE49-F238E27FC236}">
                <a16:creationId xmlns:a16="http://schemas.microsoft.com/office/drawing/2014/main" id="{F96EF8C5-2A48-4E25-B868-AABB3F21C125}"/>
              </a:ext>
            </a:extLst>
          </p:cNvPr>
          <p:cNvSpPr txBox="1">
            <a:spLocks/>
          </p:cNvSpPr>
          <p:nvPr/>
        </p:nvSpPr>
        <p:spPr>
          <a:xfrm>
            <a:off x="9611856" y="3356909"/>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Gross Margin</a:t>
            </a:r>
          </a:p>
        </p:txBody>
      </p:sp>
      <p:sp>
        <p:nvSpPr>
          <p:cNvPr id="18" name="Content Placeholder 2">
            <a:extLst>
              <a:ext uri="{FF2B5EF4-FFF2-40B4-BE49-F238E27FC236}">
                <a16:creationId xmlns:a16="http://schemas.microsoft.com/office/drawing/2014/main" id="{174DF4CA-F46C-4D54-BA23-007866D031DC}"/>
              </a:ext>
            </a:extLst>
          </p:cNvPr>
          <p:cNvSpPr txBox="1">
            <a:spLocks/>
          </p:cNvSpPr>
          <p:nvPr/>
        </p:nvSpPr>
        <p:spPr>
          <a:xfrm>
            <a:off x="3398806" y="2898510"/>
            <a:ext cx="2318521" cy="1024282"/>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‘I saw on television an analyst recommend this company’</a:t>
            </a:r>
          </a:p>
        </p:txBody>
      </p:sp>
      <p:sp>
        <p:nvSpPr>
          <p:cNvPr id="20" name="TextBox 19">
            <a:extLst>
              <a:ext uri="{FF2B5EF4-FFF2-40B4-BE49-F238E27FC236}">
                <a16:creationId xmlns:a16="http://schemas.microsoft.com/office/drawing/2014/main" id="{0AB6E0BD-0E7A-4A0E-991E-ADC0607DD2EE}"/>
              </a:ext>
            </a:extLst>
          </p:cNvPr>
          <p:cNvSpPr txBox="1"/>
          <p:nvPr/>
        </p:nvSpPr>
        <p:spPr>
          <a:xfrm>
            <a:off x="1024128" y="385161"/>
            <a:ext cx="6096810" cy="400110"/>
          </a:xfrm>
          <a:prstGeom prst="rect">
            <a:avLst/>
          </a:prstGeom>
          <a:noFill/>
        </p:spPr>
        <p:txBody>
          <a:bodyPr wrap="square">
            <a:spAutoFit/>
          </a:bodyPr>
          <a:lstStyle/>
          <a:p>
            <a:r>
              <a:rPr lang="en-SG" sz="2000" dirty="0"/>
              <a:t>Problem Statement</a:t>
            </a:r>
          </a:p>
        </p:txBody>
      </p:sp>
      <p:sp>
        <p:nvSpPr>
          <p:cNvPr id="22" name="Content Placeholder 2">
            <a:extLst>
              <a:ext uri="{FF2B5EF4-FFF2-40B4-BE49-F238E27FC236}">
                <a16:creationId xmlns:a16="http://schemas.microsoft.com/office/drawing/2014/main" id="{4A08D0BE-796D-4830-8276-744FABE3608A}"/>
              </a:ext>
            </a:extLst>
          </p:cNvPr>
          <p:cNvSpPr txBox="1">
            <a:spLocks/>
          </p:cNvSpPr>
          <p:nvPr/>
        </p:nvSpPr>
        <p:spPr>
          <a:xfrm>
            <a:off x="9054134" y="1996614"/>
            <a:ext cx="3047504" cy="71132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Technical indicators say it’s going up</a:t>
            </a:r>
          </a:p>
        </p:txBody>
      </p:sp>
      <p:sp>
        <p:nvSpPr>
          <p:cNvPr id="15" name="Content Placeholder 2">
            <a:extLst>
              <a:ext uri="{FF2B5EF4-FFF2-40B4-BE49-F238E27FC236}">
                <a16:creationId xmlns:a16="http://schemas.microsoft.com/office/drawing/2014/main" id="{53300597-00C0-4C65-991E-7C642267E669}"/>
              </a:ext>
            </a:extLst>
          </p:cNvPr>
          <p:cNvSpPr txBox="1">
            <a:spLocks/>
          </p:cNvSpPr>
          <p:nvPr/>
        </p:nvSpPr>
        <p:spPr>
          <a:xfrm>
            <a:off x="7974622" y="4328974"/>
            <a:ext cx="3047504" cy="71132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Price – to - Book (P/B)</a:t>
            </a:r>
          </a:p>
        </p:txBody>
      </p:sp>
      <p:cxnSp>
        <p:nvCxnSpPr>
          <p:cNvPr id="8" name="Straight Arrow Connector 7"/>
          <p:cNvCxnSpPr/>
          <p:nvPr/>
        </p:nvCxnSpPr>
        <p:spPr>
          <a:xfrm flipH="1" flipV="1">
            <a:off x="2103120" y="3180080"/>
            <a:ext cx="304800" cy="453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60320" y="3233336"/>
            <a:ext cx="815375" cy="55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276493" y="4174476"/>
            <a:ext cx="203926" cy="64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918652" y="3703905"/>
            <a:ext cx="203926" cy="64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1"/>
          </p:cNvCxnSpPr>
          <p:nvPr/>
        </p:nvCxnSpPr>
        <p:spPr>
          <a:xfrm flipH="1">
            <a:off x="7974622" y="3287569"/>
            <a:ext cx="760171" cy="416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8270240" y="2778532"/>
            <a:ext cx="783895" cy="260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2" idx="2"/>
          </p:cNvCxnSpPr>
          <p:nvPr/>
        </p:nvCxnSpPr>
        <p:spPr>
          <a:xfrm flipV="1">
            <a:off x="9693852" y="2707935"/>
            <a:ext cx="884034" cy="33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46252" y="3191401"/>
            <a:ext cx="731634" cy="32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9445-3520-41A6-8DDA-CC412D2B1149}"/>
              </a:ext>
            </a:extLst>
          </p:cNvPr>
          <p:cNvSpPr>
            <a:spLocks noGrp="1"/>
          </p:cNvSpPr>
          <p:nvPr>
            <p:ph type="title"/>
          </p:nvPr>
        </p:nvSpPr>
        <p:spPr/>
        <p:txBody>
          <a:bodyPr/>
          <a:lstStyle/>
          <a:p>
            <a:r>
              <a:rPr lang="en-SG" dirty="0"/>
              <a:t>Conclusion</a:t>
            </a:r>
          </a:p>
        </p:txBody>
      </p:sp>
      <p:sp>
        <p:nvSpPr>
          <p:cNvPr id="5" name="Content Placeholder 2">
            <a:extLst>
              <a:ext uri="{FF2B5EF4-FFF2-40B4-BE49-F238E27FC236}">
                <a16:creationId xmlns:a16="http://schemas.microsoft.com/office/drawing/2014/main" id="{0619AC94-A422-48B7-BE96-57622B4B6474}"/>
              </a:ext>
            </a:extLst>
          </p:cNvPr>
          <p:cNvSpPr txBox="1">
            <a:spLocks/>
          </p:cNvSpPr>
          <p:nvPr/>
        </p:nvSpPr>
        <p:spPr>
          <a:xfrm>
            <a:off x="938200" y="2360578"/>
            <a:ext cx="9720073" cy="2316156"/>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t>Limitations</a:t>
            </a:r>
          </a:p>
          <a:p>
            <a:pPr marL="0" indent="0">
              <a:buNone/>
            </a:pPr>
            <a:r>
              <a:rPr lang="en-SG" b="1" dirty="0"/>
              <a:t> </a:t>
            </a:r>
            <a:r>
              <a:rPr lang="en-SG" b="1" u="sng" dirty="0"/>
              <a:t>Under US$5 billion market </a:t>
            </a:r>
            <a:r>
              <a:rPr lang="en-SG" b="1" u="sng" dirty="0" err="1"/>
              <a:t>capilisation</a:t>
            </a:r>
            <a:r>
              <a:rPr lang="en-SG" b="1" u="sng" dirty="0"/>
              <a:t> analysis: </a:t>
            </a:r>
          </a:p>
          <a:p>
            <a:pPr lvl="1"/>
            <a:r>
              <a:rPr lang="en-SG" dirty="0"/>
              <a:t>Companies studied were under US$5 billion, as the number of companies that are &lt;US$5 billion leads to a right-skewed tail distribution.</a:t>
            </a:r>
          </a:p>
          <a:p>
            <a:r>
              <a:rPr lang="en-SG" b="1" u="sng" dirty="0"/>
              <a:t>Time Expiration</a:t>
            </a:r>
          </a:p>
          <a:p>
            <a:pPr lvl="1"/>
            <a:r>
              <a:rPr lang="en-SG" dirty="0"/>
              <a:t>Financial data changes every quarterly for companies, hence the predicted market capitalisation will hold till the next financial quarter</a:t>
            </a:r>
          </a:p>
          <a:p>
            <a:endParaRPr lang="en-SG" dirty="0"/>
          </a:p>
        </p:txBody>
      </p:sp>
    </p:spTree>
    <p:extLst>
      <p:ext uri="{BB962C8B-B14F-4D97-AF65-F5344CB8AC3E}">
        <p14:creationId xmlns:p14="http://schemas.microsoft.com/office/powerpoint/2010/main" val="204764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B957-6C96-4385-A4E1-215A630BC772}"/>
              </a:ext>
            </a:extLst>
          </p:cNvPr>
          <p:cNvSpPr>
            <a:spLocks noGrp="1"/>
          </p:cNvSpPr>
          <p:nvPr>
            <p:ph type="title"/>
          </p:nvPr>
        </p:nvSpPr>
        <p:spPr/>
        <p:txBody>
          <a:bodyPr/>
          <a:lstStyle/>
          <a:p>
            <a:r>
              <a:rPr lang="en-SG" dirty="0"/>
              <a:t>Problem Solution  - the financial vitals</a:t>
            </a:r>
          </a:p>
        </p:txBody>
      </p:sp>
      <p:sp>
        <p:nvSpPr>
          <p:cNvPr id="3" name="Content Placeholder 2">
            <a:extLst>
              <a:ext uri="{FF2B5EF4-FFF2-40B4-BE49-F238E27FC236}">
                <a16:creationId xmlns:a16="http://schemas.microsoft.com/office/drawing/2014/main" id="{D119B706-DB90-4AAD-9BEF-1E051D9CC6B6}"/>
              </a:ext>
            </a:extLst>
          </p:cNvPr>
          <p:cNvSpPr>
            <a:spLocks noGrp="1"/>
          </p:cNvSpPr>
          <p:nvPr>
            <p:ph idx="1"/>
          </p:nvPr>
        </p:nvSpPr>
        <p:spPr/>
        <p:txBody>
          <a:bodyPr/>
          <a:lstStyle/>
          <a:p>
            <a:r>
              <a:rPr lang="en-SG" dirty="0"/>
              <a:t>A </a:t>
            </a:r>
            <a:r>
              <a:rPr lang="en-SG" dirty="0">
                <a:highlight>
                  <a:srgbClr val="FFFF00"/>
                </a:highlight>
              </a:rPr>
              <a:t>model that predicts the valuation of a company</a:t>
            </a:r>
            <a:r>
              <a:rPr lang="en-SG" dirty="0"/>
              <a:t> by studying listed companies in the three major exchanges. </a:t>
            </a:r>
          </a:p>
          <a:p>
            <a:r>
              <a:rPr lang="en-SG" dirty="0"/>
              <a:t>With a prediction model, and the current market capitalisation of the company, the differential between predicted and current market capitalisation, will provide investors </a:t>
            </a:r>
            <a:r>
              <a:rPr lang="en-SG" dirty="0">
                <a:highlight>
                  <a:srgbClr val="FFFF00"/>
                </a:highlight>
              </a:rPr>
              <a:t>a list of undervalue/overvalue companies </a:t>
            </a:r>
            <a:r>
              <a:rPr lang="en-SG" dirty="0"/>
              <a:t>and also </a:t>
            </a:r>
            <a:r>
              <a:rPr lang="en-SG" dirty="0">
                <a:highlight>
                  <a:srgbClr val="FFFF00"/>
                </a:highlight>
              </a:rPr>
              <a:t>a target level to exit the investment</a:t>
            </a:r>
            <a:r>
              <a:rPr lang="en-SG" dirty="0"/>
              <a:t>. </a:t>
            </a:r>
          </a:p>
          <a:p>
            <a:r>
              <a:rPr lang="en-SG" dirty="0"/>
              <a:t>Through this model development, investors are able to determine </a:t>
            </a:r>
            <a:r>
              <a:rPr lang="en-SG" dirty="0">
                <a:highlight>
                  <a:srgbClr val="FFFF00"/>
                </a:highlight>
              </a:rPr>
              <a:t>which financial indicators tend to have a positive correlation with market capitalisation.</a:t>
            </a:r>
          </a:p>
        </p:txBody>
      </p:sp>
    </p:spTree>
    <p:extLst>
      <p:ext uri="{BB962C8B-B14F-4D97-AF65-F5344CB8AC3E}">
        <p14:creationId xmlns:p14="http://schemas.microsoft.com/office/powerpoint/2010/main" val="249311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E6D0-1458-497B-9EB0-1D1794AF8D9B}"/>
              </a:ext>
            </a:extLst>
          </p:cNvPr>
          <p:cNvSpPr>
            <a:spLocks noGrp="1"/>
          </p:cNvSpPr>
          <p:nvPr>
            <p:ph type="title"/>
          </p:nvPr>
        </p:nvSpPr>
        <p:spPr/>
        <p:txBody>
          <a:bodyPr/>
          <a:lstStyle/>
          <a:p>
            <a:r>
              <a:rPr lang="en-SG" dirty="0"/>
              <a:t>Dataset Insights</a:t>
            </a:r>
            <a:br>
              <a:rPr lang="en-SG" dirty="0"/>
            </a:br>
            <a:r>
              <a:rPr lang="en-SG" dirty="0"/>
              <a:t> Exchange Traded Funds</a:t>
            </a:r>
          </a:p>
        </p:txBody>
      </p:sp>
      <p:sp>
        <p:nvSpPr>
          <p:cNvPr id="9" name="Content Placeholder 2">
            <a:extLst>
              <a:ext uri="{FF2B5EF4-FFF2-40B4-BE49-F238E27FC236}">
                <a16:creationId xmlns:a16="http://schemas.microsoft.com/office/drawing/2014/main" id="{59D82F4C-2CB8-4628-9533-66A0E7BFFB44}"/>
              </a:ext>
            </a:extLst>
          </p:cNvPr>
          <p:cNvSpPr txBox="1">
            <a:spLocks/>
          </p:cNvSpPr>
          <p:nvPr/>
        </p:nvSpPr>
        <p:spPr>
          <a:xfrm>
            <a:off x="768418" y="2428225"/>
            <a:ext cx="4892409" cy="1306576"/>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SG" dirty="0"/>
              <a:t>Exchange Traded Funds</a:t>
            </a:r>
          </a:p>
          <a:p>
            <a:pPr lvl="1"/>
            <a:r>
              <a:rPr lang="en-SG" dirty="0"/>
              <a:t>Has no Market Cap </a:t>
            </a:r>
          </a:p>
          <a:p>
            <a:pPr lvl="1"/>
            <a:r>
              <a:rPr lang="en-SG" dirty="0"/>
              <a:t>Has no Financial data vitals, P/E , Forward P/E, PEG, Sales Growth etc.</a:t>
            </a:r>
          </a:p>
          <a:p>
            <a:pPr lvl="1"/>
            <a:r>
              <a:rPr lang="en-US" dirty="0"/>
              <a:t>Example: SPDR S&amp;P 500 ETF Trust</a:t>
            </a:r>
          </a:p>
          <a:p>
            <a:pPr lvl="1"/>
            <a:r>
              <a:rPr lang="en-US" dirty="0"/>
              <a:t>2178 Exchange Traded Funds that has no market cap</a:t>
            </a:r>
            <a:endParaRPr lang="en-SG" dirty="0"/>
          </a:p>
          <a:p>
            <a:pPr lvl="1"/>
            <a:endParaRPr lang="en-SG" dirty="0"/>
          </a:p>
        </p:txBody>
      </p:sp>
      <p:pic>
        <p:nvPicPr>
          <p:cNvPr id="12" name="Picture 11"/>
          <p:cNvPicPr>
            <a:picLocks noChangeAspect="1"/>
          </p:cNvPicPr>
          <p:nvPr/>
        </p:nvPicPr>
        <p:blipFill>
          <a:blip r:embed="rId3"/>
          <a:stretch>
            <a:fillRect/>
          </a:stretch>
        </p:blipFill>
        <p:spPr>
          <a:xfrm>
            <a:off x="6573520" y="816703"/>
            <a:ext cx="5081707" cy="5836195"/>
          </a:xfrm>
          <a:prstGeom prst="rect">
            <a:avLst/>
          </a:prstGeom>
        </p:spPr>
      </p:pic>
      <p:sp>
        <p:nvSpPr>
          <p:cNvPr id="10" name="Rectangle 9"/>
          <p:cNvSpPr/>
          <p:nvPr/>
        </p:nvSpPr>
        <p:spPr>
          <a:xfrm>
            <a:off x="7071360" y="1869440"/>
            <a:ext cx="2560320" cy="1026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7071360" y="3081512"/>
            <a:ext cx="2560320" cy="1114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071360" y="4309921"/>
            <a:ext cx="2560320" cy="719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7071360" y="5143042"/>
            <a:ext cx="2560320" cy="1379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2024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Dataset Insights</a:t>
            </a:r>
            <a:br>
              <a:rPr lang="en-SG" dirty="0"/>
            </a:br>
            <a:r>
              <a:rPr lang="en-SG" dirty="0"/>
              <a:t>US $5 Billion TO BE ANALYZED</a:t>
            </a:r>
          </a:p>
        </p:txBody>
      </p:sp>
      <p:sp>
        <p:nvSpPr>
          <p:cNvPr id="5" name="Content Placeholder 2">
            <a:extLst>
              <a:ext uri="{FF2B5EF4-FFF2-40B4-BE49-F238E27FC236}">
                <a16:creationId xmlns:a16="http://schemas.microsoft.com/office/drawing/2014/main" id="{59D82F4C-2CB8-4628-9533-66A0E7BFFB44}"/>
              </a:ext>
            </a:extLst>
          </p:cNvPr>
          <p:cNvSpPr txBox="1">
            <a:spLocks/>
          </p:cNvSpPr>
          <p:nvPr/>
        </p:nvSpPr>
        <p:spPr>
          <a:xfrm>
            <a:off x="284480" y="2306321"/>
            <a:ext cx="5882640" cy="4346560"/>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lvl="1"/>
            <a:r>
              <a:rPr lang="en-SG" sz="1800" cap="all" spc="100" dirty="0">
                <a:solidFill>
                  <a:schemeClr val="tx1">
                    <a:lumMod val="95000"/>
                    <a:lumOff val="5000"/>
                  </a:schemeClr>
                </a:solidFill>
                <a:latin typeface="+mj-lt"/>
                <a:ea typeface="+mj-ea"/>
                <a:cs typeface="+mj-cs"/>
              </a:rPr>
              <a:t>7565 tradeable tickers</a:t>
            </a:r>
          </a:p>
          <a:p>
            <a:pPr lvl="1"/>
            <a:endParaRPr lang="en-SG" sz="1800" cap="all" spc="100" dirty="0">
              <a:solidFill>
                <a:schemeClr val="tx1">
                  <a:lumMod val="95000"/>
                  <a:lumOff val="5000"/>
                </a:schemeClr>
              </a:solidFill>
              <a:latin typeface="+mj-lt"/>
              <a:ea typeface="+mj-ea"/>
              <a:cs typeface="+mj-cs"/>
            </a:endParaRPr>
          </a:p>
          <a:p>
            <a:pPr lvl="2"/>
            <a:r>
              <a:rPr lang="en-SG" dirty="0"/>
              <a:t>2225 listed tickers no market cap</a:t>
            </a:r>
          </a:p>
          <a:p>
            <a:pPr lvl="3"/>
            <a:r>
              <a:rPr lang="en-SG" dirty="0"/>
              <a:t>2178 Exchange Traded Funds</a:t>
            </a:r>
          </a:p>
          <a:p>
            <a:pPr lvl="3"/>
            <a:r>
              <a:rPr lang="en-SG" dirty="0"/>
              <a:t>47 Shell Companies &amp; Others</a:t>
            </a:r>
          </a:p>
          <a:p>
            <a:pPr marL="914400" lvl="2" indent="0">
              <a:buNone/>
            </a:pPr>
            <a:endParaRPr lang="en-SG" dirty="0"/>
          </a:p>
          <a:p>
            <a:pPr lvl="2"/>
            <a:r>
              <a:rPr lang="en-SG" dirty="0"/>
              <a:t>1071 listed companies &gt; US$5 billion valuation, total market cap US$44.9 trillion</a:t>
            </a:r>
          </a:p>
          <a:p>
            <a:pPr lvl="2"/>
            <a:endParaRPr lang="en-SG" dirty="0"/>
          </a:p>
          <a:p>
            <a:pPr lvl="2"/>
            <a:r>
              <a:rPr lang="en-SG" dirty="0"/>
              <a:t>4269 listed companies are &lt; US$5 billion valuation, total market cap US$3.8 trillion</a:t>
            </a:r>
          </a:p>
          <a:p>
            <a:pPr marL="914400" lvl="2" indent="0">
              <a:buNone/>
            </a:pPr>
            <a:endParaRPr lang="en-SG" dirty="0"/>
          </a:p>
          <a:p>
            <a:pPr lvl="1"/>
            <a:endParaRPr lang="en-SG" dirty="0"/>
          </a:p>
          <a:p>
            <a:endParaRPr lang="en-SG" dirty="0"/>
          </a:p>
        </p:txBody>
      </p:sp>
      <p:pic>
        <p:nvPicPr>
          <p:cNvPr id="6" name="Picture 4">
            <a:extLst>
              <a:ext uri="{FF2B5EF4-FFF2-40B4-BE49-F238E27FC236}">
                <a16:creationId xmlns:a16="http://schemas.microsoft.com/office/drawing/2014/main" id="{BDCF3CB7-F00A-49FF-9115-27048491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580" y="2084832"/>
            <a:ext cx="5168626" cy="362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9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Data Analysis Visualisation </a:t>
            </a:r>
            <a:br>
              <a:rPr lang="en-SG" dirty="0"/>
            </a:br>
            <a:r>
              <a:rPr lang="en-SG" dirty="0"/>
              <a:t>- Sector overview – with highest market cap</a:t>
            </a:r>
          </a:p>
        </p:txBody>
      </p:sp>
      <p:sp>
        <p:nvSpPr>
          <p:cNvPr id="8" name="AutoShape 8" descr="data:image/png;base64,iVBORw0KGgoAAAANSUhEUgAAAlAAAAFlCAYAAAAkvdbGAAAAOXRFWHRTb2Z0d2FyZQBNYXRwbG90bGliIHZlcnNpb24zLjMuMSwgaHR0cHM6Ly9tYXRwbG90bGliLm9yZy/d3fzzAAAACXBIWXMAAAsTAAALEwEAmpwYAACFoklEQVR4nO3deVxUVf/A8c+wC2iIGiruu+ljZYuiD6jYY2ouoGZq4paakppY5gaGCv5wzyU0LVPJNRUr2yw1IfeWp9I0FRUBF1QgBWQZ5v7+4JmJgWGYYRvQ7/v18iVzz/Y9515mDufeuVelKIqCEEIIIYQwmZWlAxBCCCGEqGxkAiWEEEIIYSaZQAkhhBBCmEkmUEIIIYQQZpIJlBBCCCGEmWQCJYQQQghhJplAiQotPj6e1q1b079/f/r370/fvn15+eWX+fnnn0u1HW9vb/74448i8z399NPEx8eXatvFkZOTw8SJE3nxxRf55JNP9NJWr15Ny5Yt2bNnj9729PR0nn76aV5//XWz22vZsiVJSUlmlRkzZkyhZe7du0dISAh9+/alf//++Pj48Omnn5odV2FOnjxJnz59SlRHy5YtdfHl/Vfc/T9z5kw++ugjk/Ju2LCB/v37069fP/r06cOiRYvIysoqVrsAn376KVu3bi12ea29e/cyYMAA+vXrx0svvcScOXO4f/8+kHvczZ8/v8Rt5Ldy5Ur27dtXKnXlfz/p378///nPf/Dz8yMuLq5U2igLe/fupWvXrrz22mt62+Pj42nZsiXDhw8vUGbmzJnF+r015zjVKur4ioyM5JVXXqF///707t2boKAg7t27Z1YbFZGNpQMQoigODg589tlnutdfffUVs2bN4sCBAxaMyrJu3brFjz/+yH//+1+sra0LpNetW5fPPvuMgQMH6rYdOHAAR0fHcovx6NGjBrdnZmYyfPhw+vbtS2RkJDY2NiQkJDBq1CgAXn755XKLsSibN2/G1dW1XNv8+uuv+f7779m5cycODg5kZmYyZcoU1qxZw7Rp04pV588//0zz5s1LFNfvv//O+++/z549e3BxcSEnJ4d58+YRHBzMsmXLSlS3MW+++Wap1pf//URRFEJCQlixYgXLly8v1bZKy759+wgICKB///4F0uzt7bly5QoJCQm4u7sDuX8s/fLLL+UWn7Hja926dURFRfH+++9Ts2ZNsrOzWbhwIRMmTGDbtm3lFmNZkAmUqHRSUlKoVasWkLvSEBoaiqOjI2lpaezZs4cff/yRtWvXkp2djYODAzNmzODpp5/mzp07zJ07l7t373L79m3c3d157733qFGjhq7utLQ0xo8fz1NPPcX06dP56aefWLBgASqVin/9619oNBpd3p07dxIREYGVlRU1a9YkKCiIjIwMJkyYwJEjRwB47bXXqFmzpm4FwdPTk++//55OnToxfvx4jh49SmJiImPHjmXYsGEF+vrTTz+xePFiHjx4gK2tLVOnTqV9+/aMHTsWtVrNgAEDWL16NQ0aNNArp23n5s2b1K5dG8j9K7Bfv35cvnwZgCtXrjB//nzS0tK4ffs2rVq14r333sPe3p62bdvSvXt3zp8/z9KlS3X13r59m9GjRzN06FBeffVVYmJiCA0NJSUlhZycHPz8/Bg0aBCzZs0CYOTIkaxfv546dero6vjqq69wdHRk3Lhxum3afZGdnQ3A4cOH+eCDD8jKyiIpKQkfHx+mTp3KyZMnWbp0KXXr1uXy5cs4ODgQFhZG06ZNC4xdeno6U6ZMITY2lmrVqjF//nzc3Nzo0qULu3btonHjxgCMGjWK4cOH88ILLxR57GlpNBoWLlzIb7/9Rlpamu5D+JlnniEtLY2QkBB++eUXrK2teeGFFwgICADg119/ZciQIdy5c4fmzZuzbNmyApPa27dvk5OTQ0ZGBg4ODtjb2xMUFKRbScjKymLp0qWcPn2anJwcnnjiCQIDA3F2dubKlSvMnTuXpKQkrKysmDhxIra2thw6dIijR4/i4ODA4MGDCQsL4/jx41hbW9OuXTtmzZqFs7Mz3t7etGvXjr/++otp06bxn//8Ry8uRVHIyMgAwNramjfffJOLFy/q8ly+fBk/Pz9u375NzZo1Wb58OY8//jgXL15k/vz5pKSkoFKpGDNmDD4+PvTv35+ZM2fi4eHB/v37mTVrFqdPn8bBwYE5c+bQpk0bfv/9d5o3b85rr73Gv/71L4O/Nzk5OSxevJhDhw5RtWpV2rVrR0xMDBEREUXuy8zMTBITE6lZsyZg/PeiOO3fv3+f0NBQLly4QHZ2Nh4eHrzzzjvY2Oh//N6/f5958+Zx/vx5VCoVnp6eTJs2jcWLF/PHH38QHx9PcnKy7g8NLWtra3r16sUXX3zBhAkTgNw/lrp3787GjRuLPF5nzpxJSkoKcXFxdO3aVa/uhQsX8tdffxEeHo6tra3B4+748eN6x9err76qK5+ens4HH3xAZGSkbnxtbW155513+O6778jKyuLevXuFvi97e3vz0ksvcfToUe7fv8/o0aMNvk9ajCJEBRYXF6e0atVK6devn9KvXz+la9euSps2bZQffvhBURRFOXHihNKqVSslPj5eURRFuXLlitKnTx8lKSlJURRFuXDhgtK5c2clLS1N2bRpk/LBBx8oiqIoGo1GGTt2rPLRRx8piqIo3bp1U44dO6a88sorujyZmZlKp06dlGPHjimKoihffPGF0qJFCyUuLk45duyY8sILLyh3795VFEVR9uzZo/Tq1UvRaDSKt7e38tdffykPHjxQunbtqnh5eSmKoig//PCDMnbsWEVRFKVFixZKRESEoiiK8scffyht27ZVMjIy9PqelJSkeHh4KP/97391fXn++eeVa9euKXFxccpTTz1lcMxWrVqlzJs3T5k/f76uLwkJCcrAgQOVPXv2KOPHj1cURVHCwsKUffv2KYqiKFlZWUqfPn2Ub775RhdfZGSkrs4WLVoof/75p9K7d2/ls88+UxRFUbKzs5XevXsrZ86cURRFUe7du6f06tVL+fXXX3VltOOT1/z585VFixYZjF27b4YPH65cuXJFURRFuXnzptK6dWvl7t27uv19+vRpRVEUZdu2bYqvr2+BOrT5fv75Z0VRFGXHjh3KoEGDFEVRlJCQEF37sbGxSpcuXRS1Wl2gjhYtWih9+vTRHXv9+vVT/P39FUVRlF9++UWZPHmykpOToyiKonzwwQfK66+/riiKoixcuFAJCAhQ1Gq1kpmZqbz66qvKiRMnlBkzZiiDBg1S0tPTFbVarfj6+uqNsda9e/eU0aNHK23atFEGDx6s/N///Z9y6tQpXfrq1auVsLAwRaPRKIqiKMuWLVPeffddRVEUxcfHR/nkk08URVGU69evK927d1fu37+vzJgxQ/nwww8VRVGUlStXKpMmTVKysrKUnJwcZebMmUpQUJCiKLm/B2vWrDG4X7KyspRp06YprVu3Vnx8fJR58+Yphw8f1sWxatUqxdvbW7fPJ06cqKxZs0bJzs5Wunfvrnz77be6/enp6an88ssvur4oiqK88847SufOnZXo6GhFo9EonTt3VhITE/ViL+z3Zvv27cqrr76qZGRkKJmZmcqYMWOU4cOHF+hD3veTPn36KB4eHkrPnj2V5cuXK6mpqYqiFP17YW77M2fOVLZs2aIoiqKo1Wrl7bffVtavX18gtnfeeUdZsGCBotFodHVof3+HDx+ufP311wb789RTTyl//PGH0rNnT932kSNHKn/99Zfud9DY8Tpjxgxl5MiRurIzZsxQNmzYoMybN0954403lMzMTEVRjB93efdRXn/88YfSsWPHAtvzKup9OSgoSNFoNMqNGzeUDh06KOfPnzdaX3mSFShR4eVfcj927BhvvPEGn3/+OQB16tTRLV1r/zLM+1eaSqXi2rVrjBw5kp9++omPP/6Yq1evcvHiRZ588kldvunTp2NjY8OIESMAuHDhAjY2Nnh4eADQp08f5s6dC0B0dDS9e/fWnd4ZMGAAoaGhxMfH85///IeoqCiaN29Ox44d+euvv7h48SIHDx6kR48euva6d+8OQJs2bcjKyiI9PR17e3td+u+//06DBg10MTZv3pz27dtz6tQpOnToUOS49e/fnzlz5jB+/Hg+++wzfHx89NKnT5/O0aNH2bBhA1evXiUxMZH09HRd+rPPPquXf9y4cdSuXZu+ffsCcPXqVa5du8bs2bN1eTIyMvjzzz956qmnCo1LpVKhGHmClEqlYt26dfzwww/s37+fmJgYFEXhwYMHALRq1UoX28CBA5k/fz7JyclUr15dr56WLVvSvn17AHx9fQkODub+/fsMGzaM4cOHExAQwM6dOxk0aJDB06BQ+Cm8p59+mscee4wdO3YQFxfHyZMncXJyAnKPz1mzZmFtbY21tbXuGrXIyEheeOEFqlSpAuTuT0PXp1StWpWNGzcSFxfHiRMnOHXqFOPHj2fYsGFMnz6dH374gfv373Ps2DEAsrOzqVGjBikpKZw/f153CrROnTp8//33BeqPiooiICAAW1tbAPz8/HjjjTd06fn3u5atrS3Lli3jnXfe4eTJk5w+fZoZM2bg4eHBe++9B0Dnzp1149WqVSuSkpK4evUqmZmZumPfzc2NHj16EB0dzYsvvsi0adN45513+Omnnxg1ahRHjx7FycmJBg0a6Faa8zL0e3PkyBH69++v+/155ZVXCl19yvt+Eh0dzfTp0+nWrZtu/xX1e2Fu+z/88AN//PEHu3fvBtCt4BnaL9u3b0elUmFnZ8eQIUPYvHkz48ePN5g/r7Zt22Jtbc2ZM2eoUaMGaWlptGjRQpdu7HgFeOaZZ/Tq27RpE3fv3mXfvn3Y2dnp+mHouDPGyspKb9XekKLel4cNG4ZKpaJ27dp4enpy9OhRWrZsWeSYlAeZQIlKp1OnTjRo0IA//viDGjVq6J0C0Wg0em/oADdu3ODxxx9nyZIl/P777wwcOJAOHTqgVqv1PsgnTpzIyZMnWbJkCUFBQQAFPui1y+6G3hQURUGtVvPCCy+wcuVKEhMT6dy5MzVq1ODHH3/UfXBpad9sVSqVwbZycnJ0afnbMEW7du3Iycnh3LlzfPXVV0RERHDo0CFd+rRp08jJyaFXr1507dqVGzdu6MWQ/9TS/PnzWbduHR9//DFjxowhJyeHqlWr6k1u79y5Q9WqVY3G9dRTTxm84PTgwYP89NNPTJ48GV9fX1544QWeffZZBg4cyPfff6+LzdBkx9A2Kyv978ioVCpsbGxo3LgxLVu25ODBg+zfv59du3YZjdeQH374gdDQUEaPHk337t1p0qSJbkJvY2Ojt99u3LiBg4ODLi1vPIYmkhs2bOCZZ56hffv21K9fn5dffpmffvqJcePGMX36dDQaDbNnz6ZLly5A7mnnzMxMXd152758+TJ169bVq1+j0ejl0Wg0ulOnUHC/a+3evZvq1avTvXt3+vXrR79+/Zg4cSLe3t66iaCh/hk7jlu2bEl2djYHDx6kUaNGdOvWjYCAAGxsbHjxxRcNxmHo9yb/6bD8+74wnp6ejB49mjfffJMvv/wSZ2fnIn8vzG1fo9GwcuVK3Wnme/fuFRgPbb78+8XU33WAfv368fnnn+Pq6lrgWiljxysU3OfPPfcc7du3Z9asWezcuRNbW9tCjztjmjVrhlqt5urVqzRq1Ei3PTMzk0mTJhESEsKWLVuMvi/nHVuNRmPyvi0PFScSIUykvWCydevWBdI8PDw4evQoMTExABw5coR+/fqRkZHBjz/+yMiRI/Hx8aFGjRocO3aMnJwcXdl27doRHBzMN998w48//kjLli1RFEV3PdPBgwf5+++/gdw33q+++kr3waG9sLZhw4a0b9+euLg4fvjhBzp16kTnzp3ZvHkzjRo1KrBKYsxTTz3F5cuX+f333wG4ePEip0+f5vnnnze5jv79+7Nw4UIaN26Mi4uLXtqPP/7IG2+8Qe/evQH47bff9MbDUDxhYWGsXbuWCxcu0LhxY72/5m/cuEGfPn04c+YMkDupMfQB0KNHD1JTU9mwYYOuvbi4ON21TLGxsaSmpjJ16lS8vb05efIkWVlZuknr+fPnOX/+PJB7HdrTTz9NtWrVCrTz119/ce7cOV2+Z555Rrf6M2zYMBYvXky7du1wc3MzeTy1jh49Srdu3Rg2bBht27bl+++/1/XFw8ODyMhINBoNWVlZTJkyhdOnT5tcd0ZGBsuWLSMlJUW37cKFCzzxxBMA/Pvf/2br1q26MQkKCmL58uU4OzvTpk0b3TfWbty4wdChQ7l//77evvD09GT79u1kZ2ej0WjYunUrnTt3LjIuKysrli5dys2bN3XbLl68SN26dXnssccKLdekSRNsbGx0X/q4desW3377LZ06dQLghRdeYNmyZXTu3JmmTZuSmprKF198obdaW5QuXbrw+eefk5WVhVqtJjIy0uSyY8aMwcnJiVWrVgHm/14U1f6///1vNm3ahKIoZGVlMXHixALfnNXm++STT3T5du3apRsjU/Tv359vvvmGr776qsA3UI0dr4a0bduW4cOHU7VqVdasWaOLz9BxB4X/rtvZ2TFu3DjmzJnDnTt3gNxr+BYuXMiDBw9wc3Mr8n1Zezxfv36do0eP4uXlZfKYlDVZgRIVXkZGht5fVBqNhvnz59O4cWMSExP18jZr1oz58+czbdo03V+Ga9euxcnJiTfeeIPFixezcuVKbG1tad++PdeuXdMr7+rqyrvvvsvs2bP54osveP/99wkODmb58uW0bt1at2TduXNnRo0axciRI9FoNLi6uvLBBx/o/jry8vLijz/+wNXVlWeeeYa///7brA8EbSwrV65kwYIFZGRkoFKp+L//+z8aN25s8lfp+/Xrx3vvvUd4eHiBtICAAN544w0cHR1xdnbmueeeKzAe+TVp0gR/f3+mT5/Op59+Snh4OKGhoXz44Yeo1WrefPNN3emAnj174ufnx+rVq/VOJ9jZ2fHxxx+zZMkS+vbtqzvVNXHiRAYMGIBGo6Fr16706tULOzs7WrRoQbNmzYiNjcXOzo6aNWvy3nvvkZCQgKurK4sXLy401jVr1hAXF0eNGjUICwvTpXXr1o3AwECGDBlitL8jR44s8BfvtGnTGDJkCG+99RZ9+/ZFrVbTuXNnDhw4gEajYdKkSYSGhtK/f39ycnLo3bs3PXr00Fv9M8bf3x+VSsWQIUNQqVRoNBratm2rW1X19/dn0aJF+Pr6kpOTQ+vWrZk5cyYAy5YtY968eURERKBSqQgNDaVWrVp4eXnp+j9x4kQWLVqEj48ParWadu3a6VZcjRkwYAAPHjxg3LhxZGVloVKpaNSoER999FGhp0Ah99RfeHg4ISEhrF69mpycHN544w06duwIwH/+8x8++ugj3WShU6dO/PXXX3pfPDAltitXruDj44OjoyP16tXTTZaLYmtrS1BQEGPHjmXQoEHF+r0w1v6cOXMIDQ2lb9++ZGdn06lTJ8aOHVugjsDAQN2tPbKzs/H09NRdFG4KNzc3mjZtStWqVQv8sWTseC2MSqVi4cKF+Pj40KVLF6PHXd7jK/9tUiZMmECVKlV0t2DIzMzk+eef170nFfW+HB8fz4ABA8jIyCAwMJAmTZqYPCZlTaUYuxhBCCEqkJMnT7JgwQL2799fonp+/fVXAgMD2b9/v8HTKaJy+fHHH7l7967uD62QkBDs7e2ZPn36I9H+w8rb25uVK1fyr3/9y9KhGCQrUEKIR8qMGTM4deoUK1askMnTQ6J58+Z89NFHfPjhh2g0Glq1akVwcPAj076wDFmBEkIIIYQwk1xELoQQQghhJplACSGEEEKYSSZQQgghhBBmkovIhclu375fqvVVr+5IcnJ60RmFUTKOJSdjWHIyhiUnY1g6Snsca9UyfHNgmUAJi7GxKfzeMXktWBBo8JEXZSEtLRUAJyfncmmvNFhZqdBoHp3vgri6uhIUFFKqdZp6LIrCyRiWnIxh6SivcZQJlKjwkpKSSLp7B1cHw4+YKE2Z/3tOlVMlOrtt/ElTD5ekDPnrXAhRMcgESlQKrg6OrOjhW+btBBzIfQRDebQlzKfdP0IIYWmV589sIYQQQogKQiZQQgghhBBmkgmUEEIIIYSZZAIlLGbDhg1s377F0mEIIUSlsn37FnnvrABkAiUsJjo6mlOnTlg6DCGEqFROnToh750VgEyghBBCiIdASkoyISFzSUlJLnJ7/m2FlTXURnDwbAID3yE4eHaR+fPXnb+d2NgrjB8/gmvXrharf4bqLq/7Bj40E6iLFy8yfvx4/Pz8GDhwIKtWrUJRKtfNBW/cuMGbb76Jn58fL7/8MsHBwWRlZZlcPj4+nsGDBwMQEBBgVlmAzp07m5VfCCFExREZuZsLF86zb9+eIrfn31ZYWUNtxMRcJDb2CjExF4vMn7/u/O2Eh6/iwYMHhIevKlb/DNW9bdu2IusqDQ/FBOrevXtMmzaN2bNnExERwa5du7hw4QI7duywdGgmy8nJwd/fnzFjxhAREcGnn36KjY0Nq1YVfVAZsmLFCuzs7Eo5SiGEEBVRSkoy0dGHURSFqKjDeitL+bfn3xYbe8Vg2cLayCsq6pDRVSj9tg4RFXVI186ZM79x/Xo8AAkJcUZXoYrqx5Ejh3Q/HzhwwKSVsZJ6KG6kefDgQTp06ECjRo0AsLa2ZtGiRdja2gIQFhbGzz//DECfPn0YOXIkM2fOxM7OjoSEBBITEwkLC6NNmzbMnDmTa9eukZmZyWuvvUbv3r3x9vbm66+/xt7enqVLl9KkSRPc3d1Zv349tra23Lx5kyFDhnDixAnOnz/PiBEjGDZsGKdOnWLFihVYW1tTv3595s+fzxdffMGePXvQaDRMmTIFDw8PAH7++Wdq167Nk08+qevX9OnT0Wg07Ny5k6tXrzJjxgxycnLw8fFhz549fPjhh3z//ffk5OQwdOhQ/v3vf+vKamO+ceMGgYGBZGdn4+DgwIoVK7hz5w5hYWFoNBru3btHYGAg7du3L6e99Y/U1FQyMjIICPA3mi8p6S72VvKIAwFp2VlkJj0o8pgx16P2OJyyIGNYcqaOYVLSXezt7fW2RUbu1p11URQN+/btYdSosQa3K4qit23t2tUGy+YXGbkbtVqtt02tVheaP39cecsqioY1a1bo5Q0PX0VY2PIi6zHUj5ycf+rWaArvQ2l6KFagEhMTqV+/vt42Jycn7OzsOHz4MPHx8ezatYtt27axf/9+/vrrLwDq1q3LRx99hJ+fHzt37iQ1NZWTJ0+yZs0aNmzYQE5OjtF2b968yerVqwkODmbt2rUsXryYDRs2sHPnThRFISgoiDVr1vDJJ5/g5uZGZGTuXZSrVavG9u3bdZOnwvpgb29PlSpVeOmllzh48CA5OTlER0fToUMHLl26RFRUFJ9++ik7duzg0qVLBk9ZLlq0iPHjx7Nz505eeeUV/vzzTy5dusSMGTPYtGkTo0ePZu/evcUadyGEEBXD8ePRugmKWq3m2LGoQrfn35aQEGewrKE28n/OKIpSaP787eed8KjVatLS0vTyJiTEmdU/Y3Ubi6m0PBQrUHXr1uXPP//U2xYXF8fNmzeJiYnh2WefRaVSYWtry5NPPklMTAwArVu3BqB27dr88ssvODs7ExQURFBQEKmpqfTr169AW3kPnubNm2Nra0vVqlVp0KABdnZ2PPbYY2RmZpKUlERiYiJTp04FICMjg86dO9OgQQMaN25ssA8HDhzQ25acnMx///tfunXrxnPPPcePP/7I3r178ff3JyYmhnbt2mFtbU2VKlUIDAwkPj6+QL1Xrlzh6aefBqB3794A/PTTT4SHh+Pg4EBaWhrOzpZ5cK6zszOOjk6sWBFuNF9AgD+kyTPQBDjZ2uHk5FjkMWOuWrWqcvv2/VKt81EjY1hypo6hoRVYDw9PoqIOoVarsbGxoVMnr0K3a0+nabe5udXh1q0bBcoaauPw4e/0PgdVKlWh+fO3r1KpgNzPURsbG+zt7fUmUe7u9Qurpsh+5K/bWEyl5aFYgerWrRvR0dFcu3YNgOzsbMLCwrhw4QJNmzbVnb7Lzs7m119/pWHDhgC6AddKTEzk7NmzvP/++6xfv54lS5agVquxs7MjMTERRVE4f/68Ln/+8nlVr16d2rVrEx4eTkREBBMmTKBDhw4AWFkVHPannnqK+Ph4fv/9dyD3IFizZg2nT58GYPDgwXz66afcvXuXVq1a0aRJE/788080Gg3Z2dmMHj3a4EXjTZs25Y8//gDg888/JyIigtDQUKZMmcKiRYto0aJFpbvYXgghhD5f30G6zySVygofn4GFbs+/beLEyQbLGmrDxkZ/3cXGxqbQ/Pnbt7GxwdraWtfOpEkBenn9/aeY1b+826ytbXSxWVkV3ofS9FCsQDk7OxMWFkZgYCCKopCWlka3bt0YNmwYKpWKU6dO8corr5CdnU3Pnj1p06aNwXpq1arF7du38fHxwdHRkTFjxmBjY8PYsWMZP3487u7uVKtWzaSYrKysmDNnDuPHj0dRFJycnFi8eDE3btwoNP/KlSuZP38+Dx48ID09naeeekq3gvXkk08SGxvLq6++CuSunnl6ejJ06FA0Gg1Dhw41eNH4O++8w9y5c1m7di0ODg66SaG/vz81atSgdu3aJCeX/cV2Qgghyo6LS3U8Pbtx+PB3eHl1w8WlutHtebc1bNjYYJ7C2jh06J+zJV5e3oXmL9i+N4qi6Npp2/ZJ6tatx/Xr8bi716dBg0Zm90+7rUuXf+ru0aOH0ZhKi0qR5YdKQTtJ+uijjyx2yq20l+ffeusNNBrF5FN4K3r4lmr7Bts6kHudWnm0JcwXcCAS5BRehSRjWHLmnsLL/3uQkpLMmjUrmDQpQG8CYWh7/m2Flc0vJSWZ995bojuVNnXq9CInK3nrBvTaiY29QmjouwQGzjc6gTKlH9q63303iJwcW6N1maNWraoGt8sEqhKIi4tj0qRJvPLKKwwbNsxiccgESliaTKAqLhnDkivpBErkKu1jsbAJ1ENxCu9hV79+fT777DNLh1HqPD09efDAvJt9CiHEo+755ztaOgSBTKCEBY0bN07+YhVCCDMNHTrC0iEIHpJv4QkhhBBClCeZQAkhhBBCmElO4YlKISkjXXeBd1m3A5RLW8J8SRnpuDo5WjoMIYSQCZSo+FxdXcutLXs0uT9Uog/pR+kZZK5OjuV6PAghRGFkAiUqvKCgEEuHUKHJ18eFEKL8yTVQQgghhBBmkgmUEEIIIYSZZAIlhBBCCGEmuQZKVDgLFgSSlJRUrLJpaakAODlZ5nmBpcXV1VWu/RJCiApMJlCiwklKSiLp7m1cHMwvm5mR+38VHpRuUOUoJcPSEQghhCiKTKBEheTiAAu87c0uF3QoEyhe2YpC2wchhBAVl1wDJYQQQghhJplACSGEEEKYSSZQwmI2bNjA9u1bLB2GEABs375FjkchhMlkAiUsJjo6mlOnTlg6DCEAOHXqhByPQgiTyQRKCCGEEMJMMoESQohiSklJJiRkLikpyXo/F6e8OWnFyWeOouosbnpZ9MlQXmP7JSUlmcDA6Ywb58e1a1dJSUkmKOgdvdfmjKcp+VNSkgkOnk1g4DsEB88udr+KG492W2zslRIfK0XFFRt7hfHjR3Dt2tVit1FZyASqAjp58iQeHh74+fnp/k2ZMsXSYQkh8omM3M2FC+fZt2+P3s/FKW9OWnHymaOoOoubXhZ9MpTX2H6JjNxNbOxVMjIyCA9fRWTkbq5evaL32pzxNCV/ZORuYmIuEht7hZiYi8XuV3Hj0W5bu3Z1iY+VouIKD1/FgwcPCA9fVew2KguZQFVQHTt2JCIiQvdv1aqH/2AUojJJSUkmOvowiqJw5Mgh3c9RUYdNXmEorIyxNFPrKI1+GaqzuOll0SdDeY3tl2vXrnLkyEFd+YSEOIOvTR1PU2LV5snryJFDZvfLFEWNR0JCXImOlaLiio29wvXr8UDuWD7sq1ByI81KxM/Pj1atWnHx4kVSU1NZuXIl7u7uREREsH//flQqFb1792bEiBHMnDmTlJQUUlJS+OCDD1ixYgVnzpyhZs2aJCQkEB4ezpgxY/j0009xcXFh27ZtpKenM3bs2HLrT2pqKhkZGQQE+OttT0q6i90jPLVPz4aspLsFxqUwVlYqNBqljKN6uFlZqUhKuou9vek3YI2M3I2i5I57To5at11RNOzbt4dRo4z/LuUtn7+MsTRT6yiuouosbnpZ9MlQXkVRCt0v4eErycnJ0aujsNemjKcpsUZG7katVutty8lRm90vU/ZrUeOhVdxjpai48q86hYevIixsuVltVCaP8MdUxXbixAm9U3gffvghAO3atWPTpk107tyZL7/8kkuXLvHVV1+xbds2tm3bxvfff8/ly5eB3FWsHTt2cPr0aVJSUti9ezcLFy7kxo0bqFQq+vbty5dffgnA559/jo+Pj6W6K0Slc/x4tO6DMe+HlFqt5tixKLPK5y9jLM3UOoqrqDqLm14WfTKU19h+SUiIN3EUTBtPU2I9fjzawARGMbtfpihqPLSKe6wUFZd29UkrISHO7DYqE1mBqqA6duzIihUr9LYdOXKEJ554AoDatWtz584dLly4wPXr1xk1ahQAf//9N9euXQOgcePGAFy+fJmnnnoKyH1IbZMmTQAYNGgQAQEBPPfcc9SsWZOaNWuWQ8/+4ezsjKOjEytWhOttDwjwR5N2u1xjqUgcbcHZqUaBcSlMrVpVuX37fhlH9XCrVasqw4f7mVXGw8OTqKhDqNVqVCoVkPvBaGNjQ6dOXmaVz1/GWJqpdRRXUXUWN70s+mQob+7pJcP7xc2ttsmTKFPG05RYPTw8OXz4O71JlEqlMrtfpihqPMzpW3Hiqlu3nt4kyt29vtltVCayAlXJNWnShGbNmrFlyxYiIiIYMGAALVq0ANC9eTRv3pz//ve/QO4E6+rVqwDUrVuXqlWrsm7dOgYNGmSJ8IWotHx9B+l+x6ytbbCxyf17VKWywsdnoFnl85cxlmZqHcVVVJ3FTS+LPhnKa2y/+Pu/ibW1tV4dhb02ZTxNidXXd5Auhn/asDG7X6Yoajy0inusFBWXv/8Uo68fNjKBqqDyn8Lz8/MjIyOjQL5WrVrh4eHB0KFDGTBgAFevXsXNzU0vT9euXalevTpDhgxhzpw5ODg4YGtrC8DgwYP56aef8PT0LJd+CfGwcHGpjqdnN1QqFV26eOt+9vLqhotLdbPK5y9jLM3UOkqjX4bqLG56WfTJUF5j+6VBg0Z06dJdV97dvb7B16aOpymxavPk1aWLt9n9MkVR4+HuXr9Ex0pRcTVs2Ji6desBuWPZoEEjs9uoTOQUXgXUoUMHjh8/bjTP0KFDdT+PHTu2wMXfYWFhup8vX77Ms88+y7vvvktycjJ9+vShevXcA1+tVjNw4MACf4UJIYrm6zuIhIQ43V/ieX8uTnlT04qTzxxF1Vnc9LLok6G8xvaLr+8gYmIucOvWTfz9p1Ct2mNcvnyRmzdv6F6bM56mxOrrO4jY2Cu6U1/F7Vdx49Fu8/MbTUTExyU6VoqKy99/CqGh7z70q08AKiX/1W3ioZOens5bb73F3bt3ycnJYfjw4fj6+rJ8+XJ++uknwsPDcXFxKbKe0r7OZt++HTx4kMXQoSP0tmuvgVrgbfo3orSCDmUCFKtsRRF0KBMrp1pyDVQ5qlWrKqtWvQ9Q4HgUppHjsORkDEtHaY9jrVpVDW6XFahHgKOjI2vXri2wfdq0aRaI5h/jxo2TNwtRYcjESQhhDrkGSgghhBDCTDKBEkIIIYQwk5zCExVSSsY/1zOZWw6KV7aiSMkAVydLRyGEEMIYmUCJCsfV1bXYZe1JBcDKybm0wil3rk4lGwMhhBBlTyZQosIJCgqxdAhCCCGEUXINlBBCCCGEmWQCJYQQQghhJplACSGEEEKYSa6BEhXOggWBJCUllaiOtLTci8mdKvHF5Pm5urrK9WFCCFFByARKVDhJSUncvXsb5yrFr0P73GUb1YPSCcrCUh+ObgghxENDJlCiQnKuAiP7qIpdfvP+3Ec8lqSOikTbHyGEEBWDXAMlhBBCCGEmmUAJIYQQQphJJlDCYjZs2MD27VssHYYQxbJ9+xY5foV4hMkESlhMdHQ0p06dsHQYQhTLqVMn5PgV4hEmEyghhBBCCDPJBEoIIUooJSWZ4OBZBAfP5syZ33ntteH4+b3MjBlTCQ6eTUpKcp58swkMfIfAwOkEBb2jl67NExIyl5SUZGJjrxisK3+eceP8CAp6h2vXrhISMpfY2Cu6dEOxFpZmap68/dXG8/bbbxfaD2P1nTnzGyNGDObs2d8LbTs29grjx4/gzJnfCQmZy7VrVwkMnM64cX5cu3bVaOza19qxMRSjsTRDcZw9+7te/7X5tTFp04OC3mHWrGm6OLXlr127qjsWZs2axtixw5k1axpvvvlmsfeZqfm17Ro77ozVV9j4mhO3qcdGYWl5x9FQ/pLeR9BUMoEqAydPniQgIEBv29KlS9m7d6/JdcTHxzN48GAATp8+zfnz5wHo3Llz6QUqhCgVkZG7iYm5REzMRdasWU5WViYA168nEBNzkX379uTJd5HY2CvExl7l6tUreunaPBcunGffvj2Eh68yWFf+PBkZGVy9eoXw8JVcuHCetWtX69INxVpYmql58vZXG8/Zs2cL7Yex+lavXoGiKKxevbzQtsPDV/HgwQPWrFnOhQvnCQ9fSWzsVTIyMggPX2U0du1r7dgYitFYmqE4Vq9ertd/bX5tTNr0q1evEB8fp4tTWz48fJXuWIiPjyMzM5P4+Dj++uuvYu8zU/Nr2zV23Bmrr7DxNSduU4+NwtLyjqOh/Nu2bTMyOqVHJlCVwJ49e0hMTLR0GEIIA1JSkomKOqR7nZaWViDPkSOHiI29QnT0YYN1HDlySPfXeHT0YRRF4ciRQ1y/Hl8g7w8/HCw0T0JCPIqikJAQh6IoREUdLrDKoC2bP83UPPn7e+TIwQL58/ejsPrOnPmN9PQ03bidOHGsQN7Y2Cu6Pqalpf2vf3n7HKdbicgfu3bMtWUKi9FYWmFxaEVF5e7bI0cO6rYZOgYSEuJ05RMS4vTGMC/tsWDOPsu/fwrLr03L35YpZQzty2vXrppULm+a/vZDREUdMqt83v1Q2L4/cOCAyat1JSE30ixny5Yt4/Tp0yiKwqhRo+jVqxenTp1izZo1AGRkZLBo0SJsbW0BOHPmDNHR0Zw9e5ZmzZqRlZXFW2+9xfXr13FxcWHVqlXcu3ePmTNncv/+fRRFYdGiRTg4OBAcHExmZiYpKSm88cYbvPDCC/Tp04dGjRphZ2fHvHnzmDNnDsnJuQdaYGAgLVu2LLexSE1NJSMjg4AAf73tSUl3sZapvZ6MLEjLuFtgrACsrFRoNHKjzZIozhgmJd3F3t6eyMjd5OTkGM2bk6Nm7drVqNXqQtP37duDoigoSm4canV2oXk1GpXRPFqKomHfvj2MGjUWyP0LXVt//jStovLk769arUalUunlz9uPnJx/+py/vtWrV+i1/cEHqwvkPXfurNE+Qu6KRFjY8gKxr127Wvc6f715YzSWVlQcanXuvi3qGDBUzhDtsWDOPsvLWP7IyN167Ro67owdM/n3ZXj4SpPK5U3Luz1vLKaWz7/qZGjfazRFj1NpkI+pMnLixAn8/Px0//bv309GRgbx8fHs2LGDLVu2sG7dOu7du8fFixdZsmQJW7Zswdvbm2+++UZXT9u2bfH09GT69OnUrVuX9PR0AgIC2L59O6mpqZw7d461a9fi7e3Njh07mDp1Kr///juXL19m9OjRfPzxxwQFBbF161YA0tPT8ff3Z/ny5axbt46OHTsSERHBggULCA4OttBoCVF5HT8eXeCDOL+8q0KFpR87FsXx49GFfrDmz28KtVrNsWNRerFq68+fZmoeQ/3N+4GYvx/6k0L9+rSrT3njzd+2oVW4/BIS4gzGnpAQV2A8DcVoLK2oOLT7trRojwUtU/ZZXsby5993ho47Y8dM/n2ZkBBvUrm8aaYeG4WVz78fCtv3RY1TaZAVqDLSsWNHVqz456+rpUuXkpaWxtmzZ/Hz8wNyd/L169dxc3MjNDQUR0dHbt26Rfv27Qut97HHHqNevXoA1KxZkwcPHnDlyhUGDRoEgIeHBwAXL15k7dq17N69G5VKpfdG0bhxYwAuXLjAiRMn+PrrrwG4d+9eKY5A0ZydnXF0dGLFinC97QEB/mSm3y7XWCo6Bzuwd6xRYKwAatWqyu3b9y0Q1cOjOGOoXQ1s1+5pDh/+zuikRqVSUbduPa5fjzeYT6VS0amTl+60RlGTKJVKZdIkysbGhk6dvHSvPTw8dfXnTzM1j4eHZ4H+auPR5s/bj39Wp5QC9Tk6OulNomxscj+S8rZ97tzZIidR7u71Dcbu5laHW7du6I2noRiNpRUVh3bfltYkSnssaJmyz/Iylj//vjN03Bk7ZvLvSze32ty6dbPIcnnTjNVnSnnt75FWYfu+qHEqDbICVY7s7e3p0KEDERERbN68mV69elGvXj0CAwNZuHAhYWFhPP744wXeGPO+WWoPuLyaNm3KH3/8AeRecL5kyRJWrlxJ//79WbJkCR06dNCr08oqd7c3adKEUaNGERERwXvvvUffvn3LqutCPLR8fQdhbW1tNI+1tQ0TJ07WTRAMpfv4DMTXd5Dud9zGxrbQvNp6CsujpVJZ4eMzUC9Wbf3500zNk7+/Njb/xKPNn7eOvPHmr2/yZP0v27z++uQCbfv7TzHaR0CXJ3/sEydOLvCeaShGY2lFxWFjk7tvizoGDJUzRHssaJmyz/Iylt/Xd5Beu4aOO2PHTP596e//pknl8qbpH+M2unEztXz+/WBo31tZFT1OpUEmUOXIyckJR0dHhg0bxoABA4DcVZj+/fszePBghgwZQlpaWoELxp988kmWLl1KTEyMwXonTJjAwYMH8fPzY9WqVQwZMoSePXsSGhrKsGHDOHbsmO46p/zlvv76a/z8/Bg7dizNmzcv/U4L8ZBzcamOl5e37rWTk1OBPF26eNOwYWM8PbsZrKNLF29cXKrj4lIdT89uqFQqunTxpm7degXydu3avdA87u71UKlUuLvXR6VS4eXVDReX6nqxasvmTzM1T/7+dunSvUD+/P0orL62bZ/E0dFJN24dO3YqkLdhw8a6Pjo5Of2vf3n7XJ8GDRoZjF075toyhcVoLK2wOLS8vHL3bZcu3XXbDB0D7u71deXd3evrjWFe2mPBnH2Wf/8Ull+blr8tU8oY2pcNGjQyqVzeNP3t3nh5eZtVPu9+KGzf9+jRo8hxKg1yCq8MdOjQgQ4dOuhte/vttwvNP2vWLGbNmlVg+65duwAYMmQIQ4YMAeDo0aO69LynCNetW6dXtn79+vTp06dAnYcO/fPNj+rVqxMeXvCUkBDCPL6+g4iNvQyoGDRoCCtWLCYrK5O6dd2pUsVR76/v2Ngr/zttpKBSqQyuOCQkxOHjM5Bu3bozf36Qwbry5gkJmUvt2nUYN86fLVs24uc3moiIjwtdYdKWNdYfY3ny9lebJzHxeqH9yBtvfpMnB7B4cSiTJ08rtG1//ymEhr7LpEnT2LdvNyNGjGH9+ve5detmgRWJ/OW1r0eMGMOWLRsNxmgszVAckydP49NPt+v139d3EDExF7h166YuPScnB7VazZ07t/H3n4KiKISGvou//xSqVXuM2NgrZGZmcPt2IrVqPY6Tk2Ox95mp+bXHIFBkfwtLMzS+5sRt6rFRWHntfihs3w8bNgwzr+kvFpVi6tWI4pFX2tfZ7Nu3gwcPshg6dITedu01UCP7FDxdaarN+3MP65LUUZFs3q9g71hLroEqI8UZQ+1z8PIfv48qOQ5LTsawdJT2ONaqVdXgdlmBEhYzbtw4ebMQlZZMnIR4tMk1UEIIIYQQZpIJlBBCCCGEmWQCJYQQQghhJrkGSlRIqQ/+uRC8uOWhZHVUJKkPwN7R0lEIIYTQkgmUqHBcXV1LXIdaSQXA3tG5xHVVBPaOpTMuQgghSodMoESFExQUYukQhBBCCKPkGighhBBCCDPJBEoIIYQQwkxyCk9UWAsWBJKUlGSx9tPScq+jcnKq2NdRWVmp0Ggq/8Xyrq6ucvpWCFFpyARKVFhJSUncvZtosW+fZWTk/q9YpVsmgEdIpgyxEKKSkQmUqNDsHaGLac/PLHVH9uT+b6n2HyXasRZCiMpCroESQgghhDCTTKCEEEIIIcwkEyhhMRs2bGD79i2WDkMIIcrc9u1b5P3uISMTKGEx0dHRnDp1wtJhCCFEmTt16oS83z1kZAIlhBBCCGEmmUAJIYQQFnbmzG/07t2bs2d/JyUlmeDg2QQHzyYlJZmUlGRCQuYW+Dmv3DKzDJYxRf78sbFXGDfOj8DAd7h27arRusxtqzjxmJI3NvYKISFzy+3+gTKBKkPx8fEMHjzYpLyDBw8mPj7erPr/+usvTp8+XWD73r17OXjwYKHlZs6cSVRUlFltCSGEKDurV69Ao9GwevVyIiN3ExNzkZiYi+zbt4fIyN1cuHC+wM955Za5ZLCMKfLnDw9fRUZGBrGxVwgPX2m0LnPbKk48puRdu3Y1Fy6cZ9u2baUWhzEygarEDhw4wKVLlwpsHzBgAN27d7dAREIIIcx15sxvpKenAZCWlsYPP3yvS/vhh4NERx9GURSiog4RFXXofz8f1q3OpKQkExV1SFfmyBHD+QqTkpKcp43DnDnzO9ev//MHfUJCfKF15S9bGqtQ5tSZN29CQhyKonDgwIFSXQ0rjNxIsxz4+fnRqlUrLl68SGpqKitXrsTd3Z0VK1YQHR1N7dq1SU7O3dmrV6+mZs2aDB06lJiYGIKDg4mIiGDFihWcOHECjUbDSy+9RK9evYiMjMTW1pY2bdowe/ZsGjVqhJ2dHY0bN6ZmzZoMHjyYuXPncvPmTZKTk/Hy8mLq1Km6uK5cucKsWbOwsbHB2tqaxYsX4+bmVm7jkpqaSkZGBgEB/gbTk5LuorIut3CEBWVnQdKDu4UeC2XtYXkcjiXJGBqXlHQXe3t7g2mrV6/Qe63RaHQ/5+So0WhUAKjVat12RdGwb98eRo0aS2TkbnJycnRpanU2KpWqQL7CREbuRlEUXf7Vq5cbzGeorvxli2rLFObUmTevlkZTOnEURVagykm7du3YtGkTnTt35ssvv+TChQucPn2a3bt3s3jxYtLS0oyW37dvH0uXLmXr1q04ODjg5uaGr68vo0aNol27dqSnp+Pv78/y5f8c+Ddu3OCpp57io48+Yvv27Wzfvl2vzmPHjtGmTRs+/vhjJkyYwN9//10mfRdCCFE47epTYf6ZTCi6n9VqNceO5V6Kcfx4dIFJhKF8hTl+PFo3OVOr1YXGY6iu/GWLassU5tSZN6+xOMuCrECVkyeeeAKA2rVrc+fOHS5dukTbtm2xsrLC2dmZFi1aGC2/fPlyli9fzp07d/D09DSYp3HjxnqvXVxc+OOPPzhx4gTOzs5kZWXppQ8aNIgNGzYwduxYqlatSkBAQAl6aD5nZ2ccHZ1YsSLcYHpAgD+pDxLLNSZhGbZ24FylRqHHQlmrVasqt2/ft0jbDwsZQ+OMra46OjoZnUSpVCoURcmzqqRgY2NDp05eAHh4eHL48Hd6kyhtmbz5CuPh4UlU1CHUajU2NjbY2dkbjMdQXfnLFtWWKcypM29eY3GWBVmBspDGjRvz+++/o9FoSE9P113LZG9vz+3btwE4e/YsAFlZWXzzzTcsX76czZs3ExkZSUJCAiqVSm+p18pKf3fu3buXqlWrsmzZMsaMGUNGRobeL9jBgwd55pln2Lx5Mz179uTDDz8s624LIYTIZ/Jk/T9e876XW1vbYGOTu9ahvdwCQKWywscn90Gdvr6DdNtz89kazFcYX99BusmZSmXF5MnTDOYzVFf+skW1ZQpz6sybV8vKqnTiKIpMoCykdevW9OzZk0GDBjFt2jRq1KgBQK9evThy5Ah+fn6cO3cOADs7Ox577DH69+/PyJEj6dy5M3Xr1qVt27Zs3bqVEycM35zNw8ODqKgohgwZQnBwMA0bNiQx8Z8VnbZt2/Lee+8xbNgwduzYwfDhw8u+40IIIfS0bfskjo5OADg5OdG16wu6tK5du+Pp2Q2VSoWXlzdeXt7/+7kbLi7VAXBxqY6Xl7euTJcuhvMVxsWlep42utG2bTvq1q2nS3d3r1doXfnLFtWWKcypM29ed/f6qFQqevToUSpxFEVO4ZWhevXqsWvXLr1tQ4cO1f08atQoRo0aVaDcnj0Fv7Y5adIkJk2apLeta9eudO3aFYBDh/75BsbkyZN1P3/xxRcF6goLC9P9vHPnTuOdEEIIUeYmTw5gyZKFTJ48DXf3+sTGXgHQraQkJMQZ/FnL13cQsbGXAZXRfIXx9R2kl9/ffwohIXNxc6vD+PH+bNmysdC68pctDebUqc3r5zeaiIiPGTZsGHmuqS8zKiX/lWdCFKK0r2/Yt28HDx5kMXToCIPp2mugupT9SqxBR/43j7VU+4+SI3vAucrjcg1UJSZjaJz2OXiFvd+BjGFpKe1xrFWrqsHtsgIlLGbcuHHyZiGEeCQYmziJykmugRJCCCGEMJNMoIQQQgghzCQTKCGEEEIIM8k1UKJCy0z/52Lu8paRnvu/pdp/lGSmg3MVS0chhBCmkwmUqLBcXV0t2r5KkwqAUxVni8ZRlIfhGWTOVSy/v4UQwhwygRIVVlBQiKVDqBTkq89CCFH+5BooIYQQQggzyQRKCCGEEMJMcgpPVHgLFgSSlJRkdrm0tP9dw+Rk+WuYXF1d5ZSkEEI8RGQCJSq8pKQk7ty9Dc7WRWfOKyP3YUgPbLLKICozpJbDQ5mEEEKUK5lAicrB2RrV8PpmFVE+iQMwu1xp08YhhBDi4SHXQAkhhBBCmEkmUEIIIYQQZpIJlBBCCCGEmWQCJSxmw4YNbN++xdJhiApg+/YtciwIISoVmUAJi4mOjubUqROWDkNUAKdOnZBjQQhRqci38IQQFcaZM7+xeHEotWo9TnJyEtnZ2cycGcT9+/d4//2V1KlTl9mzg/n77xQWLAhCURRq1XJDpYLExERAoW5dd956axbx8ddYvDgUd/d69O8/gPDwVcyYEUibNu2Ijb1CaOi7BAbOR1EUxo9/F1fXmjg4ONCz50uEh69EURTq1KkLwM2bN3j8cTf+/juFoKAFNGjQSK+OatUe4733lpCZ+YDbt29Tp05d3nprFufPn+X991dSt647b7wxlfXr3+fmzRvUrl2Xt9+ehYtLdYPjEBt7hZCQudSuXYdx4/zZuPEDQMXUqdMBWLNmBX5+o4mI+JhJkwL0tn388QYyMzO4c+e2LlaAlJRk1qxZgY/PIFauXELNmrWwt3dg6tTpuLhU16WPGDGGjRvXo1arUanA2tqGQYOGsGrVUgID5+vq09b53ntLAFiwYB6xsfGEhr7LlClvs2/fbl08anU2KpXqf3W9wsqVSwu0XxRtfLl1ricnJwdraxu98to8kyYF6Lbl3U8NGjQymCd/G3nHNG++wspqx0GtVmNjY6O3n0aMGMOWLRt1/+ev7733FgMqRo8ex6JFW3j99SkGxyN/24aOP0C3r7T7IG9ftPu+Vq3HsbOzNzp2RY2FsdiK2p6/7/mPwcLaqWhUiqJU7qeQVkLx8fH069ePNm3a6LZ16NABgEmTJpVJm7dv3+b9998nODjYYPrJkyfZsWMHK1asMFJH6T5v7a233kCjUVixItxovoAAf+5kJlXq2xjUtHctsp/F9TA8Cy8gwB+A9PR00tPT9NKcnJzIyMgkJ0cNQPfuL3Lu3FmuX48vtL7u3V/k+PEfdXXZ2NigVqtxcnJi3bpNzJgRwPXr8bi710dRFL26rK1tdG0Z4u5en7Cw5Xp1tGzZmkOHDhSI4YcfDurqcnevR0JCvF76qFFjDbahrTt/ue7dX0RRFA4f/o66detx/Xo83t499LYlJPxz2wxtrAAff7yBw4e/o0oVR70x1sahTa9b110vTgBHRyfS09P06tPWqe13nz59+OWX/3L9ejxOTk6kp6cXiAdy92daWsH2i/JPfPp15i2vzePt3UO3Le9+CgtbbjBP/jbyjmnefIWVzTsOBfeTO9evJ+j+z1+ftpy7e33d/jQ0HvnbLuz40+4r7T7I25fC9r2h+osaC2OxFbU9f9/zH4OFtWOq0n5PrFWrqsHtcgrPQpo1a0ZERITu36RJk8ps8gRQq1atQidPQlQEWVmZBSZPAGlpaXoTmoMHvzU6eQI4fPh7vbrUarWuroMHD+jKJyTEFajL2ORJW+bkyaN6dURFHSqQ74cfvterK/+k5IcfDpKSklygXGzsFb2Y8pY7cuQQUVGHUBSFhIQ4FEUhKkp/W/5Yr127SkpKMtHRh1EUpcAYHzlyiNjYK7r0/HECujLa+gBdnVpff/21Lu60tDSD8WjT8rdvaBzyyht//jq15fPmiYo6TEpKst5YJiTEcebM7wXyGGrjyJFDBfIZqt/QOGhj+mefxOv9n7e+vMfNP/vzcIHxyN/2mTO/6/XryJGDurzafaXdB3n7YmjfG+rbtWtXjY6Fsdjyj0thY52371FRh/TaNNRORSSn8CqIvCtAPXr0oH379ly5coUaNWqwevVqHjx4wJw5c7h//z7Jycm8/PLLDBs2DD8/P1q1asXFixdJTU1l5cqVuLu7Ex4ezvfff09OTg5Dhw7l3//+N9OmTWPXrl188803bN26Vdf2ypUrLdLn1NRUMjIydKsPhUlKugvWlXihNENDUtrdIvtZXFZWKjSaSjw+5O5jjUZTavVpNIXf/X3z5g9LXP+6dWv0XmsnaHnl5Bi/A31Ojpp9+/YU+Es7PHxVoWW0p8KKajt/fS1btqawkw05OWrWrl1daLqh+sLClhMZuVuv7aL6W5jCxiGvyMjdRuPft28PiqLo8iiKhn379nDu3Fm9vGvWLC+QR9tu3jbyTny1+QzVP2rU2ALjAIb3k6H6DI1Z/rjyx6YoGtasWa5XxtjYG/uDoLCx057CLmwsjMWWd1yMjXXemNVqtV6bhtqpiGQFykIuXbqEn5+f7t+tW7d0aXFxcbz55pvs3LmTpKQk/vjjD2JjY3nppZfYuHEj69atY9OmTbr87dq1Y9OmTXTu3Jkvv/ySP//8k6ioKD799FN27NjBpUuX9N58rl69yvr164mIiKBx48b8+OOP5dl1ISyqNK5aKGrSYqpjx6IKbCtqdS1//Hk//AxJSIjj+PHoQmPWruqY2iftCtDx49GlMpaKohgch7yKiv/YsSi9PGq1mmPHogqMZVpaWoE8htrIO6bafIbq15YzNA6FjU3e+gzlyR9X/tjUanWBVTxjjB0fhY1dQkK80bEwFlvecTE21nlj0q7QFZa/opIVKAvRnsLTOnnypO7n6tWrU6dOHQDq1KlDZmYmderUYfPmzRw4cABnZ2e9N5MnnngCgNq1a3Pnzh2uXLlCu3btsLa2pkqVKgQGBhIf/88bSY0aNZgxYwZOTk5cvnyZp556qox7a5izszOOjk4mXwNVaTlY4SrXQBkVEODPnTu3y6UtlUpV4g9+7TVVJdWpk1eBbdprmwqTP37tSkdhfdJeIxMVdchgzCqVirp163Hr1g2T+uTunntNoYeHJ4cPf1fisVSpVAbHIS8PD0+j8Xfq5KU7nam9kLtTJ68C18o5OTmRmZmpl8dQG3nHVJvPUP3GxqGw4yxvfYbK5Y8rf2w2NjbY29ubPIkydnwUNnZubrW5detmoWNhLLa842Jou6Exyz0G3XVtGmqnIpIVqArI0NLvxo0beeqpp1i6dCk9e/Y0+qbVpEkT/vzzTzQaDdnZ2YwePZqsrNwH6t6/f59Vq1axYsUKQkJCsLe3L5W/IoUoqWrVqpVaXVZWhT94euTIkp8WmDBB/3pFG5uCf4taWxt/+LW1tQ0+PgMLbPf3n1JoGRsb2wL12tjYGG3L338Kvr6DCj2lZG1tw8SJkwtNLyw+X99Bev0uqr+FKWwc8ioqfh+fgXp5VCorfHwGFhjLSZOmFchjqA1raxtd37T5DNWvLZd//xvaT1p56zOUJ39c+WNTqayYNGlavjEofOzz9sVQmqG++fu/aXQsjMWWd1yMjXXemG1sbPTaNNRORSQTqEqiW7dubNmyhaFDh7J582asra11k6L8WrdujaenJ0OHDmXYsGH07dsXOzs7IHfVp3379vj6+vLqq6/i4ODwv69/C2FZdnb2ODo6Fdju5OSEtfU/HwDdu79I3br1jNbVrdsLenVpPwCcnJzo3r2Hrry7e/0CdeVtyxB39/p06NBZrw4vL+8C+bp2fUGvLnf3evnSuxv8qnbDho31YspbrksXb7y8vFGpVLi710elUuHlpb8tf6wNGjTCxaU6np7dUKlUBca4SxdvGjZsrEvPHyegK6OtD9DVqdWrVy9d3E5OTgbj0ablb7+or6znjT9/ndryefN4eXXDxaW63li6u9enbdt2BfIYaqNLF+8C+QzVb2gctDH9s0/q6f2ft768x80/+7NbgfHI33bbtu30+tWlS3ddXu2+0u6DvH0xtO8N9a1Bg0ZGx8JYbPnHpbCxztt3Ly9vvTYNtVMRySk8C6hXrx67du3S29ahQwfdrQyOHj2q2573tgLffPNNgbryngYcOnSo7ufXX3+d119/XS+vts3CLhrXti+EpUyeHFDgPlCTJ0/Tuw+Uj89AunXrbvQ+UD4+A3n22ecK3Adq8uTcv9z9/acQGvou/v5TUBSF0FDT7wOlXdXIW0e1ao8RG3tF7z5QPj4DadWqle4+UP7+b+rdB8rYX9j+/lMM3gdKWyYhIU53H6j82/LeByrvCoyv7yASEuIK3Acq74pBQkKc0ftA5V/R8fUdRGzsFQCGDRtGx45ehIa+y6RJ00y+D5SpKw3a+PLfByr/ykZuH//Zlnc/FZansPL58xVWVjsO2tNPecvnvw9U/vpiYy+jvQ/Ujh1bCh2P/G0bOv7gn/tAafeBfl/07wNlrG9FjYWx2Iranr/vhbVZ0cl9oITJ5D5QxSP3gSqa9huKZTVGRXkYxtDSZAxLTsawdJTXfaBkBUpYjKenJw8eGD4NKR4tzz/f0dIhCCGEWWQCJSxm3Lhx8teWAGDo0BGWDkEIIcwiF5ELIYQQQphJJlBCCCGEEGaSU3iickjN0V0Ubk4ZwPxypS01B+wtG4IQQojSJRMoUeG5uroWq1yaOhUAJ3vn0gzHfPbF74MQQoiKSSZQosILCgqxdAhCCCGEHpOugSruU7aFEEIIIR5GJk2gBg0aVNZxCCGEEEJUGiadwqtZsyY//fQT7dq10z1TTYiytGBBIElJSeXaZlra/66ZcrLwNVNmsrJSodE8ug8UcHV1ldO8QohyZ9IE6o8//mD48OF621QqFefOnSuToIRISkrizt074FSl/BrNyADggbVpT6UXFUDaA0tHIIR4RJk0gTpx4kRZxyFEQU5VsB76Yrk1l7P9W4BybVOUjHafCSFEeTNpAvXgwQPWrFnD8ePHycnJoWPHjrz55ps4OjqWdXxCCCGEEBWOSReRz58/nwcPHrBw4UIWLVpEdnY27777blnHJoQQQghRIZm0AnX27Fk+//xz3eu5c+fSu3fvMgtKCCGEEKIiM2kFSlEU7t27p3t97949rK2tyywo8WjYsGED27dvsXQYQgjxSNq+fYu8B5eASStQo0aN4uWXX6Zbt24AHDp0iHHjxpVpYOLhFx0djUajMHToCEuHIoQQj5xTp3K/ICbvwcVj0grUwIEDWbVqFfXr18fd3Z3Vq1fz8ssvl3VsQgghhChHKSnJhITMJSUlmdjYK4wfP4Jr164WSL927aouX94yxurL/7qotODg2QQHzy5Qr7H2ypNJE6jJkyfTsmVLXn31Vfz8/GjZsiUjR44s69gqlbCwMPz8/OjZsyddu3bFz8+PKVOmmFTW29ubzMzMYrcdHx/P4MGDi11eCCGEAIiM3M2FC+fZt28P4eGrePDgAeHhqwqkh4ev1OXLW8ZYfflfF5UWE3ORmJiLBeo11l55MnoKb9KkSZw7d45bt27RvXt33Xa1Wk2dOnXKPLjKZObMmQDs3buXy5cv8/bbb1s4IiGEEMJ0KSnJREcfRlEUfvjhIDk5agASEuK4du0q1ao9pktPSIgH4MiRQ6hUuddKR0UdxsdnIC4u1QvUFxV1mG7duud5fQhFUXRp3t4vFEjTOnLkkK7e/HXmba+8GZ1AhYWFkZKSQmhoKEFBQboO2djYUKNGjXIJsLLS3uohNjYWjUbD1KlT6dChA4cPH2bNmjUAPPHEE8ybNw+A4OBg4uNzD8g1a9Zw8OBBjhw5QkZGBteuXWPcuHEMGDCAP//8kwULFmBtbY29vT0LFizQa/fo0aO899572Nvb4+LiwsKFC6latSrz5s3jzJkz1KxZk4SEBMLDwxkzZgyffvopLi4ubNu2jfT0dMaOHVtuY5SamkpGRgYBAf4F0pKS7oK1SQuk4lGWmUVSuuFjyByP+uNwSoOMYcmV9xgmJd3F3t5e9zoycrfuc147edIKD19Fy5at9SY2+fMpioZ9+/YwatTYAvUpioa1a1frXqvV+uXCw1fqpeVtJydHras3f5152ytvRj+hnJ2dqVevHsHBwWzduhV3d3c0Gg3Lli3j77//Lq8YK6VPP/2U6tWrs3XrVsLDw5k/fz5qtZoFCxawfv169uzZg5ubGzdv3gRyrzOLiIjA3d2do0ePArkTjA8++IC1a9eyfv16AAIDA5k7dy6ffPIJQ4cOJSwsTNemoigEBQWxZs0aPvnkE5577jnWrl3LwYMHSUlJYffu3SxcuJAbN26gUqno27cvX375JQCff/45Pj4+5TtIQgghKozjx6P1JjZ5JSTEGUzXriJB7sTn2LEog/Wp1WoSEuJ0r/OXS0iI10vL34a23vx15m2vvJn0Lby3336bl156CQA3NzeeffZZpk+fzsaNG8s0uMrswoUL/Pzzz/z+++9A7o6+e/cu1apV063eTZo0SZe/bdu2QO6DmzP+90y2Vq1aAVCnTh2ysrIASExMpHXr1gA899xzLFu2TFdHcnIyzs7OuLm56dKXL19O9erVeeqpp4DcB682adIEgEGDBhEQEMBzzz1HzZo1qVmzZpmMRWGcnZ1xdHRixYrwAmkBAf7cyUgr13hEJWRvh6uD4WPIHLVqVeX27fulFNSjScaw5Mp7DPOv3Hp4eBIVdcjgJMrdvT4tW7YukK5S5T47VFEUbGxs6NTJy2B9NjY2uLnV4datG6jV6gLl3Nxqc+vWTV1a3kmUSqXS1Zu/zrztlTeTzpGkpKQwZMgQAOzs7Bg8eDDJyZa9+r2ia9KkCS+99BIRERFs2LCBnj17UqtWLe7du0dKSgoAISEhugmW9mDKy9C2xx9/nPPnzwNw+vRpGjVqpEurXr06qampJCYmAnDq1CkaNWpE8+bN+e9//wvA33//zdWrVwGoW7cuVatWZd26dQwaNKiUei6EEKIy8vUdpPvcsbbWX1/x95+il65lbW2DjU1uXpXKCh+fgQbrU6msmDhxsu61jY2N7n6SKpUV/v5v6qVp69S2oa03f5152ytvJk2gqlSpwpEjR3Svjx07RpUqVcosqIfBkCFDuHz5MsOHD2fIkCG4u7tjZWXFu+++y+uvv87QoUNRFIV//etfZtUbEhLCggULGDZsGJs3b2b27Nm6NJVKRUhICJMnT2bIkCEcP34cf39/unbtSvXq1RkyZAhz5szBwcEBW1tbAAYPHsxPP/2Ep6dnqfZfCCFE5eLiUh1Pz26oVCq6du1O3br1gNzVpwYNGumlu7vXQ6VS0aWLt26bl1c3vQu68+b38upGw4aN87z2xsvLW5fWoEGjAmlaXbp46+rNX6elLiAHE0/hzZs3j+nTp/POO++gUqmoXbs2ixcvLuvYKqUBAwbofjY0Rl26dKFLly562w4dOqT72dC39+zt7XV5nnjiCbZu3Vogz65duwDo1KkTnTp10kuLiYnh2Wef5d133yU5OZk+ffpQvXruQadWqxk4cKDcWV4IIQS+voNISIjDx2cg3bp1JzT0Xfz9pxRIHzFiDFu2bNStAGnLGKvP0GtjabGxVwAK1Js/n6WolPxXaxmRnJyMra0tzs7OZRmTKGXp6em89dZb3L17l5ycHIYPH46vry/Lly/np59+Ijw8HBcXlyLrKe1z82+99QYajWL0GijroS+WapvG5Gz/FqBc2xQlk7P9W2rKNVAVgoxhyVnqGqiS/v5UNKU9jrVqVTW43aQVqISEBAIDA0lISGDr1q34+/uzcOFC6tWrV2oBirLj6OjI2rVrC2yfNm2aBaL5h6enJw8eZFk0BiGEeFQ9/3xHS4dQqZl0DdTcuXN57bXXcHR0pGbNmvTp04cZM2aUdWziITdu3Dh5BpMQQljI0KEj5D24BEyaQCUnJ/Pvf/8byL1QefDgwaSmppZpYEIIIYQQFZVJEygHBwdu3ryp++rgTz/9hJ2dXZkGJoQQQghRUZl0DdSsWbN4/fXXuXbtGv379+fvv/9m5cqVZR2beNSlPdBd2F1e7QHl26YombQH4OBk6SiEEI+gIidQhw8fplmzZuzevZv169dz8uRJunbtyhNPPFEe8YlHlKura7m3mZaT+4VUp0r2gfxIP4PMwckix4oQQhi9jcFHH33EV199xaJFi1Cr1bobMZ47dw5ra2vmzJlTnrEKCyvtr9fK155Lh4xjyckYlpyMYcnJGJaOCnEbg88++4ydO3dSpUoVli5dire3Ny+//DKKotC7d+9SC04IIYQQojIxehG5SqXSPbLl5MmTusd9GHpGmxBCCCHEo8LoCpS1tTX37t0jPT2dc+fO0blzZyD3xpp5H/QnhBBCCPEoMToLGj9+PD4+PqjVagYNGsTjjz/OV199xYoVK3jjjTfKK0bxCFuwIJCkpKRSrzctLfc+Zk5Olf+xRA/zReSurq4EBYVYOgwhhCjA6ASqZ8+ePP300yQnJ9OqVSsAnJycCAkJoUOHDuUSoHi0JSUlcefuHSjtiU5GBgAPrGUltcJKk5v1CiEqriI/Pdzc3HBzc9O97tKlS5kGJEQBTs7YDRleqlVm7fgEoNTrFaVHu4+EEKIiMulO5EIIIYQQ4h8ygRJCCCGEMJNMoITFbNiwge3bt1g6DCGEMNv27Vvk/esRJxMoYTHR0dGcOnXC0mEIIYTZTp06Ie9fjziZQAkhhBCiTMTGXmH8+BFcu3bV7LIpKcmEhMwlJSW5yHzBwbMIDp5dZN7SVOEnUBcvXmT8+PH4+fkxcOBAVq1ahZHH91U48fHxtG/fHj8/P4YPH87gwYP55BPj3y6Ki4ujf//+zJgxo8Tt7927l4MHD5a4HiGEEMJc4eGrePDgAeHhq8wuGxm5mwsXzrNv354i88XEXCIm5mKReUtThZ5A3bt3j2nTpjF79mwiIiLYtWsXFy5cYMeOHZYOzSzNmjUjIiKCTz75hK1btxIVFcWhQ4cKzf/LL7/g4eHBokWLStz2gAED6N69e4nrEUIIIcwRG3uF69fjAUhIiDNrFSolJZno6MMoikJU1OFCV5ZSUpKJivrn8zQq6lCZ3HzZkAp9F8GDBw/SoUMHGjVqBOQ+WmbRokXY2toCEBYWxs8//wxAnz59GDlyJDNnzsTOzo6EhAQSExMJCwujTZs2zJw5k2vXrpGZmclrr71G79698fb25uuvv8be3p6lS5fSpEkT3N3dWb9+Pba2tty8eZMhQ4Zw4sQJzp8/z4gRIxg2bBinTp1ixYoVWFtbU79+febPn88XX3zBnj170Gg0TJkyBQ8PD4N9srW1ZcSIEezbtw9vb28iIiLYv38/KpWK3r1788ILL7B27VoyMjJo0KABzzzzDCEhuXdidnFxYeHChfz5559s2LABW1tb4uPj6d27NxMnTuTAgQNs2LABGxsb3N3dWbx4Me+//z41a9bk6tWrtGrVCl9fX27fvs3rr7/O3r17WbZsGadPn0ZRFEaNGkWvXr3Kfsf+T2pqKhkZGQQE+BeaJynpLlhbl1tMogLJzCApPc3o8VFaHua7uZeXR20Mk5LuYm9vb+kwKrT8q07h4asIC1tuUtnIyN26s02KomHfvj2MGjXWYL6cnBzda7VazbZt23jllZEliNw0FXoClZiYSP369fW2OTk5AXD48GHi4+PZtWsXarWaYcOG0bFjRwDq1q3L/Pnz2bVrFzt37uSdd97h5MmT7NmTu7R39OhRo+3evHmTffv2cfbsWd58802+++47bt26xaRJkxg6dChBQUFs27aNGjVq8N577xEZGYmNjQ3VqlVj7dq1RfarZs2aJCcnc+nSJb766iu2bduGSqVi1KhR/Pvf/2b8+PFcvnyZYcOGMXjwYBYuXEizZs349NNP+fDDD+nUqRPXr1/n888/JysrC09PTyZOnMj+/fsZNWoUL730Evv27SM19Z87OQ8ePJh58+bh6+vLZ599xoABAzhy5Ajx8fHs2LGDzMxMBg8eTOfOnalWrZpZ+0kIIYTIT7v6pJWQEGdy2ePHo1Gr1UDupOjYsSiDE6jjx6P1LutRFIVDhw7JBKpu3br8+eefetvi4uK4efMmMTExPPvss6hUKmxtbXnyySeJiYkBoHXr1gDUrl2bX375BWdnZ4KCgggKCiI1NZV+/foVaCvvDmjevDm2trZUrVqVBg0aYGdnx2OPPUZmZiZJSUkkJiYydepUADIyMujcuTMNGjSgcePGJvUrISGB2rVrc+HCBa5fv86oUaMA+Pvvv7l27Zpe3piYGObNmwdAdna2ro0WLVpgY2ODjY0NDg4OAMyaNYsPPviA7du306RJE1544QVdPU2bNiUnJ4eEhAS++uorNm3axM6dOzl79ix+fn5A7kF6/fr1cptAOTs74+joxIoV4YXmCQjw587/HrsiHjH2Drg6OBg9PkpLrVpVuX37fpm38zB71MawPFZGK7u6devpTaLc3esbya3Pw8OTqKhDqNVqbGxs6NTJq9B8hw9/p/sMV6lUeHt7lyxwE1Xoa6C6detGdHS0blKRnZ1NWFgYFy5coGnTprrTd9nZ2fz66680bNgQyB3AvBITEzl79izvv/8+69evZ8mSJajVauzs7EhMTERRFM6fP6/Ln798XtWrV6d27dqEh4cTERHBhAkTdM8FtLIqejizsrLYsmULL730Ek2aNKFZs2Zs2bKFiIgIBgwYQIsWLfTyN27cmEWLFhEREcH06dN1j9IxFOPOnTuZPHmy7iL17777Ti990KBBLFmyhGbNmlGtWjWaNGlChw4diIiIYPPmzfTq1Yt69eoV2QchhBCiKP7+U4y+NsbXd5Duc06lssLHZ2Ch+azzXOZhY2PDsGHDihGt+Sr0CpSzszNhYWEEBgaiKAppaWl069aNYcOGoVKpOHXqFK+88grZ2dn07NmTNm3aGKynVq1a3L59Gx8fHxwdHRkzZgw2NjaMHTuW8ePH4+7ubvKqi5WVFXPmzGH8+PEoioKTkxOLFy/mxo0bhZa5dOkSfn5+qFQq1Go1ffv2pVOnTgB4eHgwdOhQsrKyaNeund5zBwGCg4OZMWOG7hxvaGgoiYmJBttp164do0ePxsXFBScnJ7p27ar3jb+ePXsSGhqqO83o7e3NqVOnGDZsGOnp6bzwwgs4O5fyQ3uFEEI8kho2bKxbhXJ3r0+DBo1MLuviUh1Pz24cPvwdXl7dcHGpXmg+Ly9vDh06AICXlzeurq7lshqqUirTPQGERZX2AfnWW2+g0SgmncKThwk/erJ2fEJNOYVXaTxqY6g9hVeax+fDOIaxsVcIDX2XwMD5Zk2gIPcbdmvWrGDSpIBCJ1DafO+9txhQMXXqdJo3b1Cq41irVlWD2yv0CpQQQgghKq+GDRuzfn3xHnnj4lKdwMD5JuULDv6/YrVREjKBEhbj6enJgwdZlg5DCCHM9vzzHS0dgrAwmUAJixk3btxDt1wthHg0DB06wtIhCAur0N/CE0IIIYSoiGQCJYQQQghhJjmFJyq+tFTdt+ZKs06g9OsVpSctFf53k1ghhKhoZAIlKjRXV9cyqTctJ/cRAU4PwQf0Q/sMMgeHMtv/QghRUjKBEhVaUFCIpUOo8B7Ge8cIIURFJ9dACSGEEEKYSSZQQgghhBBmkgmUEEIIIYSZ5BooUWEtWBBIUlJSietJ+9837pycHs4HJRu6iNzV1VWuHxNCiDIkEyhRYSUlJXHn7l1UTo+VqB4lIxOADOvK/407Uyhpf1s6BCGEeOjJBEpUaCqnx3AeOqdEdaRuDwUocT2Vhba/Qgghyo5cAyWEEEIIYSaZQAkhhBBCmEkmUMJiNmzYwPbtWywdhhAWsX37Fjn+hajEZAIlLCY6OppTp05YOgwhLOLUqRNy/AtRickESgghhBDCTDKBEkKISiI29grjxvkRGPgOKSnJJa4vJSWZkJC5XLt2lZCQuQbr1OYpSXspKckEB88mOHi20XpK0pahsoXVZ0o7pdHv0lKasZhaV0Xqf0VVZhOoixcvMn78ePz8/Bg4cCCrVq1CUSrOE+PXr1/P77//blaZv/76i9OnTwMQEBBAVlZWsdvPyMhg5syZjBkzhtdee40333yT5OTiH6i3b98mODi42OWFEBVfePgqMjIyiI29wr59e0pcX2Tkbi5cOE94+EouXDhvsE5tnpK0Fxm5m5iYi8TEXDRaT0naMlS2sPpMaac0+l1aSjMWU+uqSP2vqMpkAnXv3j2mTZvG7NmziYiIYNeuXVy4cIEdO3aURXPFMn78eNq1a2dWmQMHDnDp0iUAVqxYgZ2dXbHb37NnDzVr1mTjxo189NFHPP3007z//vvFrq9WrVoygRLiIRYbe4Xr1+N1r3/44WCJV4Wiow+jKAoJCfEoikJU1OECKzjaPPnTzG1H68iRQ4WudBW3LUNlC6vPlHZKo9+lpTRjMbWuitT/iqxMbqR58OBBOnToQKNGjQCwtrZm0aJF2NraAhAWFsbPP/8MQJ8+fRg5ciQzZ87ExsaG69evk5WVRe/evTl8+DA3btwgPDycGzdusH79emxtbbl58yZDhgzhxIkTnD9/nhEjRjBs2DC8vb35+uuvsbe3Z+nSpTRp0gR3d3c2bNiAra0t8fHx9O7dm4kTJzJz5kx69+7N888/z6xZs7h+/TrZ2dkEBQXRvHlz5syZw/3790lOTubll1+me/fuREZGYmtrS5s2bZg6dSpff/01t2/fZs6cOajValQqFYGBgbRq1YoePXrQvn17rly5Qo0aNVi9ejXW1ta6MXJ3d2f37t20b9+e559/Hj8/P90K3ddff82mTZuwsrLimWee4e2332b16tX8+uuvpKen06tXL+7fv8+kSZPIysqiX79+rF27lhkzZrBr1y4OHz7MmjVrAHjiiSeYN28eP/30EytWrMDa2pr69eszf/584uPjmTVrFjY2NlhbW7N48WLc3NzK4pAwKDU1lYyMDAIC/A2mJyXdRbG2Lbd4HhZKZjpJ6dmFjqsoyNDjcMpaUtJd7O3tTc4fHr5K73VOjpp9+/YwatTYYrUfGbm7wFkBRdHo1Zk3T/40c9pRq9VFxl2StgyVVRTFYH2mtFMa/S4tpRmLqXVVpP5XZGWyApWYmEj9+vX1tjk5OWFnZ8fhw4eJj49n165dbNu2jf379/PXX38BuZOKjRs30qRJE+Lj49mwYQM9evTg0KFDANy8eZPVq1cTHBzM2rVrWbx4MRs2bGDnzp1G47l+/TqrV69m586dfPjhh3ppO3bswN3dnZ07dxIWFsZvv/1GbGwsL730Ehs3bmTdunVs2rQJNzc3fH19GTVqlN7K1eLFi/Hz82Pr1q3MmTOH2bNnAxAXF8ebb77Jzp07SUpK4o8//tBrt2vXrkycOJHdu3fTvXt3Ro0aRUxMDCkpKaxevZpNmzaxfft2bt26xdGjRwFo0qQJO3bswMfHh6+//hpFUTh48CDdunXTTU7VajULFixg/fr17NmzBzc3N27cuEFQUBBr1qzhk08+wc3NjcjISI4dO0abNm34+OOPmTBhAn//LY8AEaKiyrv6pHXsWFSx6zt+PFpvYgO57x9568ybJ3+aOe3knagpimKwnpK0ZahsYfWZ0k5p9Lu0lGYsptZVkfpfkZXJClTdunX5888/9bbFxcVx8+ZNYmJiePbZZ1GpVNja2vLkk08SExMD5K6WAFSrVo0mTZroftZea9S8eXNsbW2pWrUqDRo0wM7Ojscee4zMzMwCMeT9hW3RogU2NjbY2Njg4KD/PLTLly/j5eWly9eiRQtu3brF5s2bOXDgAM7OzgXeZPKKiYnhueeeA6B169bcvHkTgOrVq1OnTh0A6tSpUyDGX3/9FQ8PD3r06EFOTg6fffYZs2bNIjg4mKSkJMaPHw9AWloacXFxADRu3BiAxx57jNatW/Pzzz8TGRnJjBkzdPUmJydTrVo1atSoAcCkSZO4e/cuiYmJTJ06Fci9/qpz585MnDiRDRs2MHbsWKpWrUpAQECh/SwLzs7OODo6sWJFuMH0gAB/7mYUPvbCMJW9I64ONoWOqyioVq2q3L59v1zbNHeFsG7degUmUZ06eRW7fQ8PT6KiDum9v9nY2OjVmTdP/jRz2jl8+Dvde7JKpTJYT0naMlQ29/RTwfpMaac0+l1aSjMWU+uqSP2vyMpkBapbt25ER0dz7do1ALKzswkLC+PChQs0bdpUd/ouOzubX3/9lYYNGwK5v1jGFJVuZ2dHYmIiiqJw/vx5k8o1bdpUtzoUFxfHW2+9xcaNG3nqqadYunQpPXv21PvF12g0Bcr/9NNPAJw7d46aNWuaFOuXX36pWw2ztramZcuW2NnZUa9ePerUqcPGjRuJiIhg+PDhPPnkkwBYWf2zuwYPHszmzZvJyMigadOmuu01atTg3r17pKSkABASEkJCQgK1a9cmPDyciIgIJkyYQIcOHTh48CDPPPMMmzdvpmfPngVW54QQFYe//xS919bWNvj4DCx2fb6+gwq8T6lUVnp15s2TP82cdmxs/vlbvbC4S9KWobKF1WdKO6XR79JSmrGYWldF6n9FViYrUM7OzoSFhREYGIiiKKSlpdGtWzeGDRuGSqXi1KlTvPLKK2RnZ9OzZ0/atGlTKu2OHTuW8ePH4+7uTrVq1UwqM2TIEGbPns3w4cPJyclh9uzZpKWlERwczBdffIGLiwvW1tZkZWXRtm1bFi9erDdheeeddwgKCmLjxo2o1WpCQ017kOvUqVNZsGAB/fv3p0qVKjg6OhIaGoqrqyujRo3Cz8+PnJwc3N3d6dWrV4Hyzz//PEFBQUycOFFvu5WVFe+++y6vv/46VlZWPPHEE/zrX/9izpw5jB8/HkVRcHJyYvHixaSlpTF9+nRWr16NlZUVs2bNMil2IUT5a9iwsd4qVNeu3XFxqV7s+lxcquPp2Y3Dh7+jbl13rl9PwMurm16defPkTzO3nUOHDgDQpYu3wXpK0lZhZQ1tM6Wd0uh3aSnNWEytqyL1vyJTKRXp3gKiQivtUxxvvfUGGo1S5Ck856FzStRO6vbcSW1J66ksUreHUkNO4ZnFkqfwzNlPsbFXCAmZi5tbHd5+e1aJP9hSUpJZs2YFI0aMYcuWjUyaFFCgTm0eQ2l5GRvDlJRk3ntvCQBTp04vtB5T2zK1bGH1mdJOSWIprsLGsDRjMbUuS/S/tJT273OtWlUNbpcJlDBZaX/A7Nu3gwcPshg6dITBdJlAFY9MoMxniQmU9jl4hR3/lY0lxvBhI2NYOsprAlUmp/CEMMW4cePkzUI8sh6WiZMQjyp5lIsQQgghhJlkAiWEEEIIYSY5hScqNCXtb901TCWpAyhxPZWFkvY3ONSwdBhCCPFQkwmUqLBcXV1LpZ60nNzHZTg5PJyHe4HHkDjUKLWxE0IIYdjD+YkiHgpBQSGWDqFSkG/uCCFE+ZNroIQQQgghzCQTKCGEEEIIM8kESgghhBDCTHINlKjUFiwIJCkpydJhlEhaWioATk7OxSpf4CLyh5Srq6tcFyeEqDBkAiUqtaSkJO7evYuTU+X91llGRiYA1tZOxazh4Z88paVV7kmyEOLhIxMoUek5ObkyeOh7lg6j2HZtnwpQqftQ1rRjJIQQFYVcAyWEEEIIYSaZQAkhhBBCmEkmUMJiNmzYwPbtWywdhhBClJnt27fI+9xDSiZQwmKio6M5deqEpcMQQogyc+rUCXmfe0jJBEoIIYQQwkwygRJCCCEsLCUlmbfffpuUlGS9bSEhc/W2mVKPsTIlTS9p/uIqrJ2UlGSCg2cRHDyba9euEhIyt9zuDSgTqBI6efIkHh4e+Pn54efnx4ABA5gyZQpZWVlm1RMfH8/gwYMLbG/btq2ubu2/W7duGawjMzOTTz/91Gg7p0+f5vz582bFJoQQomxFRu7m7Nmz7Nu3R2/bhQvn9baZUo+xMiVNL2n+4iqsncjI3cTEXCIm5iLh4Su5cOE827ZtK9NYtGQCVQo6duxIREQEERER7N27F1tbWw4dOlQqdT/22GO6urX/3NzcDOa9fft2kROoPXv2kJiYWCqxCSGEKLmUlGSiow+jKApRUYdJSUk2uK049ZRmurntlZbC2klJSSYq6p/P2oSEeBRF4cCBA2W+IgZyI81Sl5WVRWJiIo899hgAy5Yt4/Tp0yiKwqhRo+jVqxenTp1izZo1AGRkZLBo0SJsbW3Naufnn39m0aJF2NjYUK1aNZYuXcq6deu4dOkSa9asYdCgQQQHB5OZmUlKSgpvvPEGtWvXJjo6mrNnz9KsWTN+++03Nm3ahJWVFc888wxvv/12qY+HMampqWRkZBAQ4F/sOpKS7mJtbV+KUYmKKDMzjfT0zBIdK8Y8Ko/DKUsyhoYlJd3F3t74e1Rk5G4UJXfsFEXDvn17UBSlwLZRo8aaXU/eMiVNN7e90lJYO5GRu8nJySmQX6Mpu1jykhWoUnDixAn8/Pzo3bs3AwYM4D//+Q8eHh4cOXKE+Ph4duzYwZYtW1i3bh337t3j4sWLLFmyhC1btuDt7c0333xTaN1///233um7t956C4Dvv/+e//znP3zyyScMGjSIe/fuMWHCBJo1a8akSZO4fPkyo0eP5uOPPyYoKIitW7fStm1bPD09mT59Oo6OjqxevZpNmzaxfft2bt26xdGjR8tryIQQQvzP8ePRqNVqANRqNceORRncVpx6SjPd3PZKS2HtHD8erZtY5VWWseQlK1CloGPHjqxYsYLk5GTGjBlDvXr1ALhw4QJnz57Fz88PyN2p169fx83NjdDQUBwdHbl16xbt27cvtG7tKbz8JkyYwLp16xg5ciRubm60a9dO77qrWrVqsXbtWnbv3o1KpdIdfFrXrl0jKSmJ8ePHA5CWlkZcXFyJx8Iczs7OODo6sWJFeLHrCAjwJyND/up92NnbO+Hg4FyiY8WYWrWqcvv2/TKp+1EhY2iYKaumHh6eREUdQq1WY2NjQ6dOXv87XaW/rTj1lGa6ue2VlsLa8fDw5PDh7wpMosoylrxkBaoUVa9enSVLlhAYGEhiYiJNmjShQ4cOREREsHnzZnr16kW9evUIDAxk4cKFhIWF8fjjjxucQRfliy++wNfXl4iICJo3b86uXbuwsrJCo9EAsHLlSvr378+SJUvo0KGDrg2VSoWiKNSrV486deqwceNGIiIiGD58OE8++WSpjocQQoii+foOQqVSAaBSWeHjM9DgtuLUU5rp5rZXWgprx9d3ENbW1gXyW1mVXSx67ZR5C4+YZs2a4efnR0hICN7e3jg6OjJs2DAGDBgA5K669O/fn8GDBzNkyBDS0tKMXtSd/xSen58fv/76K//617+YOXMmw4cP58SJE/Tv358aNWqQnZ3NkiVL6NmzJ6GhoQwbNoxjx46RnJx7Qd2TTz7J0qVLSU5OZtSoUfj5+fHyyy8TFRVFo0aNymOIhBBC5OHiUh1Pz26oVCq8vLrh4lLd4Lbi1FOa6ea2V1oKa8fFpTpeXt66fO7u9VCpVPTo0aPMYslLTuGVUIcOHejQoYPetokTJ+p+njVrVoEys2bNMrh9165dBbadOXOm0Lb37t1bYNtnn32m+7lPnz4F0ocMGcKQIUMAaNq0Kf379y+0fiGEEOXD13cQiYnX9VZOfH0HkZAQZ9ZqSlFlSppe0vzFVVg7vr6DiI29DKgYM2Y8W7ZsZNiwYRi4trzUqZTinD8Sj6TSvr5h374dPHiQxdChI4pdh/YaqMFD3yu9wMrZru1TASp1H8raru1TcXBQyTVQFZiMoWHa5+CZ8j4nY1g6Snsca9WqanC7rEAJixk3bpy8WQghHmol+QNRVGxyDZQQQgghhJlkAiWEEEIIYSaZQAkhhBBCmEmugRKVXlpaku5C7MooLS33yeGVuQ9lLS0tCQeHGpYOQwghdGQCJSo1V1dXS4dQYjk5uc/JcnBQFav8o/AMMgeHGg/FvhZCPDxkAiUqtaCgEEuHYHHy1WchhCh/cg2UEEIIIYSZZAIlhBBCCGEmOYUnKpUFCwJJSkqySNtpaakAODk5W6T9wjwK10AZ4+rqKqdyhRDlTiZQolJJSkoi6e5dHnMo/wuKMzMyAXDAqdzbNiaHR3fy9HeGZSbTQgghEyhR6Tzm4Mq7/1lW7u3O++4tAIu0LQzT7hMhhChvcg2UEEIIIYSZZAIlhBBCCGEmmUAJIYQQQphJJlDCYjZs2MD27VssHYYQQlQ427dvkffHCk4mUMJioqOjOXXqhKXDEEKICufUqRPy/ljByQRKCCGEeESkpCQTEjKXlJTkcilXErGxVxg/fgTXrl0ttzbN8chPoE6ePImHhwd+fn4MHz6cIUOGEBMTY3Y9kyZNMimft7c3Y8eO1dv28ccf07JlS6PlvvvuO27dumVSG+fOnWPNmjWFpu/du5elS5eaVJcQQoiHR2Tkbi5cOM++fXvKpVxJhIev4sGDB4SHryq3Ns3xyE+gADp27EhERASffPIJkyZNYvHixWbXYWzCkt+tW7f07qZ95MgRHnvsMaNltmzZQmpqqkn1t27d2uQJnRBCiEdDSkoy0dGHURSFqKjDJq8mFbdcScTGXuH69XgAEhLiKuQqlNxIM5979+7h7u4OwKlTp3QTo4yMDBYtWkTdunV58803SU1NJSMjg+nTp9OhQwc6d+7M0aNH+e233wgNDUVRFNzc3Fi6dCkODg56bbz44ot88803DBs2jJiYGBo0aMDFixcBuHDhAmFhYWg0Gu7du0dgYCD37t3j3LlzzJgxg23btrFz507279+PSqWid+/ejBgxgpkzZ5KSkkJKSgqvvfYaX331FStWrOCTTz7hwIEDqNVqqlatyurVq3VxZGZmGuxLedG2GxDgb3KZpKS72FrZl2FUojJJz04jOynTrGPIkEf9cTilQcaw5PKOYVLSXeztS/e9LjJyN4qSW7+iaNi3bw+jRo0tolTxy5VE/lWn8PBVhIUtL9M2zSUrUMCJEyfw8/PjlVdeYfbs2bz44osAXLx4kSVLlrBlyxa8vb355ptvuHbtGnfu3GHdunUsW7aMjIwMvbqCgoL4v//7Pz799FM8PDwMng7s06cPX3/9NQCff/45ffv21aVdunSJGTNmsGnTJkaPHs3evXvp2rUrrVu3ZtGiRVy7do2vvvqKbdu2sW3bNr7//nsuX74M5K6k7dixg2rVqgGg0WhISUlh06ZNbNu2DbVazR9//KFrq6i+CCGEeHgcPx6NWq0GQK1Wc+xYVJmWKwnt6pNWQkJcmbdpLlmBInfisWLFCgAuX77MkCFDiIqKws3NjdDQUBwdHbl16xbt27enefPmvPrqq0ybNg21Wo2fn59eXXfv3qVp06YAvPrqqwbbq1OnDgA3btzgl19+YerUqbq0xx9/nPDwcBwcHEhLS8PZWf/BtRcuXOD69euMGjUKgL///ptr164B0LhxY728VlZW2NraMm3aNBwdHbl586bulwAosi9lzdnZGUdHJ1asCDe5TECAPzlp8leuyOVo64S1k7NZx5AhtWpV5fbt+6UU1aNJxrDk8o5hSVdVDfHw8CQq6hBqtRobGxs6dfIq03IlUbduPb1JlLt7/TJv01yyApVPzZo1dT8HBgaycOFCwsLCePzxx1EUhb/++ou0tDTWr19PWFgYCxYs0Cv/+OOPc/XqVQDWr1/Pd999Z7Cd3r17ExYWxtNPP41KpdJtDw0NZcqUKSxatIgWLVrolk1VKhWKotCkSROaNWvGli1biIiIYMCAAbRo0UKXJ6/z58/z/fff89577xEUFIRGo9HVBxTZFyGEEA8PX99Bus8JlcoKH5+BZVquJPz9pxh9XRHIChT/nMKzsrIiLS2NmTNn4uDgQP/+/Rk8eDDVqlWjZs2aJCYm0qhRI95//3327duHra0tU6bo79R58+Yxe/ZsrKysqFWrlm6lKL+ePXsSGhrKvn379Lb369cPf39/atSoQe3atUlOzr1Y7+mnn+add95h48aNeHh4MHToULKysmjXrh1ubm4G22jYsCFVqlRhwIAB2NnZUatWLRITE3XpRfVFCCHEw8PFpTqent04fPg7vLy64eJSvUzLlUTDho11q1Du7vVp0KBRmbdpLpWSd0lCCCNKe3n+rbfeQKNRinUK793/LCvVWEwx77u3ACzStjBs3ndvYe2kklN4FYCMYckZOoVX0mM7v5SUZNasWcGkSQFmTYSKW64kYmOvEBr6LoGB882aQJX2sVirVlWD22UFSliMp6cnDx5kWToMIYSocJ5/vmOZ1OviUp3AwPnlVq4kGjZszPr1FfdxNjKBEhYzbtw4+YtVCCEMGDp0hKVDEEWQi8iFEEIIIcwkEyghhBBCCDPJBEoIIYQQwkxyDZSodP7OSNJ9I6682wUs0rYw7O+MJFydalg6DCHEI0gmUKJScXV1tVjb9uQ+l8raSVVEzvL1KD+DzNWphkWPCSHEo0smUKJSCQoKsXQIFY7cf0cIIcqfXAMlhBBCCGEmmUAJIYQQQphJTuGJR8KCBYEkJSVZOowyUZGvgUpLSwXAycnZwpEYV5HHsLy4urrKKXIhzCATKPFISEpKIunuXVztq1k6lFKnsXQARmRmZADgpNhbOBLjKvIYloekzHuWDkGISkcmUOKR4WpfjWVdp1k6jEfKWz8sB5Bxr+C0+0kIYTq5BkoIIYQQwkwygRJCCCGEMJNMoIQQQgghzCQTKGFR27dvYfv2LZYOQwghhIVU1s8BmUAJizp16gSnTp2wdBhCCCEspLJ+DsgESgghhBDCTDKBqoBOnjxJQECA3ralS5eyd+9ePvnkEwCioqLYuXMn8fHxDB48GICAgACysrK4fv06hw4dAiA0NJTr16+XbweEEEKIh5xMoCqZtWvXAuDl5cUrr7yil7ZixQrs7Ow4ceIEv/zyCwBz5syhbt265R6nEEII8TCTG2lWIrdu3eLvv/8mODiYdu3acfnyZYYMGaJL9/b2Zv/+/axfv56MjAyefvppNm3aRHBwMI8//jhz5swhOTkZgMDAQFq2bMnMmTO5du0amZmZvPbaa/Tu3btc+5SWlkpmZiYBAf5l2k5S0l3sVbZl2oYQlVVa9gMyk+6V6PdQHodTco/qGCYl3cXevmI/rcAQWYGqRGrXrs1jjz1GcHBwoXmsra0ZP348ffr0oXv37rrt69ato2PHjkRERLBgwQKCg4NJTU3l5MmTrFmzhg0bNpCTk1MOvRBCCCEqP1mBqoAcHBzIysrS25aenl6iGfqFCxc4ceIEX3/9NQD37t3D2dmZoKAggoKCSE1NpV+/fiWKuzicnJxxcnJmxYrwMm0nIMAfUrPLtA0hKisn2yo4OVcr0e9hrVpVuX37filG9eh5VMewrM9AlBWZQFVATZs25dy5cyQmJvL444+TmZnJ6dOnGTlyJIpS9PKulZUVGo3+41GbNGlCv3796Nu3L3fv3uXTTz8lMTGRs2fP8v7775OZmUmXLl3o378/NjZyWAghhBDGyCdlBeTs7MzMmTN5/fXXcXBwIDs7Gz8/Pxo2bEjTpk15++236dSpU6HlW7Rowdq1a2nTpo1u24QJE5gzZw67du0iNTWVSZMmUatWLW7fvo2Pjw+Ojo6MGTNGJk9CCCGECeTTsoLq0aMHPXr0KLA9IiKiwLZdu3YB6G5d8MQTT/Dtt98C8NJLL+nyhYcXXJ6fP39+qcQrhBBCPErkInIhhBBCCDPJCpSwqOef72jpEIQQQlhQZf0ckAmUsKihQ0dYOgQhhBAWVFk/B+QUnhBCCCGEmWQCJYQQQghhJjmFJx4ZSZn3eOuH5ZYO45GSlPE3gIx7BZeUeQ9X5xqWDkOISkUmUOKR4OrqaukQykxFfn6Wvcoh9weniv0cwoo8huXB1bnGQ/07IkRZkAmUeCQEBYVYOoQy86g+/qE0yRgKIcwl10AJIYQQQphJpZjycDUhhBBCCKEjK1BCCCGEEGaSCZQQQgghhJlkAiWEEEIIYSaZQAkhhBBCmEkmUEIIIYQQZpIJlBBCCCGEmeRGmqLcaTQagoOD+euvv7CzsyMkJISGDRtaOqwK6bfffmPp0qVEREQQGxvLzJkzUalUNG/enHfffRcrKyt27drFjh07sLGxYeLEiXTr1o2MjAymT5/O3bt3cXJyYtGiRY/cnaazs7OZPXs2CQkJZGVlMXHiRJo1ayZjaIacnBwCAwO5cuUK1tbW/N///R+KosgYFsPdu3cZMGAAGzduxMbGRsawGHx8fKhatSoA9erVY8KECZYdR0WIcvbtt98qM2bMUBRFUX799VdlwoQJFo6oYlq/fr3Sp08f5eWXX1YURVFef/115cSJE4qiKEpQUJBy4MABJTExUenTp4+SmZmp3Lt3T/fzxo0blVWrVimKoij79+9XFixYYLF+WMru3buVkJAQRVEUJSkpSenSpYuMoZm+++47ZebMmYqiKMqJEyeUCRMmyBgWQ1ZWluLv76/06NFDuXTpkoxhMWRkZCj9+/fX22bpcZRTeKLc/fzzz3h6egLw1FNPcebMGQtHVDE1aNCA1atX616fPXuW559/HgAvLy+OHTvG77//ztNPP42dnR1Vq1alQYMGnD9/Xm+Mvby8OH78uEX6YEk9e/bkzTff1L22traWMTTTCy+8wIIFCwC4fv06NWvWlDEshkWLFjFkyBAef/xxQH6Xi+P8+fM8ePCAMWPGMGLECP773/9afBxlAiXKXWpqKs7OzrrX1tbWqNVqC0ZUMb344ovY2Pxzll1RFFQqFQBOTk7cv3+f1NRU3ZK2dntqaqredm3eR42TkxPOzs6kpqYyZcoUpk6dKmNYDDY2NsyYMYMFCxbw4osvyhiaae/evbi6uuo+vEF+l4vDwcGB1157jY8++oh58+bx9ttvW3wcZQIlyp2zszNpaWm61xqNRm+iIAyzsvrn1zUtLY1q1aoVGMu0tDSqVq2qt12b91F048YNRowYQf/+/enbt6+MYTEtWrSIb7/9lqCgIDIzM3XbZQyLtmfPHo4dO4afnx/nzp1jxowZJCUl6dJlDE3TuHFj+vXrh0qlonHjxri4uHD37l1duiXGUSZQoty1b9+eqKgoAP773//SokULC0dUOTzxxBOcPHkSgKioKJ599lnatWvHzz//TGZmJvfv3ycmJoYWLVrQvn17jhw5osv7zDPPWDJ0i7hz5w5jxoxh+vTpDBo0CJAxNNe+ffv44IMPAKhSpQoqlYq2bdvKGJph69atfPLJJ0RERNC6dWsWLVqEl5eXjKGZdu/eTVhYGAC3bt0iNTWVzp07W3Qc5WHCotxpv4V34cIFFEVh4cKFNG3a1NJhVUjx8fFMmzaNXbt2ceXKFYKCgsjOzqZJkyaEhIRgbW3Nrl272LlzJ4qi8Prrr/Piiy/y4MEDZsyYwe3bt7G1tWXZsmXUqlXL0t0pVyEhIXz99dc0adJEt23OnDmEhITIGJooPT2dWbNmcefOHdRqNePGjaNp06ZyHBaTn58fwcHBWFlZyRiaKSsri1mzZnH9+nVUKhVvv/021atXt+g4ygRKCCGEEMJMcgpPCCGEEMJMMoESQgghhDCTTKCEEEIIIcwkEyghhBBCCDPJBEoIIYQQwkwygRJCCDPFx8fTsmVL5s6dq7f93LlztGzZkr1795pVl7e3t8n5f//9d5YsWWIwLTExkbfffpuXXnqJfv368frrrxMXF2dy3UII08kESgghisHFxYXo6GhycnJ027766quSP+G9CJcuXdK7A7NWeno6fn5+PPfcc+zfv5/PP/+cl156idGjR5OdnV2mMQnxKJLnZwghRDE4OTnRqlUrTp8+TceOHQE4evQonTp10uX55JNP+Oyzz3jw4IHu5n1NmjTB29ubdu3ace7cOb3VpG+//Zb333+fTZs2odFomDt3Ljdv3kSlUvHWW2/Rtm1bVq1aRXp6OmvXrmXixIm6sl9++SWurq688sorum39+vXDzs6OrKwsMjMzmT17Nrdu3SIxMREPDw9CQ0M5deoU4eHh2NjYEB8fT7t27QgNDcXOzq4cRlGIyktWoIQQoph69erFt99+C+SeWmvZsiW2trZA7kOzv//+eyIiIti/fz9du3Zl69aturJeXl58++23uhWrH3/8kffff5+NGzfi6upKaGgoAwcOZO/evaxdu5a5c+diZWXFlClT8Pb21ps8Qe7pwzZt2hSIsWfPnjg5OfHDDz/QunVrdu7cybfffsvp06c5e/YsAL/++itz5szhm2++ITMzUy9OIYRhsgIlhBDF5O3tzXvvvYdGo+Hrr7+mV69efPXVV0DuQ7OXLVvGl19+ydWrV4mOjqZ169a6sk8++aTu5+TkZCZPnszkyZOpWbMmAMeOHePy5cusWrUKALVabfR6JisrK6OrRn369OH3339n06ZNXL58mZSUFNLT0wF47rnndI+86d+/P7t27WL06NHFHBUhHg2yAiWEEMWkPY33888/c+LECb3Tdzdu3OCVV17h/v37eHl54evrS94nZ9nb2+t+VqlUhIeH89FHH3Hr1i0g95mRmzdv5rPPPuOzzz5j165dRh+83bZtW86cOVNg+5w5c7h48SIREREsXrwYV1dXhg8fTtOmTXXxWFtb6/IriqL3WghhmEyghBCiBHr16sWyZcto27YtNjb/LOr/8ccfNGzYkFGjRvGvf/2L77//Xu+C87xcXFzw8PBg6NChhISEANCxY0e2bdsG5F443rdvXx48eIC1tTVqtbpAHT179iQhIYFPP/1Ut23Pnj2cOnWKhg0bcvToUV555RX69etHZmYm58+fR6PRAPDzzz9z69YtNBoN+/btw8vLq9TGR4iHlUyghBCiBLp168a5c+fo3bu33vbOnTuj0Wjo3bs3vr6+NG7cmPj4eKN1jR8/nosXL/L9998TGBjIb7/9Rt++fQkICGDx4sU4OzvTrl07fvvtN5YuXapX1sHBgU2bNnHo0CFeeukl+vTpw3fffcfGjRuxs7Nj5MiRrFmzhr59+7Jw4UKefvppXTyPP/4477zzDr1798bNzY2XX365dAdJiIeQSsm7piyEEOKRcvLkSdasWUNERISlQxGiUpEVKCGEEEIIM8kKlBBCCCGEmWQFSgghhBDCTDKBEkIIIYQwk0yghBBCCCHMJBMoIYQQQggzyQRKCCGEEMJMMoESQgghhDDT/wPnP916Mazd3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p:cNvPicPr>
            <a:picLocks noChangeAspect="1"/>
          </p:cNvPicPr>
          <p:nvPr/>
        </p:nvPicPr>
        <p:blipFill rotWithShape="1">
          <a:blip r:embed="rId2"/>
          <a:srcRect l="394" t="1363" r="394" b="2778"/>
          <a:stretch/>
        </p:blipFill>
        <p:spPr>
          <a:xfrm>
            <a:off x="460375" y="1981200"/>
            <a:ext cx="6880352" cy="4056624"/>
          </a:xfrm>
          <a:prstGeom prst="rect">
            <a:avLst/>
          </a:prstGeom>
        </p:spPr>
      </p:pic>
      <p:sp>
        <p:nvSpPr>
          <p:cNvPr id="10" name="Rectangle 9"/>
          <p:cNvSpPr/>
          <p:nvPr/>
        </p:nvSpPr>
        <p:spPr>
          <a:xfrm>
            <a:off x="1361440" y="5374640"/>
            <a:ext cx="6380480" cy="345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1451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Data Analysis Visualisation</a:t>
            </a:r>
            <a:br>
              <a:rPr lang="en-SG" dirty="0"/>
            </a:br>
            <a:r>
              <a:rPr lang="en-SG" dirty="0"/>
              <a:t>- industry overview – with highest market cap</a:t>
            </a:r>
          </a:p>
        </p:txBody>
      </p:sp>
      <p:pic>
        <p:nvPicPr>
          <p:cNvPr id="4" name="Content Placeholder 3"/>
          <p:cNvPicPr>
            <a:picLocks noGrp="1" noChangeAspect="1"/>
          </p:cNvPicPr>
          <p:nvPr>
            <p:ph idx="1"/>
          </p:nvPr>
        </p:nvPicPr>
        <p:blipFill rotWithShape="1">
          <a:blip r:embed="rId3"/>
          <a:srcRect r="1125" b="4007"/>
          <a:stretch/>
        </p:blipFill>
        <p:spPr>
          <a:xfrm>
            <a:off x="228679" y="3086572"/>
            <a:ext cx="9220038" cy="1856104"/>
          </a:xfrm>
          <a:prstGeom prst="rect">
            <a:avLst/>
          </a:prstGeom>
        </p:spPr>
      </p:pic>
      <p:sp>
        <p:nvSpPr>
          <p:cNvPr id="5" name="TextBox 4"/>
          <p:cNvSpPr txBox="1"/>
          <p:nvPr/>
        </p:nvSpPr>
        <p:spPr>
          <a:xfrm>
            <a:off x="9855200" y="3670704"/>
            <a:ext cx="2174240" cy="523220"/>
          </a:xfrm>
          <a:prstGeom prst="rect">
            <a:avLst/>
          </a:prstGeom>
          <a:noFill/>
        </p:spPr>
        <p:txBody>
          <a:bodyPr wrap="square" rtlCol="0">
            <a:spAutoFit/>
          </a:bodyPr>
          <a:lstStyle/>
          <a:p>
            <a:r>
              <a:rPr lang="en-SG" sz="1400" dirty="0"/>
              <a:t>Financials</a:t>
            </a:r>
          </a:p>
          <a:p>
            <a:r>
              <a:rPr lang="en-SG" sz="1400" dirty="0"/>
              <a:t>	Banks Diversified</a:t>
            </a:r>
          </a:p>
        </p:txBody>
      </p:sp>
      <p:pic>
        <p:nvPicPr>
          <p:cNvPr id="6" name="Picture 5"/>
          <p:cNvPicPr>
            <a:picLocks noChangeAspect="1"/>
          </p:cNvPicPr>
          <p:nvPr/>
        </p:nvPicPr>
        <p:blipFill rotWithShape="1">
          <a:blip r:embed="rId4"/>
          <a:srcRect r="-363" b="5019"/>
          <a:stretch/>
        </p:blipFill>
        <p:spPr>
          <a:xfrm>
            <a:off x="93821" y="5313434"/>
            <a:ext cx="9186813" cy="1139918"/>
          </a:xfrm>
          <a:prstGeom prst="rect">
            <a:avLst/>
          </a:prstGeom>
        </p:spPr>
      </p:pic>
      <p:sp>
        <p:nvSpPr>
          <p:cNvPr id="7" name="TextBox 6"/>
          <p:cNvSpPr txBox="1"/>
          <p:nvPr/>
        </p:nvSpPr>
        <p:spPr>
          <a:xfrm>
            <a:off x="9692640" y="5507421"/>
            <a:ext cx="2336800" cy="523220"/>
          </a:xfrm>
          <a:prstGeom prst="rect">
            <a:avLst/>
          </a:prstGeom>
          <a:noFill/>
        </p:spPr>
        <p:txBody>
          <a:bodyPr wrap="square" rtlCol="0">
            <a:spAutoFit/>
          </a:bodyPr>
          <a:lstStyle/>
          <a:p>
            <a:r>
              <a:rPr lang="en-SG" sz="1400" dirty="0"/>
              <a:t>Technology</a:t>
            </a:r>
          </a:p>
          <a:p>
            <a:r>
              <a:rPr lang="en-SG" sz="1400" dirty="0"/>
              <a:t>	Software Infrastructure</a:t>
            </a:r>
          </a:p>
        </p:txBody>
      </p:sp>
      <p:pic>
        <p:nvPicPr>
          <p:cNvPr id="8" name="Picture 7"/>
          <p:cNvPicPr>
            <a:picLocks noChangeAspect="1"/>
          </p:cNvPicPr>
          <p:nvPr/>
        </p:nvPicPr>
        <p:blipFill rotWithShape="1">
          <a:blip r:embed="rId5"/>
          <a:srcRect t="10309" r="2254" b="2275"/>
          <a:stretch/>
        </p:blipFill>
        <p:spPr>
          <a:xfrm>
            <a:off x="323188" y="2120873"/>
            <a:ext cx="9031020" cy="641132"/>
          </a:xfrm>
          <a:prstGeom prst="rect">
            <a:avLst/>
          </a:prstGeom>
        </p:spPr>
      </p:pic>
      <p:sp>
        <p:nvSpPr>
          <p:cNvPr id="9" name="TextBox 8"/>
          <p:cNvSpPr txBox="1"/>
          <p:nvPr/>
        </p:nvSpPr>
        <p:spPr>
          <a:xfrm>
            <a:off x="9855200" y="2179829"/>
            <a:ext cx="1778000" cy="523220"/>
          </a:xfrm>
          <a:prstGeom prst="rect">
            <a:avLst/>
          </a:prstGeom>
          <a:noFill/>
        </p:spPr>
        <p:txBody>
          <a:bodyPr wrap="square" rtlCol="0">
            <a:spAutoFit/>
          </a:bodyPr>
          <a:lstStyle/>
          <a:p>
            <a:r>
              <a:rPr lang="en-SG" sz="1400" dirty="0"/>
              <a:t>Utilities</a:t>
            </a:r>
          </a:p>
          <a:p>
            <a:r>
              <a:rPr lang="en-SG" sz="1400" dirty="0"/>
              <a:t>	Regulated Gas</a:t>
            </a:r>
          </a:p>
        </p:txBody>
      </p:sp>
      <p:sp>
        <p:nvSpPr>
          <p:cNvPr id="10" name="Rectangle 9"/>
          <p:cNvSpPr/>
          <p:nvPr/>
        </p:nvSpPr>
        <p:spPr>
          <a:xfrm>
            <a:off x="1394373" y="2411580"/>
            <a:ext cx="6289040" cy="88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1394373" y="4409358"/>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1024127" y="5420920"/>
            <a:ext cx="6375155" cy="86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3109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045" y="709446"/>
            <a:ext cx="9720072" cy="1499616"/>
          </a:xfrm>
        </p:spPr>
        <p:txBody>
          <a:bodyPr>
            <a:normAutofit fontScale="90000"/>
          </a:bodyPr>
          <a:lstStyle/>
          <a:p>
            <a:r>
              <a:rPr lang="en-SG" dirty="0"/>
              <a:t>Data Analysis Visualisation</a:t>
            </a:r>
            <a:br>
              <a:rPr lang="en-SG" dirty="0"/>
            </a:br>
            <a:r>
              <a:rPr lang="en-SG" dirty="0"/>
              <a:t>- industry overview – with highest market cap</a:t>
            </a:r>
          </a:p>
        </p:txBody>
      </p:sp>
      <p:pic>
        <p:nvPicPr>
          <p:cNvPr id="4" name="Content Placeholder 3"/>
          <p:cNvPicPr>
            <a:picLocks noGrp="1" noChangeAspect="1"/>
          </p:cNvPicPr>
          <p:nvPr>
            <p:ph idx="1"/>
          </p:nvPr>
        </p:nvPicPr>
        <p:blipFill rotWithShape="1">
          <a:blip r:embed="rId2"/>
          <a:srcRect t="1750" r="1913" b="1441"/>
          <a:stretch/>
        </p:blipFill>
        <p:spPr>
          <a:xfrm>
            <a:off x="368933" y="1902369"/>
            <a:ext cx="8734425" cy="2062480"/>
          </a:xfrm>
          <a:prstGeom prst="rect">
            <a:avLst/>
          </a:prstGeom>
        </p:spPr>
      </p:pic>
      <p:sp>
        <p:nvSpPr>
          <p:cNvPr id="5" name="TextBox 4"/>
          <p:cNvSpPr txBox="1"/>
          <p:nvPr/>
        </p:nvSpPr>
        <p:spPr>
          <a:xfrm>
            <a:off x="9342311" y="2634734"/>
            <a:ext cx="1977208" cy="523220"/>
          </a:xfrm>
          <a:prstGeom prst="rect">
            <a:avLst/>
          </a:prstGeom>
          <a:noFill/>
        </p:spPr>
        <p:txBody>
          <a:bodyPr wrap="none" rtlCol="0">
            <a:spAutoFit/>
          </a:bodyPr>
          <a:lstStyle/>
          <a:p>
            <a:r>
              <a:rPr lang="en-SG" sz="1400" dirty="0"/>
              <a:t>Consumer Cyclical</a:t>
            </a:r>
          </a:p>
          <a:p>
            <a:r>
              <a:rPr lang="en-SG" sz="1400" dirty="0"/>
              <a:t>	Department Stores</a:t>
            </a:r>
          </a:p>
        </p:txBody>
      </p:sp>
      <p:pic>
        <p:nvPicPr>
          <p:cNvPr id="6" name="Picture 5"/>
          <p:cNvPicPr>
            <a:picLocks noChangeAspect="1"/>
          </p:cNvPicPr>
          <p:nvPr/>
        </p:nvPicPr>
        <p:blipFill rotWithShape="1">
          <a:blip r:embed="rId3"/>
          <a:srcRect r="1396" b="2309"/>
          <a:stretch/>
        </p:blipFill>
        <p:spPr>
          <a:xfrm>
            <a:off x="429893" y="4179546"/>
            <a:ext cx="8612507" cy="2363494"/>
          </a:xfrm>
          <a:prstGeom prst="rect">
            <a:avLst/>
          </a:prstGeom>
        </p:spPr>
      </p:pic>
      <p:sp>
        <p:nvSpPr>
          <p:cNvPr id="7" name="TextBox 6"/>
          <p:cNvSpPr txBox="1"/>
          <p:nvPr/>
        </p:nvSpPr>
        <p:spPr>
          <a:xfrm>
            <a:off x="9342311" y="4914786"/>
            <a:ext cx="2274533" cy="523220"/>
          </a:xfrm>
          <a:prstGeom prst="rect">
            <a:avLst/>
          </a:prstGeom>
          <a:noFill/>
        </p:spPr>
        <p:txBody>
          <a:bodyPr wrap="none" rtlCol="0">
            <a:spAutoFit/>
          </a:bodyPr>
          <a:lstStyle/>
          <a:p>
            <a:r>
              <a:rPr lang="en-SG" sz="1400" dirty="0"/>
              <a:t>Industrials</a:t>
            </a:r>
          </a:p>
          <a:p>
            <a:r>
              <a:rPr lang="en-SG" sz="1400" dirty="0"/>
              <a:t>	Airports &amp; Air Services</a:t>
            </a:r>
          </a:p>
        </p:txBody>
      </p:sp>
      <p:sp>
        <p:nvSpPr>
          <p:cNvPr id="8" name="Rectangle 7"/>
          <p:cNvSpPr/>
          <p:nvPr/>
        </p:nvSpPr>
        <p:spPr>
          <a:xfrm>
            <a:off x="1473200" y="3739436"/>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290320" y="5709920"/>
            <a:ext cx="6217920" cy="10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426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88631" y="23499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SG" dirty="0"/>
              <a:t>Data Analysis</a:t>
            </a:r>
          </a:p>
          <a:p>
            <a:r>
              <a:rPr lang="en-SG" dirty="0"/>
              <a:t>via EDA</a:t>
            </a:r>
          </a:p>
        </p:txBody>
      </p:sp>
      <p:pic>
        <p:nvPicPr>
          <p:cNvPr id="3" name="Picture 2"/>
          <p:cNvPicPr>
            <a:picLocks noChangeAspect="1"/>
          </p:cNvPicPr>
          <p:nvPr/>
        </p:nvPicPr>
        <p:blipFill>
          <a:blip r:embed="rId2"/>
          <a:stretch>
            <a:fillRect/>
          </a:stretch>
        </p:blipFill>
        <p:spPr>
          <a:xfrm>
            <a:off x="101141" y="2101843"/>
            <a:ext cx="9327339" cy="831066"/>
          </a:xfrm>
          <a:prstGeom prst="rect">
            <a:avLst/>
          </a:prstGeom>
        </p:spPr>
      </p:pic>
      <p:sp>
        <p:nvSpPr>
          <p:cNvPr id="6" name="TextBox 5"/>
          <p:cNvSpPr txBox="1"/>
          <p:nvPr/>
        </p:nvSpPr>
        <p:spPr>
          <a:xfrm>
            <a:off x="9574617" y="2194210"/>
            <a:ext cx="2180277" cy="523220"/>
          </a:xfrm>
          <a:prstGeom prst="rect">
            <a:avLst/>
          </a:prstGeom>
          <a:noFill/>
        </p:spPr>
        <p:txBody>
          <a:bodyPr wrap="none" rtlCol="0">
            <a:spAutoFit/>
          </a:bodyPr>
          <a:lstStyle/>
          <a:p>
            <a:r>
              <a:rPr lang="en-SG" sz="1400" dirty="0"/>
              <a:t>Energy</a:t>
            </a:r>
          </a:p>
          <a:p>
            <a:r>
              <a:rPr lang="en-SG" sz="1400" dirty="0"/>
              <a:t>	Oil &amp; Gas Integrated</a:t>
            </a:r>
          </a:p>
        </p:txBody>
      </p:sp>
      <p:pic>
        <p:nvPicPr>
          <p:cNvPr id="9" name="Picture 8"/>
          <p:cNvPicPr>
            <a:picLocks noChangeAspect="1"/>
          </p:cNvPicPr>
          <p:nvPr/>
        </p:nvPicPr>
        <p:blipFill rotWithShape="1">
          <a:blip r:embed="rId3"/>
          <a:srcRect t="4862" r="1340" b="6683"/>
          <a:stretch/>
        </p:blipFill>
        <p:spPr>
          <a:xfrm>
            <a:off x="363121" y="3301549"/>
            <a:ext cx="9105999" cy="1036320"/>
          </a:xfrm>
          <a:prstGeom prst="rect">
            <a:avLst/>
          </a:prstGeom>
        </p:spPr>
      </p:pic>
      <p:sp>
        <p:nvSpPr>
          <p:cNvPr id="12" name="TextBox 11"/>
          <p:cNvSpPr txBox="1"/>
          <p:nvPr/>
        </p:nvSpPr>
        <p:spPr>
          <a:xfrm>
            <a:off x="9428480" y="3445226"/>
            <a:ext cx="2637396" cy="523220"/>
          </a:xfrm>
          <a:prstGeom prst="rect">
            <a:avLst/>
          </a:prstGeom>
          <a:noFill/>
        </p:spPr>
        <p:txBody>
          <a:bodyPr wrap="square" rtlCol="0">
            <a:spAutoFit/>
          </a:bodyPr>
          <a:lstStyle/>
          <a:p>
            <a:r>
              <a:rPr lang="en-SG" sz="1400" dirty="0"/>
              <a:t>Healthcare</a:t>
            </a:r>
          </a:p>
          <a:p>
            <a:r>
              <a:rPr lang="en-SG" sz="1400" dirty="0"/>
              <a:t>	Drug Manufacturers</a:t>
            </a:r>
          </a:p>
        </p:txBody>
      </p:sp>
      <p:pic>
        <p:nvPicPr>
          <p:cNvPr id="10" name="Picture 9"/>
          <p:cNvPicPr>
            <a:picLocks noChangeAspect="1"/>
          </p:cNvPicPr>
          <p:nvPr/>
        </p:nvPicPr>
        <p:blipFill rotWithShape="1">
          <a:blip r:embed="rId4"/>
          <a:srcRect r="1307" b="4880"/>
          <a:stretch/>
        </p:blipFill>
        <p:spPr>
          <a:xfrm>
            <a:off x="322481" y="4855021"/>
            <a:ext cx="9146639" cy="1159699"/>
          </a:xfrm>
          <a:prstGeom prst="rect">
            <a:avLst/>
          </a:prstGeom>
        </p:spPr>
      </p:pic>
      <p:sp>
        <p:nvSpPr>
          <p:cNvPr id="13" name="TextBox 12"/>
          <p:cNvSpPr txBox="1"/>
          <p:nvPr/>
        </p:nvSpPr>
        <p:spPr>
          <a:xfrm>
            <a:off x="9694939" y="5173260"/>
            <a:ext cx="1704313" cy="523220"/>
          </a:xfrm>
          <a:prstGeom prst="rect">
            <a:avLst/>
          </a:prstGeom>
          <a:noFill/>
        </p:spPr>
        <p:txBody>
          <a:bodyPr wrap="none" rtlCol="0">
            <a:spAutoFit/>
          </a:bodyPr>
          <a:lstStyle/>
          <a:p>
            <a:r>
              <a:rPr lang="en-SG" sz="1400" dirty="0"/>
              <a:t>Consumer Defensive</a:t>
            </a:r>
          </a:p>
          <a:p>
            <a:r>
              <a:rPr lang="en-SG" sz="1400" dirty="0"/>
              <a:t>	Discount Stores</a:t>
            </a:r>
          </a:p>
        </p:txBody>
      </p:sp>
      <p:sp>
        <p:nvSpPr>
          <p:cNvPr id="14" name="Title 13"/>
          <p:cNvSpPr>
            <a:spLocks noGrp="1"/>
          </p:cNvSpPr>
          <p:nvPr>
            <p:ph type="title"/>
          </p:nvPr>
        </p:nvSpPr>
        <p:spPr/>
        <p:txBody>
          <a:bodyPr>
            <a:normAutofit fontScale="90000"/>
          </a:bodyPr>
          <a:lstStyle/>
          <a:p>
            <a:r>
              <a:rPr lang="en-SG" dirty="0"/>
              <a:t>Data Analysis Visualisation</a:t>
            </a:r>
            <a:br>
              <a:rPr lang="en-SG" dirty="0"/>
            </a:br>
            <a:r>
              <a:rPr lang="en-SG" dirty="0"/>
              <a:t> - industry overview – with highest market cap</a:t>
            </a:r>
          </a:p>
        </p:txBody>
      </p:sp>
      <p:sp>
        <p:nvSpPr>
          <p:cNvPr id="15" name="Rectangle 14"/>
          <p:cNvSpPr/>
          <p:nvPr/>
        </p:nvSpPr>
        <p:spPr>
          <a:xfrm>
            <a:off x="1341120" y="2601984"/>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917600" y="3928997"/>
            <a:ext cx="8094319"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1024128" y="5473306"/>
            <a:ext cx="6289040"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87107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2304</TotalTime>
  <Words>1306</Words>
  <Application>Microsoft Office PowerPoint</Application>
  <PresentationFormat>Widescreen</PresentationFormat>
  <Paragraphs>172</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Tw Cen MT</vt:lpstr>
      <vt:lpstr>Tw Cen MT Condensed</vt:lpstr>
      <vt:lpstr>Wingdings</vt:lpstr>
      <vt:lpstr>Wingdings 3</vt:lpstr>
      <vt:lpstr>Integral</vt:lpstr>
      <vt:lpstr>SEEKING Valuation oN Listed Companies on NYSE, AMEX, NASDAQ</vt:lpstr>
      <vt:lpstr>If today you would to invest your money in a company, how would you select the company ? </vt:lpstr>
      <vt:lpstr>Problem Solution  - the financial vitals</vt:lpstr>
      <vt:lpstr>Dataset Insights  Exchange Traded Funds</vt:lpstr>
      <vt:lpstr>Dataset Insights US $5 Billion TO BE ANALYZED</vt:lpstr>
      <vt:lpstr>Data Analysis Visualisation  - Sector overview – with highest market cap</vt:lpstr>
      <vt:lpstr>Data Analysis Visualisation - industry overview – with highest market cap</vt:lpstr>
      <vt:lpstr>Data Analysis Visualisation - industry overview – with highest market cap</vt:lpstr>
      <vt:lpstr>Data Analysis Visualisation  - industry overview – with highest market cap</vt:lpstr>
      <vt:lpstr>Data Analysis Visualisation - industry overview – with highest market cap</vt:lpstr>
      <vt:lpstr>Data Analysis Visualisation – Financial INDICATORS - CORRELATION </vt:lpstr>
      <vt:lpstr>Feature engineering – golden cross strategy</vt:lpstr>
      <vt:lpstr>Model evaluation and metrics</vt:lpstr>
      <vt:lpstr>Whd - Cactus, Inc. * Earnings date 28 oct 2020</vt:lpstr>
      <vt:lpstr>CHEK - Check-Cap Ltd. Earnings date 09 nov 2020</vt:lpstr>
      <vt:lpstr>Icbk - County Bancorp, Inc. earnings date 22 oct 2020</vt:lpstr>
      <vt:lpstr>Logc – logicbio therapeutics earnings date 07 dec 2020</vt:lpstr>
      <vt:lpstr>AbTx – allegiance Bancshares earnings date 29 oct 2020</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david wong</cp:lastModifiedBy>
  <cp:revision>70</cp:revision>
  <dcterms:created xsi:type="dcterms:W3CDTF">2020-10-10T10:23:08Z</dcterms:created>
  <dcterms:modified xsi:type="dcterms:W3CDTF">2020-12-07T09:02:13Z</dcterms:modified>
</cp:coreProperties>
</file>