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4e7e760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4e7e760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4e7e760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4e7e760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e7e760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e7e760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e7e760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e7e760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e7e760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e7e760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e7e7600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e7e7600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4e7e760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4e7e760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e7e760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e7e760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4e7e7600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4e7e760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4e7e760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4e7e760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e7e760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e7e760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4e7e760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4e7e760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 Price Prediction</a:t>
            </a:r>
            <a:endParaRPr/>
          </a:p>
        </p:txBody>
      </p:sp>
      <p:sp>
        <p:nvSpPr>
          <p:cNvPr id="86" name="Google Shape;86;p13"/>
          <p:cNvSpPr txBox="1"/>
          <p:nvPr>
            <p:ph idx="1" type="subTitle"/>
          </p:nvPr>
        </p:nvSpPr>
        <p:spPr>
          <a:xfrm>
            <a:off x="598100" y="2715944"/>
            <a:ext cx="8222100" cy="1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price of homes at sale for the</a:t>
            </a:r>
            <a:endParaRPr/>
          </a:p>
          <a:p>
            <a:pPr indent="0" lvl="0" marL="0" rtl="0" algn="l">
              <a:spcBef>
                <a:spcPts val="0"/>
              </a:spcBef>
              <a:spcAft>
                <a:spcPts val="0"/>
              </a:spcAft>
              <a:buNone/>
            </a:pPr>
            <a:r>
              <a:rPr lang="en"/>
              <a:t>Ames, Iowa Housing dataset</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Zi Xin Lee</a:t>
            </a:r>
            <a:r>
              <a:rPr lang="en" sz="1200"/>
              <a:t>, Dylan Ng,, Jeriel Wong, </a:t>
            </a:r>
            <a:r>
              <a:rPr lang="en" sz="1200"/>
              <a:t>Rachel Lim </a:t>
            </a:r>
            <a:r>
              <a:rPr lang="en" sz="1200"/>
              <a:t>DSI 16 - Project 2 </a:t>
            </a:r>
            <a:endParaRPr sz="1200"/>
          </a:p>
          <a:p>
            <a:pPr indent="0" lvl="0" marL="0" rtl="0" algn="l">
              <a:spcBef>
                <a:spcPts val="0"/>
              </a:spcBef>
              <a:spcAft>
                <a:spcPts val="0"/>
              </a:spcAft>
              <a:buNone/>
            </a:pPr>
            <a:r>
              <a:rPr lang="en" sz="1200"/>
              <a:t>Aug 2020</a:t>
            </a:r>
            <a:endParaRPr sz="1200"/>
          </a:p>
          <a:p>
            <a:pPr indent="0" lvl="0" marL="0" rtl="0" algn="l">
              <a:spcBef>
                <a:spcPts val="0"/>
              </a:spcBef>
              <a:spcAft>
                <a:spcPts val="0"/>
              </a:spcAft>
              <a:buNone/>
            </a:pPr>
            <a:r>
              <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49" name="Google Shape;149;p22"/>
          <p:cNvSpPr/>
          <p:nvPr/>
        </p:nvSpPr>
        <p:spPr>
          <a:xfrm>
            <a:off x="504600" y="1041838"/>
            <a:ext cx="8115000" cy="7341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Run the 3 regularised linear models (Lasso, Ridge, and Elastic Net) with all 169 features</a:t>
            </a:r>
            <a:endParaRPr sz="1200">
              <a:solidFill>
                <a:srgbClr val="24292E"/>
              </a:solidFill>
            </a:endParaRPr>
          </a:p>
          <a:p>
            <a:pPr indent="-298450" lvl="1" marL="914400" rtl="0" algn="l">
              <a:lnSpc>
                <a:spcPct val="115000"/>
              </a:lnSpc>
              <a:spcBef>
                <a:spcPts val="0"/>
              </a:spcBef>
              <a:spcAft>
                <a:spcPts val="0"/>
              </a:spcAft>
              <a:buClr>
                <a:srgbClr val="24292E"/>
              </a:buClr>
              <a:buSzPts val="1100"/>
              <a:buFont typeface="Arial"/>
              <a:buChar char="○"/>
            </a:pPr>
            <a:r>
              <a:rPr lang="en" sz="1100">
                <a:solidFill>
                  <a:srgbClr val="24292E"/>
                </a:solidFill>
              </a:rPr>
              <a:t>Linear regression was not used as a large number of features would result in severe overfitting.</a:t>
            </a:r>
            <a:endParaRPr sz="11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Elastic Net performed the best in the initial modelling step </a:t>
            </a:r>
            <a:endParaRPr sz="1200">
              <a:solidFill>
                <a:srgbClr val="24292E"/>
              </a:solidFill>
            </a:endParaRPr>
          </a:p>
        </p:txBody>
      </p:sp>
      <p:sp>
        <p:nvSpPr>
          <p:cNvPr id="150" name="Google Shape;150;p22"/>
          <p:cNvSpPr txBox="1"/>
          <p:nvPr/>
        </p:nvSpPr>
        <p:spPr>
          <a:xfrm>
            <a:off x="3760025" y="1762122"/>
            <a:ext cx="3796500" cy="28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solidFill>
                  <a:srgbClr val="24292E"/>
                </a:solidFill>
                <a:highlight>
                  <a:schemeClr val="lt1"/>
                </a:highlight>
              </a:rPr>
              <a:t>Continue using Elastic Net during feature selection phase</a:t>
            </a:r>
            <a:endParaRPr sz="1000"/>
          </a:p>
        </p:txBody>
      </p:sp>
      <p:sp>
        <p:nvSpPr>
          <p:cNvPr id="151" name="Google Shape;151;p22"/>
          <p:cNvSpPr/>
          <p:nvPr/>
        </p:nvSpPr>
        <p:spPr>
          <a:xfrm>
            <a:off x="3541925" y="1795747"/>
            <a:ext cx="218100" cy="2817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504600" y="2082296"/>
            <a:ext cx="8115000" cy="18105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Elastic Net removed 94 out of 169 features –&gt; 75 remaining</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Reduce predictors to 25 via two methods:</a:t>
            </a:r>
            <a:endParaRPr sz="1200">
              <a:solidFill>
                <a:srgbClr val="24292E"/>
              </a:solidFill>
            </a:endParaRPr>
          </a:p>
          <a:p>
            <a:pPr indent="-304800" lvl="1" marL="914400" rtl="0" algn="l">
              <a:lnSpc>
                <a:spcPct val="115000"/>
              </a:lnSpc>
              <a:spcBef>
                <a:spcPts val="0"/>
              </a:spcBef>
              <a:spcAft>
                <a:spcPts val="0"/>
              </a:spcAft>
              <a:buClr>
                <a:srgbClr val="24292E"/>
              </a:buClr>
              <a:buSzPts val="1200"/>
              <a:buFont typeface="Arial"/>
              <a:buChar char="○"/>
            </a:pPr>
            <a:r>
              <a:rPr lang="en" sz="1200">
                <a:solidFill>
                  <a:srgbClr val="24292E"/>
                </a:solidFill>
              </a:rPr>
              <a:t>Select 25 predictors from initial E-Net regression based on magnitude of coefficient</a:t>
            </a:r>
            <a:endParaRPr sz="1200">
              <a:solidFill>
                <a:srgbClr val="24292E"/>
              </a:solidFill>
            </a:endParaRPr>
          </a:p>
          <a:p>
            <a:pPr indent="-304800" lvl="1" marL="914400" rtl="0" algn="l">
              <a:lnSpc>
                <a:spcPct val="115000"/>
              </a:lnSpc>
              <a:spcBef>
                <a:spcPts val="0"/>
              </a:spcBef>
              <a:spcAft>
                <a:spcPts val="0"/>
              </a:spcAft>
              <a:buClr>
                <a:srgbClr val="24292E"/>
              </a:buClr>
              <a:buSzPts val="1200"/>
              <a:buFont typeface="Arial"/>
              <a:buChar char="○"/>
            </a:pPr>
            <a:r>
              <a:rPr lang="en" sz="1200">
                <a:solidFill>
                  <a:srgbClr val="24292E"/>
                </a:solidFill>
              </a:rPr>
              <a:t>Recursive Feature Engineering</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Evaluate the two sets of 25 predictors using Elastic Net and select the set with better performance</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Predictors obtained from RFE performed better –&gt; selected as final set of predictors</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Evaluate the performance of an OLS linear regression model using finalised predictors –&gt; LR did not perform better than Elastic Net –&gt; Elastic Net is selected as the final production model.</a:t>
            </a:r>
            <a:endParaRPr sz="1200">
              <a:solidFill>
                <a:srgbClr val="24292E"/>
              </a:solidFill>
            </a:endParaRPr>
          </a:p>
        </p:txBody>
      </p:sp>
      <p:sp>
        <p:nvSpPr>
          <p:cNvPr id="153" name="Google Shape;153;p22"/>
          <p:cNvSpPr txBox="1"/>
          <p:nvPr/>
        </p:nvSpPr>
        <p:spPr>
          <a:xfrm>
            <a:off x="3786875" y="3861770"/>
            <a:ext cx="3796500" cy="28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solidFill>
                  <a:srgbClr val="24292E"/>
                </a:solidFill>
                <a:highlight>
                  <a:schemeClr val="lt1"/>
                </a:highlight>
              </a:rPr>
              <a:t>Make sale price predictions using test dataset</a:t>
            </a:r>
            <a:endParaRPr sz="1000"/>
          </a:p>
        </p:txBody>
      </p:sp>
      <p:sp>
        <p:nvSpPr>
          <p:cNvPr id="154" name="Google Shape;154;p22"/>
          <p:cNvSpPr/>
          <p:nvPr/>
        </p:nvSpPr>
        <p:spPr>
          <a:xfrm>
            <a:off x="3541925" y="3904844"/>
            <a:ext cx="218100" cy="2817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504600" y="4179347"/>
            <a:ext cx="8115000" cy="6078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2 out of the 25 finalised features were not present in test dataset –&gt; predictors reduced to 23</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Train Elastic Net model with 23 features –&gt; make sale price predictions. </a:t>
            </a:r>
            <a:r>
              <a:rPr b="1" lang="en" sz="1100">
                <a:solidFill>
                  <a:srgbClr val="24292E"/>
                </a:solidFill>
              </a:rPr>
              <a:t>(Kaggle score: 23,406.77)</a:t>
            </a:r>
            <a:endParaRPr b="1" sz="1100">
              <a:solidFill>
                <a:srgbClr val="2429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754750" y="787475"/>
            <a:ext cx="7437099" cy="4051226"/>
          </a:xfrm>
          <a:prstGeom prst="rect">
            <a:avLst/>
          </a:prstGeom>
          <a:noFill/>
          <a:ln>
            <a:noFill/>
          </a:ln>
        </p:spPr>
      </p:pic>
      <p:sp>
        <p:nvSpPr>
          <p:cNvPr id="161" name="Google Shape;16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final selected features</a:t>
            </a:r>
            <a:endParaRPr/>
          </a:p>
        </p:txBody>
      </p:sp>
      <p:sp>
        <p:nvSpPr>
          <p:cNvPr id="167" name="Google Shape;167;p24"/>
          <p:cNvSpPr txBox="1"/>
          <p:nvPr>
            <p:ph idx="1" type="body"/>
          </p:nvPr>
        </p:nvSpPr>
        <p:spPr>
          <a:xfrm>
            <a:off x="311700" y="1229875"/>
            <a:ext cx="86277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Generally higher/better value in predictors like area, number of rooms and quality will have positive impact on house value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House Age and commercial buildings (MS Zoning - Commercial Buildings) will have an inverse impact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000000"/>
                </a:solidFill>
                <a:highlight>
                  <a:srgbClr val="FFFFFF"/>
                </a:highlight>
                <a:latin typeface="Arial"/>
                <a:ea typeface="Arial"/>
                <a:cs typeface="Arial"/>
                <a:sym typeface="Arial"/>
              </a:rPr>
              <a:t>Neighborhood-wise, houses located in Crawfor, NridgHt and StoneBr are expected to fetch higher prices. Investing in any undervalued houses in these neighborhoods will likely generate a positive return on investment.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According to this model, </a:t>
            </a:r>
            <a:r>
              <a:rPr lang="en" sz="1400">
                <a:solidFill>
                  <a:srgbClr val="24292E"/>
                </a:solidFill>
                <a:highlight>
                  <a:srgbClr val="FFFFFF"/>
                </a:highlight>
                <a:latin typeface="Consolas"/>
                <a:ea typeface="Consolas"/>
                <a:cs typeface="Consolas"/>
                <a:sym typeface="Consolas"/>
              </a:rPr>
              <a:t>BldgType_1Fam</a:t>
            </a:r>
            <a:r>
              <a:rPr lang="en" sz="1400">
                <a:solidFill>
                  <a:srgbClr val="24292E"/>
                </a:solidFill>
                <a:highlight>
                  <a:srgbClr val="FFFFFF"/>
                </a:highlight>
                <a:latin typeface="Arial"/>
                <a:ea typeface="Arial"/>
                <a:cs typeface="Arial"/>
                <a:sym typeface="Arial"/>
              </a:rPr>
              <a:t> aka single-family detached houses and houses with h</a:t>
            </a:r>
            <a:r>
              <a:rPr lang="en" sz="1400">
                <a:solidFill>
                  <a:srgbClr val="24292E"/>
                </a:solidFill>
                <a:highlight>
                  <a:srgbClr val="FFFFFF"/>
                </a:highlight>
                <a:latin typeface="Arial"/>
                <a:ea typeface="Arial"/>
                <a:cs typeface="Arial"/>
                <a:sym typeface="Arial"/>
              </a:rPr>
              <a:t>ouses with concrete (</a:t>
            </a:r>
            <a:r>
              <a:rPr lang="en" sz="1400">
                <a:solidFill>
                  <a:srgbClr val="24292E"/>
                </a:solidFill>
                <a:highlight>
                  <a:srgbClr val="FFFFFF"/>
                </a:highlight>
                <a:latin typeface="Consolas"/>
                <a:ea typeface="Consolas"/>
                <a:cs typeface="Consolas"/>
                <a:sym typeface="Consolas"/>
              </a:rPr>
              <a:t>PConc</a:t>
            </a:r>
            <a:r>
              <a:rPr lang="en" sz="1400">
                <a:solidFill>
                  <a:srgbClr val="24292E"/>
                </a:solidFill>
                <a:highlight>
                  <a:srgbClr val="FFFFFF"/>
                </a:highlight>
                <a:latin typeface="Arial"/>
                <a:ea typeface="Arial"/>
                <a:cs typeface="Arial"/>
                <a:sym typeface="Arial"/>
              </a:rPr>
              <a:t>) foundation</a:t>
            </a:r>
            <a:r>
              <a:rPr lang="en" sz="1400">
                <a:solidFill>
                  <a:srgbClr val="24292E"/>
                </a:solidFill>
                <a:highlight>
                  <a:srgbClr val="FFFFFF"/>
                </a:highlight>
                <a:latin typeface="Arial"/>
                <a:ea typeface="Arial"/>
                <a:cs typeface="Arial"/>
                <a:sym typeface="Arial"/>
              </a:rPr>
              <a:t> will fetch higher prices than other types. However it is inconclusive that these features will definitely fetch higher sale price since most of our data are of these </a:t>
            </a:r>
            <a:r>
              <a:rPr lang="en" sz="1400">
                <a:solidFill>
                  <a:srgbClr val="24292E"/>
                </a:solidFill>
                <a:highlight>
                  <a:srgbClr val="FFFFFF"/>
                </a:highlight>
                <a:latin typeface="Arial"/>
                <a:ea typeface="Arial"/>
                <a:cs typeface="Arial"/>
                <a:sym typeface="Arial"/>
              </a:rPr>
              <a:t>categories</a:t>
            </a:r>
            <a:r>
              <a:rPr lang="en" sz="1400">
                <a:solidFill>
                  <a:srgbClr val="24292E"/>
                </a:solidFill>
                <a:highlight>
                  <a:srgbClr val="FFFFFF"/>
                </a:highlight>
                <a:latin typeface="Arial"/>
                <a:ea typeface="Arial"/>
                <a:cs typeface="Arial"/>
                <a:sym typeface="Arial"/>
              </a:rPr>
              <a:t>.  </a:t>
            </a:r>
            <a:endParaRPr sz="14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3" name="Google Shape;173;p25"/>
          <p:cNvSpPr txBox="1"/>
          <p:nvPr>
            <p:ph idx="1" type="body"/>
          </p:nvPr>
        </p:nvSpPr>
        <p:spPr>
          <a:xfrm>
            <a:off x="311700" y="782625"/>
            <a:ext cx="8520600" cy="33390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220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Hyperparameter tuning</a:t>
            </a:r>
            <a:r>
              <a:rPr lang="en" sz="1050">
                <a:solidFill>
                  <a:srgbClr val="000000"/>
                </a:solidFill>
                <a:highlight>
                  <a:srgbClr val="FFFFFF"/>
                </a:highlight>
                <a:latin typeface="Arial"/>
                <a:ea typeface="Arial"/>
                <a:cs typeface="Arial"/>
                <a:sym typeface="Arial"/>
              </a:rPr>
              <a:t>: A predefined range of values was passed in to tune the hyperparameters for our regularisation models. There is a possibility that there are values outside of the predefined range that could have produced better results.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Other external factors not taken into account</a:t>
            </a:r>
            <a:r>
              <a:rPr lang="en" sz="1050">
                <a:solidFill>
                  <a:srgbClr val="000000"/>
                </a:solidFill>
                <a:highlight>
                  <a:srgbClr val="FFFFFF"/>
                </a:highlight>
                <a:latin typeface="Arial"/>
                <a:ea typeface="Arial"/>
                <a:cs typeface="Arial"/>
                <a:sym typeface="Arial"/>
              </a:rPr>
              <a:t>: The value of a house is not purely determined by the features we have analysed. There are many other factors which could affect house demand and supply, such as the current economic climate, housing policies, demographic changes, proximity of the house to amenities like malls and schools, and so on. Predictions from our model are limited in its accuracy as it does not consider these factors.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Limited timeframe</a:t>
            </a:r>
            <a:r>
              <a:rPr lang="en" sz="1050">
                <a:solidFill>
                  <a:srgbClr val="000000"/>
                </a:solidFill>
                <a:highlight>
                  <a:srgbClr val="FFFFFF"/>
                </a:highlight>
                <a:latin typeface="Arial"/>
                <a:ea typeface="Arial"/>
                <a:cs typeface="Arial"/>
                <a:sym typeface="Arial"/>
              </a:rPr>
              <a:t>: Our data comprised only transactions between 2006–2010. This is a pretty short timeframe, which makes it hard to capture actual general trends in sale prices of houses in Ames. The housing market within the 2006-2010 timeframe could be very different from how it is in present time.</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Missing values</a:t>
            </a:r>
            <a:r>
              <a:rPr lang="en" sz="1050">
                <a:solidFill>
                  <a:srgbClr val="000000"/>
                </a:solidFill>
                <a:highlight>
                  <a:srgbClr val="FFFFFF"/>
                </a:highlight>
                <a:latin typeface="Arial"/>
                <a:ea typeface="Arial"/>
                <a:cs typeface="Arial"/>
                <a:sym typeface="Arial"/>
              </a:rPr>
              <a:t>: There were numerous missing values for which we did a convenient imputation for. This has definitely introduced a certain level of inaccuracy into our analysis.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Limited generalisability to houses outside of Ames, Iowa</a:t>
            </a:r>
            <a:r>
              <a:rPr lang="en" sz="1050">
                <a:solidFill>
                  <a:srgbClr val="000000"/>
                </a:solidFill>
                <a:highlight>
                  <a:srgbClr val="FFFFFF"/>
                </a:highlight>
                <a:latin typeface="Arial"/>
                <a:ea typeface="Arial"/>
                <a:cs typeface="Arial"/>
                <a:sym typeface="Arial"/>
              </a:rPr>
              <a:t>: The predictive model we've built only applies to the houses in Ames and will not be accurate when applied to houses in other cities or countries. To make it more applicable across the board, we could perhaps remove features specific to houses in the U.S. or Ames, such as replacing Ames' neighborhood with a metric describing a property's distance from the city centre, or whether a property is near a buzzing commercial hub, etc.</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Defining the context and scope</a:t>
            </a:r>
            <a:endParaRPr/>
          </a:p>
          <a:p>
            <a:pPr indent="-342900" lvl="0" marL="457200" rtl="0" algn="l">
              <a:spcBef>
                <a:spcPts val="0"/>
              </a:spcBef>
              <a:spcAft>
                <a:spcPts val="0"/>
              </a:spcAft>
              <a:buSzPts val="1800"/>
              <a:buChar char="●"/>
            </a:pPr>
            <a:r>
              <a:rPr lang="en"/>
              <a:t>EDA</a:t>
            </a:r>
            <a:endParaRPr/>
          </a:p>
          <a:p>
            <a:pPr indent="-342900" lvl="0" marL="457200" rtl="0" algn="l">
              <a:spcBef>
                <a:spcPts val="0"/>
              </a:spcBef>
              <a:spcAft>
                <a:spcPts val="0"/>
              </a:spcAft>
              <a:buSzPts val="1800"/>
              <a:buChar char="●"/>
            </a:pPr>
            <a:r>
              <a:rPr lang="en"/>
              <a:t>Feature Engineering</a:t>
            </a:r>
            <a:endParaRPr/>
          </a:p>
          <a:p>
            <a:pPr indent="-342900" lvl="0" marL="457200" rtl="0" algn="l">
              <a:spcBef>
                <a:spcPts val="0"/>
              </a:spcBef>
              <a:spcAft>
                <a:spcPts val="0"/>
              </a:spcAft>
              <a:buSzPts val="1800"/>
              <a:buChar char="●"/>
            </a:pPr>
            <a:r>
              <a:rPr lang="en"/>
              <a:t>Modelling</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86225" y="344350"/>
            <a:ext cx="8520600" cy="33390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1700">
              <a:solidFill>
                <a:srgbClr val="24292E"/>
              </a:solidFill>
              <a:highlight>
                <a:srgbClr val="FFFFFF"/>
              </a:highlight>
              <a:latin typeface="Arial"/>
              <a:ea typeface="Arial"/>
              <a:cs typeface="Arial"/>
              <a:sym typeface="Arial"/>
            </a:endParaRPr>
          </a:p>
          <a:p>
            <a:pPr indent="0" lvl="0" marL="914400" rtl="0" algn="l">
              <a:lnSpc>
                <a:spcPct val="100000"/>
              </a:lnSpc>
              <a:spcBef>
                <a:spcPts val="1200"/>
              </a:spcBef>
              <a:spcAft>
                <a:spcPts val="0"/>
              </a:spcAft>
              <a:buNone/>
            </a:pPr>
            <a:r>
              <a:rPr lang="en" sz="2700" u="sng">
                <a:solidFill>
                  <a:srgbClr val="24292E"/>
                </a:solidFill>
                <a:highlight>
                  <a:srgbClr val="FFFFFF"/>
                </a:highlight>
                <a:latin typeface="Arial"/>
                <a:ea typeface="Arial"/>
                <a:cs typeface="Arial"/>
                <a:sym typeface="Arial"/>
              </a:rPr>
              <a:t>Problem</a:t>
            </a:r>
            <a:endParaRPr sz="2700" u="sng">
              <a:solidFill>
                <a:srgbClr val="24292E"/>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3300">
                <a:solidFill>
                  <a:srgbClr val="000000"/>
                </a:solidFill>
                <a:latin typeface="Arial"/>
                <a:ea typeface="Arial"/>
                <a:cs typeface="Arial"/>
                <a:sym typeface="Arial"/>
              </a:rPr>
              <a:t> 						</a:t>
            </a:r>
            <a:endParaRPr sz="3300">
              <a:solidFill>
                <a:srgbClr val="000000"/>
              </a:solidFill>
              <a:latin typeface="Arial"/>
              <a:ea typeface="Arial"/>
              <a:cs typeface="Arial"/>
              <a:sym typeface="Arial"/>
            </a:endParaRPr>
          </a:p>
          <a:p>
            <a:pPr indent="457200" lvl="0" marL="2286000" rtl="0" algn="l">
              <a:lnSpc>
                <a:spcPct val="100000"/>
              </a:lnSpc>
              <a:spcBef>
                <a:spcPts val="0"/>
              </a:spcBef>
              <a:spcAft>
                <a:spcPts val="0"/>
              </a:spcAft>
              <a:buNone/>
            </a:pPr>
            <a:r>
              <a:rPr b="1" lang="en" sz="4100">
                <a:solidFill>
                  <a:srgbClr val="000000"/>
                </a:solidFill>
                <a:latin typeface="Arial"/>
                <a:ea typeface="Arial"/>
                <a:cs typeface="Arial"/>
                <a:sym typeface="Arial"/>
              </a:rPr>
              <a:t>Market Price</a:t>
            </a:r>
            <a:endParaRPr b="1" sz="4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4100">
                <a:solidFill>
                  <a:srgbClr val="000000"/>
                </a:solidFill>
                <a:latin typeface="Arial"/>
                <a:ea typeface="Arial"/>
                <a:cs typeface="Arial"/>
                <a:sym typeface="Arial"/>
              </a:rPr>
              <a:t>					</a:t>
            </a:r>
            <a:endParaRPr b="1" sz="4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4100">
                <a:solidFill>
                  <a:srgbClr val="000000"/>
                </a:solidFill>
                <a:latin typeface="Arial"/>
                <a:ea typeface="Arial"/>
                <a:cs typeface="Arial"/>
                <a:sym typeface="Arial"/>
              </a:rPr>
              <a:t>							</a:t>
            </a:r>
            <a:endParaRPr b="1" sz="4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01000" y="107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103" name="Google Shape;103;p16"/>
          <p:cNvSpPr txBox="1"/>
          <p:nvPr>
            <p:ph idx="1" type="body"/>
          </p:nvPr>
        </p:nvSpPr>
        <p:spPr>
          <a:xfrm>
            <a:off x="387900" y="749850"/>
            <a:ext cx="6303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2051 past sales records from 2006 to 2010 (for training and validation)</a:t>
            </a:r>
            <a:endParaRPr sz="1400"/>
          </a:p>
          <a:p>
            <a:pPr indent="-317500" lvl="0" marL="457200" rtl="0" algn="l">
              <a:spcBef>
                <a:spcPts val="0"/>
              </a:spcBef>
              <a:spcAft>
                <a:spcPts val="0"/>
              </a:spcAft>
              <a:buSzPts val="1400"/>
              <a:buChar char="●"/>
            </a:pPr>
            <a:r>
              <a:rPr lang="en" sz="1400"/>
              <a:t>849 new data for prediction (test data)</a:t>
            </a:r>
            <a:endParaRPr sz="1400"/>
          </a:p>
          <a:p>
            <a:pPr indent="-317500" lvl="0" marL="457200" rtl="0" algn="l">
              <a:spcBef>
                <a:spcPts val="0"/>
              </a:spcBef>
              <a:spcAft>
                <a:spcPts val="0"/>
              </a:spcAft>
              <a:buSzPts val="1400"/>
              <a:buChar char="●"/>
            </a:pPr>
            <a:r>
              <a:rPr lang="en" sz="1400"/>
              <a:t>81 columns </a:t>
            </a:r>
            <a:endParaRPr sz="1300">
              <a:solidFill>
                <a:srgbClr val="24292E"/>
              </a:solidFill>
              <a:highlight>
                <a:schemeClr val="lt1"/>
              </a:highlight>
              <a:latin typeface="Arial"/>
              <a:ea typeface="Arial"/>
              <a:cs typeface="Arial"/>
              <a:sym typeface="Arial"/>
            </a:endParaRPr>
          </a:p>
          <a:p>
            <a:pPr indent="-317500" lvl="0" marL="914400" rtl="0" algn="l">
              <a:spcBef>
                <a:spcPts val="0"/>
              </a:spcBef>
              <a:spcAft>
                <a:spcPts val="0"/>
              </a:spcAft>
              <a:buSzPts val="1400"/>
              <a:buChar char="●"/>
            </a:pPr>
            <a:r>
              <a:rPr lang="en" sz="1400"/>
              <a:t>Location of the house</a:t>
            </a:r>
            <a:endParaRPr sz="1400"/>
          </a:p>
          <a:p>
            <a:pPr indent="-317500" lvl="0" marL="914400" rtl="0" algn="l">
              <a:spcBef>
                <a:spcPts val="0"/>
              </a:spcBef>
              <a:spcAft>
                <a:spcPts val="0"/>
              </a:spcAft>
              <a:buSzPts val="1400"/>
              <a:buChar char="●"/>
            </a:pPr>
            <a:r>
              <a:rPr lang="en" sz="1400"/>
              <a:t>Functionality of house</a:t>
            </a:r>
            <a:endParaRPr sz="1400"/>
          </a:p>
          <a:p>
            <a:pPr indent="-317500" lvl="0" marL="914400" rtl="0" algn="l">
              <a:spcBef>
                <a:spcPts val="0"/>
              </a:spcBef>
              <a:spcAft>
                <a:spcPts val="0"/>
              </a:spcAft>
              <a:buSzPts val="1400"/>
              <a:buChar char="●"/>
            </a:pPr>
            <a:r>
              <a:rPr lang="en" sz="1400"/>
              <a:t>Condition &amp; Quality of house </a:t>
            </a:r>
            <a:endParaRPr sz="1400"/>
          </a:p>
          <a:p>
            <a:pPr indent="-317500" lvl="0" marL="914400" rtl="0" algn="l">
              <a:spcBef>
                <a:spcPts val="0"/>
              </a:spcBef>
              <a:spcAft>
                <a:spcPts val="0"/>
              </a:spcAft>
              <a:buSzPts val="1400"/>
              <a:buChar char="●"/>
            </a:pPr>
            <a:r>
              <a:rPr lang="en" sz="1400"/>
              <a:t>Area of the house </a:t>
            </a:r>
            <a:endParaRPr sz="1400"/>
          </a:p>
          <a:p>
            <a:pPr indent="-317500" lvl="0" marL="914400" rtl="0" algn="l">
              <a:spcBef>
                <a:spcPts val="0"/>
              </a:spcBef>
              <a:spcAft>
                <a:spcPts val="0"/>
              </a:spcAft>
              <a:buSzPts val="1400"/>
              <a:buChar char="●"/>
            </a:pPr>
            <a:r>
              <a:rPr lang="en" sz="1400"/>
              <a:t>Materials  and their qualities </a:t>
            </a:r>
            <a:endParaRPr sz="1400"/>
          </a:p>
          <a:p>
            <a:pPr indent="-317500" lvl="0" marL="914400" rtl="0" algn="l">
              <a:spcBef>
                <a:spcPts val="0"/>
              </a:spcBef>
              <a:spcAft>
                <a:spcPts val="0"/>
              </a:spcAft>
              <a:buSzPts val="1400"/>
              <a:buChar char="●"/>
            </a:pPr>
            <a:r>
              <a:rPr lang="en" sz="1400"/>
              <a:t>Features of house and their condition </a:t>
            </a:r>
            <a:endParaRPr sz="1400"/>
          </a:p>
          <a:p>
            <a:pPr indent="-317500" lvl="0" marL="914400" rtl="0" algn="l">
              <a:spcBef>
                <a:spcPts val="0"/>
              </a:spcBef>
              <a:spcAft>
                <a:spcPts val="0"/>
              </a:spcAft>
              <a:buSzPts val="1400"/>
              <a:buChar char="●"/>
            </a:pPr>
            <a:r>
              <a:rPr lang="en" sz="1400"/>
              <a:t>Sale records details</a:t>
            </a:r>
            <a:endParaRPr sz="1400"/>
          </a:p>
          <a:p>
            <a:pPr indent="-317500" lvl="0" marL="457200" rtl="0" algn="l">
              <a:spcBef>
                <a:spcPts val="0"/>
              </a:spcBef>
              <a:spcAft>
                <a:spcPts val="0"/>
              </a:spcAft>
              <a:buSzPts val="1400"/>
              <a:buChar char="●"/>
            </a:pPr>
            <a:r>
              <a:rPr lang="en" sz="1400"/>
              <a:t>42 Categorical data 39 Numerical Data</a:t>
            </a:r>
            <a:endParaRPr sz="1400"/>
          </a:p>
          <a:p>
            <a:pPr indent="-317500" lvl="0" marL="457200" rtl="0" algn="l">
              <a:spcBef>
                <a:spcPts val="0"/>
              </a:spcBef>
              <a:spcAft>
                <a:spcPts val="0"/>
              </a:spcAft>
              <a:buSzPts val="1400"/>
              <a:buChar char="●"/>
            </a:pPr>
            <a:r>
              <a:rPr lang="en" sz="1400"/>
              <a:t>26 columns with NULL (missing) value</a:t>
            </a:r>
            <a:endParaRPr sz="1400"/>
          </a:p>
          <a:p>
            <a:pPr indent="-317500" lvl="1" marL="914400" rtl="0" algn="l">
              <a:lnSpc>
                <a:spcPct val="100000"/>
              </a:lnSpc>
              <a:spcBef>
                <a:spcPts val="0"/>
              </a:spcBef>
              <a:spcAft>
                <a:spcPts val="0"/>
              </a:spcAft>
              <a:buClr>
                <a:srgbClr val="000000"/>
              </a:buClr>
              <a:buSzPts val="1400"/>
              <a:buChar char="○"/>
            </a:pPr>
            <a:r>
              <a:rPr lang="en">
                <a:solidFill>
                  <a:srgbClr val="24292E"/>
                </a:solidFill>
                <a:highlight>
                  <a:schemeClr val="lt1"/>
                </a:highlight>
                <a:latin typeface="Arial"/>
                <a:ea typeface="Arial"/>
                <a:cs typeface="Arial"/>
                <a:sym typeface="Arial"/>
              </a:rPr>
              <a:t>Removing features with 80% missing values </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“NA” or “none” for categorical features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0 for numerical features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Neighbourhood median for Lot Frontage</a:t>
            </a:r>
            <a:endParaRPr b="1" sz="1600"/>
          </a:p>
          <a:p>
            <a:pPr indent="0" lvl="0" marL="914400" rtl="0" algn="l">
              <a:spcBef>
                <a:spcPts val="0"/>
              </a:spcBef>
              <a:spcAft>
                <a:spcPts val="0"/>
              </a:spcAft>
              <a:buNone/>
            </a:pPr>
            <a:r>
              <a:t/>
            </a:r>
            <a:endParaRPr/>
          </a:p>
          <a:p>
            <a:pPr indent="0" lvl="0" marL="0" rtl="0" algn="l">
              <a:spcBef>
                <a:spcPts val="1600"/>
              </a:spcBef>
              <a:spcAft>
                <a:spcPts val="1600"/>
              </a:spcAft>
              <a:buNone/>
            </a:pPr>
            <a:r>
              <a:t/>
            </a:r>
            <a:endParaRPr sz="1300"/>
          </a:p>
        </p:txBody>
      </p:sp>
      <p:pic>
        <p:nvPicPr>
          <p:cNvPr id="104" name="Google Shape;104;p16"/>
          <p:cNvPicPr preferRelativeResize="0"/>
          <p:nvPr/>
        </p:nvPicPr>
        <p:blipFill>
          <a:blip r:embed="rId3">
            <a:alphaModFix/>
          </a:blip>
          <a:stretch>
            <a:fillRect/>
          </a:stretch>
        </p:blipFill>
        <p:spPr>
          <a:xfrm>
            <a:off x="5487149" y="1229813"/>
            <a:ext cx="2148200" cy="3510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 </a:t>
            </a:r>
            <a:endParaRPr/>
          </a:p>
        </p:txBody>
      </p:sp>
      <p:pic>
        <p:nvPicPr>
          <p:cNvPr id="110" name="Google Shape;110;p17"/>
          <p:cNvPicPr preferRelativeResize="0"/>
          <p:nvPr/>
        </p:nvPicPr>
        <p:blipFill>
          <a:blip r:embed="rId3">
            <a:alphaModFix/>
          </a:blip>
          <a:stretch>
            <a:fillRect/>
          </a:stretch>
        </p:blipFill>
        <p:spPr>
          <a:xfrm>
            <a:off x="5070350" y="1100850"/>
            <a:ext cx="3689050" cy="2752750"/>
          </a:xfrm>
          <a:prstGeom prst="rect">
            <a:avLst/>
          </a:prstGeom>
          <a:noFill/>
          <a:ln>
            <a:noFill/>
          </a:ln>
        </p:spPr>
      </p:pic>
      <p:pic>
        <p:nvPicPr>
          <p:cNvPr id="111" name="Google Shape;111;p17"/>
          <p:cNvPicPr preferRelativeResize="0"/>
          <p:nvPr/>
        </p:nvPicPr>
        <p:blipFill>
          <a:blip r:embed="rId4">
            <a:alphaModFix/>
          </a:blip>
          <a:stretch>
            <a:fillRect/>
          </a:stretch>
        </p:blipFill>
        <p:spPr>
          <a:xfrm>
            <a:off x="458750" y="1017800"/>
            <a:ext cx="4514850" cy="3619500"/>
          </a:xfrm>
          <a:prstGeom prst="rect">
            <a:avLst/>
          </a:prstGeom>
          <a:noFill/>
          <a:ln>
            <a:noFill/>
          </a:ln>
        </p:spPr>
      </p:pic>
      <p:pic>
        <p:nvPicPr>
          <p:cNvPr id="112" name="Google Shape;112;p17"/>
          <p:cNvPicPr preferRelativeResize="0"/>
          <p:nvPr/>
        </p:nvPicPr>
        <p:blipFill>
          <a:blip r:embed="rId5">
            <a:alphaModFix/>
          </a:blip>
          <a:stretch>
            <a:fillRect/>
          </a:stretch>
        </p:blipFill>
        <p:spPr>
          <a:xfrm>
            <a:off x="5171694" y="3713519"/>
            <a:ext cx="3587700" cy="10564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Influence of Factors to Sale Price</a:t>
            </a:r>
            <a:endParaRPr/>
          </a:p>
        </p:txBody>
      </p:sp>
      <p:pic>
        <p:nvPicPr>
          <p:cNvPr id="118" name="Google Shape;118;p18"/>
          <p:cNvPicPr preferRelativeResize="0"/>
          <p:nvPr/>
        </p:nvPicPr>
        <p:blipFill>
          <a:blip r:embed="rId3">
            <a:alphaModFix/>
          </a:blip>
          <a:stretch>
            <a:fillRect/>
          </a:stretch>
        </p:blipFill>
        <p:spPr>
          <a:xfrm>
            <a:off x="426525" y="1089575"/>
            <a:ext cx="2724800" cy="3360600"/>
          </a:xfrm>
          <a:prstGeom prst="rect">
            <a:avLst/>
          </a:prstGeom>
          <a:noFill/>
          <a:ln>
            <a:noFill/>
          </a:ln>
        </p:spPr>
      </p:pic>
      <p:pic>
        <p:nvPicPr>
          <p:cNvPr id="119" name="Google Shape;119;p18"/>
          <p:cNvPicPr preferRelativeResize="0"/>
          <p:nvPr/>
        </p:nvPicPr>
        <p:blipFill>
          <a:blip r:embed="rId4">
            <a:alphaModFix/>
          </a:blip>
          <a:stretch>
            <a:fillRect/>
          </a:stretch>
        </p:blipFill>
        <p:spPr>
          <a:xfrm>
            <a:off x="3690700" y="1123950"/>
            <a:ext cx="5085105" cy="33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311700" y="1153675"/>
            <a:ext cx="2471700" cy="3491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4292E"/>
              </a:solidFill>
              <a:highlight>
                <a:schemeClr val="lt1"/>
              </a:highlight>
            </a:endParaRPr>
          </a:p>
          <a:p>
            <a:pPr indent="-317500" lvl="0" marL="457200" rtl="0" algn="l">
              <a:lnSpc>
                <a:spcPct val="115000"/>
              </a:lnSpc>
              <a:spcBef>
                <a:spcPts val="0"/>
              </a:spcBef>
              <a:spcAft>
                <a:spcPts val="0"/>
              </a:spcAft>
              <a:buSzPts val="1400"/>
              <a:buFont typeface="Roboto"/>
              <a:buChar char="-"/>
            </a:pPr>
            <a:r>
              <a:rPr lang="en">
                <a:solidFill>
                  <a:srgbClr val="24292E"/>
                </a:solidFill>
                <a:highlight>
                  <a:schemeClr val="lt1"/>
                </a:highlight>
              </a:rPr>
              <a:t>Low variance in their values (90% of the observations is one value E.g. Utilities, Street </a:t>
            </a:r>
            <a:endParaRPr>
              <a:solidFill>
                <a:srgbClr val="24292E"/>
              </a:solidFill>
              <a:highlight>
                <a:schemeClr val="lt1"/>
              </a:highlight>
            </a:endParaRPr>
          </a:p>
          <a:p>
            <a:pPr indent="-317500" lvl="0" marL="457200" rtl="0" algn="l">
              <a:lnSpc>
                <a:spcPct val="115000"/>
              </a:lnSpc>
              <a:spcBef>
                <a:spcPts val="0"/>
              </a:spcBef>
              <a:spcAft>
                <a:spcPts val="0"/>
              </a:spcAft>
              <a:buSzPts val="1400"/>
              <a:buFont typeface="Roboto"/>
              <a:buChar char="-"/>
            </a:pPr>
            <a:r>
              <a:t/>
            </a:r>
            <a:endParaRPr>
              <a:solidFill>
                <a:srgbClr val="24292E"/>
              </a:solidFill>
              <a:highlight>
                <a:schemeClr val="lt1"/>
              </a:highlight>
            </a:endParaRPr>
          </a:p>
          <a:p>
            <a:pPr indent="-317500" lvl="0" marL="457200" rtl="0" algn="l">
              <a:lnSpc>
                <a:spcPct val="115000"/>
              </a:lnSpc>
              <a:spcBef>
                <a:spcPts val="0"/>
              </a:spcBef>
              <a:spcAft>
                <a:spcPts val="0"/>
              </a:spcAft>
              <a:buClr>
                <a:srgbClr val="24292E"/>
              </a:buClr>
              <a:buSzPts val="1400"/>
              <a:buChar char="-"/>
            </a:pPr>
            <a:r>
              <a:rPr lang="en">
                <a:solidFill>
                  <a:srgbClr val="24292E"/>
                </a:solidFill>
                <a:highlight>
                  <a:schemeClr val="lt1"/>
                </a:highlight>
              </a:rPr>
              <a:t>High colinearity between features ( &gt; 0.86 ) e.g garage area and garage cars</a:t>
            </a:r>
            <a:endParaRPr>
              <a:solidFill>
                <a:srgbClr val="24292E"/>
              </a:solidFill>
              <a:highlight>
                <a:schemeClr val="lt1"/>
              </a:highlight>
            </a:endParaRPr>
          </a:p>
          <a:p>
            <a:pPr indent="0" lvl="0" marL="457200" rtl="0" algn="l">
              <a:lnSpc>
                <a:spcPct val="115000"/>
              </a:lnSpc>
              <a:spcBef>
                <a:spcPts val="1600"/>
              </a:spcBef>
              <a:spcAft>
                <a:spcPts val="0"/>
              </a:spcAft>
              <a:buNone/>
            </a:pPr>
            <a:r>
              <a:rPr lang="en">
                <a:solidFill>
                  <a:srgbClr val="24292E"/>
                </a:solidFill>
                <a:highlight>
                  <a:schemeClr val="lt1"/>
                </a:highlight>
              </a:rPr>
              <a:t> </a:t>
            </a:r>
            <a:endParaRPr>
              <a:solidFill>
                <a:srgbClr val="24292E"/>
              </a:solidFill>
              <a:highlight>
                <a:schemeClr val="lt1"/>
              </a:highlight>
            </a:endParaRPr>
          </a:p>
          <a:p>
            <a:pPr indent="-317500" lvl="0" marL="457200" rtl="0" algn="l">
              <a:spcBef>
                <a:spcPts val="1600"/>
              </a:spcBef>
              <a:spcAft>
                <a:spcPts val="0"/>
              </a:spcAft>
              <a:buClr>
                <a:srgbClr val="24292E"/>
              </a:buClr>
              <a:buSzPts val="1400"/>
              <a:buChar char="-"/>
            </a:pPr>
            <a:r>
              <a:t/>
            </a:r>
            <a:endParaRPr>
              <a:solidFill>
                <a:srgbClr val="24292E"/>
              </a:solidFill>
              <a:highlight>
                <a:schemeClr val="lt1"/>
              </a:highlight>
            </a:endParaRPr>
          </a:p>
          <a:p>
            <a:pPr indent="0" lvl="0" marL="0" rtl="0" algn="l">
              <a:lnSpc>
                <a:spcPct val="115000"/>
              </a:lnSpc>
              <a:spcBef>
                <a:spcPts val="0"/>
              </a:spcBef>
              <a:spcAft>
                <a:spcPts val="800"/>
              </a:spcAft>
              <a:buNone/>
            </a:pPr>
            <a:r>
              <a:t/>
            </a:r>
            <a:endParaRPr b="1" sz="1600">
              <a:solidFill>
                <a:srgbClr val="434343"/>
              </a:solidFill>
              <a:latin typeface="Roboto"/>
              <a:ea typeface="Roboto"/>
              <a:cs typeface="Roboto"/>
              <a:sym typeface="Roboto"/>
            </a:endParaRPr>
          </a:p>
        </p:txBody>
      </p:sp>
      <p:pic>
        <p:nvPicPr>
          <p:cNvPr id="125" name="Google Shape;125;p19"/>
          <p:cNvPicPr preferRelativeResize="0"/>
          <p:nvPr/>
        </p:nvPicPr>
        <p:blipFill>
          <a:blip r:embed="rId3">
            <a:alphaModFix/>
          </a:blip>
          <a:stretch>
            <a:fillRect/>
          </a:stretch>
        </p:blipFill>
        <p:spPr>
          <a:xfrm>
            <a:off x="3241750" y="778675"/>
            <a:ext cx="5625950" cy="1793075"/>
          </a:xfrm>
          <a:prstGeom prst="rect">
            <a:avLst/>
          </a:prstGeom>
          <a:noFill/>
          <a:ln>
            <a:noFill/>
          </a:ln>
        </p:spPr>
      </p:pic>
      <p:pic>
        <p:nvPicPr>
          <p:cNvPr id="126" name="Google Shape;126;p19"/>
          <p:cNvPicPr preferRelativeResize="0"/>
          <p:nvPr/>
        </p:nvPicPr>
        <p:blipFill rotWithShape="1">
          <a:blip r:embed="rId4">
            <a:alphaModFix/>
          </a:blip>
          <a:srcRect b="0" l="0" r="9231" t="0"/>
          <a:stretch/>
        </p:blipFill>
        <p:spPr>
          <a:xfrm>
            <a:off x="2859875" y="2660426"/>
            <a:ext cx="6185601" cy="2273407"/>
          </a:xfrm>
          <a:prstGeom prst="rect">
            <a:avLst/>
          </a:prstGeom>
          <a:noFill/>
          <a:ln>
            <a:noFill/>
          </a:ln>
        </p:spPr>
      </p:pic>
      <p:sp>
        <p:nvSpPr>
          <p:cNvPr id="127" name="Google Shape;127;p19"/>
          <p:cNvSpPr/>
          <p:nvPr/>
        </p:nvSpPr>
        <p:spPr>
          <a:xfrm>
            <a:off x="3209179" y="3067038"/>
            <a:ext cx="5088900" cy="7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7730726" y="2843582"/>
            <a:ext cx="442800" cy="209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35" name="Google Shape;135;p20"/>
          <p:cNvSpPr txBox="1"/>
          <p:nvPr>
            <p:ph idx="1" type="body"/>
          </p:nvPr>
        </p:nvSpPr>
        <p:spPr>
          <a:xfrm>
            <a:off x="199875" y="1146000"/>
            <a:ext cx="4814700" cy="33390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180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Integer encoding for ordinal variables,</a:t>
            </a:r>
            <a:r>
              <a:rPr lang="en" sz="1400">
                <a:solidFill>
                  <a:srgbClr val="24292E"/>
                </a:solidFill>
                <a:highlight>
                  <a:schemeClr val="lt1"/>
                </a:highlight>
                <a:latin typeface="Arial"/>
                <a:ea typeface="Arial"/>
                <a:cs typeface="Arial"/>
                <a:sym typeface="Arial"/>
              </a:rPr>
              <a:t> which involves mapping each unique label to an integer value</a:t>
            </a:r>
            <a:endParaRPr b="1"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chemeClr val="lt1"/>
                </a:highlight>
                <a:latin typeface="Arial"/>
                <a:ea typeface="Arial"/>
                <a:cs typeface="Arial"/>
                <a:sym typeface="Arial"/>
              </a:rPr>
              <a:t>Changing numerical type </a:t>
            </a:r>
            <a:r>
              <a:rPr b="1" lang="en" sz="1400">
                <a:solidFill>
                  <a:srgbClr val="24292E"/>
                </a:solidFill>
                <a:highlight>
                  <a:schemeClr val="lt1"/>
                </a:highlight>
                <a:latin typeface="Arial"/>
                <a:ea typeface="Arial"/>
                <a:cs typeface="Arial"/>
                <a:sym typeface="Arial"/>
              </a:rPr>
              <a:t>values to string</a:t>
            </a:r>
            <a:r>
              <a:rPr lang="en" sz="1400">
                <a:solidFill>
                  <a:srgbClr val="24292E"/>
                </a:solidFill>
                <a:highlight>
                  <a:schemeClr val="lt1"/>
                </a:highlight>
                <a:latin typeface="Arial"/>
                <a:ea typeface="Arial"/>
                <a:cs typeface="Arial"/>
                <a:sym typeface="Arial"/>
              </a:rPr>
              <a:t> category (if the feature is nominal) = MS Sub Class</a:t>
            </a:r>
            <a:endParaRPr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One-hot encoding</a:t>
            </a:r>
            <a:r>
              <a:rPr lang="en" sz="1400">
                <a:solidFill>
                  <a:srgbClr val="24292E"/>
                </a:solidFill>
                <a:highlight>
                  <a:schemeClr val="lt1"/>
                </a:highlight>
                <a:latin typeface="Arial"/>
                <a:ea typeface="Arial"/>
                <a:cs typeface="Arial"/>
                <a:sym typeface="Arial"/>
              </a:rPr>
              <a:t> of nominal variables</a:t>
            </a:r>
            <a:endParaRPr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Log transformation</a:t>
            </a:r>
            <a:r>
              <a:rPr lang="en" sz="1400">
                <a:solidFill>
                  <a:srgbClr val="24292E"/>
                </a:solidFill>
                <a:highlight>
                  <a:schemeClr val="lt1"/>
                </a:highlight>
                <a:latin typeface="Arial"/>
                <a:ea typeface="Arial"/>
                <a:cs typeface="Arial"/>
                <a:sym typeface="Arial"/>
              </a:rPr>
              <a:t> of the target variable </a:t>
            </a:r>
            <a:r>
              <a:rPr lang="en" sz="1400">
                <a:solidFill>
                  <a:srgbClr val="24292E"/>
                </a:solidFill>
                <a:highlight>
                  <a:schemeClr val="lt1"/>
                </a:highlight>
                <a:latin typeface="Courier New"/>
                <a:ea typeface="Courier New"/>
                <a:cs typeface="Courier New"/>
                <a:sym typeface="Courier New"/>
              </a:rPr>
              <a:t>SalePrice</a:t>
            </a:r>
            <a:r>
              <a:rPr lang="en" sz="1400">
                <a:solidFill>
                  <a:srgbClr val="24292E"/>
                </a:solidFill>
                <a:highlight>
                  <a:schemeClr val="lt1"/>
                </a:highlight>
                <a:latin typeface="Arial"/>
                <a:ea typeface="Arial"/>
                <a:cs typeface="Arial"/>
                <a:sym typeface="Arial"/>
              </a:rPr>
              <a:t> to reduce its scale of values. This makes the model less sensitive to outliers because a log transformation de-emphasises them (outliers are brought close in). This would in turn improve prediction accuracy.</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pic>
        <p:nvPicPr>
          <p:cNvPr id="136" name="Google Shape;136;p20"/>
          <p:cNvPicPr preferRelativeResize="0"/>
          <p:nvPr/>
        </p:nvPicPr>
        <p:blipFill>
          <a:blip r:embed="rId3">
            <a:alphaModFix/>
          </a:blip>
          <a:stretch>
            <a:fillRect/>
          </a:stretch>
        </p:blipFill>
        <p:spPr>
          <a:xfrm>
            <a:off x="5832350" y="327700"/>
            <a:ext cx="2799154" cy="2244050"/>
          </a:xfrm>
          <a:prstGeom prst="rect">
            <a:avLst/>
          </a:prstGeom>
          <a:noFill/>
          <a:ln>
            <a:noFill/>
          </a:ln>
        </p:spPr>
      </p:pic>
      <p:pic>
        <p:nvPicPr>
          <p:cNvPr id="137" name="Google Shape;137;p20"/>
          <p:cNvPicPr preferRelativeResize="0"/>
          <p:nvPr/>
        </p:nvPicPr>
        <p:blipFill>
          <a:blip r:embed="rId4">
            <a:alphaModFix/>
          </a:blip>
          <a:stretch>
            <a:fillRect/>
          </a:stretch>
        </p:blipFill>
        <p:spPr>
          <a:xfrm>
            <a:off x="5767050" y="2450825"/>
            <a:ext cx="2929738" cy="224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43" name="Google Shape;143;p21"/>
          <p:cNvSpPr txBox="1"/>
          <p:nvPr>
            <p:ph idx="1" type="body"/>
          </p:nvPr>
        </p:nvSpPr>
        <p:spPr>
          <a:xfrm>
            <a:off x="311700" y="1001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4292E"/>
                </a:solidFill>
                <a:highlight>
                  <a:schemeClr val="lt1"/>
                </a:highlight>
                <a:latin typeface="Arial"/>
                <a:ea typeface="Arial"/>
                <a:cs typeface="Arial"/>
                <a:sym typeface="Arial"/>
              </a:rPr>
              <a:t>Consolidation of </a:t>
            </a:r>
            <a:r>
              <a:rPr lang="en" sz="1300">
                <a:solidFill>
                  <a:srgbClr val="24292E"/>
                </a:solidFill>
                <a:highlight>
                  <a:schemeClr val="lt1"/>
                </a:highlight>
                <a:latin typeface="Arial"/>
                <a:ea typeface="Arial"/>
                <a:cs typeface="Arial"/>
                <a:sym typeface="Arial"/>
              </a:rPr>
              <a:t>existing variables:</a:t>
            </a:r>
            <a:endParaRPr sz="1300">
              <a:solidFill>
                <a:srgbClr val="24292E"/>
              </a:solidFill>
              <a:highlight>
                <a:schemeClr val="lt1"/>
              </a:highlight>
              <a:latin typeface="Arial"/>
              <a:ea typeface="Arial"/>
              <a:cs typeface="Arial"/>
              <a:sym typeface="Arial"/>
            </a:endParaRPr>
          </a:p>
          <a:p>
            <a:pPr indent="-304800" lvl="0" marL="457200" rtl="0" algn="l">
              <a:spcBef>
                <a:spcPts val="12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GrLivArea</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1stFlrSF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2ndFlrSF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TotalBsmtSF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BsmtFinSF1</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BsmtFinSF2</a:t>
            </a:r>
            <a:r>
              <a:rPr lang="en" sz="1300">
                <a:solidFill>
                  <a:srgbClr val="24292E"/>
                </a:solidFill>
                <a:highlight>
                  <a:schemeClr val="lt1"/>
                </a:highlight>
                <a:latin typeface="Arial"/>
                <a:ea typeface="Arial"/>
                <a:cs typeface="Arial"/>
                <a:sym typeface="Arial"/>
              </a:rPr>
              <a:t> and </a:t>
            </a:r>
            <a:r>
              <a:rPr lang="en" sz="1100">
                <a:solidFill>
                  <a:srgbClr val="24292E"/>
                </a:solidFill>
                <a:highlight>
                  <a:schemeClr val="lt1"/>
                </a:highlight>
                <a:latin typeface="Courier New"/>
                <a:ea typeface="Courier New"/>
                <a:cs typeface="Courier New"/>
                <a:sym typeface="Courier New"/>
              </a:rPr>
              <a:t>BsmtUnfSF,</a:t>
            </a:r>
            <a:r>
              <a:rPr b="1" lang="en" sz="1300">
                <a:solidFill>
                  <a:srgbClr val="24292E"/>
                </a:solidFill>
                <a:highlight>
                  <a:schemeClr val="lt1"/>
                </a:highlight>
                <a:latin typeface="Arial"/>
                <a:ea typeface="Arial"/>
                <a:cs typeface="Arial"/>
                <a:sym typeface="Arial"/>
              </a:rPr>
              <a:t>consolidated as one feature </a:t>
            </a:r>
            <a:r>
              <a:rPr b="1" lang="en" sz="1500" u="sng">
                <a:solidFill>
                  <a:srgbClr val="24292E"/>
                </a:solidFill>
                <a:highlight>
                  <a:schemeClr val="lt1"/>
                </a:highlight>
                <a:latin typeface="Arial"/>
                <a:ea typeface="Arial"/>
                <a:cs typeface="Arial"/>
                <a:sym typeface="Arial"/>
              </a:rPr>
              <a:t>TotalSF</a:t>
            </a:r>
            <a:r>
              <a:rPr b="1" lang="en" sz="1300">
                <a:solidFill>
                  <a:srgbClr val="24292E"/>
                </a:solidFill>
                <a:highlight>
                  <a:schemeClr val="lt1"/>
                </a:highlight>
                <a:latin typeface="Arial"/>
                <a:ea typeface="Arial"/>
                <a:cs typeface="Arial"/>
                <a:sym typeface="Arial"/>
              </a:rPr>
              <a:t> aka Total square footage</a:t>
            </a:r>
            <a:endParaRPr b="1"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TotalBath</a:t>
            </a:r>
            <a:r>
              <a:rPr lang="en" sz="1300">
                <a:solidFill>
                  <a:srgbClr val="24292E"/>
                </a:solidFill>
                <a:highlight>
                  <a:schemeClr val="lt1"/>
                </a:highlight>
                <a:latin typeface="Arial"/>
                <a:ea typeface="Arial"/>
                <a:cs typeface="Arial"/>
                <a:sym typeface="Arial"/>
              </a:rPr>
              <a:t>:</a:t>
            </a:r>
            <a:r>
              <a:rPr b="1" lang="en" sz="1300">
                <a:solidFill>
                  <a:srgbClr val="24292E"/>
                </a:solidFill>
                <a:highlight>
                  <a:schemeClr val="lt1"/>
                </a:highlight>
                <a:latin typeface="Arial"/>
                <a:ea typeface="Arial"/>
                <a:cs typeface="Arial"/>
                <a:sym typeface="Arial"/>
              </a:rPr>
              <a:t> Total number of full and half bathrooms in the house.</a:t>
            </a:r>
            <a:r>
              <a:rPr lang="en" sz="1300">
                <a:solidFill>
                  <a:srgbClr val="24292E"/>
                </a:solidFill>
                <a:highlight>
                  <a:schemeClr val="lt1"/>
                </a:highlight>
                <a:latin typeface="Arial"/>
                <a:ea typeface="Arial"/>
                <a:cs typeface="Arial"/>
                <a:sym typeface="Arial"/>
              </a:rPr>
              <a:t> </a:t>
            </a:r>
            <a:endParaRPr sz="1300">
              <a:solidFill>
                <a:srgbClr val="24292E"/>
              </a:solidFill>
              <a:highlight>
                <a:schemeClr val="lt1"/>
              </a:highlight>
              <a:latin typeface="Arial"/>
              <a:ea typeface="Arial"/>
              <a:cs typeface="Arial"/>
              <a:sym typeface="Arial"/>
            </a:endParaRPr>
          </a:p>
          <a:p>
            <a:pPr indent="0" lvl="0" marL="457200" rtl="0" algn="l">
              <a:spcBef>
                <a:spcPts val="1000"/>
              </a:spcBef>
              <a:spcAft>
                <a:spcPts val="0"/>
              </a:spcAft>
              <a:buNone/>
            </a:pPr>
            <a:r>
              <a:rPr lang="en" sz="1300">
                <a:solidFill>
                  <a:srgbClr val="24292E"/>
                </a:solidFill>
                <a:highlight>
                  <a:schemeClr val="lt1"/>
                </a:highlight>
                <a:latin typeface="Arial"/>
                <a:ea typeface="Arial"/>
                <a:cs typeface="Arial"/>
                <a:sym typeface="Arial"/>
              </a:rPr>
              <a:t>Replaced </a:t>
            </a:r>
            <a:r>
              <a:rPr lang="en" sz="1100">
                <a:solidFill>
                  <a:srgbClr val="24292E"/>
                </a:solidFill>
                <a:highlight>
                  <a:schemeClr val="lt1"/>
                </a:highlight>
                <a:latin typeface="Courier New"/>
                <a:ea typeface="Courier New"/>
                <a:cs typeface="Courier New"/>
                <a:sym typeface="Courier New"/>
              </a:rPr>
              <a:t>HalfBath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BsmtHalfBath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FullBath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BsmtFullBath</a:t>
            </a:r>
            <a:endParaRPr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HouseAge</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YrSold - YearBuilt</a:t>
            </a:r>
            <a:endParaRPr sz="1300">
              <a:solidFill>
                <a:srgbClr val="24292E"/>
              </a:solidFill>
              <a:highlight>
                <a:schemeClr val="lt1"/>
              </a:highlight>
              <a:latin typeface="Arial"/>
              <a:ea typeface="Arial"/>
              <a:cs typeface="Arial"/>
              <a:sym typeface="Arial"/>
            </a:endParaRPr>
          </a:p>
          <a:p>
            <a:pPr indent="0" lvl="0" marL="0" rtl="0" algn="l">
              <a:spcBef>
                <a:spcPts val="1000"/>
              </a:spcBef>
              <a:spcAft>
                <a:spcPts val="0"/>
              </a:spcAft>
              <a:buNone/>
            </a:pPr>
            <a:r>
              <a:rPr lang="en" sz="1300">
                <a:solidFill>
                  <a:srgbClr val="24292E"/>
                </a:solidFill>
                <a:highlight>
                  <a:schemeClr val="lt1"/>
                </a:highlight>
                <a:latin typeface="Arial"/>
                <a:ea typeface="Arial"/>
                <a:cs typeface="Arial"/>
                <a:sym typeface="Arial"/>
              </a:rPr>
              <a:t>Convert columns into binary variables to indicate the presence or absence of certain features:</a:t>
            </a:r>
            <a:endParaRPr sz="1300">
              <a:solidFill>
                <a:srgbClr val="24292E"/>
              </a:solidFill>
              <a:highlight>
                <a:schemeClr val="lt1"/>
              </a:highlight>
              <a:latin typeface="Arial"/>
              <a:ea typeface="Arial"/>
              <a:cs typeface="Arial"/>
              <a:sym typeface="Arial"/>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HasPorch</a:t>
            </a:r>
            <a:r>
              <a:rPr lang="en" sz="1300">
                <a:solidFill>
                  <a:srgbClr val="24292E"/>
                </a:solidFill>
                <a:highlight>
                  <a:schemeClr val="lt1"/>
                </a:highlight>
                <a:latin typeface="Arial"/>
                <a:ea typeface="Arial"/>
                <a:cs typeface="Arial"/>
                <a:sym typeface="Arial"/>
              </a:rPr>
              <a:t>: Grouped together </a:t>
            </a:r>
            <a:r>
              <a:rPr lang="en" sz="1100">
                <a:solidFill>
                  <a:srgbClr val="24292E"/>
                </a:solidFill>
                <a:highlight>
                  <a:schemeClr val="lt1"/>
                </a:highlight>
                <a:latin typeface="Courier New"/>
                <a:ea typeface="Courier New"/>
                <a:cs typeface="Courier New"/>
                <a:sym typeface="Courier New"/>
              </a:rPr>
              <a:t>OpenPorchSF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EnclosedPorch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3SsnPorch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ScreenPorch</a:t>
            </a:r>
            <a:endParaRPr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HasWoodDeck</a:t>
            </a:r>
            <a:r>
              <a:rPr lang="en" sz="1300">
                <a:solidFill>
                  <a:srgbClr val="24292E"/>
                </a:solidFill>
                <a:highlight>
                  <a:schemeClr val="lt1"/>
                </a:highlight>
                <a:latin typeface="Arial"/>
                <a:ea typeface="Arial"/>
                <a:cs typeface="Arial"/>
                <a:sym typeface="Arial"/>
              </a:rPr>
              <a:t>: Converted from </a:t>
            </a:r>
            <a:r>
              <a:rPr lang="en" sz="1100">
                <a:solidFill>
                  <a:srgbClr val="24292E"/>
                </a:solidFill>
                <a:highlight>
                  <a:schemeClr val="lt1"/>
                </a:highlight>
                <a:latin typeface="Courier New"/>
                <a:ea typeface="Courier New"/>
                <a:cs typeface="Courier New"/>
                <a:sym typeface="Courier New"/>
              </a:rPr>
              <a:t>WoodDeckSF</a:t>
            </a:r>
            <a:endParaRPr sz="1100">
              <a:solidFill>
                <a:srgbClr val="24292E"/>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rPr lang="en" sz="1300">
                <a:solidFill>
                  <a:srgbClr val="24292E"/>
                </a:solidFill>
                <a:highlight>
                  <a:schemeClr val="lt1"/>
                </a:highlight>
                <a:latin typeface="Arial"/>
                <a:ea typeface="Arial"/>
                <a:cs typeface="Arial"/>
                <a:sym typeface="Arial"/>
              </a:rPr>
              <a:t>At the end of the process, 39 columns were left prior to one-hot encoding, and after one-hot encoding, the total number of feature columns was 169.</a:t>
            </a:r>
            <a:endParaRPr sz="1300">
              <a:solidFill>
                <a:srgbClr val="24292E"/>
              </a:solidFill>
              <a:highlight>
                <a:schemeClr val="lt1"/>
              </a:highlight>
              <a:latin typeface="Arial"/>
              <a:ea typeface="Arial"/>
              <a:cs typeface="Arial"/>
              <a:sym typeface="Arial"/>
            </a:endParaRPr>
          </a:p>
          <a:p>
            <a:pPr indent="0" lvl="0" marL="0" rtl="0" algn="l">
              <a:spcBef>
                <a:spcPts val="1200"/>
              </a:spcBef>
              <a:spcAft>
                <a:spcPts val="0"/>
              </a:spcAft>
              <a:buNone/>
            </a:pPr>
            <a:r>
              <a:t/>
            </a:r>
            <a:endParaRPr sz="1900"/>
          </a:p>
          <a:p>
            <a:pPr indent="0" lvl="0" marL="0" rtl="0" algn="l">
              <a:spcBef>
                <a:spcPts val="1600"/>
              </a:spcBef>
              <a:spcAft>
                <a:spcPts val="16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