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 id="2147483973" r:id="rId2"/>
    <p:sldMasterId id="2147483986" r:id="rId3"/>
  </p:sldMasterIdLst>
  <p:notesMasterIdLst>
    <p:notesMasterId r:id="rId74"/>
  </p:notesMasterIdLst>
  <p:sldIdLst>
    <p:sldId id="256" r:id="rId4"/>
    <p:sldId id="298" r:id="rId5"/>
    <p:sldId id="506" r:id="rId6"/>
    <p:sldId id="482" r:id="rId7"/>
    <p:sldId id="483" r:id="rId8"/>
    <p:sldId id="504" r:id="rId9"/>
    <p:sldId id="299" r:id="rId10"/>
    <p:sldId id="257" r:id="rId11"/>
    <p:sldId id="509" r:id="rId12"/>
    <p:sldId id="301" r:id="rId13"/>
    <p:sldId id="302" r:id="rId14"/>
    <p:sldId id="300" r:id="rId15"/>
    <p:sldId id="351" r:id="rId16"/>
    <p:sldId id="484" r:id="rId17"/>
    <p:sldId id="320" r:id="rId18"/>
    <p:sldId id="307" r:id="rId19"/>
    <p:sldId id="319" r:id="rId20"/>
    <p:sldId id="308" r:id="rId21"/>
    <p:sldId id="321" r:id="rId22"/>
    <p:sldId id="494" r:id="rId23"/>
    <p:sldId id="495" r:id="rId24"/>
    <p:sldId id="496" r:id="rId25"/>
    <p:sldId id="501" r:id="rId26"/>
    <p:sldId id="305" r:id="rId27"/>
    <p:sldId id="326" r:id="rId28"/>
    <p:sldId id="344" r:id="rId29"/>
    <p:sldId id="497" r:id="rId30"/>
    <p:sldId id="343" r:id="rId31"/>
    <p:sldId id="269" r:id="rId32"/>
    <p:sldId id="278" r:id="rId33"/>
    <p:sldId id="347" r:id="rId34"/>
    <p:sldId id="346" r:id="rId35"/>
    <p:sldId id="345" r:id="rId36"/>
    <p:sldId id="349" r:id="rId37"/>
    <p:sldId id="348" r:id="rId38"/>
    <p:sldId id="498" r:id="rId39"/>
    <p:sldId id="280" r:id="rId40"/>
    <p:sldId id="499" r:id="rId41"/>
    <p:sldId id="500" r:id="rId42"/>
    <p:sldId id="324" r:id="rId43"/>
    <p:sldId id="502" r:id="rId44"/>
    <p:sldId id="282" r:id="rId45"/>
    <p:sldId id="341" r:id="rId46"/>
    <p:sldId id="481" r:id="rId47"/>
    <p:sldId id="505" r:id="rId48"/>
    <p:sldId id="503" r:id="rId49"/>
    <p:sldId id="342" r:id="rId50"/>
    <p:sldId id="358" r:id="rId51"/>
    <p:sldId id="356" r:id="rId52"/>
    <p:sldId id="314" r:id="rId53"/>
    <p:sldId id="327" r:id="rId54"/>
    <p:sldId id="328" r:id="rId55"/>
    <p:sldId id="329" r:id="rId56"/>
    <p:sldId id="330" r:id="rId57"/>
    <p:sldId id="331" r:id="rId58"/>
    <p:sldId id="332" r:id="rId59"/>
    <p:sldId id="333" r:id="rId60"/>
    <p:sldId id="334" r:id="rId61"/>
    <p:sldId id="335" r:id="rId62"/>
    <p:sldId id="340" r:id="rId63"/>
    <p:sldId id="508" r:id="rId64"/>
    <p:sldId id="486" r:id="rId65"/>
    <p:sldId id="485" r:id="rId66"/>
    <p:sldId id="487" r:id="rId67"/>
    <p:sldId id="488" r:id="rId68"/>
    <p:sldId id="489" r:id="rId69"/>
    <p:sldId id="490" r:id="rId70"/>
    <p:sldId id="491" r:id="rId71"/>
    <p:sldId id="492" r:id="rId72"/>
    <p:sldId id="493"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99"/>
    <a:srgbClr val="00FFFF"/>
    <a:srgbClr val="FF0066"/>
    <a:srgbClr val="E8F4F8"/>
    <a:srgbClr val="FE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44" autoAdjust="0"/>
    <p:restoredTop sz="85646" autoAdjust="0"/>
  </p:normalViewPr>
  <p:slideViewPr>
    <p:cSldViewPr snapToGrid="0">
      <p:cViewPr varScale="1">
        <p:scale>
          <a:sx n="91" d="100"/>
          <a:sy n="91" d="100"/>
        </p:scale>
        <p:origin x="156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notesMaster" Target="notesMasters/notesMaster1.xml"/><Relationship Id="rId79" Type="http://schemas.microsoft.com/office/2016/11/relationships/changesInfo" Target="changesInfos/changesInfo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dan Yaniv" userId="1e0c8990-4f86-4a8c-b1fa-9def9a4f1d7c" providerId="ADAL" clId="{495326C0-6CA4-4BAA-A383-66E6F7B3C3EA}"/>
  </pc:docChgLst>
  <pc:docChgLst>
    <pc:chgData name="Mohammed Dabbah" userId="5c0605b3-ceb7-4bf1-8f8d-c2cc9722aea1" providerId="ADAL" clId="{100DE18E-D4EA-440F-8A94-DEC61EADBAFE}"/>
    <pc:docChg chg="modSld">
      <pc:chgData name="Mohammed Dabbah" userId="5c0605b3-ceb7-4bf1-8f8d-c2cc9722aea1" providerId="ADAL" clId="{100DE18E-D4EA-440F-8A94-DEC61EADBAFE}" dt="2019-06-01T15:46:22.781" v="0"/>
      <pc:docMkLst>
        <pc:docMk/>
      </pc:docMkLst>
      <pc:sldChg chg="addSp modSp">
        <pc:chgData name="Mohammed Dabbah" userId="5c0605b3-ceb7-4bf1-8f8d-c2cc9722aea1" providerId="ADAL" clId="{100DE18E-D4EA-440F-8A94-DEC61EADBAFE}" dt="2019-06-01T15:46:22.781" v="0"/>
        <pc:sldMkLst>
          <pc:docMk/>
          <pc:sldMk cId="1472838470" sldId="486"/>
        </pc:sldMkLst>
        <pc:graphicFrameChg chg="add mod">
          <ac:chgData name="Mohammed Dabbah" userId="5c0605b3-ceb7-4bf1-8f8d-c2cc9722aea1" providerId="ADAL" clId="{100DE18E-D4EA-440F-8A94-DEC61EADBAFE}" dt="2019-06-01T15:46:22.781" v="0"/>
          <ac:graphicFrameMkLst>
            <pc:docMk/>
            <pc:sldMk cId="1472838470" sldId="486"/>
            <ac:graphicFrameMk id="4" creationId="{6A59392F-5C70-4323-900A-530684ED325C}"/>
          </ac:graphicFrameMkLst>
        </pc:graphicFrameChg>
      </pc:sldChg>
    </pc:docChg>
  </pc:docChgLst>
  <pc:docChgLst>
    <pc:chgData name="Avraham Mizrahi" userId="323ac5b5-2f4c-4bf4-99b7-8bc3bdf88051" providerId="ADAL" clId="{D15AC03F-578E-1541-84DD-B4834B33983F}"/>
    <pc:docChg chg="undo custSel modSld">
      <pc:chgData name="Avraham Mizrahi" userId="323ac5b5-2f4c-4bf4-99b7-8bc3bdf88051" providerId="ADAL" clId="{D15AC03F-578E-1541-84DD-B4834B33983F}" dt="2019-05-31T09:17:42.930" v="150" actId="14100"/>
      <pc:docMkLst>
        <pc:docMk/>
      </pc:docMkLst>
      <pc:sldChg chg="addSp delSp modSp addAnim delAnim modAnim">
        <pc:chgData name="Avraham Mizrahi" userId="323ac5b5-2f4c-4bf4-99b7-8bc3bdf88051" providerId="ADAL" clId="{D15AC03F-578E-1541-84DD-B4834B33983F}" dt="2019-05-31T09:17:42.930" v="150" actId="14100"/>
        <pc:sldMkLst>
          <pc:docMk/>
          <pc:sldMk cId="1418739933" sldId="498"/>
        </pc:sldMkLst>
        <pc:spChg chg="mod">
          <ac:chgData name="Avraham Mizrahi" userId="323ac5b5-2f4c-4bf4-99b7-8bc3bdf88051" providerId="ADAL" clId="{D15AC03F-578E-1541-84DD-B4834B33983F}" dt="2019-05-31T09:12:22.287" v="21"/>
          <ac:spMkLst>
            <pc:docMk/>
            <pc:sldMk cId="1418739933" sldId="498"/>
            <ac:spMk id="16" creationId="{540DE664-E95B-4A86-AC14-50A6CA26FFED}"/>
          </ac:spMkLst>
        </pc:spChg>
        <pc:spChg chg="mod">
          <ac:chgData name="Avraham Mizrahi" userId="323ac5b5-2f4c-4bf4-99b7-8bc3bdf88051" providerId="ADAL" clId="{D15AC03F-578E-1541-84DD-B4834B33983F}" dt="2019-05-31T09:11:45.439" v="20" actId="14100"/>
          <ac:spMkLst>
            <pc:docMk/>
            <pc:sldMk cId="1418739933" sldId="498"/>
            <ac:spMk id="17" creationId="{CE45CD7C-5EE2-4FB6-8B06-E28C4DC07B9F}"/>
          </ac:spMkLst>
        </pc:spChg>
        <pc:spChg chg="add mod">
          <ac:chgData name="Avraham Mizrahi" userId="323ac5b5-2f4c-4bf4-99b7-8bc3bdf88051" providerId="ADAL" clId="{D15AC03F-578E-1541-84DD-B4834B33983F}" dt="2019-05-31T09:17:07.359" v="141" actId="1038"/>
          <ac:spMkLst>
            <pc:docMk/>
            <pc:sldMk cId="1418739933" sldId="498"/>
            <ac:spMk id="20" creationId="{E12D64CE-FD2F-524A-8B61-4274818BB8B7}"/>
          </ac:spMkLst>
        </pc:spChg>
        <pc:spChg chg="mod">
          <ac:chgData name="Avraham Mizrahi" userId="323ac5b5-2f4c-4bf4-99b7-8bc3bdf88051" providerId="ADAL" clId="{D15AC03F-578E-1541-84DD-B4834B33983F}" dt="2019-05-31T09:17:42.930" v="150" actId="14100"/>
          <ac:spMkLst>
            <pc:docMk/>
            <pc:sldMk cId="1418739933" sldId="498"/>
            <ac:spMk id="21" creationId="{3406A361-FF1A-40F3-A581-DAE4FB501271}"/>
          </ac:spMkLst>
        </pc:spChg>
        <pc:spChg chg="add del">
          <ac:chgData name="Avraham Mizrahi" userId="323ac5b5-2f4c-4bf4-99b7-8bc3bdf88051" providerId="ADAL" clId="{D15AC03F-578E-1541-84DD-B4834B33983F}" dt="2019-05-31T09:13:21.573" v="44" actId="478"/>
          <ac:spMkLst>
            <pc:docMk/>
            <pc:sldMk cId="1418739933" sldId="498"/>
            <ac:spMk id="22" creationId="{34EF3B2F-9FB4-8549-8E9C-4D5568C235C7}"/>
          </ac:spMkLst>
        </pc:spChg>
        <pc:spChg chg="add del mod">
          <ac:chgData name="Avraham Mizrahi" userId="323ac5b5-2f4c-4bf4-99b7-8bc3bdf88051" providerId="ADAL" clId="{D15AC03F-578E-1541-84DD-B4834B33983F}" dt="2019-05-31T09:13:22.948" v="45" actId="478"/>
          <ac:spMkLst>
            <pc:docMk/>
            <pc:sldMk cId="1418739933" sldId="498"/>
            <ac:spMk id="23" creationId="{93AADB74-3AC1-714C-BDF6-E2C5C74535BD}"/>
          </ac:spMkLst>
        </pc:spChg>
        <pc:spChg chg="add del mod">
          <ac:chgData name="Avraham Mizrahi" userId="323ac5b5-2f4c-4bf4-99b7-8bc3bdf88051" providerId="ADAL" clId="{D15AC03F-578E-1541-84DD-B4834B33983F}" dt="2019-05-31T09:13:32.776" v="48" actId="478"/>
          <ac:spMkLst>
            <pc:docMk/>
            <pc:sldMk cId="1418739933" sldId="498"/>
            <ac:spMk id="24" creationId="{1F53E08D-3501-0741-89DC-F435E826EF52}"/>
          </ac:spMkLst>
        </pc:spChg>
        <pc:spChg chg="add del mod">
          <ac:chgData name="Avraham Mizrahi" userId="323ac5b5-2f4c-4bf4-99b7-8bc3bdf88051" providerId="ADAL" clId="{D15AC03F-578E-1541-84DD-B4834B33983F}" dt="2019-05-31T09:13:40.132" v="82" actId="478"/>
          <ac:spMkLst>
            <pc:docMk/>
            <pc:sldMk cId="1418739933" sldId="498"/>
            <ac:spMk id="25" creationId="{0234E146-6867-494A-A20A-F19445789EDA}"/>
          </ac:spMkLst>
        </pc:spChg>
        <pc:spChg chg="mod">
          <ac:chgData name="Avraham Mizrahi" userId="323ac5b5-2f4c-4bf4-99b7-8bc3bdf88051" providerId="ADAL" clId="{D15AC03F-578E-1541-84DD-B4834B33983F}" dt="2019-05-31T09:10:38.966" v="11" actId="20577"/>
          <ac:spMkLst>
            <pc:docMk/>
            <pc:sldMk cId="1418739933" sldId="498"/>
            <ac:spMk id="26" creationId="{00000000-0000-0000-0000-000000000000}"/>
          </ac:spMkLst>
        </pc:spChg>
        <pc:spChg chg="add del mod">
          <ac:chgData name="Avraham Mizrahi" userId="323ac5b5-2f4c-4bf4-99b7-8bc3bdf88051" providerId="ADAL" clId="{D15AC03F-578E-1541-84DD-B4834B33983F}" dt="2019-05-31T09:13:50.383" v="87"/>
          <ac:spMkLst>
            <pc:docMk/>
            <pc:sldMk cId="1418739933" sldId="498"/>
            <ac:spMk id="27" creationId="{5D4847AE-9555-2744-ADF6-8AD015642E0E}"/>
          </ac:spMkLst>
        </pc:spChg>
        <pc:spChg chg="add del mod">
          <ac:chgData name="Avraham Mizrahi" userId="323ac5b5-2f4c-4bf4-99b7-8bc3bdf88051" providerId="ADAL" clId="{D15AC03F-578E-1541-84DD-B4834B33983F}" dt="2019-05-31T09:14:05.004" v="91" actId="478"/>
          <ac:spMkLst>
            <pc:docMk/>
            <pc:sldMk cId="1418739933" sldId="498"/>
            <ac:spMk id="31" creationId="{93160AF7-55D9-AB42-804D-27BAB6B92D6A}"/>
          </ac:spMkLst>
        </pc:spChg>
        <pc:spChg chg="add del mod">
          <ac:chgData name="Avraham Mizrahi" userId="323ac5b5-2f4c-4bf4-99b7-8bc3bdf88051" providerId="ADAL" clId="{D15AC03F-578E-1541-84DD-B4834B33983F}" dt="2019-05-31T09:14:39.292" v="102" actId="478"/>
          <ac:spMkLst>
            <pc:docMk/>
            <pc:sldMk cId="1418739933" sldId="498"/>
            <ac:spMk id="32" creationId="{0267DB05-2179-8A49-8E18-E8E37C8888B6}"/>
          </ac:spMkLst>
        </pc:spChg>
        <pc:spChg chg="add mod">
          <ac:chgData name="Avraham Mizrahi" userId="323ac5b5-2f4c-4bf4-99b7-8bc3bdf88051" providerId="ADAL" clId="{D15AC03F-578E-1541-84DD-B4834B33983F}" dt="2019-05-31T09:17:07.359" v="141" actId="1038"/>
          <ac:spMkLst>
            <pc:docMk/>
            <pc:sldMk cId="1418739933" sldId="498"/>
            <ac:spMk id="34" creationId="{CB57E966-661E-7F40-BC98-56534D961B06}"/>
          </ac:spMkLst>
        </pc:spChg>
        <pc:spChg chg="add del mod">
          <ac:chgData name="Avraham Mizrahi" userId="323ac5b5-2f4c-4bf4-99b7-8bc3bdf88051" providerId="ADAL" clId="{D15AC03F-578E-1541-84DD-B4834B33983F}" dt="2019-05-31T09:17:07.359" v="141" actId="1038"/>
          <ac:spMkLst>
            <pc:docMk/>
            <pc:sldMk cId="1418739933" sldId="498"/>
            <ac:spMk id="35" creationId="{E7858F39-22DD-C144-A8F3-7D11419AA034}"/>
          </ac:spMkLst>
        </pc:spChg>
        <pc:spChg chg="add mod">
          <ac:chgData name="Avraham Mizrahi" userId="323ac5b5-2f4c-4bf4-99b7-8bc3bdf88051" providerId="ADAL" clId="{D15AC03F-578E-1541-84DD-B4834B33983F}" dt="2019-05-31T09:17:13.934" v="142" actId="14100"/>
          <ac:spMkLst>
            <pc:docMk/>
            <pc:sldMk cId="1418739933" sldId="498"/>
            <ac:spMk id="37" creationId="{DD8B8216-5917-FE42-B2AD-095EF06EB225}"/>
          </ac:spMkLst>
        </pc:spChg>
        <pc:spChg chg="add mod">
          <ac:chgData name="Avraham Mizrahi" userId="323ac5b5-2f4c-4bf4-99b7-8bc3bdf88051" providerId="ADAL" clId="{D15AC03F-578E-1541-84DD-B4834B33983F}" dt="2019-05-31T09:17:37.061" v="149" actId="1035"/>
          <ac:spMkLst>
            <pc:docMk/>
            <pc:sldMk cId="1418739933" sldId="498"/>
            <ac:spMk id="38" creationId="{C4173428-E861-8941-B3CC-D23D688E41EB}"/>
          </ac:spMkLst>
        </pc:spChg>
        <pc:graphicFrameChg chg="mod modGraphic">
          <ac:chgData name="Avraham Mizrahi" userId="323ac5b5-2f4c-4bf4-99b7-8bc3bdf88051" providerId="ADAL" clId="{D15AC03F-578E-1541-84DD-B4834B33983F}" dt="2019-05-31T09:11:39.730" v="19" actId="20577"/>
          <ac:graphicFrameMkLst>
            <pc:docMk/>
            <pc:sldMk cId="1418739933" sldId="498"/>
            <ac:graphicFrameMk id="36" creationId="{00000000-0000-0000-0000-000000000000}"/>
          </ac:graphicFrameMkLst>
        </pc:graphicFrameChg>
      </pc:sldChg>
    </pc:docChg>
  </pc:docChgLst>
  <pc:docChgLst>
    <pc:chgData name="Mohammed Dabbah" userId="5c0605b3-ceb7-4bf1-8f8d-c2cc9722aea1" providerId="ADAL" clId="{32602C6B-79DC-4095-A19A-73C9C262096B}"/>
    <pc:docChg chg="custSel addSld delSld modSld">
      <pc:chgData name="Mohammed Dabbah" userId="5c0605b3-ceb7-4bf1-8f8d-c2cc9722aea1" providerId="ADAL" clId="{32602C6B-79DC-4095-A19A-73C9C262096B}" dt="2019-06-02T20:14:22.996" v="450" actId="20577"/>
      <pc:docMkLst>
        <pc:docMk/>
      </pc:docMkLst>
      <pc:sldChg chg="add del">
        <pc:chgData name="Mohammed Dabbah" userId="5c0605b3-ceb7-4bf1-8f8d-c2cc9722aea1" providerId="ADAL" clId="{32602C6B-79DC-4095-A19A-73C9C262096B}" dt="2019-06-02T20:07:24.587" v="45" actId="2696"/>
        <pc:sldMkLst>
          <pc:docMk/>
          <pc:sldMk cId="2645975888" sldId="507"/>
        </pc:sldMkLst>
      </pc:sldChg>
      <pc:sldChg chg="addSp delSp modSp add modNotesTx">
        <pc:chgData name="Mohammed Dabbah" userId="5c0605b3-ceb7-4bf1-8f8d-c2cc9722aea1" providerId="ADAL" clId="{32602C6B-79DC-4095-A19A-73C9C262096B}" dt="2019-06-02T20:14:22.996" v="450" actId="20577"/>
        <pc:sldMkLst>
          <pc:docMk/>
          <pc:sldMk cId="1274186417" sldId="508"/>
        </pc:sldMkLst>
        <pc:spChg chg="mod">
          <ac:chgData name="Mohammed Dabbah" userId="5c0605b3-ceb7-4bf1-8f8d-c2cc9722aea1" providerId="ADAL" clId="{32602C6B-79DC-4095-A19A-73C9C262096B}" dt="2019-06-02T20:14:01.459" v="432" actId="20577"/>
          <ac:spMkLst>
            <pc:docMk/>
            <pc:sldMk cId="1274186417" sldId="508"/>
            <ac:spMk id="2" creationId="{B15EEEA6-8147-4937-A1C2-47520B25DDB6}"/>
          </ac:spMkLst>
        </pc:spChg>
        <pc:spChg chg="del mod">
          <ac:chgData name="Mohammed Dabbah" userId="5c0605b3-ceb7-4bf1-8f8d-c2cc9722aea1" providerId="ADAL" clId="{32602C6B-79DC-4095-A19A-73C9C262096B}" dt="2019-06-02T20:06:41.131" v="3"/>
          <ac:spMkLst>
            <pc:docMk/>
            <pc:sldMk cId="1274186417" sldId="508"/>
            <ac:spMk id="3" creationId="{E73A3BB6-85D2-467A-ADDD-C737E7AB0F22}"/>
          </ac:spMkLst>
        </pc:spChg>
        <pc:picChg chg="add mod">
          <ac:chgData name="Mohammed Dabbah" userId="5c0605b3-ceb7-4bf1-8f8d-c2cc9722aea1" providerId="ADAL" clId="{32602C6B-79DC-4095-A19A-73C9C262096B}" dt="2019-06-02T20:06:41.131" v="3"/>
          <ac:picMkLst>
            <pc:docMk/>
            <pc:sldMk cId="1274186417" sldId="508"/>
            <ac:picMk id="6" creationId="{9673533D-180F-48F7-8AB6-7C012DF1B4E4}"/>
          </ac:picMkLst>
        </pc:picChg>
      </pc:sldChg>
    </pc:docChg>
  </pc:docChgLst>
  <pc:docChgLst>
    <pc:chgData name="Idan Yaniv" userId="1e0c8990-4f86-4a8c-b1fa-9def9a4f1d7c" providerId="ADAL" clId="{C927C4AE-72E7-469B-BF35-80E5CCD5DC39}"/>
    <pc:docChg chg="modSld">
      <pc:chgData name="Idan Yaniv" userId="1e0c8990-4f86-4a8c-b1fa-9def9a4f1d7c" providerId="ADAL" clId="{C927C4AE-72E7-469B-BF35-80E5CCD5DC39}" dt="2019-05-27T11:22:10.252" v="33" actId="6549"/>
      <pc:docMkLst>
        <pc:docMk/>
      </pc:docMkLst>
      <pc:sldChg chg="modSp">
        <pc:chgData name="Idan Yaniv" userId="1e0c8990-4f86-4a8c-b1fa-9def9a4f1d7c" providerId="ADAL" clId="{C927C4AE-72E7-469B-BF35-80E5CCD5DC39}" dt="2019-05-27T11:19:49.995" v="31" actId="20577"/>
        <pc:sldMkLst>
          <pc:docMk/>
          <pc:sldMk cId="4070617961" sldId="282"/>
        </pc:sldMkLst>
        <pc:spChg chg="mod">
          <ac:chgData name="Idan Yaniv" userId="1e0c8990-4f86-4a8c-b1fa-9def9a4f1d7c" providerId="ADAL" clId="{C927C4AE-72E7-469B-BF35-80E5CCD5DC39}" dt="2019-05-27T11:19:49.995" v="31" actId="20577"/>
          <ac:spMkLst>
            <pc:docMk/>
            <pc:sldMk cId="4070617961" sldId="282"/>
            <ac:spMk id="22534" creationId="{C0EE1412-FA65-4870-A397-A6D69569926C}"/>
          </ac:spMkLst>
        </pc:spChg>
      </pc:sldChg>
      <pc:sldChg chg="modNotesTx">
        <pc:chgData name="Idan Yaniv" userId="1e0c8990-4f86-4a8c-b1fa-9def9a4f1d7c" providerId="ADAL" clId="{C927C4AE-72E7-469B-BF35-80E5CCD5DC39}" dt="2019-05-27T11:22:10.252" v="33" actId="6549"/>
        <pc:sldMkLst>
          <pc:docMk/>
          <pc:sldMk cId="673399694" sldId="314"/>
        </pc:sldMkLst>
      </pc:sldChg>
      <pc:sldChg chg="modSp">
        <pc:chgData name="Idan Yaniv" userId="1e0c8990-4f86-4a8c-b1fa-9def9a4f1d7c" providerId="ADAL" clId="{C927C4AE-72E7-469B-BF35-80E5CCD5DC39}" dt="2019-05-27T11:16:29.786" v="1"/>
        <pc:sldMkLst>
          <pc:docMk/>
          <pc:sldMk cId="1500132640" sldId="343"/>
        </pc:sldMkLst>
        <pc:graphicFrameChg chg="mod">
          <ac:chgData name="Idan Yaniv" userId="1e0c8990-4f86-4a8c-b1fa-9def9a4f1d7c" providerId="ADAL" clId="{C927C4AE-72E7-469B-BF35-80E5CCD5DC39}" dt="2019-05-27T11:16:21.692" v="0"/>
          <ac:graphicFrameMkLst>
            <pc:docMk/>
            <pc:sldMk cId="1500132640" sldId="343"/>
            <ac:graphicFrameMk id="10" creationId="{F6D92B0C-94E7-4CD1-944E-D89CA0D1879A}"/>
          </ac:graphicFrameMkLst>
        </pc:graphicFrameChg>
        <pc:graphicFrameChg chg="mod">
          <ac:chgData name="Idan Yaniv" userId="1e0c8990-4f86-4a8c-b1fa-9def9a4f1d7c" providerId="ADAL" clId="{C927C4AE-72E7-469B-BF35-80E5CCD5DC39}" dt="2019-05-27T11:16:29.786" v="1"/>
          <ac:graphicFrameMkLst>
            <pc:docMk/>
            <pc:sldMk cId="1500132640" sldId="343"/>
            <ac:graphicFrameMk id="14" creationId="{86D8E88C-F42B-4C76-A515-85EEB032DA62}"/>
          </ac:graphicFrameMkLst>
        </pc:graphicFrameChg>
      </pc:sldChg>
      <pc:sldChg chg="modSp">
        <pc:chgData name="Idan Yaniv" userId="1e0c8990-4f86-4a8c-b1fa-9def9a4f1d7c" providerId="ADAL" clId="{C927C4AE-72E7-469B-BF35-80E5CCD5DC39}" dt="2019-05-27T11:16:59.588" v="4" actId="20577"/>
        <pc:sldMkLst>
          <pc:docMk/>
          <pc:sldMk cId="3583728093" sldId="346"/>
        </pc:sldMkLst>
        <pc:spChg chg="mod">
          <ac:chgData name="Idan Yaniv" userId="1e0c8990-4f86-4a8c-b1fa-9def9a4f1d7c" providerId="ADAL" clId="{C927C4AE-72E7-469B-BF35-80E5CCD5DC39}" dt="2019-05-27T11:16:59.588" v="4" actId="20577"/>
          <ac:spMkLst>
            <pc:docMk/>
            <pc:sldMk cId="3583728093" sldId="346"/>
            <ac:spMk id="18438" creationId="{31D81EC6-A06D-4D5F-B6E5-9027AAEA58F3}"/>
          </ac:spMkLst>
        </pc:spChg>
      </pc:sldChg>
      <pc:sldChg chg="modSp">
        <pc:chgData name="Idan Yaniv" userId="1e0c8990-4f86-4a8c-b1fa-9def9a4f1d7c" providerId="ADAL" clId="{C927C4AE-72E7-469B-BF35-80E5CCD5DC39}" dt="2019-05-27T11:17:47.357" v="29" actId="20577"/>
        <pc:sldMkLst>
          <pc:docMk/>
          <pc:sldMk cId="675670889" sldId="495"/>
        </pc:sldMkLst>
        <pc:spChg chg="mod">
          <ac:chgData name="Idan Yaniv" userId="1e0c8990-4f86-4a8c-b1fa-9def9a4f1d7c" providerId="ADAL" clId="{C927C4AE-72E7-469B-BF35-80E5CCD5DC39}" dt="2019-05-27T11:17:47.357" v="29" actId="20577"/>
          <ac:spMkLst>
            <pc:docMk/>
            <pc:sldMk cId="675670889" sldId="495"/>
            <ac:spMk id="16" creationId="{00000000-0000-0000-0000-000000000000}"/>
          </ac:spMkLst>
        </pc:spChg>
      </pc:sldChg>
      <pc:sldChg chg="modSp">
        <pc:chgData name="Idan Yaniv" userId="1e0c8990-4f86-4a8c-b1fa-9def9a4f1d7c" providerId="ADAL" clId="{C927C4AE-72E7-469B-BF35-80E5CCD5DC39}" dt="2019-05-27T11:17:31.553" v="18" actId="20577"/>
        <pc:sldMkLst>
          <pc:docMk/>
          <pc:sldMk cId="1110758425" sldId="496"/>
        </pc:sldMkLst>
        <pc:spChg chg="mod">
          <ac:chgData name="Idan Yaniv" userId="1e0c8990-4f86-4a8c-b1fa-9def9a4f1d7c" providerId="ADAL" clId="{C927C4AE-72E7-469B-BF35-80E5CCD5DC39}" dt="2019-05-27T11:17:31.553" v="18" actId="20577"/>
          <ac:spMkLst>
            <pc:docMk/>
            <pc:sldMk cId="1110758425" sldId="496"/>
            <ac:spMk id="16" creationId="{00000000-0000-0000-0000-000000000000}"/>
          </ac:spMkLst>
        </pc:spChg>
      </pc:sldChg>
    </pc:docChg>
  </pc:docChgLst>
  <pc:docChgLst>
    <pc:chgData name="Idan Yaniv" userId="1e0c8990-4f86-4a8c-b1fa-9def9a4f1d7c" providerId="ADAL" clId="{CE5EE984-1E45-4D82-9AE4-9F9B6B2A1E0D}"/>
  </pc:docChgLst>
</pc:chgInfo>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128282-4189-4E35-A35C-10D477A522DF}" type="doc">
      <dgm:prSet loTypeId="urn:microsoft.com/office/officeart/2005/8/layout/process1" loCatId="process" qsTypeId="urn:microsoft.com/office/officeart/2005/8/quickstyle/simple1" qsCatId="simple" csTypeId="urn:microsoft.com/office/officeart/2005/8/colors/accent0_2" csCatId="mainScheme" phldr="1"/>
      <dgm:spPr/>
    </dgm:pt>
    <dgm:pt modelId="{A2181935-00E7-4ED1-A898-709D6BF10A49}">
      <dgm:prSet phldrT="[Text]"/>
      <dgm:spPr/>
      <dgm:t>
        <a:bodyPr/>
        <a:lstStyle/>
        <a:p>
          <a:r>
            <a:rPr lang="en-US"/>
            <a:t>virtual</a:t>
          </a:r>
          <a:br>
            <a:rPr lang="en-US"/>
          </a:br>
          <a:r>
            <a:rPr lang="en-US"/>
            <a:t>address</a:t>
          </a:r>
        </a:p>
      </dgm:t>
    </dgm:pt>
    <dgm:pt modelId="{EAAB27C3-5EB7-4C85-A1BD-7B97287FCBD1}" type="parTrans" cxnId="{6DB19A48-B9B0-43D1-AE3C-C85193ECBFA7}">
      <dgm:prSet/>
      <dgm:spPr/>
      <dgm:t>
        <a:bodyPr/>
        <a:lstStyle/>
        <a:p>
          <a:endParaRPr lang="en-US"/>
        </a:p>
      </dgm:t>
    </dgm:pt>
    <dgm:pt modelId="{80C9613E-B612-4B06-9517-A851288DD38F}" type="sibTrans" cxnId="{6DB19A48-B9B0-43D1-AE3C-C85193ECBFA7}">
      <dgm:prSet/>
      <dgm:spPr/>
      <dgm:t>
        <a:bodyPr/>
        <a:lstStyle/>
        <a:p>
          <a:r>
            <a:rPr lang="en-US" b="1"/>
            <a:t>segmentation</a:t>
          </a:r>
        </a:p>
      </dgm:t>
    </dgm:pt>
    <dgm:pt modelId="{87E85E97-7D62-4F2A-B012-4D5ABE7068D2}">
      <dgm:prSet phldrT="[Text]"/>
      <dgm:spPr/>
      <dgm:t>
        <a:bodyPr/>
        <a:lstStyle/>
        <a:p>
          <a:r>
            <a:rPr lang="en-US"/>
            <a:t>linear address</a:t>
          </a:r>
        </a:p>
      </dgm:t>
    </dgm:pt>
    <dgm:pt modelId="{DBD1D867-68D6-4980-B370-45D404ECAC74}" type="parTrans" cxnId="{225AF135-6610-490E-BC30-3291F95A25E9}">
      <dgm:prSet/>
      <dgm:spPr/>
      <dgm:t>
        <a:bodyPr/>
        <a:lstStyle/>
        <a:p>
          <a:endParaRPr lang="en-US"/>
        </a:p>
      </dgm:t>
    </dgm:pt>
    <dgm:pt modelId="{8A447563-A1BA-413C-8ABA-687C0611BE52}" type="sibTrans" cxnId="{225AF135-6610-490E-BC30-3291F95A25E9}">
      <dgm:prSet/>
      <dgm:spPr/>
      <dgm:t>
        <a:bodyPr/>
        <a:lstStyle/>
        <a:p>
          <a:r>
            <a:rPr lang="en-US" b="1"/>
            <a:t>paging</a:t>
          </a:r>
        </a:p>
      </dgm:t>
    </dgm:pt>
    <dgm:pt modelId="{6419202C-C0A0-4A47-9DE7-4B4158EAE0D9}">
      <dgm:prSet phldrT="[Text]"/>
      <dgm:spPr/>
      <dgm:t>
        <a:bodyPr/>
        <a:lstStyle/>
        <a:p>
          <a:r>
            <a:rPr lang="en-US"/>
            <a:t>physical address</a:t>
          </a:r>
        </a:p>
      </dgm:t>
    </dgm:pt>
    <dgm:pt modelId="{2987EF14-C536-4047-9BD2-14134E53C496}" type="parTrans" cxnId="{52AEB04F-6380-4583-9C1E-F2D2B3EC7A08}">
      <dgm:prSet/>
      <dgm:spPr/>
      <dgm:t>
        <a:bodyPr/>
        <a:lstStyle/>
        <a:p>
          <a:endParaRPr lang="en-US"/>
        </a:p>
      </dgm:t>
    </dgm:pt>
    <dgm:pt modelId="{2DEA3E50-682C-443E-BFDC-1CE0F2416237}" type="sibTrans" cxnId="{52AEB04F-6380-4583-9C1E-F2D2B3EC7A08}">
      <dgm:prSet/>
      <dgm:spPr/>
      <dgm:t>
        <a:bodyPr/>
        <a:lstStyle/>
        <a:p>
          <a:endParaRPr lang="en-US"/>
        </a:p>
      </dgm:t>
    </dgm:pt>
    <dgm:pt modelId="{EC62BBE3-6F17-40AE-B3B4-9E04FA17EB7F}" type="pres">
      <dgm:prSet presAssocID="{BA128282-4189-4E35-A35C-10D477A522DF}" presName="Name0" presStyleCnt="0">
        <dgm:presLayoutVars>
          <dgm:dir/>
          <dgm:resizeHandles val="exact"/>
        </dgm:presLayoutVars>
      </dgm:prSet>
      <dgm:spPr/>
    </dgm:pt>
    <dgm:pt modelId="{D09EF1B3-B33B-4276-91B1-E7A1A01FEBCA}" type="pres">
      <dgm:prSet presAssocID="{A2181935-00E7-4ED1-A898-709D6BF10A49}" presName="node" presStyleLbl="node1" presStyleIdx="0" presStyleCnt="3" custScaleX="26334" custScaleY="26334">
        <dgm:presLayoutVars>
          <dgm:bulletEnabled val="1"/>
        </dgm:presLayoutVars>
      </dgm:prSet>
      <dgm:spPr/>
    </dgm:pt>
    <dgm:pt modelId="{554769B1-8EB5-4EA4-ACA7-98701047B5B5}" type="pres">
      <dgm:prSet presAssocID="{80C9613E-B612-4B06-9517-A851288DD38F}" presName="sibTrans" presStyleLbl="sibTrans2D1" presStyleIdx="0" presStyleCnt="2" custScaleX="193318"/>
      <dgm:spPr/>
    </dgm:pt>
    <dgm:pt modelId="{DD2430D1-04BA-4C41-AE99-DD9268AA1978}" type="pres">
      <dgm:prSet presAssocID="{80C9613E-B612-4B06-9517-A851288DD38F}" presName="connectorText" presStyleLbl="sibTrans2D1" presStyleIdx="0" presStyleCnt="2"/>
      <dgm:spPr/>
    </dgm:pt>
    <dgm:pt modelId="{149DF930-558D-4555-BF70-FF2EC59F7004}" type="pres">
      <dgm:prSet presAssocID="{87E85E97-7D62-4F2A-B012-4D5ABE7068D2}" presName="node" presStyleLbl="node1" presStyleIdx="1" presStyleCnt="3" custScaleX="26334" custScaleY="26334">
        <dgm:presLayoutVars>
          <dgm:bulletEnabled val="1"/>
        </dgm:presLayoutVars>
      </dgm:prSet>
      <dgm:spPr/>
    </dgm:pt>
    <dgm:pt modelId="{119FA245-95BB-4F9C-8E93-7D621EA31566}" type="pres">
      <dgm:prSet presAssocID="{8A447563-A1BA-413C-8ABA-687C0611BE52}" presName="sibTrans" presStyleLbl="sibTrans2D1" presStyleIdx="1" presStyleCnt="2" custScaleX="193318"/>
      <dgm:spPr/>
    </dgm:pt>
    <dgm:pt modelId="{6B17E131-50A5-4B11-922E-94918BFF6D27}" type="pres">
      <dgm:prSet presAssocID="{8A447563-A1BA-413C-8ABA-687C0611BE52}" presName="connectorText" presStyleLbl="sibTrans2D1" presStyleIdx="1" presStyleCnt="2"/>
      <dgm:spPr/>
    </dgm:pt>
    <dgm:pt modelId="{ADDA2249-0F5B-4BB4-8527-C210B6A8D355}" type="pres">
      <dgm:prSet presAssocID="{6419202C-C0A0-4A47-9DE7-4B4158EAE0D9}" presName="node" presStyleLbl="node1" presStyleIdx="2" presStyleCnt="3" custScaleX="26334" custScaleY="26334">
        <dgm:presLayoutVars>
          <dgm:bulletEnabled val="1"/>
        </dgm:presLayoutVars>
      </dgm:prSet>
      <dgm:spPr/>
    </dgm:pt>
  </dgm:ptLst>
  <dgm:cxnLst>
    <dgm:cxn modelId="{8937FD21-2A20-4D94-896D-1456F734AD17}" type="presOf" srcId="{6419202C-C0A0-4A47-9DE7-4B4158EAE0D9}" destId="{ADDA2249-0F5B-4BB4-8527-C210B6A8D355}" srcOrd="0" destOrd="0" presId="urn:microsoft.com/office/officeart/2005/8/layout/process1"/>
    <dgm:cxn modelId="{1565C027-EE9F-4B6A-B484-54A2697B3F3F}" type="presOf" srcId="{80C9613E-B612-4B06-9517-A851288DD38F}" destId="{DD2430D1-04BA-4C41-AE99-DD9268AA1978}" srcOrd="1" destOrd="0" presId="urn:microsoft.com/office/officeart/2005/8/layout/process1"/>
    <dgm:cxn modelId="{52BFD133-1E99-4D08-AB02-7AFA76C2CA45}" type="presOf" srcId="{87E85E97-7D62-4F2A-B012-4D5ABE7068D2}" destId="{149DF930-558D-4555-BF70-FF2EC59F7004}" srcOrd="0" destOrd="0" presId="urn:microsoft.com/office/officeart/2005/8/layout/process1"/>
    <dgm:cxn modelId="{225AF135-6610-490E-BC30-3291F95A25E9}" srcId="{BA128282-4189-4E35-A35C-10D477A522DF}" destId="{87E85E97-7D62-4F2A-B012-4D5ABE7068D2}" srcOrd="1" destOrd="0" parTransId="{DBD1D867-68D6-4980-B370-45D404ECAC74}" sibTransId="{8A447563-A1BA-413C-8ABA-687C0611BE52}"/>
    <dgm:cxn modelId="{BB13AC3C-841E-456C-A0A8-7E3D8502EBAE}" type="presOf" srcId="{A2181935-00E7-4ED1-A898-709D6BF10A49}" destId="{D09EF1B3-B33B-4276-91B1-E7A1A01FEBCA}" srcOrd="0" destOrd="0" presId="urn:microsoft.com/office/officeart/2005/8/layout/process1"/>
    <dgm:cxn modelId="{6DB19A48-B9B0-43D1-AE3C-C85193ECBFA7}" srcId="{BA128282-4189-4E35-A35C-10D477A522DF}" destId="{A2181935-00E7-4ED1-A898-709D6BF10A49}" srcOrd="0" destOrd="0" parTransId="{EAAB27C3-5EB7-4C85-A1BD-7B97287FCBD1}" sibTransId="{80C9613E-B612-4B06-9517-A851288DD38F}"/>
    <dgm:cxn modelId="{FE68594D-EA1E-4C6B-A783-A835FBC76C3F}" type="presOf" srcId="{80C9613E-B612-4B06-9517-A851288DD38F}" destId="{554769B1-8EB5-4EA4-ACA7-98701047B5B5}" srcOrd="0" destOrd="0" presId="urn:microsoft.com/office/officeart/2005/8/layout/process1"/>
    <dgm:cxn modelId="{52AEB04F-6380-4583-9C1E-F2D2B3EC7A08}" srcId="{BA128282-4189-4E35-A35C-10D477A522DF}" destId="{6419202C-C0A0-4A47-9DE7-4B4158EAE0D9}" srcOrd="2" destOrd="0" parTransId="{2987EF14-C536-4047-9BD2-14134E53C496}" sibTransId="{2DEA3E50-682C-443E-BFDC-1CE0F2416237}"/>
    <dgm:cxn modelId="{11913F9A-13DB-44E2-A633-555E821A0CBC}" type="presOf" srcId="{BA128282-4189-4E35-A35C-10D477A522DF}" destId="{EC62BBE3-6F17-40AE-B3B4-9E04FA17EB7F}" srcOrd="0" destOrd="0" presId="urn:microsoft.com/office/officeart/2005/8/layout/process1"/>
    <dgm:cxn modelId="{067992BF-A956-4DC3-AE4B-119523CAF3AE}" type="presOf" srcId="{8A447563-A1BA-413C-8ABA-687C0611BE52}" destId="{119FA245-95BB-4F9C-8E93-7D621EA31566}" srcOrd="0" destOrd="0" presId="urn:microsoft.com/office/officeart/2005/8/layout/process1"/>
    <dgm:cxn modelId="{CB3D71E5-7D38-4CED-A9AA-C7C75E800E77}" type="presOf" srcId="{8A447563-A1BA-413C-8ABA-687C0611BE52}" destId="{6B17E131-50A5-4B11-922E-94918BFF6D27}" srcOrd="1" destOrd="0" presId="urn:microsoft.com/office/officeart/2005/8/layout/process1"/>
    <dgm:cxn modelId="{62274F08-D685-4034-A841-85C9561645B5}" type="presParOf" srcId="{EC62BBE3-6F17-40AE-B3B4-9E04FA17EB7F}" destId="{D09EF1B3-B33B-4276-91B1-E7A1A01FEBCA}" srcOrd="0" destOrd="0" presId="urn:microsoft.com/office/officeart/2005/8/layout/process1"/>
    <dgm:cxn modelId="{2729B3AF-24C1-4A46-A409-81DAD81B45C9}" type="presParOf" srcId="{EC62BBE3-6F17-40AE-B3B4-9E04FA17EB7F}" destId="{554769B1-8EB5-4EA4-ACA7-98701047B5B5}" srcOrd="1" destOrd="0" presId="urn:microsoft.com/office/officeart/2005/8/layout/process1"/>
    <dgm:cxn modelId="{9F5A3CA6-3BD8-42C0-A7D4-C4CC816C1F1B}" type="presParOf" srcId="{554769B1-8EB5-4EA4-ACA7-98701047B5B5}" destId="{DD2430D1-04BA-4C41-AE99-DD9268AA1978}" srcOrd="0" destOrd="0" presId="urn:microsoft.com/office/officeart/2005/8/layout/process1"/>
    <dgm:cxn modelId="{DC693E11-23DA-4BD7-8F76-578962FF9168}" type="presParOf" srcId="{EC62BBE3-6F17-40AE-B3B4-9E04FA17EB7F}" destId="{149DF930-558D-4555-BF70-FF2EC59F7004}" srcOrd="2" destOrd="0" presId="urn:microsoft.com/office/officeart/2005/8/layout/process1"/>
    <dgm:cxn modelId="{16C35F1F-7087-45B4-AF68-D15CBDF9D20A}" type="presParOf" srcId="{EC62BBE3-6F17-40AE-B3B4-9E04FA17EB7F}" destId="{119FA245-95BB-4F9C-8E93-7D621EA31566}" srcOrd="3" destOrd="0" presId="urn:microsoft.com/office/officeart/2005/8/layout/process1"/>
    <dgm:cxn modelId="{F73B3D16-7451-41A7-8702-04060F0CC28C}" type="presParOf" srcId="{119FA245-95BB-4F9C-8E93-7D621EA31566}" destId="{6B17E131-50A5-4B11-922E-94918BFF6D27}" srcOrd="0" destOrd="0" presId="urn:microsoft.com/office/officeart/2005/8/layout/process1"/>
    <dgm:cxn modelId="{9948E55C-6B87-4DC7-A626-B9E75EEB4EAE}" type="presParOf" srcId="{EC62BBE3-6F17-40AE-B3B4-9E04FA17EB7F}" destId="{ADDA2249-0F5B-4BB4-8527-C210B6A8D355}"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128282-4189-4E35-A35C-10D477A522DF}" type="doc">
      <dgm:prSet loTypeId="urn:microsoft.com/office/officeart/2005/8/layout/process1" loCatId="process" qsTypeId="urn:microsoft.com/office/officeart/2005/8/quickstyle/simple1" qsCatId="simple" csTypeId="urn:microsoft.com/office/officeart/2005/8/colors/accent0_2" csCatId="mainScheme" phldr="1"/>
      <dgm:spPr/>
    </dgm:pt>
    <dgm:pt modelId="{A2181935-00E7-4ED1-A898-709D6BF10A49}">
      <dgm:prSet phldrT="[Text]"/>
      <dgm:spPr/>
      <dgm:t>
        <a:bodyPr/>
        <a:lstStyle/>
        <a:p>
          <a:r>
            <a:rPr lang="en-US"/>
            <a:t>virtual address</a:t>
          </a:r>
        </a:p>
      </dgm:t>
    </dgm:pt>
    <dgm:pt modelId="{EAAB27C3-5EB7-4C85-A1BD-7B97287FCBD1}" type="parTrans" cxnId="{6DB19A48-B9B0-43D1-AE3C-C85193ECBFA7}">
      <dgm:prSet/>
      <dgm:spPr/>
      <dgm:t>
        <a:bodyPr/>
        <a:lstStyle/>
        <a:p>
          <a:endParaRPr lang="en-US"/>
        </a:p>
      </dgm:t>
    </dgm:pt>
    <dgm:pt modelId="{80C9613E-B612-4B06-9517-A851288DD38F}" type="sibTrans" cxnId="{6DB19A48-B9B0-43D1-AE3C-C85193ECBFA7}">
      <dgm:prSet/>
      <dgm:spPr/>
      <dgm:t>
        <a:bodyPr/>
        <a:lstStyle/>
        <a:p>
          <a:r>
            <a:rPr lang="en-US" b="1"/>
            <a:t>segmentation</a:t>
          </a:r>
        </a:p>
      </dgm:t>
    </dgm:pt>
    <dgm:pt modelId="{87E85E97-7D62-4F2A-B012-4D5ABE7068D2}">
      <dgm:prSet phldrT="[Text]"/>
      <dgm:spPr/>
      <dgm:t>
        <a:bodyPr/>
        <a:lstStyle/>
        <a:p>
          <a:r>
            <a:rPr lang="en-US"/>
            <a:t>linear address</a:t>
          </a:r>
        </a:p>
      </dgm:t>
    </dgm:pt>
    <dgm:pt modelId="{DBD1D867-68D6-4980-B370-45D404ECAC74}" type="parTrans" cxnId="{225AF135-6610-490E-BC30-3291F95A25E9}">
      <dgm:prSet/>
      <dgm:spPr/>
      <dgm:t>
        <a:bodyPr/>
        <a:lstStyle/>
        <a:p>
          <a:endParaRPr lang="en-US"/>
        </a:p>
      </dgm:t>
    </dgm:pt>
    <dgm:pt modelId="{8A447563-A1BA-413C-8ABA-687C0611BE52}" type="sibTrans" cxnId="{225AF135-6610-490E-BC30-3291F95A25E9}">
      <dgm:prSet/>
      <dgm:spPr/>
      <dgm:t>
        <a:bodyPr/>
        <a:lstStyle/>
        <a:p>
          <a:endParaRPr lang="en-US" b="1"/>
        </a:p>
      </dgm:t>
    </dgm:pt>
    <dgm:pt modelId="{EC62BBE3-6F17-40AE-B3B4-9E04FA17EB7F}" type="pres">
      <dgm:prSet presAssocID="{BA128282-4189-4E35-A35C-10D477A522DF}" presName="Name0" presStyleCnt="0">
        <dgm:presLayoutVars>
          <dgm:dir/>
          <dgm:resizeHandles val="exact"/>
        </dgm:presLayoutVars>
      </dgm:prSet>
      <dgm:spPr/>
    </dgm:pt>
    <dgm:pt modelId="{D09EF1B3-B33B-4276-91B1-E7A1A01FEBCA}" type="pres">
      <dgm:prSet presAssocID="{A2181935-00E7-4ED1-A898-709D6BF10A49}" presName="node" presStyleLbl="node1" presStyleIdx="0" presStyleCnt="2" custScaleX="33895" custScaleY="26334">
        <dgm:presLayoutVars>
          <dgm:bulletEnabled val="1"/>
        </dgm:presLayoutVars>
      </dgm:prSet>
      <dgm:spPr/>
    </dgm:pt>
    <dgm:pt modelId="{554769B1-8EB5-4EA4-ACA7-98701047B5B5}" type="pres">
      <dgm:prSet presAssocID="{80C9613E-B612-4B06-9517-A851288DD38F}" presName="sibTrans" presStyleLbl="sibTrans2D1" presStyleIdx="0" presStyleCnt="1" custScaleX="179045" custLinFactNeighborX="-2856"/>
      <dgm:spPr/>
    </dgm:pt>
    <dgm:pt modelId="{DD2430D1-04BA-4C41-AE99-DD9268AA1978}" type="pres">
      <dgm:prSet presAssocID="{80C9613E-B612-4B06-9517-A851288DD38F}" presName="connectorText" presStyleLbl="sibTrans2D1" presStyleIdx="0" presStyleCnt="1"/>
      <dgm:spPr/>
    </dgm:pt>
    <dgm:pt modelId="{149DF930-558D-4555-BF70-FF2EC59F7004}" type="pres">
      <dgm:prSet presAssocID="{87E85E97-7D62-4F2A-B012-4D5ABE7068D2}" presName="node" presStyleLbl="node1" presStyleIdx="1" presStyleCnt="2" custScaleX="36721" custScaleY="26334" custLinFactNeighborX="-16533" custLinFactNeighborY="-330">
        <dgm:presLayoutVars>
          <dgm:bulletEnabled val="1"/>
        </dgm:presLayoutVars>
      </dgm:prSet>
      <dgm:spPr/>
    </dgm:pt>
  </dgm:ptLst>
  <dgm:cxnLst>
    <dgm:cxn modelId="{1565C027-EE9F-4B6A-B484-54A2697B3F3F}" type="presOf" srcId="{80C9613E-B612-4B06-9517-A851288DD38F}" destId="{DD2430D1-04BA-4C41-AE99-DD9268AA1978}" srcOrd="1" destOrd="0" presId="urn:microsoft.com/office/officeart/2005/8/layout/process1"/>
    <dgm:cxn modelId="{52BFD133-1E99-4D08-AB02-7AFA76C2CA45}" type="presOf" srcId="{87E85E97-7D62-4F2A-B012-4D5ABE7068D2}" destId="{149DF930-558D-4555-BF70-FF2EC59F7004}" srcOrd="0" destOrd="0" presId="urn:microsoft.com/office/officeart/2005/8/layout/process1"/>
    <dgm:cxn modelId="{225AF135-6610-490E-BC30-3291F95A25E9}" srcId="{BA128282-4189-4E35-A35C-10D477A522DF}" destId="{87E85E97-7D62-4F2A-B012-4D5ABE7068D2}" srcOrd="1" destOrd="0" parTransId="{DBD1D867-68D6-4980-B370-45D404ECAC74}" sibTransId="{8A447563-A1BA-413C-8ABA-687C0611BE52}"/>
    <dgm:cxn modelId="{BB13AC3C-841E-456C-A0A8-7E3D8502EBAE}" type="presOf" srcId="{A2181935-00E7-4ED1-A898-709D6BF10A49}" destId="{D09EF1B3-B33B-4276-91B1-E7A1A01FEBCA}" srcOrd="0" destOrd="0" presId="urn:microsoft.com/office/officeart/2005/8/layout/process1"/>
    <dgm:cxn modelId="{6DB19A48-B9B0-43D1-AE3C-C85193ECBFA7}" srcId="{BA128282-4189-4E35-A35C-10D477A522DF}" destId="{A2181935-00E7-4ED1-A898-709D6BF10A49}" srcOrd="0" destOrd="0" parTransId="{EAAB27C3-5EB7-4C85-A1BD-7B97287FCBD1}" sibTransId="{80C9613E-B612-4B06-9517-A851288DD38F}"/>
    <dgm:cxn modelId="{FE68594D-EA1E-4C6B-A783-A835FBC76C3F}" type="presOf" srcId="{80C9613E-B612-4B06-9517-A851288DD38F}" destId="{554769B1-8EB5-4EA4-ACA7-98701047B5B5}" srcOrd="0" destOrd="0" presId="urn:microsoft.com/office/officeart/2005/8/layout/process1"/>
    <dgm:cxn modelId="{11913F9A-13DB-44E2-A633-555E821A0CBC}" type="presOf" srcId="{BA128282-4189-4E35-A35C-10D477A522DF}" destId="{EC62BBE3-6F17-40AE-B3B4-9E04FA17EB7F}" srcOrd="0" destOrd="0" presId="urn:microsoft.com/office/officeart/2005/8/layout/process1"/>
    <dgm:cxn modelId="{62274F08-D685-4034-A841-85C9561645B5}" type="presParOf" srcId="{EC62BBE3-6F17-40AE-B3B4-9E04FA17EB7F}" destId="{D09EF1B3-B33B-4276-91B1-E7A1A01FEBCA}" srcOrd="0" destOrd="0" presId="urn:microsoft.com/office/officeart/2005/8/layout/process1"/>
    <dgm:cxn modelId="{2729B3AF-24C1-4A46-A409-81DAD81B45C9}" type="presParOf" srcId="{EC62BBE3-6F17-40AE-B3B4-9E04FA17EB7F}" destId="{554769B1-8EB5-4EA4-ACA7-98701047B5B5}" srcOrd="1" destOrd="0" presId="urn:microsoft.com/office/officeart/2005/8/layout/process1"/>
    <dgm:cxn modelId="{9F5A3CA6-3BD8-42C0-A7D4-C4CC816C1F1B}" type="presParOf" srcId="{554769B1-8EB5-4EA4-ACA7-98701047B5B5}" destId="{DD2430D1-04BA-4C41-AE99-DD9268AA1978}" srcOrd="0" destOrd="0" presId="urn:microsoft.com/office/officeart/2005/8/layout/process1"/>
    <dgm:cxn modelId="{DC693E11-23DA-4BD7-8F76-578962FF9168}" type="presParOf" srcId="{EC62BBE3-6F17-40AE-B3B4-9E04FA17EB7F}" destId="{149DF930-558D-4555-BF70-FF2EC59F7004}"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EF1B3-B33B-4276-91B1-E7A1A01FEBCA}">
      <dsp:nvSpPr>
        <dsp:cNvPr id="0" name=""/>
        <dsp:cNvSpPr/>
      </dsp:nvSpPr>
      <dsp:spPr>
        <a:xfrm>
          <a:off x="108" y="8556"/>
          <a:ext cx="1362954" cy="817772"/>
        </a:xfrm>
        <a:prstGeom prst="roundRect">
          <a:avLst>
            <a:gd name="adj" fmla="val 10000"/>
          </a:avLst>
        </a:prstGeom>
        <a:solidFill>
          <a:schemeClr val="lt1">
            <a:hueOff val="0"/>
            <a:satOff val="0"/>
            <a:lumOff val="0"/>
            <a:alphaOff val="0"/>
          </a:schemeClr>
        </a:solidFill>
        <a:ln w="2642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virtual</a:t>
          </a:r>
          <a:br>
            <a:rPr lang="en-US" sz="2200" kern="1200"/>
          </a:br>
          <a:r>
            <a:rPr lang="en-US" sz="2200" kern="1200"/>
            <a:t>address</a:t>
          </a:r>
        </a:p>
      </dsp:txBody>
      <dsp:txXfrm>
        <a:off x="24060" y="32508"/>
        <a:ext cx="1315050" cy="769868"/>
      </dsp:txXfrm>
    </dsp:sp>
    <dsp:sp modelId="{554769B1-8EB5-4EA4-ACA7-98701047B5B5}">
      <dsp:nvSpPr>
        <dsp:cNvPr id="0" name=""/>
        <dsp:cNvSpPr/>
      </dsp:nvSpPr>
      <dsp:spPr>
        <a:xfrm>
          <a:off x="1368668" y="0"/>
          <a:ext cx="2121156" cy="8348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kern="1200"/>
            <a:t>segmentation</a:t>
          </a:r>
        </a:p>
      </dsp:txBody>
      <dsp:txXfrm>
        <a:off x="1368668" y="166977"/>
        <a:ext cx="1870691" cy="500931"/>
      </dsp:txXfrm>
    </dsp:sp>
    <dsp:sp modelId="{149DF930-558D-4555-BF70-FF2EC59F7004}">
      <dsp:nvSpPr>
        <dsp:cNvPr id="0" name=""/>
        <dsp:cNvSpPr/>
      </dsp:nvSpPr>
      <dsp:spPr>
        <a:xfrm>
          <a:off x="3433322" y="8556"/>
          <a:ext cx="1362954" cy="817772"/>
        </a:xfrm>
        <a:prstGeom prst="roundRect">
          <a:avLst>
            <a:gd name="adj" fmla="val 10000"/>
          </a:avLst>
        </a:prstGeom>
        <a:solidFill>
          <a:schemeClr val="lt1">
            <a:hueOff val="0"/>
            <a:satOff val="0"/>
            <a:lumOff val="0"/>
            <a:alphaOff val="0"/>
          </a:schemeClr>
        </a:solidFill>
        <a:ln w="2642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linear address</a:t>
          </a:r>
        </a:p>
      </dsp:txBody>
      <dsp:txXfrm>
        <a:off x="3457274" y="32508"/>
        <a:ext cx="1315050" cy="769868"/>
      </dsp:txXfrm>
    </dsp:sp>
    <dsp:sp modelId="{119FA245-95BB-4F9C-8E93-7D621EA31566}">
      <dsp:nvSpPr>
        <dsp:cNvPr id="0" name=""/>
        <dsp:cNvSpPr/>
      </dsp:nvSpPr>
      <dsp:spPr>
        <a:xfrm>
          <a:off x="4801882" y="0"/>
          <a:ext cx="2121156" cy="8348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kern="1200"/>
            <a:t>paging</a:t>
          </a:r>
        </a:p>
      </dsp:txBody>
      <dsp:txXfrm>
        <a:off x="4801882" y="166977"/>
        <a:ext cx="1870691" cy="500931"/>
      </dsp:txXfrm>
    </dsp:sp>
    <dsp:sp modelId="{ADDA2249-0F5B-4BB4-8527-C210B6A8D355}">
      <dsp:nvSpPr>
        <dsp:cNvPr id="0" name=""/>
        <dsp:cNvSpPr/>
      </dsp:nvSpPr>
      <dsp:spPr>
        <a:xfrm>
          <a:off x="6866536" y="8556"/>
          <a:ext cx="1362954" cy="817772"/>
        </a:xfrm>
        <a:prstGeom prst="roundRect">
          <a:avLst>
            <a:gd name="adj" fmla="val 10000"/>
          </a:avLst>
        </a:prstGeom>
        <a:solidFill>
          <a:schemeClr val="lt1">
            <a:hueOff val="0"/>
            <a:satOff val="0"/>
            <a:lumOff val="0"/>
            <a:alphaOff val="0"/>
          </a:schemeClr>
        </a:solidFill>
        <a:ln w="2642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physical address</a:t>
          </a:r>
        </a:p>
      </dsp:txBody>
      <dsp:txXfrm>
        <a:off x="6890488" y="32508"/>
        <a:ext cx="1315050" cy="7698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EF1B3-B33B-4276-91B1-E7A1A01FEBCA}">
      <dsp:nvSpPr>
        <dsp:cNvPr id="0" name=""/>
        <dsp:cNvSpPr/>
      </dsp:nvSpPr>
      <dsp:spPr>
        <a:xfrm>
          <a:off x="7237" y="0"/>
          <a:ext cx="2517281" cy="748459"/>
        </a:xfrm>
        <a:prstGeom prst="roundRect">
          <a:avLst>
            <a:gd name="adj" fmla="val 10000"/>
          </a:avLst>
        </a:prstGeom>
        <a:solidFill>
          <a:schemeClr val="lt1">
            <a:hueOff val="0"/>
            <a:satOff val="0"/>
            <a:lumOff val="0"/>
            <a:alphaOff val="0"/>
          </a:schemeClr>
        </a:solidFill>
        <a:ln w="2642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virtual address</a:t>
          </a:r>
        </a:p>
      </dsp:txBody>
      <dsp:txXfrm>
        <a:off x="29159" y="21922"/>
        <a:ext cx="2473437" cy="704615"/>
      </dsp:txXfrm>
    </dsp:sp>
    <dsp:sp modelId="{554769B1-8EB5-4EA4-ACA7-98701047B5B5}">
      <dsp:nvSpPr>
        <dsp:cNvPr id="0" name=""/>
        <dsp:cNvSpPr/>
      </dsp:nvSpPr>
      <dsp:spPr>
        <a:xfrm>
          <a:off x="2592991" y="0"/>
          <a:ext cx="2558688" cy="74845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1" kern="1200"/>
            <a:t>segmentation</a:t>
          </a:r>
        </a:p>
      </dsp:txBody>
      <dsp:txXfrm>
        <a:off x="2592991" y="149692"/>
        <a:ext cx="2334150" cy="449075"/>
      </dsp:txXfrm>
    </dsp:sp>
    <dsp:sp modelId="{149DF930-558D-4555-BF70-FF2EC59F7004}">
      <dsp:nvSpPr>
        <dsp:cNvPr id="0" name=""/>
        <dsp:cNvSpPr/>
      </dsp:nvSpPr>
      <dsp:spPr>
        <a:xfrm>
          <a:off x="5220889" y="0"/>
          <a:ext cx="2727160" cy="748459"/>
        </a:xfrm>
        <a:prstGeom prst="roundRect">
          <a:avLst>
            <a:gd name="adj" fmla="val 10000"/>
          </a:avLst>
        </a:prstGeom>
        <a:solidFill>
          <a:schemeClr val="lt1">
            <a:hueOff val="0"/>
            <a:satOff val="0"/>
            <a:lumOff val="0"/>
            <a:alphaOff val="0"/>
          </a:schemeClr>
        </a:solidFill>
        <a:ln w="2642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linear address</a:t>
          </a:r>
        </a:p>
      </dsp:txBody>
      <dsp:txXfrm>
        <a:off x="5242811" y="21922"/>
        <a:ext cx="2683316" cy="7046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E9A386-374F-46B8-905A-6C0BF92B68B0}" type="datetimeFigureOut">
              <a:rPr lang="en-US" smtClean="0"/>
              <a:t>6/4/2019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525A9A-2399-4ACF-975E-77FD324B061A}" type="slidenum">
              <a:rPr lang="en-US" smtClean="0"/>
              <a:t>‹#›</a:t>
            </a:fld>
            <a:endParaRPr lang="en-US"/>
          </a:p>
        </p:txBody>
      </p:sp>
    </p:spTree>
    <p:extLst>
      <p:ext uri="{BB962C8B-B14F-4D97-AF65-F5344CB8AC3E}">
        <p14:creationId xmlns:p14="http://schemas.microsoft.com/office/powerpoint/2010/main" val="14114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tackoverflow.com/questions/28384234/when-to-do-or-not-do-invlpg-mov-to-cr3-to-minimize-tlb-flushin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chdifferences.com/difference-between-sram-and-dram.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1</a:t>
            </a:fld>
            <a:endParaRPr lang="en-US"/>
          </a:p>
        </p:txBody>
      </p:sp>
    </p:spTree>
    <p:extLst>
      <p:ext uri="{BB962C8B-B14F-4D97-AF65-F5344CB8AC3E}">
        <p14:creationId xmlns:p14="http://schemas.microsoft.com/office/powerpoint/2010/main" val="881402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E8DF36D1-5793-4608-8990-EDA87A6743C3}" type="slidenum">
              <a:rPr lang="he-IL" altLang="he-IL" sz="1300" smtClean="0"/>
              <a:pPr>
                <a:spcBef>
                  <a:spcPct val="0"/>
                </a:spcBef>
              </a:pPr>
              <a:t>13</a:t>
            </a:fld>
            <a:endParaRPr lang="en-US" altLang="he-IL" sz="13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he-IL" altLang="he-IL"/>
              <a:t>פתרון אפשרי לפרגמנטציה חיצונית: דחיסה (</a:t>
            </a:r>
            <a:r>
              <a:rPr lang="en-US" altLang="he-IL"/>
              <a:t>compaction</a:t>
            </a:r>
            <a:r>
              <a:rPr lang="he-IL" altLang="he-IL"/>
              <a:t>) שתזיז את מקטעי הזיכרון במרחב כדי לאחות אותם לבלוק אחד רציף.</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he-IL"/>
              <a:t>פתרון אפשרי לפרגמנטציה חיצונית: הקצאת זיכרון גמישה יותר.</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he-IL"/>
              <a:t>אבחנה חשובה שנראה בהמשך: פרגמנטציה יכולה להתרחש הן במרחב הזיכרון הוירטואלי והן במרחב הזיכרון הפיזי.</a:t>
            </a:r>
            <a:endParaRPr lang="en-US" altLang="he-IL"/>
          </a:p>
        </p:txBody>
      </p:sp>
    </p:spTree>
    <p:extLst>
      <p:ext uri="{BB962C8B-B14F-4D97-AF65-F5344CB8AC3E}">
        <p14:creationId xmlns:p14="http://schemas.microsoft.com/office/powerpoint/2010/main" val="2394583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E8DF36D1-5793-4608-8990-EDA87A6743C3}" type="slidenum">
              <a:rPr lang="he-IL" altLang="he-IL" sz="1300" smtClean="0"/>
              <a:pPr>
                <a:spcBef>
                  <a:spcPct val="0"/>
                </a:spcBef>
              </a:pPr>
              <a:t>14</a:t>
            </a:fld>
            <a:endParaRPr lang="en-US" altLang="he-IL" sz="13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he-IL" altLang="he-IL"/>
              <a:t>פתרון אפשרי לפרגמנטציה חיצונית: דחיסה (</a:t>
            </a:r>
            <a:r>
              <a:rPr lang="en-US" altLang="he-IL"/>
              <a:t>compaction</a:t>
            </a:r>
            <a:r>
              <a:rPr lang="he-IL" altLang="he-IL"/>
              <a:t>) שתזיז את מקטעי הזיכרון במרחב כדי לאחות אותם לבלוק אחד רציף.</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he-IL"/>
              <a:t>פתרון אפשרי לפרגמנטציה חיצונית: הקצאת זיכרון גמישה יותר.</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he-IL"/>
              <a:t>אבחנה חשובה שנראה בהמשך: פרגמנטציה יכולה להתרחש הן במרחב הזיכרון הוירטואלי והן במרחב הזיכרון הפיזי.</a:t>
            </a:r>
            <a:endParaRPr lang="en-US" altLang="he-IL"/>
          </a:p>
        </p:txBody>
      </p:sp>
    </p:spTree>
    <p:extLst>
      <p:ext uri="{BB962C8B-B14F-4D97-AF65-F5344CB8AC3E}">
        <p14:creationId xmlns:p14="http://schemas.microsoft.com/office/powerpoint/2010/main" val="3117146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ה-</a:t>
            </a:r>
            <a:r>
              <a:rPr lang="en-US"/>
              <a:t>MMU</a:t>
            </a:r>
            <a:r>
              <a:rPr lang="he-IL"/>
              <a:t> היום הוא רכיב בתוך המעבד, אבל בעבר זה לא היה ככה.</a:t>
            </a:r>
            <a:endParaRPr lang="en-US"/>
          </a:p>
        </p:txBody>
      </p:sp>
      <p:sp>
        <p:nvSpPr>
          <p:cNvPr id="4" name="Slide Number Placeholder 3"/>
          <p:cNvSpPr>
            <a:spLocks noGrp="1"/>
          </p:cNvSpPr>
          <p:nvPr>
            <p:ph type="sldNum" sz="quarter" idx="10"/>
          </p:nvPr>
        </p:nvSpPr>
        <p:spPr/>
        <p:txBody>
          <a:bodyPr/>
          <a:lstStyle/>
          <a:p>
            <a:fld id="{E2C8BB57-305D-4ED1-A222-0957E1617484}" type="slidenum">
              <a:rPr lang="it-IT" smtClean="0"/>
              <a:t>15</a:t>
            </a:fld>
            <a:endParaRPr lang="it-IT"/>
          </a:p>
        </p:txBody>
      </p:sp>
    </p:spTree>
    <p:extLst>
      <p:ext uri="{BB962C8B-B14F-4D97-AF65-F5344CB8AC3E}">
        <p14:creationId xmlns:p14="http://schemas.microsoft.com/office/powerpoint/2010/main" val="1591100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E2C8BB57-305D-4ED1-A222-0957E1617484}" type="slidenum">
              <a:rPr lang="it-IT" smtClean="0"/>
              <a:t>16</a:t>
            </a:fld>
            <a:endParaRPr lang="it-IT"/>
          </a:p>
        </p:txBody>
      </p:sp>
    </p:spTree>
    <p:extLst>
      <p:ext uri="{BB962C8B-B14F-4D97-AF65-F5344CB8AC3E}">
        <p14:creationId xmlns:p14="http://schemas.microsoft.com/office/powerpoint/2010/main" val="2785516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התמונה מתוך</a:t>
            </a:r>
            <a:r>
              <a:rPr lang="en-US"/>
              <a:t>:</a:t>
            </a:r>
          </a:p>
          <a:p>
            <a:pPr algn="r" rtl="1"/>
            <a:r>
              <a:rPr lang="en-US"/>
              <a:t>https://www2.cs.uic.edu/~jbell/CourseNotes/OperatingSystems/9_VirtualMemory.html</a:t>
            </a:r>
          </a:p>
        </p:txBody>
      </p:sp>
      <p:sp>
        <p:nvSpPr>
          <p:cNvPr id="4" name="Slide Number Placeholder 3"/>
          <p:cNvSpPr>
            <a:spLocks noGrp="1"/>
          </p:cNvSpPr>
          <p:nvPr>
            <p:ph type="sldNum" sz="quarter" idx="10"/>
          </p:nvPr>
        </p:nvSpPr>
        <p:spPr/>
        <p:txBody>
          <a:bodyPr/>
          <a:lstStyle/>
          <a:p>
            <a:fld id="{E2C8BB57-305D-4ED1-A222-0957E1617484}" type="slidenum">
              <a:rPr lang="it-IT" smtClean="0"/>
              <a:t>17</a:t>
            </a:fld>
            <a:endParaRPr lang="it-IT"/>
          </a:p>
        </p:txBody>
      </p:sp>
    </p:spTree>
    <p:extLst>
      <p:ext uri="{BB962C8B-B14F-4D97-AF65-F5344CB8AC3E}">
        <p14:creationId xmlns:p14="http://schemas.microsoft.com/office/powerpoint/2010/main" val="2634176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the application</a:t>
            </a:r>
            <a:r>
              <a:rPr lang="en-US" baseline="0" dirty="0"/>
              <a:t> requires more memory than available in the DRAM,</a:t>
            </a:r>
          </a:p>
          <a:p>
            <a:r>
              <a:rPr lang="en-US" baseline="0" dirty="0"/>
              <a:t>or if we have many process that require more memory than available,</a:t>
            </a:r>
          </a:p>
          <a:p>
            <a:r>
              <a:rPr lang="en-US" baseline="0" dirty="0"/>
              <a:t>the operating system can let the disk back regions of virtual memory.</a:t>
            </a:r>
            <a:endParaRPr lang="he-IL" baseline="0" dirty="0"/>
          </a:p>
        </p:txBody>
      </p:sp>
      <p:sp>
        <p:nvSpPr>
          <p:cNvPr id="4" name="Slide Number Placeholder 3"/>
          <p:cNvSpPr>
            <a:spLocks noGrp="1"/>
          </p:cNvSpPr>
          <p:nvPr>
            <p:ph type="sldNum" sz="quarter" idx="10"/>
          </p:nvPr>
        </p:nvSpPr>
        <p:spPr/>
        <p:txBody>
          <a:bodyPr/>
          <a:lstStyle/>
          <a:p>
            <a:fld id="{E2C8BB57-305D-4ED1-A222-0957E1617484}" type="slidenum">
              <a:rPr lang="it-IT" smtClean="0"/>
              <a:t>18</a:t>
            </a:fld>
            <a:endParaRPr lang="it-IT"/>
          </a:p>
        </p:txBody>
      </p:sp>
    </p:spTree>
    <p:extLst>
      <p:ext uri="{BB962C8B-B14F-4D97-AF65-F5344CB8AC3E}">
        <p14:creationId xmlns:p14="http://schemas.microsoft.com/office/powerpoint/2010/main" val="816557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19</a:t>
            </a:fld>
            <a:endParaRPr lang="en-US"/>
          </a:p>
        </p:txBody>
      </p:sp>
    </p:spTree>
    <p:extLst>
      <p:ext uri="{BB962C8B-B14F-4D97-AF65-F5344CB8AC3E}">
        <p14:creationId xmlns:p14="http://schemas.microsoft.com/office/powerpoint/2010/main" val="2413797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do we partition the memory between processes ? When a user asks for memory, what do we supply? What do we reserve in the background?</a:t>
            </a:r>
          </a:p>
          <a:p>
            <a:r>
              <a:rPr lang="en-US" baseline="0" dirty="0"/>
              <a:t>Every method will define a new mapping, and therefore, a new translation method. </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20</a:t>
            </a:fld>
            <a:endParaRPr lang="en-US"/>
          </a:p>
        </p:txBody>
      </p:sp>
    </p:spTree>
    <p:extLst>
      <p:ext uri="{BB962C8B-B14F-4D97-AF65-F5344CB8AC3E}">
        <p14:creationId xmlns:p14="http://schemas.microsoft.com/office/powerpoint/2010/main" val="881358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now left with holes that are</a:t>
            </a:r>
            <a:r>
              <a:rPr lang="en-US" baseline="0" dirty="0"/>
              <a:t> not big enough for the P3 Code demand. In total, we do have enough memory. </a:t>
            </a:r>
          </a:p>
          <a:p>
            <a:r>
              <a:rPr lang="en-US" baseline="0" dirty="0"/>
              <a:t>This method is good for Internal fragmentation – seeing we are not supplying any spare memory to the processes – each receives exactly what it required, up to the byte. On the other hand, external fragmentation is evident here, after some use time. Note that it is harder to enlarge memory areas with this method. </a:t>
            </a:r>
          </a:p>
        </p:txBody>
      </p:sp>
      <p:sp>
        <p:nvSpPr>
          <p:cNvPr id="4" name="Slide Number Placeholder 3"/>
          <p:cNvSpPr>
            <a:spLocks noGrp="1"/>
          </p:cNvSpPr>
          <p:nvPr>
            <p:ph type="sldNum" sz="quarter" idx="10"/>
          </p:nvPr>
        </p:nvSpPr>
        <p:spPr/>
        <p:txBody>
          <a:bodyPr/>
          <a:lstStyle/>
          <a:p>
            <a:fld id="{94525A9A-2399-4ACF-975E-77FD324B061A}" type="slidenum">
              <a:rPr lang="en-US" smtClean="0"/>
              <a:t>21</a:t>
            </a:fld>
            <a:endParaRPr lang="en-US"/>
          </a:p>
        </p:txBody>
      </p:sp>
    </p:spTree>
    <p:extLst>
      <p:ext uri="{BB962C8B-B14F-4D97-AF65-F5344CB8AC3E}">
        <p14:creationId xmlns:p14="http://schemas.microsoft.com/office/powerpoint/2010/main" val="418268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Exactly the opposite</a:t>
            </a:r>
            <a:r>
              <a:rPr lang="en-US" baseline="0" dirty="0"/>
              <a:t> as the notes in the last slide. </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22</a:t>
            </a:fld>
            <a:endParaRPr lang="en-US"/>
          </a:p>
        </p:txBody>
      </p:sp>
    </p:spTree>
    <p:extLst>
      <p:ext uri="{BB962C8B-B14F-4D97-AF65-F5344CB8AC3E}">
        <p14:creationId xmlns:p14="http://schemas.microsoft.com/office/powerpoint/2010/main" val="285177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a:t>“All problems in computer science can be solved by another level of indirection.</a:t>
            </a:r>
            <a:endParaRPr lang="he-IL"/>
          </a:p>
          <a:p>
            <a:pPr marL="0" marR="0" lvl="0" indent="0" algn="l" defTabSz="914400" rtl="0" eaLnBrk="1" fontAlgn="auto" latinLnBrk="0" hangingPunct="1">
              <a:lnSpc>
                <a:spcPct val="100000"/>
              </a:lnSpc>
              <a:spcBef>
                <a:spcPts val="0"/>
              </a:spcBef>
              <a:spcAft>
                <a:spcPts val="0"/>
              </a:spcAft>
              <a:buClrTx/>
              <a:buSzTx/>
              <a:buFontTx/>
              <a:buNone/>
              <a:tabLst/>
              <a:defRPr/>
            </a:pPr>
            <a:r>
              <a:rPr lang="en-US" i="1"/>
              <a:t>… except, of course, for the problem of too many indirections.“</a:t>
            </a:r>
          </a:p>
          <a:p>
            <a:r>
              <a:rPr lang="en-US" i="1"/>
              <a:t> </a:t>
            </a:r>
            <a:r>
              <a:rPr lang="en-US"/>
              <a:t>-- David Wheeler</a:t>
            </a:r>
          </a:p>
          <a:p>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2</a:t>
            </a:fld>
            <a:endParaRPr lang="en-US"/>
          </a:p>
        </p:txBody>
      </p:sp>
    </p:spTree>
    <p:extLst>
      <p:ext uri="{BB962C8B-B14F-4D97-AF65-F5344CB8AC3E}">
        <p14:creationId xmlns:p14="http://schemas.microsoft.com/office/powerpoint/2010/main" val="2383744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probably a</a:t>
            </a:r>
            <a:r>
              <a:rPr lang="en-US" baseline="0" dirty="0"/>
              <a:t> too-</a:t>
            </a:r>
            <a:r>
              <a:rPr lang="en-US" dirty="0"/>
              <a:t>early break</a:t>
            </a:r>
            <a:r>
              <a:rPr lang="en-US" baseline="0" dirty="0"/>
              <a:t>. It’s OK – the students need it. </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23</a:t>
            </a:fld>
            <a:endParaRPr lang="en-US"/>
          </a:p>
        </p:txBody>
      </p:sp>
    </p:spTree>
    <p:extLst>
      <p:ext uri="{BB962C8B-B14F-4D97-AF65-F5344CB8AC3E}">
        <p14:creationId xmlns:p14="http://schemas.microsoft.com/office/powerpoint/2010/main" val="1947249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24</a:t>
            </a:fld>
            <a:endParaRPr lang="en-US"/>
          </a:p>
        </p:txBody>
      </p:sp>
    </p:spTree>
    <p:extLst>
      <p:ext uri="{BB962C8B-B14F-4D97-AF65-F5344CB8AC3E}">
        <p14:creationId xmlns:p14="http://schemas.microsoft.com/office/powerpoint/2010/main" val="1669641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Questions to ask here:</a:t>
            </a:r>
            <a:r>
              <a:rPr lang="en-US" baseline="0" dirty="0"/>
              <a:t> Can N &gt; M? Can M &gt; N ? </a:t>
            </a:r>
          </a:p>
          <a:p>
            <a:pPr algn="l" rtl="0"/>
            <a:r>
              <a:rPr lang="en-US" baseline="0" dirty="0"/>
              <a:t>Answer: Yes to both  - one is trivial, the other – with the swapping mechanism you have seen earlier. </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25</a:t>
            </a:fld>
            <a:endParaRPr lang="en-US"/>
          </a:p>
        </p:txBody>
      </p:sp>
    </p:spTree>
    <p:extLst>
      <p:ext uri="{BB962C8B-B14F-4D97-AF65-F5344CB8AC3E}">
        <p14:creationId xmlns:p14="http://schemas.microsoft.com/office/powerpoint/2010/main" val="950908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26</a:t>
            </a:fld>
            <a:endParaRPr lang="en-US"/>
          </a:p>
        </p:txBody>
      </p:sp>
    </p:spTree>
    <p:extLst>
      <p:ext uri="{BB962C8B-B14F-4D97-AF65-F5344CB8AC3E}">
        <p14:creationId xmlns:p14="http://schemas.microsoft.com/office/powerpoint/2010/main" val="4124901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בארכיטקטורת </a:t>
            </a:r>
            <a:r>
              <a:rPr lang="en-US"/>
              <a:t>IA-32</a:t>
            </a:r>
            <a:r>
              <a:rPr lang="he-IL"/>
              <a:t> גודל דף (או מסגרת) הוא </a:t>
            </a:r>
            <a:r>
              <a:rPr lang="en-US"/>
              <a:t>4KB</a:t>
            </a:r>
            <a:r>
              <a:rPr lang="he-IL"/>
              <a:t>.</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28</a:t>
            </a:fld>
            <a:endParaRPr lang="en-US"/>
          </a:p>
        </p:txBody>
      </p:sp>
    </p:spTree>
    <p:extLst>
      <p:ext uri="{BB962C8B-B14F-4D97-AF65-F5344CB8AC3E}">
        <p14:creationId xmlns:p14="http://schemas.microsoft.com/office/powerpoint/2010/main" val="3894351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Notice</a:t>
            </a:r>
            <a:r>
              <a:rPr lang="en-US" b="1" baseline="0" dirty="0"/>
              <a:t> that the physical space here </a:t>
            </a:r>
            <a:r>
              <a:rPr lang="en-US" b="0" baseline="0" dirty="0"/>
              <a:t>is fully mapped with 20 (frame number) + 12 (offset) bits -&gt; 2^32 = 4GB physical memory. </a:t>
            </a:r>
            <a:endParaRPr lang="he-IL" b="1" dirty="0"/>
          </a:p>
          <a:p>
            <a:r>
              <a:rPr lang="en-US" dirty="0"/>
              <a:t>The figure was taken from:</a:t>
            </a:r>
          </a:p>
          <a:p>
            <a:r>
              <a:rPr lang="en-US" dirty="0"/>
              <a:t>https://wiki.osdev.org/Paging</a:t>
            </a:r>
          </a:p>
        </p:txBody>
      </p:sp>
      <p:sp>
        <p:nvSpPr>
          <p:cNvPr id="4" name="Slide Number Placeholder 3"/>
          <p:cNvSpPr>
            <a:spLocks noGrp="1"/>
          </p:cNvSpPr>
          <p:nvPr>
            <p:ph type="sldNum" sz="quarter" idx="10"/>
          </p:nvPr>
        </p:nvSpPr>
        <p:spPr/>
        <p:txBody>
          <a:bodyPr/>
          <a:lstStyle/>
          <a:p>
            <a:fld id="{94525A9A-2399-4ACF-975E-77FD324B061A}" type="slidenum">
              <a:rPr lang="en-US" smtClean="0"/>
              <a:t>30</a:t>
            </a:fld>
            <a:endParaRPr lang="en-US"/>
          </a:p>
        </p:txBody>
      </p:sp>
    </p:spTree>
    <p:extLst>
      <p:ext uri="{BB962C8B-B14F-4D97-AF65-F5344CB8AC3E}">
        <p14:creationId xmlns:p14="http://schemas.microsoft.com/office/powerpoint/2010/main" val="42196310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log2(1M</a:t>
            </a:r>
            <a:r>
              <a:rPr lang="en-US" baseline="0" dirty="0"/>
              <a:t>) = 20</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31</a:t>
            </a:fld>
            <a:endParaRPr lang="en-US"/>
          </a:p>
        </p:txBody>
      </p:sp>
    </p:spTree>
    <p:extLst>
      <p:ext uri="{BB962C8B-B14F-4D97-AF65-F5344CB8AC3E}">
        <p14:creationId xmlns:p14="http://schemas.microsoft.com/office/powerpoint/2010/main" val="7497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a:t>PDE = page directory entry</a:t>
            </a:r>
          </a:p>
          <a:p>
            <a:r>
              <a:rPr lang="en-US"/>
              <a:t>PTE = page table entry</a:t>
            </a:r>
            <a:endParaRPr lang="he-IL"/>
          </a:p>
        </p:txBody>
      </p:sp>
      <p:sp>
        <p:nvSpPr>
          <p:cNvPr id="4" name="מציין מיקום של מספר שקופית 3"/>
          <p:cNvSpPr>
            <a:spLocks noGrp="1"/>
          </p:cNvSpPr>
          <p:nvPr>
            <p:ph type="sldNum" sz="quarter" idx="10"/>
          </p:nvPr>
        </p:nvSpPr>
        <p:spPr/>
        <p:txBody>
          <a:bodyPr/>
          <a:lstStyle/>
          <a:p>
            <a:fld id="{94525A9A-2399-4ACF-975E-77FD324B061A}" type="slidenum">
              <a:rPr lang="en-US" smtClean="0"/>
              <a:t>33</a:t>
            </a:fld>
            <a:endParaRPr lang="en-US"/>
          </a:p>
        </p:txBody>
      </p:sp>
    </p:spTree>
    <p:extLst>
      <p:ext uri="{BB962C8B-B14F-4D97-AF65-F5344CB8AC3E}">
        <p14:creationId xmlns:p14="http://schemas.microsoft.com/office/powerpoint/2010/main" val="5383436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34</a:t>
            </a:fld>
            <a:endParaRPr lang="en-US"/>
          </a:p>
        </p:txBody>
      </p:sp>
    </p:spTree>
    <p:extLst>
      <p:ext uri="{BB962C8B-B14F-4D97-AF65-F5344CB8AC3E}">
        <p14:creationId xmlns:p14="http://schemas.microsoft.com/office/powerpoint/2010/main" val="3830744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need </a:t>
            </a:r>
            <a:r>
              <a:rPr lang="en-US" b="1" baseline="0" dirty="0"/>
              <a:t>10 bit</a:t>
            </a:r>
            <a:r>
              <a:rPr lang="en-US" b="0" baseline="0" dirty="0"/>
              <a:t> to index each table. Notice that the tables are </a:t>
            </a:r>
            <a:r>
              <a:rPr lang="en-US" b="1" baseline="0" dirty="0"/>
              <a:t>exactly the size of a page/frame</a:t>
            </a:r>
            <a:r>
              <a:rPr lang="en-US" b="0" baseline="0" dirty="0"/>
              <a:t>. </a:t>
            </a:r>
          </a:p>
        </p:txBody>
      </p:sp>
      <p:sp>
        <p:nvSpPr>
          <p:cNvPr id="4" name="Slide Number Placeholder 3"/>
          <p:cNvSpPr>
            <a:spLocks noGrp="1"/>
          </p:cNvSpPr>
          <p:nvPr>
            <p:ph type="sldNum" sz="quarter" idx="10"/>
          </p:nvPr>
        </p:nvSpPr>
        <p:spPr/>
        <p:txBody>
          <a:bodyPr/>
          <a:lstStyle/>
          <a:p>
            <a:fld id="{94525A9A-2399-4ACF-975E-77FD324B061A}" type="slidenum">
              <a:rPr lang="en-US" smtClean="0"/>
              <a:t>35</a:t>
            </a:fld>
            <a:endParaRPr lang="en-US"/>
          </a:p>
        </p:txBody>
      </p:sp>
    </p:spTree>
    <p:extLst>
      <p:ext uri="{BB962C8B-B14F-4D97-AF65-F5344CB8AC3E}">
        <p14:creationId xmlns:p14="http://schemas.microsoft.com/office/powerpoint/2010/main" val="1184169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4</a:t>
            </a:fld>
            <a:endParaRPr lang="en-US"/>
          </a:p>
        </p:txBody>
      </p:sp>
    </p:spTree>
    <p:extLst>
      <p:ext uri="{BB962C8B-B14F-4D97-AF65-F5344CB8AC3E}">
        <p14:creationId xmlns:p14="http://schemas.microsoft.com/office/powerpoint/2010/main" val="41911082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Questions</a:t>
            </a:r>
            <a:r>
              <a:rPr lang="en-US" b="0" baseline="0" dirty="0"/>
              <a:t> to ask – How many memory accesses did we utilize here?</a:t>
            </a:r>
          </a:p>
          <a:p>
            <a:r>
              <a:rPr lang="en-US" b="0" baseline="0" dirty="0"/>
              <a:t>Answer:  </a:t>
            </a:r>
            <a:r>
              <a:rPr lang="en-US" b="1" baseline="0" dirty="0"/>
              <a:t>Two memory accesses for the translation + for the data access – </a:t>
            </a:r>
            <a:r>
              <a:rPr lang="en-US" b="0" baseline="0" dirty="0"/>
              <a:t>The translation made the data access x3 more expensive. </a:t>
            </a:r>
            <a:endParaRPr lang="en-US" b="0" dirty="0"/>
          </a:p>
        </p:txBody>
      </p:sp>
      <p:sp>
        <p:nvSpPr>
          <p:cNvPr id="4" name="Slide Number Placeholder 3"/>
          <p:cNvSpPr>
            <a:spLocks noGrp="1"/>
          </p:cNvSpPr>
          <p:nvPr>
            <p:ph type="sldNum" sz="quarter" idx="10"/>
          </p:nvPr>
        </p:nvSpPr>
        <p:spPr/>
        <p:txBody>
          <a:bodyPr/>
          <a:lstStyle/>
          <a:p>
            <a:fld id="{94525A9A-2399-4ACF-975E-77FD324B061A}" type="slidenum">
              <a:rPr lang="en-US" smtClean="0"/>
              <a:t>36</a:t>
            </a:fld>
            <a:endParaRPr lang="en-US"/>
          </a:p>
        </p:txBody>
      </p:sp>
    </p:spTree>
    <p:extLst>
      <p:ext uri="{BB962C8B-B14F-4D97-AF65-F5344CB8AC3E}">
        <p14:creationId xmlns:p14="http://schemas.microsoft.com/office/powerpoint/2010/main" val="34817646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Swap</a:t>
            </a:r>
            <a:r>
              <a:rPr lang="en-US" b="1" baseline="0" dirty="0"/>
              <a:t> Area </a:t>
            </a:r>
            <a:r>
              <a:rPr lang="en-US" baseline="0" dirty="0"/>
              <a:t>– An area of disk about the size of the physical memory, dedicated to keep pages that were swapped out from memory.</a:t>
            </a:r>
            <a:endParaRPr lang="he-IL" baseline="0" dirty="0"/>
          </a:p>
          <a:p>
            <a:r>
              <a:rPr lang="en-US" baseline="0" dirty="0"/>
              <a:t>The second option – in a few slides</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37</a:t>
            </a:fld>
            <a:endParaRPr lang="en-US"/>
          </a:p>
        </p:txBody>
      </p:sp>
    </p:spTree>
    <p:extLst>
      <p:ext uri="{BB962C8B-B14F-4D97-AF65-F5344CB8AC3E}">
        <p14:creationId xmlns:p14="http://schemas.microsoft.com/office/powerpoint/2010/main" val="32238580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r>
              <a:rPr lang="he-IL" altLang="en-US"/>
              <a:t>הרשאות הדף נקבעות לפי הרשאות האזור (נראה בתרגול הבא) בהתאם לכללים הבאים:</a:t>
            </a:r>
          </a:p>
          <a:p>
            <a:pPr marL="171450" lvl="0" indent="-171450" algn="r" rtl="1">
              <a:buFont typeface="Arial" panose="020B0604020202020204" pitchFamily="34" charset="0"/>
              <a:buChar char="•"/>
            </a:pPr>
            <a:r>
              <a:rPr lang="he-IL" altLang="en-US"/>
              <a:t>אם יש הרשאת </a:t>
            </a:r>
            <a:r>
              <a:rPr lang="en-US" altLang="en-US"/>
              <a:t>write</a:t>
            </a:r>
            <a:r>
              <a:rPr lang="he-IL" altLang="en-US"/>
              <a:t> באזור, מדליקים את </a:t>
            </a:r>
            <a:r>
              <a:rPr lang="en-US" altLang="en-US"/>
              <a:t>r/w</a:t>
            </a:r>
            <a:r>
              <a:rPr lang="he-IL" altLang="en-US"/>
              <a:t> (הכול מותר).</a:t>
            </a:r>
          </a:p>
          <a:p>
            <a:pPr marL="171450" lvl="0" indent="-171450" algn="r" rtl="1">
              <a:buFont typeface="Arial" panose="020B0604020202020204" pitchFamily="34" charset="0"/>
              <a:buChar char="•"/>
            </a:pPr>
            <a:r>
              <a:rPr lang="he-IL" altLang="en-US"/>
              <a:t>אחרת, אם באזור יש הרשאת </a:t>
            </a:r>
            <a:r>
              <a:rPr lang="en-US" altLang="en-US"/>
              <a:t>read</a:t>
            </a:r>
            <a:r>
              <a:rPr lang="he-IL" altLang="en-US"/>
              <a:t> או </a:t>
            </a:r>
            <a:r>
              <a:rPr lang="en-US" altLang="en-US"/>
              <a:t>execute</a:t>
            </a:r>
            <a:r>
              <a:rPr lang="he-IL" altLang="en-US"/>
              <a:t>, מכבים את </a:t>
            </a:r>
            <a:r>
              <a:rPr lang="en-US" altLang="en-US"/>
              <a:t>r/w</a:t>
            </a:r>
            <a:r>
              <a:rPr lang="he-IL" altLang="en-US"/>
              <a:t> (מותר רק לקרוא).</a:t>
            </a:r>
          </a:p>
        </p:txBody>
      </p:sp>
      <p:sp>
        <p:nvSpPr>
          <p:cNvPr id="4" name="Slide Number Placeholder 3"/>
          <p:cNvSpPr>
            <a:spLocks noGrp="1"/>
          </p:cNvSpPr>
          <p:nvPr>
            <p:ph type="sldNum" sz="quarter" idx="10"/>
          </p:nvPr>
        </p:nvSpPr>
        <p:spPr/>
        <p:txBody>
          <a:bodyPr/>
          <a:lstStyle/>
          <a:p>
            <a:fld id="{94525A9A-2399-4ACF-975E-77FD324B061A}" type="slidenum">
              <a:rPr lang="en-US" smtClean="0"/>
              <a:t>39</a:t>
            </a:fld>
            <a:endParaRPr lang="en-US"/>
          </a:p>
        </p:txBody>
      </p:sp>
    </p:spTree>
    <p:extLst>
      <p:ext uri="{BB962C8B-B14F-4D97-AF65-F5344CB8AC3E}">
        <p14:creationId xmlns:p14="http://schemas.microsoft.com/office/powerpoint/2010/main" val="10819894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תשובה: שיפור בביצועים של </a:t>
            </a:r>
            <a:r>
              <a:rPr lang="en-US" dirty="0"/>
              <a:t>swapping</a:t>
            </a:r>
            <a:r>
              <a:rPr lang="he-IL" dirty="0"/>
              <a:t> ע"י כתיבה במקביל למספר מאגרי דפדוף.</a:t>
            </a:r>
          </a:p>
        </p:txBody>
      </p:sp>
      <p:sp>
        <p:nvSpPr>
          <p:cNvPr id="4" name="מציין מיקום של מספר שקופית 3"/>
          <p:cNvSpPr>
            <a:spLocks noGrp="1"/>
          </p:cNvSpPr>
          <p:nvPr>
            <p:ph type="sldNum" sz="quarter" idx="10"/>
          </p:nvPr>
        </p:nvSpPr>
        <p:spPr/>
        <p:txBody>
          <a:bodyPr/>
          <a:lstStyle/>
          <a:p>
            <a:fld id="{94525A9A-2399-4ACF-975E-77FD324B061A}" type="slidenum">
              <a:rPr lang="en-US" smtClean="0"/>
              <a:t>41</a:t>
            </a:fld>
            <a:endParaRPr lang="en-US"/>
          </a:p>
        </p:txBody>
      </p:sp>
    </p:spTree>
    <p:extLst>
      <p:ext uri="{BB962C8B-B14F-4D97-AF65-F5344CB8AC3E}">
        <p14:creationId xmlns:p14="http://schemas.microsoft.com/office/powerpoint/2010/main" val="12847957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תשובה:</a:t>
            </a:r>
            <a:r>
              <a:rPr lang="he-IL" baseline="0" dirty="0"/>
              <a:t> </a:t>
            </a:r>
          </a:p>
          <a:p>
            <a:pPr marL="228600" indent="-228600" algn="r" rtl="1">
              <a:buAutoNum type="arabicPeriod"/>
            </a:pPr>
            <a:r>
              <a:rPr lang="he-IL" baseline="0" dirty="0"/>
              <a:t>ישנם 7-1+1 = 7 ביטים למספר מאגר, ולכן ניתן למפות 2^7 = 128 מאגרי דפדוף. </a:t>
            </a:r>
          </a:p>
          <a:p>
            <a:pPr marL="228600" indent="-228600" algn="r" rtl="1">
              <a:buAutoNum type="arabicPeriod"/>
            </a:pPr>
            <a:r>
              <a:rPr lang="he-IL" baseline="0" dirty="0"/>
              <a:t>בכל מאגר דפדוף, ישנם 31-8+1 = 24 ביטים שמורים עבור מיפוי מגירות, ולכן ניתן למפות 2^24 = </a:t>
            </a:r>
            <a:r>
              <a:rPr lang="en-US" baseline="0" dirty="0"/>
              <a:t>16M</a:t>
            </a:r>
            <a:r>
              <a:rPr lang="he-IL" baseline="0" dirty="0"/>
              <a:t> מגירות, שכל אחת בגדול </a:t>
            </a:r>
            <a:r>
              <a:rPr lang="en-US" baseline="0" dirty="0"/>
              <a:t>4KB</a:t>
            </a:r>
            <a:r>
              <a:rPr lang="he-IL" baseline="0" dirty="0"/>
              <a:t>. </a:t>
            </a:r>
          </a:p>
          <a:p>
            <a:pPr marL="228600" indent="-228600" algn="r" rtl="1">
              <a:buAutoNum type="arabicPeriod"/>
            </a:pPr>
            <a:r>
              <a:rPr lang="he-IL" baseline="0" dirty="0"/>
              <a:t>אפוא, גודלו המקסימלי של כל מאגר הינו 2^(24+12) = 2^(36) = </a:t>
            </a:r>
            <a:r>
              <a:rPr lang="en-US" baseline="0" dirty="0"/>
              <a:t>64GB</a:t>
            </a:r>
            <a:r>
              <a:rPr lang="he-IL" baseline="0" dirty="0"/>
              <a:t> של מידע</a:t>
            </a:r>
          </a:p>
          <a:p>
            <a:pPr marL="228600" indent="-228600" algn="r" rtl="1">
              <a:buAutoNum type="arabicPeriod"/>
            </a:pPr>
            <a:r>
              <a:rPr lang="he-IL" baseline="0" dirty="0"/>
              <a:t>ניתן למפות אפוא </a:t>
            </a:r>
            <a:r>
              <a:rPr lang="en-US" baseline="0" dirty="0"/>
              <a:t>64GB</a:t>
            </a:r>
            <a:r>
              <a:rPr lang="he-IL" baseline="0" dirty="0"/>
              <a:t> * 128 = 2^43 = </a:t>
            </a:r>
            <a:r>
              <a:rPr lang="en-US" baseline="0" dirty="0"/>
              <a:t>8TB</a:t>
            </a:r>
            <a:r>
              <a:rPr lang="he-IL" baseline="0" dirty="0"/>
              <a:t>. נשים לב שזה שקול לבדיוק 2^31 (גודל המרחב הממופה) כפול גודל דף. </a:t>
            </a:r>
            <a:endParaRPr lang="he-IL" dirty="0"/>
          </a:p>
        </p:txBody>
      </p:sp>
      <p:sp>
        <p:nvSpPr>
          <p:cNvPr id="4" name="מציין מיקום של מספר שקופית 3"/>
          <p:cNvSpPr>
            <a:spLocks noGrp="1"/>
          </p:cNvSpPr>
          <p:nvPr>
            <p:ph type="sldNum" sz="quarter" idx="10"/>
          </p:nvPr>
        </p:nvSpPr>
        <p:spPr/>
        <p:txBody>
          <a:bodyPr/>
          <a:lstStyle/>
          <a:p>
            <a:fld id="{94525A9A-2399-4ACF-975E-77FD324B061A}" type="slidenum">
              <a:rPr lang="en-US" smtClean="0"/>
              <a:t>42</a:t>
            </a:fld>
            <a:endParaRPr lang="en-US"/>
          </a:p>
        </p:txBody>
      </p:sp>
    </p:spTree>
    <p:extLst>
      <p:ext uri="{BB962C8B-B14F-4D97-AF65-F5344CB8AC3E}">
        <p14:creationId xmlns:p14="http://schemas.microsoft.com/office/powerpoint/2010/main" val="39032888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שימו לב: ה-</a:t>
            </a:r>
            <a:r>
              <a:rPr lang="en-US" altLang="en-US" dirty="0"/>
              <a:t>TLB</a:t>
            </a:r>
            <a:r>
              <a:rPr lang="he-IL" altLang="en-US" dirty="0"/>
              <a:t>, בניגוד לטבלת הדפים, אינו יושב בזיכרון הפיזי אלא בזיכרון ייעודי ומהיר בתוך המעבד.</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לכן חיפוש ב-</a:t>
            </a:r>
            <a:r>
              <a:rPr lang="en-US" altLang="en-US" dirty="0"/>
              <a:t>TLB</a:t>
            </a:r>
            <a:r>
              <a:rPr lang="he-IL" altLang="en-US" dirty="0"/>
              <a:t> מהיר יותר מאשר חיפוש בטבלת הדפים.</a:t>
            </a:r>
          </a:p>
          <a:p>
            <a:pPr algn="r" rtl="1"/>
            <a:endParaRPr lang="he-IL" baseline="0" dirty="0"/>
          </a:p>
          <a:p>
            <a:pPr algn="l" rtl="0"/>
            <a:r>
              <a:rPr lang="en-US" baseline="0" dirty="0"/>
              <a:t>“On average, roughly half of the instructions reference memory.”</a:t>
            </a:r>
          </a:p>
          <a:p>
            <a:pPr algn="l" rtl="0"/>
            <a:r>
              <a:rPr lang="en-US" baseline="0" dirty="0"/>
              <a:t>From: http://www.jaleels.org/ajaleel/publications/SPECanalysis.pdf</a:t>
            </a:r>
          </a:p>
        </p:txBody>
      </p:sp>
      <p:sp>
        <p:nvSpPr>
          <p:cNvPr id="4" name="Slide Number Placeholder 3"/>
          <p:cNvSpPr>
            <a:spLocks noGrp="1"/>
          </p:cNvSpPr>
          <p:nvPr>
            <p:ph type="sldNum" sz="quarter" idx="10"/>
          </p:nvPr>
        </p:nvSpPr>
        <p:spPr/>
        <p:txBody>
          <a:bodyPr/>
          <a:lstStyle/>
          <a:p>
            <a:fld id="{94525A9A-2399-4ACF-975E-77FD324B061A}" type="slidenum">
              <a:rPr lang="en-US" smtClean="0"/>
              <a:t>43</a:t>
            </a:fld>
            <a:endParaRPr lang="en-US"/>
          </a:p>
        </p:txBody>
      </p:sp>
    </p:spTree>
    <p:extLst>
      <p:ext uri="{BB962C8B-B14F-4D97-AF65-F5344CB8AC3E}">
        <p14:creationId xmlns:p14="http://schemas.microsoft.com/office/powerpoint/2010/main" val="3975584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השלבים בכחול מתבצעים ע"י החומרה, השלבים באדום ע"י מערכת ההפעלה.</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525A9A-2399-4ACF-975E-77FD324B061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298745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more modern TLB operations, see:</a:t>
            </a:r>
            <a:br>
              <a:rPr lang="en-US" baseline="0" dirty="0"/>
            </a:br>
            <a:r>
              <a:rPr lang="en-US" dirty="0">
                <a:hlinkClick r:id="rId3"/>
              </a:rPr>
              <a:t>https://stackoverflow.com/questions/28384234/when-to-do-or-not-do-invlpg-mov-to-cr3-to-minimize-tlb-flushing</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46</a:t>
            </a:fld>
            <a:endParaRPr lang="en-US"/>
          </a:p>
        </p:txBody>
      </p:sp>
    </p:spTree>
    <p:extLst>
      <p:ext uri="{BB962C8B-B14F-4D97-AF65-F5344CB8AC3E}">
        <p14:creationId xmlns:p14="http://schemas.microsoft.com/office/powerpoint/2010/main" val="5940354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baseline="0" dirty="0"/>
          </a:p>
        </p:txBody>
      </p:sp>
      <p:sp>
        <p:nvSpPr>
          <p:cNvPr id="4" name="Slide Number Placeholder 3"/>
          <p:cNvSpPr>
            <a:spLocks noGrp="1"/>
          </p:cNvSpPr>
          <p:nvPr>
            <p:ph type="sldNum" sz="quarter" idx="10"/>
          </p:nvPr>
        </p:nvSpPr>
        <p:spPr/>
        <p:txBody>
          <a:bodyPr/>
          <a:lstStyle/>
          <a:p>
            <a:fld id="{94525A9A-2399-4ACF-975E-77FD324B061A}" type="slidenum">
              <a:rPr lang="en-US" smtClean="0"/>
              <a:t>47</a:t>
            </a:fld>
            <a:endParaRPr lang="en-US"/>
          </a:p>
        </p:txBody>
      </p:sp>
    </p:spTree>
    <p:extLst>
      <p:ext uri="{BB962C8B-B14F-4D97-AF65-F5344CB8AC3E}">
        <p14:creationId xmlns:p14="http://schemas.microsoft.com/office/powerpoint/2010/main" val="36218375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תשובות:</a:t>
            </a:r>
            <a:endParaRPr lang="he-IL" baseline="0" dirty="0"/>
          </a:p>
          <a:p>
            <a:pPr marL="228600" indent="-228600" algn="r" rtl="1">
              <a:buAutoNum type="arabicParenBoth"/>
            </a:pPr>
            <a:r>
              <a:rPr lang="he-IL" baseline="0" dirty="0"/>
              <a:t>כדי למנוע פגיעה בביצועים (כדי למנוע </a:t>
            </a:r>
            <a:r>
              <a:rPr lang="en-US" baseline="0" dirty="0"/>
              <a:t>TLB misses</a:t>
            </a:r>
            <a:r>
              <a:rPr lang="he-IL" baseline="0" dirty="0"/>
              <a:t>).</a:t>
            </a:r>
          </a:p>
          <a:p>
            <a:pPr marL="228600" indent="-228600" algn="r" rtl="1">
              <a:buAutoNum type="arabicParenBoth"/>
            </a:pPr>
            <a:r>
              <a:rPr lang="he-IL" dirty="0"/>
              <a:t>תיאורטית</a:t>
            </a:r>
            <a:r>
              <a:rPr lang="he-IL" baseline="0" dirty="0"/>
              <a:t> כן, אבל זה לא אמור לקרות. הגרעין ניגש רק למבני הנתונים הגלובליים של הגרעין,</a:t>
            </a:r>
            <a:br>
              <a:rPr lang="en-US" baseline="0" dirty="0"/>
            </a:br>
            <a:r>
              <a:rPr lang="he-IL" baseline="0" dirty="0"/>
              <a:t>או לזיכרון של התהליך במידה והתהליך ביקש זאת (למשל בקריאות מערכת </a:t>
            </a:r>
            <a:r>
              <a:rPr lang="en-US" baseline="0" dirty="0"/>
              <a:t>read, write</a:t>
            </a:r>
            <a:r>
              <a:rPr lang="he-IL" baseline="0" dirty="0"/>
              <a:t>).</a:t>
            </a:r>
          </a:p>
          <a:p>
            <a:pPr marL="228600" indent="-228600" algn="r" rtl="1">
              <a:buAutoNum type="arabicParenBoth"/>
            </a:pPr>
            <a:endParaRPr lang="he-IL" baseline="0" dirty="0"/>
          </a:p>
        </p:txBody>
      </p:sp>
      <p:sp>
        <p:nvSpPr>
          <p:cNvPr id="4" name="Slide Number Placeholder 3"/>
          <p:cNvSpPr>
            <a:spLocks noGrp="1"/>
          </p:cNvSpPr>
          <p:nvPr>
            <p:ph type="sldNum" sz="quarter" idx="10"/>
          </p:nvPr>
        </p:nvSpPr>
        <p:spPr/>
        <p:txBody>
          <a:bodyPr/>
          <a:lstStyle/>
          <a:p>
            <a:fld id="{94525A9A-2399-4ACF-975E-77FD324B061A}" type="slidenum">
              <a:rPr lang="en-US" smtClean="0"/>
              <a:t>48</a:t>
            </a:fld>
            <a:endParaRPr lang="en-US"/>
          </a:p>
        </p:txBody>
      </p:sp>
    </p:spTree>
    <p:extLst>
      <p:ext uri="{BB962C8B-B14F-4D97-AF65-F5344CB8AC3E}">
        <p14:creationId xmlns:p14="http://schemas.microsoft.com/office/powerpoint/2010/main" val="3330390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5</a:t>
            </a:fld>
            <a:endParaRPr lang="en-US"/>
          </a:p>
        </p:txBody>
      </p:sp>
    </p:spTree>
    <p:extLst>
      <p:ext uri="{BB962C8B-B14F-4D97-AF65-F5344CB8AC3E}">
        <p14:creationId xmlns:p14="http://schemas.microsoft.com/office/powerpoint/2010/main" val="9063404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Exabyte</a:t>
            </a:r>
            <a:r>
              <a:rPr lang="en-US" baseline="0" dirty="0"/>
              <a:t> = 1024 Petabyte = 1024*1024 Terabyte</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50</a:t>
            </a:fld>
            <a:endParaRPr lang="en-US"/>
          </a:p>
        </p:txBody>
      </p:sp>
    </p:spTree>
    <p:extLst>
      <p:ext uri="{BB962C8B-B14F-4D97-AF65-F5344CB8AC3E}">
        <p14:creationId xmlns:p14="http://schemas.microsoft.com/office/powerpoint/2010/main" val="22588237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שאלה:</a:t>
            </a:r>
            <a:r>
              <a:rPr lang="he-IL" baseline="0" dirty="0"/>
              <a:t> דפים גדולים מקטינים את מספר ה-</a:t>
            </a:r>
            <a:r>
              <a:rPr lang="en-US" baseline="0" dirty="0"/>
              <a:t>page faults</a:t>
            </a:r>
            <a:r>
              <a:rPr lang="he-IL" baseline="0" dirty="0"/>
              <a:t>. האם זהו יתרון?</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תשובה:</a:t>
            </a:r>
            <a:r>
              <a:rPr lang="he-IL" baseline="0" dirty="0"/>
              <a:t> לא, זהו אינו יתרון. מרבית היישומים אינם רגישים לתקורה של ה-</a:t>
            </a:r>
            <a:r>
              <a:rPr lang="en-US" baseline="0" dirty="0"/>
              <a:t>page faults</a:t>
            </a:r>
            <a:r>
              <a:rPr lang="he-IL" baseline="0" dirty="0"/>
              <a:t> כלל.</a:t>
            </a:r>
          </a:p>
          <a:p>
            <a:pPr marL="0" marR="0" lvl="0" indent="0" algn="r" defTabSz="914400" rtl="1" eaLnBrk="1" fontAlgn="auto" latinLnBrk="0" hangingPunct="1">
              <a:lnSpc>
                <a:spcPct val="100000"/>
              </a:lnSpc>
              <a:spcBef>
                <a:spcPts val="0"/>
              </a:spcBef>
              <a:spcAft>
                <a:spcPts val="0"/>
              </a:spcAft>
              <a:buClrTx/>
              <a:buSzTx/>
              <a:buFontTx/>
              <a:buNone/>
              <a:tabLst/>
              <a:defRPr/>
            </a:pPr>
            <a:r>
              <a:rPr lang="he-IL" baseline="0" dirty="0"/>
              <a:t>חלק מהיישומים, למשל </a:t>
            </a:r>
            <a:r>
              <a:rPr lang="en-US" baseline="0" dirty="0"/>
              <a:t>web services</a:t>
            </a:r>
            <a:r>
              <a:rPr lang="he-IL" baseline="0" dirty="0"/>
              <a:t>, רגישים להשהיה המקסימלית שיכול לגרום </a:t>
            </a:r>
            <a:r>
              <a:rPr lang="en-US" baseline="0" dirty="0"/>
              <a:t>page fault</a:t>
            </a:r>
            <a:r>
              <a:rPr lang="he-IL" baseline="0" dirty="0"/>
              <a:t> בודד, ולכן עבורם דפים גדולים עלולים להזיק</a:t>
            </a:r>
          </a:p>
          <a:p>
            <a:pPr marL="0" marR="0" lvl="0" indent="0" algn="r" defTabSz="914400" rtl="1" eaLnBrk="1" fontAlgn="auto" latinLnBrk="0" hangingPunct="1">
              <a:lnSpc>
                <a:spcPct val="100000"/>
              </a:lnSpc>
              <a:spcBef>
                <a:spcPts val="0"/>
              </a:spcBef>
              <a:spcAft>
                <a:spcPts val="0"/>
              </a:spcAft>
              <a:buClrTx/>
              <a:buSzTx/>
              <a:buFontTx/>
              <a:buNone/>
              <a:tabLst/>
              <a:defRPr/>
            </a:pPr>
            <a:r>
              <a:rPr lang="he-IL" baseline="0" dirty="0"/>
              <a:t>(כי דפ</a:t>
            </a:r>
            <a:r>
              <a:rPr lang="he-IL" dirty="0"/>
              <a:t>ים גדולים אכן מקטינים את מספר ה-</a:t>
            </a:r>
            <a:r>
              <a:rPr lang="en-US" dirty="0"/>
              <a:t>page faults</a:t>
            </a:r>
            <a:r>
              <a:rPr lang="he-IL" dirty="0"/>
              <a:t>, אבל גם מאריכים את זמן הביצוע של כל </a:t>
            </a:r>
            <a:r>
              <a:rPr lang="en-US" dirty="0"/>
              <a:t>page fault</a:t>
            </a:r>
            <a:r>
              <a:rPr lang="he-IL" dirty="0"/>
              <a:t>.)</a:t>
            </a:r>
          </a:p>
          <a:p>
            <a:pPr algn="r" rtl="1"/>
            <a:endParaRPr lang="he-IL" dirty="0"/>
          </a:p>
          <a:p>
            <a:pPr algn="r" rtl="1"/>
            <a:r>
              <a:rPr lang="he-IL" dirty="0"/>
              <a:t>שאלה:</a:t>
            </a:r>
            <a:r>
              <a:rPr lang="en-US" dirty="0"/>
              <a:t> </a:t>
            </a:r>
            <a:r>
              <a:rPr lang="he-IL" dirty="0"/>
              <a:t>האם</a:t>
            </a:r>
            <a:r>
              <a:rPr lang="he-IL" baseline="0" dirty="0"/>
              <a:t> ד</a:t>
            </a:r>
            <a:r>
              <a:rPr lang="he-IL" dirty="0"/>
              <a:t>פים גדולים עדיפים בגישה סדרתית לדיסק, כי הם מביאים את המידע ל-</a:t>
            </a:r>
            <a:r>
              <a:rPr lang="en-US" dirty="0"/>
              <a:t>page cache</a:t>
            </a:r>
            <a:r>
              <a:rPr lang="he-IL" dirty="0"/>
              <a:t> בפחות </a:t>
            </a:r>
            <a:r>
              <a:rPr lang="en-US" dirty="0"/>
              <a:t>page faults</a:t>
            </a:r>
            <a:r>
              <a:rPr lang="he-IL" baseline="0" dirty="0"/>
              <a:t> ?</a:t>
            </a:r>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תשובה: לא, אין עדיפות לדפים גדולים כאשר הגישה לדיסק היא סדרתית.</a:t>
            </a:r>
          </a:p>
          <a:p>
            <a:pPr algn="r" rtl="1"/>
            <a:r>
              <a:rPr lang="he-IL" dirty="0"/>
              <a:t>גרעין לינוקס משתמש במנגנון </a:t>
            </a:r>
            <a:r>
              <a:rPr lang="en-US" dirty="0"/>
              <a:t>read-ahead</a:t>
            </a:r>
            <a:r>
              <a:rPr lang="he-IL" dirty="0"/>
              <a:t> אשר מזהה גישה סדרתית לדיסק ומביא מראש עוד מידע כדי לחסוך</a:t>
            </a:r>
            <a:r>
              <a:rPr lang="he-IL" baseline="0" dirty="0"/>
              <a:t> </a:t>
            </a:r>
            <a:r>
              <a:rPr lang="en-US" baseline="0" dirty="0"/>
              <a:t>page faults</a:t>
            </a:r>
            <a:r>
              <a:rPr lang="he-IL" dirty="0"/>
              <a:t>.</a:t>
            </a:r>
          </a:p>
        </p:txBody>
      </p:sp>
      <p:sp>
        <p:nvSpPr>
          <p:cNvPr id="4" name="Slide Number Placeholder 3"/>
          <p:cNvSpPr>
            <a:spLocks noGrp="1"/>
          </p:cNvSpPr>
          <p:nvPr>
            <p:ph type="sldNum" sz="quarter" idx="10"/>
          </p:nvPr>
        </p:nvSpPr>
        <p:spPr/>
        <p:txBody>
          <a:bodyPr/>
          <a:lstStyle/>
          <a:p>
            <a:fld id="{94525A9A-2399-4ACF-975E-77FD324B061A}" type="slidenum">
              <a:rPr lang="en-US" smtClean="0"/>
              <a:t>60</a:t>
            </a:fld>
            <a:endParaRPr lang="en-US"/>
          </a:p>
        </p:txBody>
      </p:sp>
    </p:spTree>
    <p:extLst>
      <p:ext uri="{BB962C8B-B14F-4D97-AF65-F5344CB8AC3E}">
        <p14:creationId xmlns:p14="http://schemas.microsoft.com/office/powerpoint/2010/main" val="34266112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16 bit system =&gt; word size (PTE) is 16 bit</a:t>
            </a:r>
          </a:p>
          <a:p>
            <a:r>
              <a:rPr lang="en-US"/>
              <a:t>256 byte page =&gt; 8 bits for page offset</a:t>
            </a:r>
          </a:p>
          <a:p>
            <a:r>
              <a:rPr lang="en-US"/>
              <a:t>1 level page table =&gt;the rest of the bits (16 bits) is for frame number</a:t>
            </a:r>
          </a:p>
          <a:p>
            <a:r>
              <a:rPr lang="en-US"/>
              <a:t>So in page table entry the 8 remaining bits are assumed all used for flags</a:t>
            </a:r>
          </a:p>
          <a:p>
            <a:r>
              <a:rPr lang="en-US"/>
              <a:t>The </a:t>
            </a:r>
            <a:r>
              <a:rPr lang="en-US" err="1"/>
              <a:t>zuck</a:t>
            </a:r>
            <a:r>
              <a:rPr lang="en-US"/>
              <a:t> answer is 5 bits for protection, 1 valid, 1 referenced, 1 modified (</a:t>
            </a:r>
            <a:r>
              <a:rPr lang="en-US" err="1"/>
              <a:t>a.k.a</a:t>
            </a:r>
            <a:r>
              <a:rPr lang="en-US"/>
              <a:t> dirty bit)</a:t>
            </a:r>
          </a:p>
        </p:txBody>
      </p:sp>
      <p:sp>
        <p:nvSpPr>
          <p:cNvPr id="4" name="Slide Number Placeholder 3"/>
          <p:cNvSpPr>
            <a:spLocks noGrp="1"/>
          </p:cNvSpPr>
          <p:nvPr>
            <p:ph type="sldNum" sz="quarter" idx="5"/>
          </p:nvPr>
        </p:nvSpPr>
        <p:spPr/>
        <p:txBody>
          <a:bodyPr/>
          <a:lstStyle/>
          <a:p>
            <a:fld id="{94525A9A-2399-4ACF-975E-77FD324B061A}" type="slidenum">
              <a:rPr lang="en-US" smtClean="0"/>
              <a:t>61</a:t>
            </a:fld>
            <a:endParaRPr lang="en-US"/>
          </a:p>
        </p:txBody>
      </p:sp>
    </p:spTree>
    <p:extLst>
      <p:ext uri="{BB962C8B-B14F-4D97-AF65-F5344CB8AC3E}">
        <p14:creationId xmlns:p14="http://schemas.microsoft.com/office/powerpoint/2010/main" val="20922248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1" dirty="0"/>
              <a:t>למתרגלי</a:t>
            </a:r>
            <a:r>
              <a:rPr lang="he-IL" b="1" baseline="0" dirty="0"/>
              <a:t>ם – לעשות חלק זה במידה ויהיה זמן</a:t>
            </a:r>
            <a:endParaRPr lang="he-IL" b="1" dirty="0"/>
          </a:p>
          <a:p>
            <a:pPr algn="r" rtl="1"/>
            <a:r>
              <a:rPr lang="he-IL" dirty="0"/>
              <a:t>כפי שנראה מיד, המנגנון של סגמנטים </a:t>
            </a:r>
            <a:r>
              <a:rPr lang="he-IL" b="1" u="sng" dirty="0"/>
              <a:t>כבר אינו בשימוש במעבדי אינטל היום.</a:t>
            </a:r>
          </a:p>
          <a:p>
            <a:pPr algn="r" rtl="1"/>
            <a:r>
              <a:rPr lang="he-IL" dirty="0"/>
              <a:t>אז מדוע כדאי ללמוד אותו בכל זאת?</a:t>
            </a:r>
          </a:p>
          <a:p>
            <a:pPr algn="r" rtl="1"/>
            <a:r>
              <a:rPr lang="he-IL" dirty="0"/>
              <a:t>אחת הסיבות היא שסגמנטים *כן* נמצאים בשימוש בארכיטקטורות אחרות, למשל </a:t>
            </a:r>
            <a:r>
              <a:rPr lang="en-US" dirty="0"/>
              <a:t>Power</a:t>
            </a:r>
            <a:r>
              <a:rPr lang="he-IL" dirty="0"/>
              <a:t> של </a:t>
            </a:r>
            <a:r>
              <a:rPr lang="en-US" dirty="0"/>
              <a:t>IBM</a:t>
            </a:r>
            <a:r>
              <a:rPr lang="he-IL" dirty="0"/>
              <a:t>.</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62</a:t>
            </a:fld>
            <a:endParaRPr lang="en-US"/>
          </a:p>
        </p:txBody>
      </p:sp>
    </p:spTree>
    <p:extLst>
      <p:ext uri="{BB962C8B-B14F-4D97-AF65-F5344CB8AC3E}">
        <p14:creationId xmlns:p14="http://schemas.microsoft.com/office/powerpoint/2010/main" val="7800785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63</a:t>
            </a:fld>
            <a:endParaRPr lang="en-US"/>
          </a:p>
        </p:txBody>
      </p:sp>
    </p:spTree>
    <p:extLst>
      <p:ext uri="{BB962C8B-B14F-4D97-AF65-F5344CB8AC3E}">
        <p14:creationId xmlns:p14="http://schemas.microsoft.com/office/powerpoint/2010/main" val="38300048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64KB</a:t>
            </a:r>
            <a:r>
              <a:rPr lang="en-US" baseline="0" dirty="0"/>
              <a:t>=2^16</a:t>
            </a:r>
            <a:r>
              <a:rPr lang="he-IL" baseline="0" dirty="0"/>
              <a:t>. 16=2^4 -&gt; </a:t>
            </a:r>
            <a:r>
              <a:rPr lang="en-US" baseline="0" dirty="0"/>
              <a:t> 2^20=1MB</a:t>
            </a:r>
            <a:r>
              <a:rPr lang="he-IL" baseline="0" dirty="0"/>
              <a:t> </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64</a:t>
            </a:fld>
            <a:endParaRPr lang="en-US"/>
          </a:p>
        </p:txBody>
      </p:sp>
    </p:spTree>
    <p:extLst>
      <p:ext uri="{BB962C8B-B14F-4D97-AF65-F5344CB8AC3E}">
        <p14:creationId xmlns:p14="http://schemas.microsoft.com/office/powerpoint/2010/main" val="30550414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65</a:t>
            </a:fld>
            <a:endParaRPr lang="en-US"/>
          </a:p>
        </p:txBody>
      </p:sp>
    </p:spTree>
    <p:extLst>
      <p:ext uri="{BB962C8B-B14F-4D97-AF65-F5344CB8AC3E}">
        <p14:creationId xmlns:p14="http://schemas.microsoft.com/office/powerpoint/2010/main" val="21361276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Logical addresses can be explicitly specified in x86 assembly language, e.g. (AT&amp;T syntax):</a:t>
            </a:r>
          </a:p>
          <a:p>
            <a:r>
              <a:rPr lang="en-US" dirty="0" err="1"/>
              <a:t>movl</a:t>
            </a:r>
            <a:r>
              <a:rPr lang="en-US" dirty="0"/>
              <a:t> $42, %fs:(%</a:t>
            </a:r>
            <a:r>
              <a:rPr lang="en-US" dirty="0" err="1"/>
              <a:t>eax</a:t>
            </a:r>
            <a:r>
              <a:rPr lang="en-US" dirty="0"/>
              <a:t>)	</a:t>
            </a:r>
            <a:r>
              <a:rPr lang="en-US" dirty="0">
                <a:sym typeface="Wingdings" panose="05000000000000000000" pitchFamily="2" charset="2"/>
              </a:rPr>
              <a:t> </a:t>
            </a:r>
            <a:r>
              <a:rPr lang="en-US" dirty="0"/>
              <a:t>Equivalent to M[</a:t>
            </a:r>
            <a:r>
              <a:rPr lang="en-US" dirty="0" err="1"/>
              <a:t>fs:eax</a:t>
            </a:r>
            <a:r>
              <a:rPr lang="en-US" dirty="0"/>
              <a:t>]&lt;-42) in RTL </a:t>
            </a:r>
          </a:p>
          <a:p>
            <a:endParaRPr lang="en-US" dirty="0"/>
          </a:p>
          <a:p>
            <a:r>
              <a:rPr lang="en-US" dirty="0"/>
              <a:t>From: https://en.wikipedia.org/wiki/X86_memory_segmentation</a:t>
            </a:r>
          </a:p>
        </p:txBody>
      </p:sp>
      <p:sp>
        <p:nvSpPr>
          <p:cNvPr id="4" name="Slide Number Placeholder 3"/>
          <p:cNvSpPr>
            <a:spLocks noGrp="1"/>
          </p:cNvSpPr>
          <p:nvPr>
            <p:ph type="sldNum" sz="quarter" idx="10"/>
          </p:nvPr>
        </p:nvSpPr>
        <p:spPr/>
        <p:txBody>
          <a:bodyPr/>
          <a:lstStyle/>
          <a:p>
            <a:fld id="{94525A9A-2399-4ACF-975E-77FD324B061A}" type="slidenum">
              <a:rPr lang="en-US" smtClean="0"/>
              <a:t>66</a:t>
            </a:fld>
            <a:endParaRPr lang="en-US"/>
          </a:p>
        </p:txBody>
      </p:sp>
    </p:spTree>
    <p:extLst>
      <p:ext uri="{BB962C8B-B14F-4D97-AF65-F5344CB8AC3E}">
        <p14:creationId xmlns:p14="http://schemas.microsoft.com/office/powerpoint/2010/main" val="33366876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למעשה, המיפוי באמצעות סגמנטים שונה אם עובדים ב-</a:t>
            </a:r>
            <a:r>
              <a:rPr lang="en-US"/>
              <a:t>real mode</a:t>
            </a:r>
            <a:r>
              <a:rPr lang="he-IL"/>
              <a:t> או </a:t>
            </a:r>
            <a:r>
              <a:rPr lang="en-US"/>
              <a:t>protected mode</a:t>
            </a:r>
            <a:r>
              <a:rPr lang="he-IL"/>
              <a:t>.</a:t>
            </a:r>
          </a:p>
          <a:p>
            <a:pPr algn="r" rtl="1"/>
            <a:r>
              <a:rPr lang="he-IL"/>
              <a:t>המתואר בשקף נכון למיפוי במצב </a:t>
            </a:r>
            <a:r>
              <a:rPr lang="en-US"/>
              <a:t>protected mode</a:t>
            </a:r>
            <a:r>
              <a:rPr lang="he-IL"/>
              <a:t>.</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67</a:t>
            </a:fld>
            <a:endParaRPr lang="en-US"/>
          </a:p>
        </p:txBody>
      </p:sp>
    </p:spTree>
    <p:extLst>
      <p:ext uri="{BB962C8B-B14F-4D97-AF65-F5344CB8AC3E}">
        <p14:creationId xmlns:p14="http://schemas.microsoft.com/office/powerpoint/2010/main" val="1063121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68</a:t>
            </a:fld>
            <a:endParaRPr lang="en-US"/>
          </a:p>
        </p:txBody>
      </p:sp>
    </p:spTree>
    <p:extLst>
      <p:ext uri="{BB962C8B-B14F-4D97-AF65-F5344CB8AC3E}">
        <p14:creationId xmlns:p14="http://schemas.microsoft.com/office/powerpoint/2010/main" val="652860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נדיף (</a:t>
            </a:r>
            <a:r>
              <a:rPr lang="en-US"/>
              <a:t>volatile</a:t>
            </a:r>
            <a:r>
              <a:rPr lang="he-IL"/>
              <a:t>) – נמחק ללא אספקת מתח, למשל עם כיבוי המחשב.</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8</a:t>
            </a:fld>
            <a:endParaRPr lang="en-US"/>
          </a:p>
        </p:txBody>
      </p:sp>
    </p:spTree>
    <p:extLst>
      <p:ext uri="{BB962C8B-B14F-4D97-AF65-F5344CB8AC3E}">
        <p14:creationId xmlns:p14="http://schemas.microsoft.com/office/powerpoint/2010/main" val="24434052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a:t>
            </a:r>
            <a:r>
              <a:rPr lang="en-US" b="1" baseline="0" dirty="0"/>
              <a:t> Field: </a:t>
            </a:r>
            <a:r>
              <a:rPr lang="en-US" b="0" baseline="0" dirty="0"/>
              <a:t>Field to check if the currently running process is allowed access to the segment</a:t>
            </a:r>
            <a:endParaRPr lang="he-IL" b="1" dirty="0"/>
          </a:p>
          <a:p>
            <a:r>
              <a:rPr lang="en-US" dirty="0"/>
              <a:t>Access checks can be used to protect not only against referencing an address outside the limit of a segment, but also against performing disallowed operations in certain segments.</a:t>
            </a:r>
          </a:p>
          <a:p>
            <a:endParaRPr lang="he-IL" dirty="0"/>
          </a:p>
          <a:p>
            <a:r>
              <a:rPr lang="en-US" dirty="0"/>
              <a:t>“</a:t>
            </a:r>
            <a:r>
              <a:rPr lang="en-US" sz="1200" b="0" i="0" u="none" strike="noStrike" kern="1200" baseline="0" dirty="0">
                <a:solidFill>
                  <a:schemeClr val="tx1"/>
                </a:solidFill>
                <a:latin typeface="+mn-lt"/>
                <a:ea typeface="+mn-ea"/>
                <a:cs typeface="+mn-cs"/>
              </a:rPr>
              <a:t>But why go through [segmentation] instead of having software use linear (or physical) addresses directly? For roughly the same reason humans have an appendix whose primary function is getting infected. It’s a wrinkle of evolution. To really make sense of x86 segmentation we need to go back to 1978.</a:t>
            </a:r>
            <a:r>
              <a:rPr lang="en-US" dirty="0"/>
              <a:t>”</a:t>
            </a:r>
          </a:p>
          <a:p>
            <a:r>
              <a:rPr lang="en-US" dirty="0"/>
              <a:t>A quote from:</a:t>
            </a:r>
          </a:p>
          <a:p>
            <a:r>
              <a:rPr lang="en-US" dirty="0"/>
              <a:t>http://duartes.org/gustavo/blog/post/memory-translation-and-segmentation</a:t>
            </a:r>
          </a:p>
          <a:p>
            <a:pPr algn="r" rtl="1"/>
            <a:r>
              <a:rPr lang="he-IL" dirty="0"/>
              <a:t>למעשה, מנגנון הסגמנטציה מזכיר תוספתן משתי בחינות: (1)</a:t>
            </a:r>
            <a:r>
              <a:rPr lang="en-US" dirty="0"/>
              <a:t> </a:t>
            </a:r>
            <a:r>
              <a:rPr lang="he-IL" dirty="0"/>
              <a:t>הוא מיותר ולא נעשה בו שימוש, (2)</a:t>
            </a:r>
            <a:r>
              <a:rPr lang="en-US" dirty="0"/>
              <a:t> </a:t>
            </a:r>
            <a:r>
              <a:rPr lang="he-IL" dirty="0"/>
              <a:t>הוא אחראי למספר פרצות אבטחה במעבדים (כמו שהתוספתן נוטה לחלות בדלקות).</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69</a:t>
            </a:fld>
            <a:endParaRPr lang="en-US"/>
          </a:p>
        </p:txBody>
      </p:sp>
    </p:spTree>
    <p:extLst>
      <p:ext uri="{BB962C8B-B14F-4D97-AF65-F5344CB8AC3E}">
        <p14:creationId xmlns:p14="http://schemas.microsoft.com/office/powerpoint/2010/main" val="11025524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t>ארכיטקטורות אינטל חדשות של</a:t>
            </a:r>
            <a:r>
              <a:rPr lang="he-IL" baseline="0"/>
              <a:t> </a:t>
            </a:r>
            <a:r>
              <a:rPr lang="he-IL"/>
              <a:t>64 ביט כופות שימוש ב-</a:t>
            </a:r>
            <a:r>
              <a:rPr lang="en-US"/>
              <a:t>flat model</a:t>
            </a:r>
            <a:r>
              <a:rPr lang="he-IL"/>
              <a:t>.</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70</a:t>
            </a:fld>
            <a:endParaRPr lang="en-US"/>
          </a:p>
        </p:txBody>
      </p:sp>
    </p:spTree>
    <p:extLst>
      <p:ext uri="{BB962C8B-B14F-4D97-AF65-F5344CB8AC3E}">
        <p14:creationId xmlns:p14="http://schemas.microsoft.com/office/powerpoint/2010/main" val="565259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https://techdifferences.com/difference-between-sram-and-dram.html</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9</a:t>
            </a:fld>
            <a:endParaRPr lang="en-US"/>
          </a:p>
        </p:txBody>
      </p:sp>
    </p:spTree>
    <p:extLst>
      <p:ext uri="{BB962C8B-B14F-4D97-AF65-F5344CB8AC3E}">
        <p14:creationId xmlns:p14="http://schemas.microsoft.com/office/powerpoint/2010/main" val="3859243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Without virtual memory, application 1 references the memory with a physical address,</a:t>
            </a:r>
          </a:p>
          <a:p>
            <a:r>
              <a:rPr lang="en-US" baseline="0" dirty="0"/>
              <a:t>and application 2 does the same. So they might access the same memory region</a:t>
            </a:r>
          </a:p>
          <a:p>
            <a:r>
              <a:rPr lang="en-US" baseline="0" dirty="0"/>
              <a:t>intentionally or unintentionally. We would like to protect the processes from each other and isolate them.</a:t>
            </a:r>
            <a:endParaRPr lang="he-IL" baseline="0" dirty="0"/>
          </a:p>
          <a:p>
            <a:r>
              <a:rPr lang="en-US" b="1" baseline="0" dirty="0"/>
              <a:t>Class Discussion</a:t>
            </a:r>
            <a:r>
              <a:rPr lang="en-US" b="0" baseline="0" dirty="0"/>
              <a:t>: Is there anyway to stop this from happening? What do we need to implement? </a:t>
            </a:r>
          </a:p>
          <a:p>
            <a:r>
              <a:rPr lang="en-US" b="0" baseline="0" dirty="0"/>
              <a:t>Answer – In the most naïve case – Divide the physical memory into sections, one section per process. What if we </a:t>
            </a:r>
            <a:r>
              <a:rPr lang="en-US" b="1" baseline="0" dirty="0"/>
              <a:t>are</a:t>
            </a:r>
            <a:r>
              <a:rPr lang="en-US" b="0" baseline="0" dirty="0"/>
              <a:t> interested in sharing the memory locations? We would in the most naïve case a table stating who can access each section. This is very costly in both space and time complexity and non-modular. </a:t>
            </a:r>
            <a:endParaRPr lang="en-US" b="1" dirty="0"/>
          </a:p>
        </p:txBody>
      </p:sp>
      <p:sp>
        <p:nvSpPr>
          <p:cNvPr id="4" name="Slide Number Placeholder 3"/>
          <p:cNvSpPr>
            <a:spLocks noGrp="1"/>
          </p:cNvSpPr>
          <p:nvPr>
            <p:ph type="sldNum" sz="quarter" idx="10"/>
          </p:nvPr>
        </p:nvSpPr>
        <p:spPr/>
        <p:txBody>
          <a:bodyPr/>
          <a:lstStyle/>
          <a:p>
            <a:fld id="{E2C8BB57-305D-4ED1-A222-0957E1617484}" type="slidenum">
              <a:rPr lang="it-IT" smtClean="0"/>
              <a:t>10</a:t>
            </a:fld>
            <a:endParaRPr lang="it-IT"/>
          </a:p>
        </p:txBody>
      </p:sp>
    </p:spTree>
    <p:extLst>
      <p:ext uri="{BB962C8B-B14F-4D97-AF65-F5344CB8AC3E}">
        <p14:creationId xmlns:p14="http://schemas.microsoft.com/office/powerpoint/2010/main" val="1103062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problem with referencing</a:t>
            </a:r>
            <a:r>
              <a:rPr lang="en-US" baseline="0" dirty="0"/>
              <a:t> the memory directly is that the application might need more</a:t>
            </a:r>
          </a:p>
          <a:p>
            <a:r>
              <a:rPr lang="en-US" baseline="0" dirty="0"/>
              <a:t>memory than available, so we would like to use the disk to back up the application data.</a:t>
            </a:r>
            <a:endParaRPr lang="en-US" dirty="0"/>
          </a:p>
        </p:txBody>
      </p:sp>
      <p:sp>
        <p:nvSpPr>
          <p:cNvPr id="4" name="Slide Number Placeholder 3"/>
          <p:cNvSpPr>
            <a:spLocks noGrp="1"/>
          </p:cNvSpPr>
          <p:nvPr>
            <p:ph type="sldNum" sz="quarter" idx="10"/>
          </p:nvPr>
        </p:nvSpPr>
        <p:spPr/>
        <p:txBody>
          <a:bodyPr/>
          <a:lstStyle/>
          <a:p>
            <a:fld id="{E2C8BB57-305D-4ED1-A222-0957E1617484}" type="slidenum">
              <a:rPr lang="it-IT" smtClean="0"/>
              <a:t>11</a:t>
            </a:fld>
            <a:endParaRPr lang="it-IT"/>
          </a:p>
        </p:txBody>
      </p:sp>
    </p:spTree>
    <p:extLst>
      <p:ext uri="{BB962C8B-B14F-4D97-AF65-F5344CB8AC3E}">
        <p14:creationId xmlns:p14="http://schemas.microsoft.com/office/powerpoint/2010/main" val="2803098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מתוך:</a:t>
            </a:r>
          </a:p>
          <a:p>
            <a:pPr algn="r" rtl="1"/>
            <a:r>
              <a:rPr lang="en-US"/>
              <a:t>https://collectiveidea.com/blog/archives/2015/02/19/optimizing-rails-for-memory-usage-part-2-tuning-the-gc</a:t>
            </a:r>
          </a:p>
        </p:txBody>
      </p:sp>
      <p:sp>
        <p:nvSpPr>
          <p:cNvPr id="4" name="Slide Number Placeholder 3"/>
          <p:cNvSpPr>
            <a:spLocks noGrp="1"/>
          </p:cNvSpPr>
          <p:nvPr>
            <p:ph type="sldNum" sz="quarter" idx="10"/>
          </p:nvPr>
        </p:nvSpPr>
        <p:spPr/>
        <p:txBody>
          <a:bodyPr/>
          <a:lstStyle/>
          <a:p>
            <a:fld id="{94525A9A-2399-4ACF-975E-77FD324B061A}" type="slidenum">
              <a:rPr lang="en-US" smtClean="0"/>
              <a:t>12</a:t>
            </a:fld>
            <a:endParaRPr lang="en-US"/>
          </a:p>
        </p:txBody>
      </p:sp>
    </p:spTree>
    <p:extLst>
      <p:ext uri="{BB962C8B-B14F-4D97-AF65-F5344CB8AC3E}">
        <p14:creationId xmlns:p14="http://schemas.microsoft.com/office/powerpoint/2010/main" val="3582044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lgn="r" rtl="1">
              <a:defRPr/>
            </a:lvl1pPr>
          </a:lstStyle>
          <a:p>
            <a:fld id="{A3A3E789-319C-488D-8718-3245F14D9C1E}" type="datetime2">
              <a:rPr lang="en-US" smtClean="0"/>
              <a:t>Tuesday, June 4, 2019</a:t>
            </a:fld>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10</a:t>
            </a:r>
            <a:endParaRPr lang="en-US"/>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C59F2F-7540-4AB9-9FF1-3326CF8228EE}" type="datetime2">
              <a:rPr lang="en-US" smtClean="0"/>
              <a:t>Tuesday, June 4, 2019</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A0D033-6C1F-4031-874C-0D600847A949}" type="datetime2">
              <a:rPr lang="en-US" smtClean="0"/>
              <a:t>Tuesday, June 4, 2019</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a) Only title">
    <p:spTree>
      <p:nvGrpSpPr>
        <p:cNvPr id="1" name=""/>
        <p:cNvGrpSpPr/>
        <p:nvPr/>
      </p:nvGrpSpPr>
      <p:grpSpPr>
        <a:xfrm>
          <a:off x="0" y="0"/>
          <a:ext cx="0" cy="0"/>
          <a:chOff x="0" y="0"/>
          <a:chExt cx="0" cy="0"/>
        </a:xfrm>
      </p:grpSpPr>
      <p:sp>
        <p:nvSpPr>
          <p:cNvPr id="5" name="Segnaposto titolo 1"/>
          <p:cNvSpPr>
            <a:spLocks noGrp="1"/>
          </p:cNvSpPr>
          <p:nvPr>
            <p:ph type="title" hasCustomPrompt="1"/>
          </p:nvPr>
        </p:nvSpPr>
        <p:spPr>
          <a:xfrm>
            <a:off x="241540" y="218543"/>
            <a:ext cx="8664335" cy="563588"/>
          </a:xfrm>
          <a:prstGeom prst="rect">
            <a:avLst/>
          </a:prstGeom>
        </p:spPr>
        <p:txBody>
          <a:bodyPr vert="horz" wrap="square" lIns="0" tIns="0" rIns="0" bIns="0" rtlCol="0" anchor="ctr" anchorCtr="0">
            <a:normAutofit/>
          </a:bodyPr>
          <a:lstStyle>
            <a:lvl1pPr algn="l">
              <a:defRPr sz="2500" b="1" cap="all" baseline="0">
                <a:solidFill>
                  <a:srgbClr val="1B6775"/>
                </a:solidFill>
                <a:latin typeface="Lucida Sans" panose="020B0602030504020204" pitchFamily="34" charset="0"/>
                <a:ea typeface="Criticized" pitchFamily="2" charset="0"/>
                <a:cs typeface="Segoe UI" panose="020B0502040204020203" pitchFamily="34" charset="0"/>
              </a:defRPr>
            </a:lvl1pPr>
          </a:lstStyle>
          <a:p>
            <a:r>
              <a:rPr lang="en-US" noProof="0"/>
              <a:t>Title</a:t>
            </a:r>
          </a:p>
        </p:txBody>
      </p:sp>
      <p:cxnSp>
        <p:nvCxnSpPr>
          <p:cNvPr id="6" name="Connettore 1 5"/>
          <p:cNvCxnSpPr/>
          <p:nvPr userDrawn="1"/>
        </p:nvCxnSpPr>
        <p:spPr>
          <a:xfrm>
            <a:off x="251983" y="858741"/>
            <a:ext cx="900000" cy="0"/>
          </a:xfrm>
          <a:prstGeom prst="line">
            <a:avLst/>
          </a:prstGeom>
          <a:ln w="19050">
            <a:solidFill>
              <a:srgbClr val="51944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370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lgn="r" rtl="1">
              <a:defRPr/>
            </a:lvl1pPr>
          </a:lstStyle>
          <a:p>
            <a:fld id="{9CCC8A87-6958-4AC2-A2B4-0D7AC153F28D}" type="datetime2">
              <a:rPr lang="en-US" smtClean="0"/>
              <a:t>Tuesday, June 4, 2019</a:t>
            </a:fld>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10</a:t>
            </a:r>
            <a:endParaRPr lang="en-US"/>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449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10945D-7937-4503-A702-A009B24DC976}" type="datetime2">
              <a:rPr lang="en-US" smtClean="0"/>
              <a:t>Tuesday, June 4, 2019</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536113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9029EF-3E63-4B82-8DDA-7FCB4EBE361D}" type="datetime2">
              <a:rPr lang="en-US" smtClean="0"/>
              <a:t>Tuesday, June 4, 2019</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71471"/>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CB3C5C-0E30-4754-B657-E804718E7247}" type="datetime2">
              <a:rPr lang="en-US" smtClean="0"/>
              <a:t>Tuesday, June 4, 2019</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108484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7C844F-C243-4CDC-A1AF-2748CA211709}" type="datetime2">
              <a:rPr lang="en-US" smtClean="0"/>
              <a:t>Tuesday, June 4, 2019</a:t>
            </a:fld>
            <a:endParaRPr lang="en-US"/>
          </a:p>
        </p:txBody>
      </p:sp>
      <p:sp>
        <p:nvSpPr>
          <p:cNvPr id="8" name="Footer Placeholder 7"/>
          <p:cNvSpPr>
            <a:spLocks noGrp="1"/>
          </p:cNvSpPr>
          <p:nvPr>
            <p:ph type="ftr" sz="quarter" idx="11"/>
          </p:nvPr>
        </p:nvSpPr>
        <p:spPr/>
        <p:txBody>
          <a:bodyPr/>
          <a:lstStyle/>
          <a:p>
            <a:pPr algn="r"/>
            <a:r>
              <a:rPr lang="he-IL"/>
              <a:t>מערכות הפעלה - תרגול 10</a:t>
            </a: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6713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589E2C-2172-4DFF-A52E-9FCB00B49D2A}" type="datetime2">
              <a:rPr lang="en-US" smtClean="0"/>
              <a:t>Tuesday, June 4, 2019</a:t>
            </a:fld>
            <a:endParaRPr lang="en-US"/>
          </a:p>
        </p:txBody>
      </p:sp>
      <p:sp>
        <p:nvSpPr>
          <p:cNvPr id="4" name="Footer Placeholder 3"/>
          <p:cNvSpPr>
            <a:spLocks noGrp="1"/>
          </p:cNvSpPr>
          <p:nvPr>
            <p:ph type="ftr" sz="quarter" idx="11"/>
          </p:nvPr>
        </p:nvSpPr>
        <p:spPr/>
        <p:txBody>
          <a:bodyPr/>
          <a:lstStyle/>
          <a:p>
            <a:pPr algn="r"/>
            <a:r>
              <a:rPr lang="he-IL"/>
              <a:t>מערכות הפעלה - תרגול 10</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9449499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7761F-714F-4D1F-8925-E3ED37955C69}" type="datetime2">
              <a:rPr lang="en-US" smtClean="0"/>
              <a:t>Tuesday, June 4, 2019</a:t>
            </a:fld>
            <a:endParaRPr lang="en-US"/>
          </a:p>
        </p:txBody>
      </p:sp>
      <p:sp>
        <p:nvSpPr>
          <p:cNvPr id="3" name="Footer Placeholder 2"/>
          <p:cNvSpPr>
            <a:spLocks noGrp="1"/>
          </p:cNvSpPr>
          <p:nvPr>
            <p:ph type="ftr" sz="quarter" idx="11"/>
          </p:nvPr>
        </p:nvSpPr>
        <p:spPr/>
        <p:txBody>
          <a:bodyPr/>
          <a:lstStyle/>
          <a:p>
            <a:pPr algn="r"/>
            <a:r>
              <a:rPr lang="he-IL"/>
              <a:t>מערכות הפעלה - תרגול 10</a:t>
            </a: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757267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414EB3-22AC-4022-A5CB-EAFCD4FD4ED7}" type="datetime2">
              <a:rPr lang="en-US" smtClean="0"/>
              <a:t>Tuesday, June 4, 2019</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DFAA14-A620-4413-9F83-5026679FF283}" type="datetime2">
              <a:rPr lang="en-US" smtClean="0"/>
              <a:t>Tuesday, June 4, 2019</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4836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D7D165-AA5A-46FC-8100-D52A6D3407D5}" type="datetime2">
              <a:rPr lang="en-US" smtClean="0"/>
              <a:t>Tuesday, June 4, 2019</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481915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C6977E-42B0-4E0D-AA9B-7239682F9B0D}" type="datetime2">
              <a:rPr lang="en-US" smtClean="0"/>
              <a:t>Tuesday, June 4, 2019</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4502050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F148AB-063C-4493-8739-C015B7A3EF92}" type="datetime2">
              <a:rPr lang="en-US" smtClean="0"/>
              <a:t>Tuesday, June 4, 2019</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1506877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p:cNvSpPr>
            <a:spLocks noGrp="1" noChangeArrowheads="1"/>
          </p:cNvSpPr>
          <p:nvPr>
            <p:ph type="ftr" sz="quarter" idx="10"/>
          </p:nvPr>
        </p:nvSpPr>
        <p:spPr>
          <a:ln/>
        </p:spPr>
        <p:txBody>
          <a:bodyPr/>
          <a:lstStyle>
            <a:lvl1pPr>
              <a:defRPr/>
            </a:lvl1pPr>
          </a:lstStyle>
          <a:p>
            <a:pPr>
              <a:defRPr/>
            </a:pPr>
            <a:r>
              <a:rPr lang="he-IL"/>
              <a:t>מערכות הפעלה - תרגול 10</a:t>
            </a: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EC3D4168-B19F-4812-8C24-2B04C8270799}" type="slidenum">
              <a:rPr lang="ar-SA"/>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fld id="{7329A069-1C67-4B63-9DF8-381D16ECF1F6}" type="datetime2">
              <a:rPr lang="en-US" smtClean="0"/>
              <a:t>Tuesday, June 4, 2019</a:t>
            </a:fld>
            <a:endParaRPr lang="en-US"/>
          </a:p>
        </p:txBody>
      </p:sp>
    </p:spTree>
    <p:extLst>
      <p:ext uri="{BB962C8B-B14F-4D97-AF65-F5344CB8AC3E}">
        <p14:creationId xmlns:p14="http://schemas.microsoft.com/office/powerpoint/2010/main" val="32580074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r" rtl="1">
              <a:defRPr/>
            </a:lvl1pPr>
          </a:lstStyle>
          <a:p>
            <a:fld id="{40F9B5C3-4F3D-4FC0-A893-618CE27B39C9}" type="datetime2">
              <a:rPr lang="en-US" smtClean="0"/>
              <a:t>Tuesday, June 4, 2019</a:t>
            </a:fld>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10</a:t>
            </a:r>
            <a:endParaRPr lang="en-US" dirty="0"/>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6764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A6F077-CCBD-45A8-91C5-C7DAF492F1C7}" type="datetime2">
              <a:rPr lang="en-US" smtClean="0"/>
              <a:t>Tuesday, June 4, 2019</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537763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6DA6E6-B1AF-4AF3-B216-27FFD8395EAF}" type="datetime2">
              <a:rPr lang="en-US" smtClean="0"/>
              <a:t>Tuesday, June 4, 2019</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311035"/>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341E15-961D-438A-A652-60EE4DDAE2EE}" type="datetime2">
              <a:rPr lang="en-US" smtClean="0"/>
              <a:t>Tuesday, June 4, 2019</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7763795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lang="en-US" sz="24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E9FFB5-A62E-4C04-A557-5A0CC47E8E40}" type="datetime2">
              <a:rPr lang="en-US" smtClean="0"/>
              <a:t>Tuesday, June 4, 2019</a:t>
            </a:fld>
            <a:endParaRPr lang="en-US"/>
          </a:p>
        </p:txBody>
      </p:sp>
      <p:sp>
        <p:nvSpPr>
          <p:cNvPr id="8" name="Footer Placeholder 7"/>
          <p:cNvSpPr>
            <a:spLocks noGrp="1"/>
          </p:cNvSpPr>
          <p:nvPr>
            <p:ph type="ftr" sz="quarter" idx="11"/>
          </p:nvPr>
        </p:nvSpPr>
        <p:spPr/>
        <p:txBody>
          <a:bodyPr/>
          <a:lstStyle/>
          <a:p>
            <a:pPr algn="r"/>
            <a:r>
              <a:rPr lang="he-IL"/>
              <a:t>מערכות הפעלה - תרגול 10</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17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935D4-8CE2-4E78-B63D-153908E6D127}" type="datetime2">
              <a:rPr lang="en-US" smtClean="0"/>
              <a:t>Tuesday, June 4, 2019</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31C03D-382A-420F-BAE7-D20E443A70B4}" type="datetime2">
              <a:rPr lang="en-US" smtClean="0"/>
              <a:t>Tuesday, June 4, 2019</a:t>
            </a:fld>
            <a:endParaRPr lang="en-US"/>
          </a:p>
        </p:txBody>
      </p:sp>
      <p:sp>
        <p:nvSpPr>
          <p:cNvPr id="4" name="Footer Placeholder 3"/>
          <p:cNvSpPr>
            <a:spLocks noGrp="1"/>
          </p:cNvSpPr>
          <p:nvPr>
            <p:ph type="ftr" sz="quarter" idx="11"/>
          </p:nvPr>
        </p:nvSpPr>
        <p:spPr/>
        <p:txBody>
          <a:bodyPr/>
          <a:lstStyle/>
          <a:p>
            <a:pPr algn="r"/>
            <a:r>
              <a:rPr lang="he-IL"/>
              <a:t>מערכות הפעלה - תרגול 10</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1079560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1F637E-C5BD-4AEB-9CA1-30A6749628C4}" type="datetime2">
              <a:rPr lang="en-US" smtClean="0"/>
              <a:t>Tuesday, June 4, 2019</a:t>
            </a:fld>
            <a:endParaRPr lang="en-US"/>
          </a:p>
        </p:txBody>
      </p:sp>
      <p:sp>
        <p:nvSpPr>
          <p:cNvPr id="3" name="Footer Placeholder 2"/>
          <p:cNvSpPr>
            <a:spLocks noGrp="1"/>
          </p:cNvSpPr>
          <p:nvPr>
            <p:ph type="ftr" sz="quarter" idx="11"/>
          </p:nvPr>
        </p:nvSpPr>
        <p:spPr/>
        <p:txBody>
          <a:bodyPr/>
          <a:lstStyle/>
          <a:p>
            <a:pPr algn="r"/>
            <a:r>
              <a:rPr lang="he-IL"/>
              <a:t>מערכות הפעלה - תרגול 10</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8851602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5699E8-A4A0-4F65-BEF8-0CEF4FCF89A9}" type="datetime2">
              <a:rPr lang="en-US" smtClean="0"/>
              <a:t>Tuesday, June 4, 2019</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6950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660DA3-73E3-4B57-A595-2769C80B5AF9}" type="datetime2">
              <a:rPr lang="en-US" smtClean="0"/>
              <a:t>Tuesday, June 4, 2019</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6074397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B66A69-8B00-4BB9-A1D6-931059F053BD}" type="datetime2">
              <a:rPr lang="en-US" smtClean="0"/>
              <a:t>Tuesday, June 4, 2019</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499653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AE3A5-06FC-4F53-BA7A-BD03443029E9}" type="datetime2">
              <a:rPr lang="en-US" smtClean="0"/>
              <a:t>Tuesday, June 4, 2019</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2333791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4a) Only title">
    <p:spTree>
      <p:nvGrpSpPr>
        <p:cNvPr id="1" name=""/>
        <p:cNvGrpSpPr/>
        <p:nvPr/>
      </p:nvGrpSpPr>
      <p:grpSpPr>
        <a:xfrm>
          <a:off x="0" y="0"/>
          <a:ext cx="0" cy="0"/>
          <a:chOff x="0" y="0"/>
          <a:chExt cx="0" cy="0"/>
        </a:xfrm>
      </p:grpSpPr>
      <p:sp>
        <p:nvSpPr>
          <p:cNvPr id="5" name="Segnaposto titolo 1"/>
          <p:cNvSpPr>
            <a:spLocks noGrp="1"/>
          </p:cNvSpPr>
          <p:nvPr>
            <p:ph type="title" hasCustomPrompt="1"/>
          </p:nvPr>
        </p:nvSpPr>
        <p:spPr>
          <a:xfrm>
            <a:off x="241540" y="218543"/>
            <a:ext cx="8664335" cy="563588"/>
          </a:xfrm>
          <a:prstGeom prst="rect">
            <a:avLst/>
          </a:prstGeom>
        </p:spPr>
        <p:txBody>
          <a:bodyPr vert="horz" wrap="square" lIns="0" tIns="0" rIns="0" bIns="0" rtlCol="0" anchor="ctr" anchorCtr="0">
            <a:normAutofit/>
          </a:bodyPr>
          <a:lstStyle>
            <a:lvl1pPr algn="l">
              <a:defRPr sz="2500" b="1" cap="all" baseline="0">
                <a:solidFill>
                  <a:srgbClr val="1B6775"/>
                </a:solidFill>
                <a:latin typeface="Lucida Sans" panose="020B0602030504020204" pitchFamily="34" charset="0"/>
                <a:ea typeface="Criticized" pitchFamily="2" charset="0"/>
                <a:cs typeface="Segoe UI" panose="020B0502040204020203" pitchFamily="34" charset="0"/>
              </a:defRPr>
            </a:lvl1pPr>
          </a:lstStyle>
          <a:p>
            <a:r>
              <a:rPr lang="en-US" noProof="0" dirty="0"/>
              <a:t>Title</a:t>
            </a:r>
          </a:p>
        </p:txBody>
      </p:sp>
      <p:cxnSp>
        <p:nvCxnSpPr>
          <p:cNvPr id="6" name="Connettore 1 5"/>
          <p:cNvCxnSpPr/>
          <p:nvPr userDrawn="1"/>
        </p:nvCxnSpPr>
        <p:spPr>
          <a:xfrm>
            <a:off x="251983" y="858741"/>
            <a:ext cx="900000" cy="0"/>
          </a:xfrm>
          <a:prstGeom prst="line">
            <a:avLst/>
          </a:prstGeom>
          <a:ln w="19050">
            <a:solidFill>
              <a:srgbClr val="51944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560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96706E-E20A-462F-BA09-F58287271972}" type="datetime2">
              <a:rPr lang="en-US" smtClean="0"/>
              <a:t>Tuesday, June 4, 2019</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lang="en-US" sz="24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1F9ECE-8F44-4A01-A130-AE644FEB64B4}" type="datetime2">
              <a:rPr lang="en-US" smtClean="0"/>
              <a:t>Tuesday, June 4, 2019</a:t>
            </a:fld>
            <a:endParaRPr lang="en-US"/>
          </a:p>
        </p:txBody>
      </p:sp>
      <p:sp>
        <p:nvSpPr>
          <p:cNvPr id="8" name="Footer Placeholder 7"/>
          <p:cNvSpPr>
            <a:spLocks noGrp="1"/>
          </p:cNvSpPr>
          <p:nvPr>
            <p:ph type="ftr" sz="quarter" idx="11"/>
          </p:nvPr>
        </p:nvSpPr>
        <p:spPr/>
        <p:txBody>
          <a:bodyPr/>
          <a:lstStyle/>
          <a:p>
            <a:pPr algn="r"/>
            <a:r>
              <a:rPr lang="he-IL"/>
              <a:t>מערכות הפעלה - תרגול 10</a:t>
            </a: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97F35A-5283-4B45-9B06-C337C8B44089}" type="datetime2">
              <a:rPr lang="en-US" smtClean="0"/>
              <a:t>Tuesday, June 4, 2019</a:t>
            </a:fld>
            <a:endParaRPr lang="en-US"/>
          </a:p>
        </p:txBody>
      </p:sp>
      <p:sp>
        <p:nvSpPr>
          <p:cNvPr id="4" name="Footer Placeholder 3"/>
          <p:cNvSpPr>
            <a:spLocks noGrp="1"/>
          </p:cNvSpPr>
          <p:nvPr>
            <p:ph type="ftr" sz="quarter" idx="11"/>
          </p:nvPr>
        </p:nvSpPr>
        <p:spPr/>
        <p:txBody>
          <a:bodyPr/>
          <a:lstStyle/>
          <a:p>
            <a:pPr algn="r"/>
            <a:r>
              <a:rPr lang="he-IL"/>
              <a:t>מערכות הפעלה - תרגול 10</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86916-54AB-4595-A838-A3D710FF904D}" type="datetime2">
              <a:rPr lang="en-US" smtClean="0"/>
              <a:t>Tuesday, June 4, 2019</a:t>
            </a:fld>
            <a:endParaRPr lang="en-US"/>
          </a:p>
        </p:txBody>
      </p:sp>
      <p:sp>
        <p:nvSpPr>
          <p:cNvPr id="3" name="Footer Placeholder 2"/>
          <p:cNvSpPr>
            <a:spLocks noGrp="1"/>
          </p:cNvSpPr>
          <p:nvPr>
            <p:ph type="ftr" sz="quarter" idx="11"/>
          </p:nvPr>
        </p:nvSpPr>
        <p:spPr/>
        <p:txBody>
          <a:bodyPr/>
          <a:lstStyle/>
          <a:p>
            <a:pPr algn="r"/>
            <a:r>
              <a:rPr lang="he-IL"/>
              <a:t>מערכות הפעלה - תרגול 10</a:t>
            </a: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5B9910-830F-48DE-AB8D-6FEE0160E186}" type="datetime2">
              <a:rPr lang="en-US" smtClean="0"/>
              <a:t>Tuesday, June 4, 2019</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D4CEC-6310-4D6B-9D19-22D07B8E2AA8}" type="datetime2">
              <a:rPr lang="en-US" smtClean="0"/>
              <a:t>Tuesday, June 4, 2019</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fld id="{74561B44-0BE2-4B46-8084-DD05665130B9}" type="datetime2">
              <a:rPr lang="en-US" smtClean="0"/>
              <a:t>Tuesday, June 4, 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10</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fld id="{A9384183-A4E2-4C01-A4D0-1BB54E24510B}" type="datetime2">
              <a:rPr lang="en-US" smtClean="0"/>
              <a:t>Tuesday, June 4, 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10</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2236384201"/>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fld id="{B8CA1549-CDB3-4E07-A4A3-0375C7BBC00A}" type="datetime2">
              <a:rPr lang="en-US" smtClean="0"/>
              <a:t>Tuesday, June 4, 2019</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10</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2968579728"/>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ideo" Target="https://www.youtube.com/embed/-3Rt2_9d7Jg?feature=oembed" TargetMode="External"/><Relationship Id="rId4" Type="http://schemas.openxmlformats.org/officeDocument/2006/relationships/image" Target="../media/image32.jpe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5.xml"/><Relationship Id="rId1" Type="http://schemas.openxmlformats.org/officeDocument/2006/relationships/vmlDrawing" Target="../drawings/vmlDrawing2.vml"/><Relationship Id="rId5" Type="http://schemas.openxmlformats.org/officeDocument/2006/relationships/image" Target="../media/image33.wmf"/><Relationship Id="rId4" Type="http://schemas.openxmlformats.org/officeDocument/2006/relationships/oleObject" Target="../embeddings/oleObject2.bin"/></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45.xml"/><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6.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a:t>תרגול 10</a:t>
            </a:r>
            <a:endParaRPr lang="en-US"/>
          </a:p>
        </p:txBody>
      </p:sp>
      <p:sp>
        <p:nvSpPr>
          <p:cNvPr id="3" name="Subtitle 2"/>
          <p:cNvSpPr>
            <a:spLocks noGrp="1"/>
          </p:cNvSpPr>
          <p:nvPr>
            <p:ph type="subTitle" idx="1"/>
          </p:nvPr>
        </p:nvSpPr>
        <p:spPr/>
        <p:txBody>
          <a:bodyPr>
            <a:normAutofit lnSpcReduction="10000"/>
          </a:bodyPr>
          <a:lstStyle/>
          <a:p>
            <a:r>
              <a:rPr lang="he-IL"/>
              <a:t>למה צריך זיכרון וירטואלי?</a:t>
            </a:r>
          </a:p>
          <a:p>
            <a:r>
              <a:rPr lang="en-US"/>
              <a:t>Segmentation</a:t>
            </a:r>
            <a:endParaRPr lang="he-IL"/>
          </a:p>
          <a:p>
            <a:r>
              <a:rPr lang="en-US"/>
              <a:t>Paging</a:t>
            </a:r>
            <a:endParaRPr lang="he-IL"/>
          </a:p>
          <a:p>
            <a:r>
              <a:rPr lang="he-IL"/>
              <a:t>תרגיל: </a:t>
            </a:r>
            <a:r>
              <a:rPr lang="en-US"/>
              <a:t>Paging</a:t>
            </a:r>
            <a:r>
              <a:rPr lang="he-IL"/>
              <a:t> במערכות 64 ביט</a:t>
            </a:r>
          </a:p>
        </p:txBody>
      </p:sp>
      <p:sp>
        <p:nvSpPr>
          <p:cNvPr id="4" name="Slide Number Placeholder 3">
            <a:extLst>
              <a:ext uri="{FF2B5EF4-FFF2-40B4-BE49-F238E27FC236}">
                <a16:creationId xmlns:a16="http://schemas.microsoft.com/office/drawing/2014/main" id="{D3348A1F-17AA-4FCF-AAC5-B4D61643DABB}"/>
              </a:ext>
            </a:extLst>
          </p:cNvPr>
          <p:cNvSpPr>
            <a:spLocks noGrp="1"/>
          </p:cNvSpPr>
          <p:nvPr>
            <p:ph type="sldNum" sz="quarter" idx="12"/>
          </p:nvPr>
        </p:nvSpPr>
        <p:spPr/>
        <p:txBody>
          <a:bodyPr/>
          <a:lstStyle/>
          <a:p>
            <a:fld id="{0CFEC368-1D7A-4F81-ABF6-AE0E36BAF64C}" type="slidenum">
              <a:rPr lang="en-US" smtClean="0"/>
              <a:pPr/>
              <a:t>1</a:t>
            </a:fld>
            <a:endParaRPr lang="en-US"/>
          </a:p>
        </p:txBody>
      </p:sp>
      <p:sp>
        <p:nvSpPr>
          <p:cNvPr id="5" name="Footer Placeholder 4">
            <a:extLst>
              <a:ext uri="{FF2B5EF4-FFF2-40B4-BE49-F238E27FC236}">
                <a16:creationId xmlns:a16="http://schemas.microsoft.com/office/drawing/2014/main" id="{63743F56-C64B-4B50-89AD-5CC669C8FE85}"/>
              </a:ext>
            </a:extLst>
          </p:cNvPr>
          <p:cNvSpPr>
            <a:spLocks noGrp="1"/>
          </p:cNvSpPr>
          <p:nvPr>
            <p:ph type="ftr" sz="quarter" idx="11"/>
          </p:nvPr>
        </p:nvSpPr>
        <p:spPr/>
        <p:txBody>
          <a:bodyPr/>
          <a:lstStyle/>
          <a:p>
            <a:r>
              <a:rPr lang="he-IL"/>
              <a:t>מערכות הפעלה - תרגול 10</a:t>
            </a:r>
            <a:endParaRPr lang="en-US"/>
          </a:p>
        </p:txBody>
      </p:sp>
    </p:spTree>
    <p:extLst>
      <p:ext uri="{BB962C8B-B14F-4D97-AF65-F5344CB8AC3E}">
        <p14:creationId xmlns:p14="http://schemas.microsoft.com/office/powerpoint/2010/main" val="18213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חסרון 1#: היעדר בידוד/הגנה בין תהליכים</a:t>
            </a:r>
            <a:endParaRPr lang="en-US" dirty="0"/>
          </a:p>
        </p:txBody>
      </p:sp>
      <p:sp>
        <p:nvSpPr>
          <p:cNvPr id="16" name="Content Placeholder 15">
            <a:extLst>
              <a:ext uri="{FF2B5EF4-FFF2-40B4-BE49-F238E27FC236}">
                <a16:creationId xmlns:a16="http://schemas.microsoft.com/office/drawing/2014/main" id="{2DBFC7BC-4AF0-416E-B256-6B7FC1FF8BC5}"/>
              </a:ext>
            </a:extLst>
          </p:cNvPr>
          <p:cNvSpPr>
            <a:spLocks noGrp="1"/>
          </p:cNvSpPr>
          <p:nvPr>
            <p:ph idx="1"/>
          </p:nvPr>
        </p:nvSpPr>
        <p:spPr/>
        <p:txBody>
          <a:bodyPr>
            <a:normAutofit/>
          </a:bodyPr>
          <a:lstStyle/>
          <a:p>
            <a:endParaRPr lang="he-IL"/>
          </a:p>
          <a:p>
            <a:endParaRPr lang="he-IL"/>
          </a:p>
          <a:p>
            <a:endParaRPr lang="he-IL"/>
          </a:p>
          <a:p>
            <a:endParaRPr lang="he-IL"/>
          </a:p>
          <a:p>
            <a:endParaRPr lang="he-IL"/>
          </a:p>
          <a:p>
            <a:endParaRPr lang="he-IL"/>
          </a:p>
          <a:p>
            <a:endParaRPr lang="he-IL"/>
          </a:p>
          <a:p>
            <a:endParaRPr lang="he-IL"/>
          </a:p>
          <a:p>
            <a:endParaRPr lang="he-IL"/>
          </a:p>
          <a:p>
            <a:r>
              <a:rPr lang="he-IL"/>
              <a:t>אין הגנה על המידע – תהליך א' יכול לגשת לזיכרון של תהליך ב'.</a:t>
            </a:r>
            <a:endParaRPr lang="en-US"/>
          </a:p>
        </p:txBody>
      </p:sp>
      <p:grpSp>
        <p:nvGrpSpPr>
          <p:cNvPr id="8" name="Group 7"/>
          <p:cNvGrpSpPr/>
          <p:nvPr/>
        </p:nvGrpSpPr>
        <p:grpSpPr>
          <a:xfrm>
            <a:off x="5709347" y="1876613"/>
            <a:ext cx="1097433" cy="3109009"/>
            <a:chOff x="5986063" y="797085"/>
            <a:chExt cx="1097433" cy="3109009"/>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230158" y="2235712"/>
              <a:ext cx="2609244" cy="731520"/>
            </a:xfrm>
            <a:prstGeom prst="rect">
              <a:avLst/>
            </a:prstGeom>
          </p:spPr>
        </p:pic>
        <p:sp>
          <p:nvSpPr>
            <p:cNvPr id="7" name="TextBox 6"/>
            <p:cNvSpPr txBox="1"/>
            <p:nvPr/>
          </p:nvSpPr>
          <p:spPr>
            <a:xfrm>
              <a:off x="5986063" y="797085"/>
              <a:ext cx="1097433" cy="461665"/>
            </a:xfrm>
            <a:prstGeom prst="rect">
              <a:avLst/>
            </a:prstGeom>
            <a:noFill/>
          </p:spPr>
          <p:txBody>
            <a:bodyPr wrap="square" rtlCol="0">
              <a:spAutoFit/>
            </a:bodyPr>
            <a:lstStyle/>
            <a:p>
              <a:r>
                <a:rPr lang="en-US" sz="2400"/>
                <a:t>DRAM</a:t>
              </a:r>
            </a:p>
          </p:txBody>
        </p:sp>
      </p:grpSp>
      <p:cxnSp>
        <p:nvCxnSpPr>
          <p:cNvPr id="10" name="Straight Arrow Connector 9"/>
          <p:cNvCxnSpPr/>
          <p:nvPr/>
        </p:nvCxnSpPr>
        <p:spPr>
          <a:xfrm flipV="1">
            <a:off x="3489752" y="2716326"/>
            <a:ext cx="2217650" cy="1324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489752" y="4295916"/>
            <a:ext cx="2162688" cy="1281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519536" y="3496369"/>
            <a:ext cx="2132904" cy="53824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489752" y="3033465"/>
            <a:ext cx="2162688" cy="4629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317356" y="2476189"/>
            <a:ext cx="1932533" cy="745220"/>
            <a:chOff x="1040620" y="1324471"/>
            <a:chExt cx="1932533" cy="745220"/>
          </a:xfrm>
        </p:grpSpPr>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41633" y="1324471"/>
              <a:ext cx="731520" cy="745220"/>
            </a:xfrm>
            <a:prstGeom prst="rect">
              <a:avLst/>
            </a:prstGeom>
          </p:spPr>
        </p:pic>
        <p:sp>
          <p:nvSpPr>
            <p:cNvPr id="17" name="TextBox 16"/>
            <p:cNvSpPr txBox="1"/>
            <p:nvPr/>
          </p:nvSpPr>
          <p:spPr>
            <a:xfrm>
              <a:off x="1040620" y="1512415"/>
              <a:ext cx="1201013" cy="461665"/>
            </a:xfrm>
            <a:prstGeom prst="rect">
              <a:avLst/>
            </a:prstGeom>
            <a:noFill/>
          </p:spPr>
          <p:txBody>
            <a:bodyPr wrap="square" rtlCol="0">
              <a:spAutoFit/>
            </a:bodyPr>
            <a:lstStyle/>
            <a:p>
              <a:r>
                <a:rPr lang="en-US" sz="2400"/>
                <a:t>app 1</a:t>
              </a:r>
            </a:p>
          </p:txBody>
        </p:sp>
      </p:grpSp>
      <p:grpSp>
        <p:nvGrpSpPr>
          <p:cNvPr id="14" name="Group 13"/>
          <p:cNvGrpSpPr/>
          <p:nvPr/>
        </p:nvGrpSpPr>
        <p:grpSpPr>
          <a:xfrm>
            <a:off x="1317356" y="3829621"/>
            <a:ext cx="1932533" cy="718196"/>
            <a:chOff x="1040620" y="2677903"/>
            <a:chExt cx="1932533" cy="718196"/>
          </a:xfrm>
        </p:grpSpPr>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41633" y="2677903"/>
              <a:ext cx="731520" cy="718196"/>
            </a:xfrm>
            <a:prstGeom prst="rect">
              <a:avLst/>
            </a:prstGeom>
          </p:spPr>
        </p:pic>
        <p:sp>
          <p:nvSpPr>
            <p:cNvPr id="18" name="TextBox 17"/>
            <p:cNvSpPr txBox="1"/>
            <p:nvPr/>
          </p:nvSpPr>
          <p:spPr>
            <a:xfrm>
              <a:off x="1040620" y="2840773"/>
              <a:ext cx="1201013" cy="461665"/>
            </a:xfrm>
            <a:prstGeom prst="rect">
              <a:avLst/>
            </a:prstGeom>
            <a:noFill/>
          </p:spPr>
          <p:txBody>
            <a:bodyPr wrap="square" rtlCol="0">
              <a:spAutoFit/>
            </a:bodyPr>
            <a:lstStyle/>
            <a:p>
              <a:r>
                <a:rPr lang="en-US" sz="2400"/>
                <a:t>app 2</a:t>
              </a:r>
            </a:p>
          </p:txBody>
        </p:sp>
      </p:grpSp>
      <p:sp>
        <p:nvSpPr>
          <p:cNvPr id="23" name="TextBox 22"/>
          <p:cNvSpPr txBox="1"/>
          <p:nvPr/>
        </p:nvSpPr>
        <p:spPr>
          <a:xfrm>
            <a:off x="3771484" y="1856922"/>
            <a:ext cx="1387157" cy="830997"/>
          </a:xfrm>
          <a:prstGeom prst="rect">
            <a:avLst/>
          </a:prstGeom>
          <a:noFill/>
        </p:spPr>
        <p:txBody>
          <a:bodyPr wrap="square" rtlCol="0">
            <a:spAutoFit/>
          </a:bodyPr>
          <a:lstStyle/>
          <a:p>
            <a:pPr algn="ctr"/>
            <a:r>
              <a:rPr lang="en-US" sz="2400"/>
              <a:t>physical address</a:t>
            </a:r>
          </a:p>
        </p:txBody>
      </p:sp>
      <p:sp>
        <p:nvSpPr>
          <p:cNvPr id="19" name="Slide Number Placeholder 18">
            <a:extLst>
              <a:ext uri="{FF2B5EF4-FFF2-40B4-BE49-F238E27FC236}">
                <a16:creationId xmlns:a16="http://schemas.microsoft.com/office/drawing/2014/main" id="{A7E43D6A-6AEE-443E-8075-46501285CDB2}"/>
              </a:ext>
            </a:extLst>
          </p:cNvPr>
          <p:cNvSpPr>
            <a:spLocks noGrp="1"/>
          </p:cNvSpPr>
          <p:nvPr>
            <p:ph type="sldNum" sz="quarter" idx="12"/>
          </p:nvPr>
        </p:nvSpPr>
        <p:spPr/>
        <p:txBody>
          <a:bodyPr/>
          <a:lstStyle/>
          <a:p>
            <a:fld id="{0CFEC368-1D7A-4F81-ABF6-AE0E36BAF64C}" type="slidenum">
              <a:rPr lang="en-US" smtClean="0"/>
              <a:pPr/>
              <a:t>10</a:t>
            </a:fld>
            <a:endParaRPr lang="en-US"/>
          </a:p>
        </p:txBody>
      </p:sp>
      <p:sp>
        <p:nvSpPr>
          <p:cNvPr id="9" name="Footer Placeholder 8">
            <a:extLst>
              <a:ext uri="{FF2B5EF4-FFF2-40B4-BE49-F238E27FC236}">
                <a16:creationId xmlns:a16="http://schemas.microsoft.com/office/drawing/2014/main" id="{50E493E7-8A66-42DD-A442-FD946D5B8C2E}"/>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51146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חסרון </a:t>
            </a:r>
            <a:r>
              <a:rPr lang="en-US" dirty="0"/>
              <a:t>2</a:t>
            </a:r>
            <a:r>
              <a:rPr lang="he-IL" dirty="0"/>
              <a:t>#: מגבלת זיכרון </a:t>
            </a:r>
            <a:endParaRPr lang="en-US" dirty="0"/>
          </a:p>
        </p:txBody>
      </p:sp>
      <p:sp>
        <p:nvSpPr>
          <p:cNvPr id="9" name="Content Placeholder 8">
            <a:extLst>
              <a:ext uri="{FF2B5EF4-FFF2-40B4-BE49-F238E27FC236}">
                <a16:creationId xmlns:a16="http://schemas.microsoft.com/office/drawing/2014/main" id="{7C4DD655-6A77-40B4-BE72-803F553D2B0F}"/>
              </a:ext>
            </a:extLst>
          </p:cNvPr>
          <p:cNvSpPr>
            <a:spLocks noGrp="1"/>
          </p:cNvSpPr>
          <p:nvPr>
            <p:ph idx="1"/>
          </p:nvPr>
        </p:nvSpPr>
        <p:spPr/>
        <p:txBody>
          <a:bodyPr>
            <a:normAutofit/>
          </a:bodyPr>
          <a:lstStyle/>
          <a:p>
            <a:endParaRPr lang="he-IL"/>
          </a:p>
          <a:p>
            <a:endParaRPr lang="he-IL"/>
          </a:p>
          <a:p>
            <a:endParaRPr lang="he-IL"/>
          </a:p>
          <a:p>
            <a:endParaRPr lang="he-IL"/>
          </a:p>
          <a:p>
            <a:endParaRPr lang="he-IL"/>
          </a:p>
          <a:p>
            <a:endParaRPr lang="he-IL"/>
          </a:p>
          <a:p>
            <a:endParaRPr lang="he-IL"/>
          </a:p>
          <a:p>
            <a:endParaRPr lang="he-IL"/>
          </a:p>
          <a:p>
            <a:endParaRPr lang="he-IL"/>
          </a:p>
          <a:p>
            <a:r>
              <a:rPr lang="he-IL"/>
              <a:t>היינו רוצים להשתמש גם בשטח האיחסון שקיים בדיסק,</a:t>
            </a:r>
            <a:br>
              <a:rPr lang="en-US"/>
            </a:br>
            <a:r>
              <a:rPr lang="he-IL" b="1"/>
              <a:t>בצורה שקופה לקוד האפליקציה</a:t>
            </a:r>
            <a:r>
              <a:rPr lang="he-IL"/>
              <a:t>.</a:t>
            </a:r>
            <a:endParaRPr lang="en-US"/>
          </a:p>
        </p:txBody>
      </p:sp>
      <p:grpSp>
        <p:nvGrpSpPr>
          <p:cNvPr id="8" name="Group 7"/>
          <p:cNvGrpSpPr/>
          <p:nvPr/>
        </p:nvGrpSpPr>
        <p:grpSpPr>
          <a:xfrm>
            <a:off x="5430666" y="1630941"/>
            <a:ext cx="1404087" cy="3060213"/>
            <a:chOff x="5984118" y="845881"/>
            <a:chExt cx="1404087" cy="3060213"/>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230158" y="2235712"/>
              <a:ext cx="2609244" cy="731520"/>
            </a:xfrm>
            <a:prstGeom prst="rect">
              <a:avLst/>
            </a:prstGeom>
          </p:spPr>
        </p:pic>
        <p:sp>
          <p:nvSpPr>
            <p:cNvPr id="7" name="TextBox 6"/>
            <p:cNvSpPr txBox="1"/>
            <p:nvPr/>
          </p:nvSpPr>
          <p:spPr>
            <a:xfrm>
              <a:off x="5984118" y="845881"/>
              <a:ext cx="1404087" cy="461665"/>
            </a:xfrm>
            <a:prstGeom prst="rect">
              <a:avLst/>
            </a:prstGeom>
            <a:noFill/>
          </p:spPr>
          <p:txBody>
            <a:bodyPr wrap="square" rtlCol="0">
              <a:spAutoFit/>
            </a:bodyPr>
            <a:lstStyle/>
            <a:p>
              <a:r>
                <a:rPr lang="en-US" sz="2400"/>
                <a:t>DRAM</a:t>
              </a:r>
            </a:p>
          </p:txBody>
        </p:sp>
      </p:grpSp>
      <p:cxnSp>
        <p:nvCxnSpPr>
          <p:cNvPr id="10" name="Straight Arrow Connector 9"/>
          <p:cNvCxnSpPr/>
          <p:nvPr/>
        </p:nvCxnSpPr>
        <p:spPr>
          <a:xfrm flipV="1">
            <a:off x="3213016" y="2421858"/>
            <a:ext cx="2217650" cy="1324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13016" y="2738997"/>
            <a:ext cx="2162688" cy="4629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138576" y="2181721"/>
            <a:ext cx="1834577" cy="745220"/>
            <a:chOff x="1138576" y="1324471"/>
            <a:chExt cx="1834577" cy="745220"/>
          </a:xfrm>
        </p:grpSpPr>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41633" y="1324471"/>
              <a:ext cx="731520" cy="745220"/>
            </a:xfrm>
            <a:prstGeom prst="rect">
              <a:avLst/>
            </a:prstGeom>
          </p:spPr>
        </p:pic>
        <p:sp>
          <p:nvSpPr>
            <p:cNvPr id="17" name="TextBox 16"/>
            <p:cNvSpPr txBox="1"/>
            <p:nvPr/>
          </p:nvSpPr>
          <p:spPr>
            <a:xfrm>
              <a:off x="1138576" y="1512415"/>
              <a:ext cx="1103057" cy="461665"/>
            </a:xfrm>
            <a:prstGeom prst="rect">
              <a:avLst/>
            </a:prstGeom>
            <a:noFill/>
          </p:spPr>
          <p:txBody>
            <a:bodyPr wrap="square" rtlCol="0">
              <a:spAutoFit/>
            </a:bodyPr>
            <a:lstStyle/>
            <a:p>
              <a:r>
                <a:rPr lang="en-US" sz="2400"/>
                <a:t>app 1</a:t>
              </a:r>
            </a:p>
          </p:txBody>
        </p:sp>
      </p:grpSp>
      <p:sp>
        <p:nvSpPr>
          <p:cNvPr id="23" name="TextBox 22"/>
          <p:cNvSpPr txBox="1"/>
          <p:nvPr/>
        </p:nvSpPr>
        <p:spPr>
          <a:xfrm>
            <a:off x="3494748" y="1577952"/>
            <a:ext cx="1387157" cy="830997"/>
          </a:xfrm>
          <a:prstGeom prst="rect">
            <a:avLst/>
          </a:prstGeom>
          <a:noFill/>
        </p:spPr>
        <p:txBody>
          <a:bodyPr wrap="square" rtlCol="0">
            <a:spAutoFit/>
          </a:bodyPr>
          <a:lstStyle/>
          <a:p>
            <a:pPr algn="ctr"/>
            <a:r>
              <a:rPr lang="en-US" sz="2400"/>
              <a:t>physical address</a:t>
            </a:r>
          </a:p>
        </p:txBody>
      </p:sp>
      <p:cxnSp>
        <p:nvCxnSpPr>
          <p:cNvPr id="16" name="Straight Arrow Connector 15"/>
          <p:cNvCxnSpPr/>
          <p:nvPr/>
        </p:nvCxnSpPr>
        <p:spPr>
          <a:xfrm>
            <a:off x="3158054" y="2926941"/>
            <a:ext cx="2217650" cy="81641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3119764" y="4038600"/>
            <a:ext cx="2137123" cy="1191372"/>
            <a:chOff x="3554046" y="3533678"/>
            <a:chExt cx="2137123" cy="1191372"/>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54046" y="3533678"/>
              <a:ext cx="1556230" cy="1191372"/>
            </a:xfrm>
            <a:prstGeom prst="rect">
              <a:avLst/>
            </a:prstGeom>
          </p:spPr>
        </p:pic>
        <p:sp>
          <p:nvSpPr>
            <p:cNvPr id="22" name="TextBox 21"/>
            <p:cNvSpPr txBox="1"/>
            <p:nvPr/>
          </p:nvSpPr>
          <p:spPr>
            <a:xfrm>
              <a:off x="4914662" y="4170969"/>
              <a:ext cx="776507" cy="461665"/>
            </a:xfrm>
            <a:prstGeom prst="rect">
              <a:avLst/>
            </a:prstGeom>
            <a:noFill/>
          </p:spPr>
          <p:txBody>
            <a:bodyPr wrap="square" rtlCol="0">
              <a:spAutoFit/>
            </a:bodyPr>
            <a:lstStyle/>
            <a:p>
              <a:r>
                <a:rPr lang="en-US" sz="2400"/>
                <a:t>disk</a:t>
              </a:r>
            </a:p>
          </p:txBody>
        </p:sp>
      </p:grpSp>
      <p:cxnSp>
        <p:nvCxnSpPr>
          <p:cNvPr id="20" name="Straight Arrow Connector 19"/>
          <p:cNvCxnSpPr>
            <a:cxnSpLocks/>
          </p:cNvCxnSpPr>
          <p:nvPr/>
        </p:nvCxnSpPr>
        <p:spPr>
          <a:xfrm>
            <a:off x="2743200" y="3095058"/>
            <a:ext cx="810847" cy="10894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472577B8-E0A2-4580-9ADF-FAA333D72E1D}"/>
              </a:ext>
            </a:extLst>
          </p:cNvPr>
          <p:cNvSpPr>
            <a:spLocks noGrp="1"/>
          </p:cNvSpPr>
          <p:nvPr>
            <p:ph type="sldNum" sz="quarter" idx="12"/>
          </p:nvPr>
        </p:nvSpPr>
        <p:spPr/>
        <p:txBody>
          <a:bodyPr/>
          <a:lstStyle/>
          <a:p>
            <a:fld id="{0CFEC368-1D7A-4F81-ABF6-AE0E36BAF64C}" type="slidenum">
              <a:rPr lang="en-US" smtClean="0"/>
              <a:pPr/>
              <a:t>11</a:t>
            </a:fld>
            <a:endParaRPr lang="en-US"/>
          </a:p>
        </p:txBody>
      </p:sp>
      <p:sp>
        <p:nvSpPr>
          <p:cNvPr id="13" name="Footer Placeholder 12">
            <a:extLst>
              <a:ext uri="{FF2B5EF4-FFF2-40B4-BE49-F238E27FC236}">
                <a16:creationId xmlns:a16="http://schemas.microsoft.com/office/drawing/2014/main" id="{993D514A-C0E8-4844-8490-D63B07943289}"/>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09128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AB93-E603-40F1-9B67-4543BB1633A2}"/>
              </a:ext>
            </a:extLst>
          </p:cNvPr>
          <p:cNvSpPr>
            <a:spLocks noGrp="1"/>
          </p:cNvSpPr>
          <p:nvPr>
            <p:ph type="title"/>
          </p:nvPr>
        </p:nvSpPr>
        <p:spPr/>
        <p:txBody>
          <a:bodyPr/>
          <a:lstStyle/>
          <a:p>
            <a:r>
              <a:rPr lang="he-IL" dirty="0"/>
              <a:t>חסרון </a:t>
            </a:r>
            <a:r>
              <a:rPr lang="en-US" dirty="0"/>
              <a:t>3</a:t>
            </a:r>
            <a:r>
              <a:rPr lang="he-IL" dirty="0"/>
              <a:t>#: מחסור בזיכרון רציף</a:t>
            </a:r>
            <a:endParaRPr lang="en-US" dirty="0"/>
          </a:p>
        </p:txBody>
      </p:sp>
      <p:sp>
        <p:nvSpPr>
          <p:cNvPr id="7" name="Content Placeholder 6">
            <a:extLst>
              <a:ext uri="{FF2B5EF4-FFF2-40B4-BE49-F238E27FC236}">
                <a16:creationId xmlns:a16="http://schemas.microsoft.com/office/drawing/2014/main" id="{5672A494-B1FE-4502-A8CA-F67E15856C89}"/>
              </a:ext>
            </a:extLst>
          </p:cNvPr>
          <p:cNvSpPr>
            <a:spLocks noGrp="1"/>
          </p:cNvSpPr>
          <p:nvPr>
            <p:ph idx="1"/>
          </p:nvPr>
        </p:nvSpPr>
        <p:spPr/>
        <p:txBody>
          <a:bodyPr>
            <a:normAutofit/>
          </a:bodyPr>
          <a:lstStyle/>
          <a:p>
            <a:r>
              <a:rPr lang="he-IL"/>
              <a:t>במערכת </a:t>
            </a:r>
            <a:r>
              <a:rPr lang="he-IL" err="1"/>
              <a:t>אמיתית</a:t>
            </a:r>
            <a:r>
              <a:rPr lang="he-IL"/>
              <a:t>, הזיכרון עובר קיטוע (</a:t>
            </a:r>
            <a:r>
              <a:rPr lang="en-US"/>
              <a:t>fragmentation</a:t>
            </a:r>
            <a:r>
              <a:rPr lang="he-IL"/>
              <a:t>):</a:t>
            </a:r>
          </a:p>
          <a:p>
            <a:endParaRPr lang="he-IL"/>
          </a:p>
          <a:p>
            <a:endParaRPr lang="he-IL"/>
          </a:p>
          <a:p>
            <a:endParaRPr lang="he-IL"/>
          </a:p>
          <a:p>
            <a:endParaRPr lang="he-IL"/>
          </a:p>
          <a:p>
            <a:endParaRPr lang="he-IL"/>
          </a:p>
          <a:p>
            <a:endParaRPr lang="he-IL"/>
          </a:p>
          <a:p>
            <a:endParaRPr lang="he-IL"/>
          </a:p>
          <a:p>
            <a:pPr marL="0" indent="0">
              <a:buNone/>
            </a:pPr>
            <a:endParaRPr lang="he-IL"/>
          </a:p>
          <a:p>
            <a:r>
              <a:rPr lang="he-IL"/>
              <a:t>גם כאשר יש מספיק זיכרון במערכת, הוא "שבור" לרסיסים.</a:t>
            </a:r>
          </a:p>
        </p:txBody>
      </p:sp>
      <p:pic>
        <p:nvPicPr>
          <p:cNvPr id="1030" name="Picture 6" descr="https://harmony.imgix.net/https%3A%2F%2Fcollectiveidea.harmonycms.com%2Fassets%2Fmalloc_memory_fragmentation.png?auto=compress&amp;s=d9f34b5fb9c6ca1deb539ea5f63f5da0">
            <a:extLst>
              <a:ext uri="{FF2B5EF4-FFF2-40B4-BE49-F238E27FC236}">
                <a16:creationId xmlns:a16="http://schemas.microsoft.com/office/drawing/2014/main" id="{4866DA4D-8C9B-4DDF-AD5C-15EFAF61A1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047" b="3898"/>
          <a:stretch/>
        </p:blipFill>
        <p:spPr bwMode="auto">
          <a:xfrm>
            <a:off x="0" y="2153896"/>
            <a:ext cx="9144000" cy="333213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34060986-58BE-4DD5-8472-17E931E9C8EC}"/>
              </a:ext>
            </a:extLst>
          </p:cNvPr>
          <p:cNvSpPr>
            <a:spLocks noGrp="1"/>
          </p:cNvSpPr>
          <p:nvPr>
            <p:ph type="sldNum" sz="quarter" idx="12"/>
          </p:nvPr>
        </p:nvSpPr>
        <p:spPr/>
        <p:txBody>
          <a:bodyPr/>
          <a:lstStyle/>
          <a:p>
            <a:fld id="{0CFEC368-1D7A-4F81-ABF6-AE0E36BAF64C}" type="slidenum">
              <a:rPr lang="en-US" smtClean="0"/>
              <a:pPr/>
              <a:t>12</a:t>
            </a:fld>
            <a:endParaRPr lang="en-US"/>
          </a:p>
        </p:txBody>
      </p:sp>
      <p:sp>
        <p:nvSpPr>
          <p:cNvPr id="5" name="Footer Placeholder 4">
            <a:extLst>
              <a:ext uri="{FF2B5EF4-FFF2-40B4-BE49-F238E27FC236}">
                <a16:creationId xmlns:a16="http://schemas.microsoft.com/office/drawing/2014/main" id="{31442D63-503B-4FC5-855F-44B5761C3FF7}"/>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0987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he-IL" altLang="he-IL" dirty="0"/>
              <a:t>פרגמנטציה (</a:t>
            </a:r>
            <a:r>
              <a:rPr lang="en-US" altLang="he-IL" dirty="0"/>
              <a:t>fragmentation</a:t>
            </a:r>
            <a:r>
              <a:rPr lang="he-IL" altLang="he-IL" dirty="0"/>
              <a:t>)</a:t>
            </a:r>
            <a:endParaRPr lang="en-US" altLang="he-IL" dirty="0"/>
          </a:p>
        </p:txBody>
      </p:sp>
      <p:sp>
        <p:nvSpPr>
          <p:cNvPr id="35844" name="Rectangle 3"/>
          <p:cNvSpPr>
            <a:spLocks noGrp="1" noChangeArrowheads="1"/>
          </p:cNvSpPr>
          <p:nvPr>
            <p:ph type="body" idx="1"/>
          </p:nvPr>
        </p:nvSpPr>
        <p:spPr/>
        <p:txBody>
          <a:bodyPr>
            <a:normAutofit/>
          </a:bodyPr>
          <a:lstStyle/>
          <a:p>
            <a:r>
              <a:rPr lang="he-IL" altLang="he-IL" dirty="0"/>
              <a:t>בזבוז זיכרון כתוצאה משימוש מתמשך ולא יעיל בו</a:t>
            </a:r>
          </a:p>
          <a:p>
            <a:r>
              <a:rPr lang="he-IL" altLang="he-IL" dirty="0"/>
              <a:t>פרגמנטציה </a:t>
            </a:r>
            <a:r>
              <a:rPr lang="he-IL" altLang="he-IL" b="1" dirty="0">
                <a:solidFill>
                  <a:srgbClr val="0000FF"/>
                </a:solidFill>
              </a:rPr>
              <a:t>חיצונית</a:t>
            </a:r>
            <a:r>
              <a:rPr lang="he-IL" altLang="he-IL" dirty="0"/>
              <a:t> (</a:t>
            </a:r>
            <a:r>
              <a:rPr lang="en-US" altLang="he-IL" dirty="0"/>
              <a:t>external</a:t>
            </a:r>
            <a:r>
              <a:rPr lang="he-IL" altLang="he-IL" dirty="0"/>
              <a:t>) – בזבוז </a:t>
            </a:r>
            <a:r>
              <a:rPr lang="he-IL" altLang="he-IL" b="1" dirty="0"/>
              <a:t>מחוץ </a:t>
            </a:r>
            <a:r>
              <a:rPr lang="he-IL" altLang="he-IL" dirty="0"/>
              <a:t>למקטעי הזיכרון בגלל שהם מפוזרים במרחב.</a:t>
            </a:r>
          </a:p>
          <a:p>
            <a:pPr lvl="1"/>
            <a:r>
              <a:rPr lang="he-IL" altLang="he-IL" dirty="0"/>
              <a:t>לדוגמה: </a:t>
            </a:r>
            <a:r>
              <a:rPr lang="he-IL" dirty="0"/>
              <a:t>מערך </a:t>
            </a:r>
            <a:r>
              <a:rPr lang="en-US" dirty="0"/>
              <a:t>C</a:t>
            </a:r>
            <a:r>
              <a:rPr lang="he-IL" dirty="0"/>
              <a:t> חייב להיות מוקצה בצורה רציפה בזיכרון. </a:t>
            </a:r>
          </a:p>
          <a:p>
            <a:pPr lvl="1"/>
            <a:r>
              <a:rPr lang="he-IL" dirty="0"/>
              <a:t>ייתכן כי לא נצליח להקצות מערך בגודל נתון למרות שיש מספיק זיכרון – סכום כל החורים במרחב גדול מספיק, </a:t>
            </a:r>
            <a:r>
              <a:rPr lang="he-IL" altLang="he-IL" dirty="0"/>
              <a:t>אבל החורים לא מאורגנים באופן רציף.</a:t>
            </a:r>
          </a:p>
          <a:p>
            <a:r>
              <a:rPr lang="he-IL" altLang="he-IL" dirty="0"/>
              <a:t>פרגמנטציה </a:t>
            </a:r>
            <a:r>
              <a:rPr lang="he-IL" altLang="he-IL" b="1" dirty="0">
                <a:solidFill>
                  <a:srgbClr val="0000FF"/>
                </a:solidFill>
              </a:rPr>
              <a:t>פנימית</a:t>
            </a:r>
            <a:r>
              <a:rPr lang="he-IL" altLang="he-IL" dirty="0"/>
              <a:t> (</a:t>
            </a:r>
            <a:r>
              <a:rPr lang="en-US" altLang="he-IL" dirty="0"/>
              <a:t>internal</a:t>
            </a:r>
            <a:r>
              <a:rPr lang="he-IL" altLang="he-IL" dirty="0"/>
              <a:t>) – בזבוז </a:t>
            </a:r>
            <a:r>
              <a:rPr lang="he-IL" altLang="he-IL" b="1" dirty="0"/>
              <a:t>בתוך </a:t>
            </a:r>
            <a:r>
              <a:rPr lang="he-IL" altLang="he-IL" dirty="0"/>
              <a:t>מקטעי הזיכרון כתוצאה מהקצאת יתר.</a:t>
            </a:r>
          </a:p>
          <a:p>
            <a:pPr lvl="1"/>
            <a:r>
              <a:rPr lang="he-IL" altLang="he-IL" dirty="0"/>
              <a:t>לדוגמה: משתמש המקבל פיסת זיכרון גדולה יותר ממה שהוא משתמש בפועל (למשל, דרך </a:t>
            </a:r>
            <a:r>
              <a:rPr lang="en-US" altLang="he-IL" dirty="0" err="1"/>
              <a:t>malloc</a:t>
            </a:r>
            <a:r>
              <a:rPr lang="he-IL" altLang="he-IL" dirty="0"/>
              <a:t>) </a:t>
            </a:r>
          </a:p>
          <a:p>
            <a:pPr lvl="1"/>
            <a:endParaRPr lang="he-IL" altLang="he-IL" dirty="0"/>
          </a:p>
          <a:p>
            <a:pPr lvl="1"/>
            <a:endParaRPr lang="he-IL" altLang="he-IL" dirty="0"/>
          </a:p>
        </p:txBody>
      </p:sp>
      <p:sp>
        <p:nvSpPr>
          <p:cNvPr id="3" name="Slide Number Placeholder 2">
            <a:extLst>
              <a:ext uri="{FF2B5EF4-FFF2-40B4-BE49-F238E27FC236}">
                <a16:creationId xmlns:a16="http://schemas.microsoft.com/office/drawing/2014/main" id="{03E707B3-16CF-4C85-814F-FD2DD9A469C6}"/>
              </a:ext>
            </a:extLst>
          </p:cNvPr>
          <p:cNvSpPr>
            <a:spLocks noGrp="1"/>
          </p:cNvSpPr>
          <p:nvPr>
            <p:ph type="sldNum" sz="quarter" idx="12"/>
          </p:nvPr>
        </p:nvSpPr>
        <p:spPr/>
        <p:txBody>
          <a:bodyPr/>
          <a:lstStyle/>
          <a:p>
            <a:fld id="{0CFEC368-1D7A-4F81-ABF6-AE0E36BAF64C}" type="slidenum">
              <a:rPr lang="en-US" smtClean="0"/>
              <a:pPr/>
              <a:t>13</a:t>
            </a:fld>
            <a:endParaRPr lang="en-US"/>
          </a:p>
        </p:txBody>
      </p:sp>
      <p:sp>
        <p:nvSpPr>
          <p:cNvPr id="4" name="Footer Placeholder 3">
            <a:extLst>
              <a:ext uri="{FF2B5EF4-FFF2-40B4-BE49-F238E27FC236}">
                <a16:creationId xmlns:a16="http://schemas.microsoft.com/office/drawing/2014/main" id="{A2F50ED5-E80B-4FE5-90CB-ADA00E094348}"/>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409775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he-IL" altLang="he-IL" dirty="0"/>
              <a:t>פרגמנטציה (</a:t>
            </a:r>
            <a:r>
              <a:rPr lang="en-US" altLang="he-IL" dirty="0"/>
              <a:t>fragmentation</a:t>
            </a:r>
            <a:r>
              <a:rPr lang="he-IL" altLang="he-IL" dirty="0"/>
              <a:t>)</a:t>
            </a:r>
            <a:endParaRPr lang="en-US" altLang="he-IL" dirty="0"/>
          </a:p>
        </p:txBody>
      </p:sp>
      <p:sp>
        <p:nvSpPr>
          <p:cNvPr id="4" name="Footer Placeholder 3">
            <a:extLst>
              <a:ext uri="{FF2B5EF4-FFF2-40B4-BE49-F238E27FC236}">
                <a16:creationId xmlns:a16="http://schemas.microsoft.com/office/drawing/2014/main" id="{A2F50ED5-E80B-4FE5-90CB-ADA00E094348}"/>
              </a:ext>
            </a:extLst>
          </p:cNvPr>
          <p:cNvSpPr>
            <a:spLocks noGrp="1"/>
          </p:cNvSpPr>
          <p:nvPr>
            <p:ph type="ftr" sz="quarter" idx="11"/>
          </p:nvPr>
        </p:nvSpPr>
        <p:spPr/>
        <p:txBody>
          <a:bodyPr/>
          <a:lstStyle/>
          <a:p>
            <a:pPr algn="r"/>
            <a:r>
              <a:rPr lang="he-IL"/>
              <a:t>מערכות הפעלה - תרגול 10</a:t>
            </a:r>
            <a:endParaRPr lang="en-US"/>
          </a:p>
        </p:txBody>
      </p:sp>
      <p:sp>
        <p:nvSpPr>
          <p:cNvPr id="3" name="Slide Number Placeholder 2">
            <a:extLst>
              <a:ext uri="{FF2B5EF4-FFF2-40B4-BE49-F238E27FC236}">
                <a16:creationId xmlns:a16="http://schemas.microsoft.com/office/drawing/2014/main" id="{03E707B3-16CF-4C85-814F-FD2DD9A469C6}"/>
              </a:ext>
            </a:extLst>
          </p:cNvPr>
          <p:cNvSpPr>
            <a:spLocks noGrp="1"/>
          </p:cNvSpPr>
          <p:nvPr>
            <p:ph type="sldNum" sz="quarter" idx="12"/>
          </p:nvPr>
        </p:nvSpPr>
        <p:spPr/>
        <p:txBody>
          <a:bodyPr/>
          <a:lstStyle/>
          <a:p>
            <a:fld id="{0CFEC368-1D7A-4F81-ABF6-AE0E36BAF64C}" type="slidenum">
              <a:rPr lang="en-US" smtClean="0"/>
              <a:pPr/>
              <a:t>14</a:t>
            </a:fld>
            <a:endParaRPr lang="en-US"/>
          </a:p>
        </p:txBody>
      </p:sp>
      <p:pic>
        <p:nvPicPr>
          <p:cNvPr id="3074" name="Picture 2" descr="Image result for Internal fragm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880" y="1709928"/>
            <a:ext cx="5562600" cy="4728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9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הפתרון: זיכרון וירטואלי</a:t>
            </a:r>
            <a:endParaRPr lang="en-US"/>
          </a:p>
        </p:txBody>
      </p:sp>
      <p:sp>
        <p:nvSpPr>
          <p:cNvPr id="3" name="Content Placeholder 2">
            <a:extLst>
              <a:ext uri="{FF2B5EF4-FFF2-40B4-BE49-F238E27FC236}">
                <a16:creationId xmlns:a16="http://schemas.microsoft.com/office/drawing/2014/main" id="{68EE10E8-FF47-48BC-9273-B08D20CA425C}"/>
              </a:ext>
            </a:extLst>
          </p:cNvPr>
          <p:cNvSpPr>
            <a:spLocks noGrp="1"/>
          </p:cNvSpPr>
          <p:nvPr>
            <p:ph idx="1"/>
          </p:nvPr>
        </p:nvSpPr>
        <p:spPr/>
        <p:txBody>
          <a:bodyPr/>
          <a:lstStyle/>
          <a:p>
            <a:r>
              <a:rPr lang="he-IL" dirty="0"/>
              <a:t>פקודות </a:t>
            </a:r>
            <a:r>
              <a:rPr lang="he-IL" b="1" dirty="0"/>
              <a:t>המעבד</a:t>
            </a:r>
            <a:r>
              <a:rPr lang="he-IL" dirty="0"/>
              <a:t> (</a:t>
            </a:r>
            <a:r>
              <a:rPr lang="en-US" dirty="0"/>
              <a:t>load, store</a:t>
            </a:r>
            <a:r>
              <a:rPr lang="he-IL" dirty="0"/>
              <a:t>) יגשו למרחב זיכרון וירטואלי.</a:t>
            </a:r>
          </a:p>
          <a:p>
            <a:pPr lvl="1"/>
            <a:r>
              <a:rPr lang="he-IL" b="1" dirty="0"/>
              <a:t>מערכת ההפעלה </a:t>
            </a:r>
            <a:r>
              <a:rPr lang="he-IL" dirty="0"/>
              <a:t>תגדיר מיפוי (== פונקציה) בין כתובות וירטואליות לפיזיות, כלומר לכל כתובת וירטואלית מתאימה בדיוק כתובת פיזית אחת.</a:t>
            </a:r>
          </a:p>
          <a:p>
            <a:pPr lvl="1"/>
            <a:r>
              <a:rPr lang="he-IL" dirty="0"/>
              <a:t>רכיב </a:t>
            </a:r>
            <a:r>
              <a:rPr lang="he-IL" b="1" dirty="0"/>
              <a:t>חומרה</a:t>
            </a:r>
            <a:r>
              <a:rPr lang="he-IL" dirty="0"/>
              <a:t> מיוחד (</a:t>
            </a:r>
            <a:r>
              <a:rPr lang="en-US" b="1" dirty="0">
                <a:solidFill>
                  <a:srgbClr val="0000FF"/>
                </a:solidFill>
              </a:rPr>
              <a:t>MMU</a:t>
            </a:r>
            <a:r>
              <a:rPr lang="he-IL" dirty="0"/>
              <a:t>) יתרגם כל גישה לזיכרון הוירטואלי.</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559" y="4809495"/>
            <a:ext cx="731520" cy="745220"/>
          </a:xfrm>
          <a:prstGeom prst="rect">
            <a:avLst/>
          </a:prstGeom>
        </p:spPr>
      </p:pic>
      <p:grpSp>
        <p:nvGrpSpPr>
          <p:cNvPr id="8" name="Group 7"/>
          <p:cNvGrpSpPr/>
          <p:nvPr/>
        </p:nvGrpSpPr>
        <p:grpSpPr>
          <a:xfrm>
            <a:off x="7403511" y="3556110"/>
            <a:ext cx="1209672" cy="3070909"/>
            <a:chOff x="6053918" y="1212156"/>
            <a:chExt cx="1209672" cy="3070909"/>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5354132" y="2612683"/>
              <a:ext cx="2609244" cy="731520"/>
            </a:xfrm>
            <a:prstGeom prst="rect">
              <a:avLst/>
            </a:prstGeom>
          </p:spPr>
        </p:pic>
        <p:sp>
          <p:nvSpPr>
            <p:cNvPr id="7" name="TextBox 6"/>
            <p:cNvSpPr txBox="1"/>
            <p:nvPr/>
          </p:nvSpPr>
          <p:spPr>
            <a:xfrm>
              <a:off x="6053918" y="1212156"/>
              <a:ext cx="1209672" cy="461665"/>
            </a:xfrm>
            <a:prstGeom prst="rect">
              <a:avLst/>
            </a:prstGeom>
            <a:noFill/>
          </p:spPr>
          <p:txBody>
            <a:bodyPr wrap="square" rtlCol="0">
              <a:spAutoFit/>
            </a:bodyPr>
            <a:lstStyle/>
            <a:p>
              <a:r>
                <a:rPr lang="en-US" sz="2400"/>
                <a:t>DRAM</a:t>
              </a:r>
            </a:p>
          </p:txBody>
        </p:sp>
      </p:grpSp>
      <p:cxnSp>
        <p:nvCxnSpPr>
          <p:cNvPr id="20" name="Straight Arrow Connector 19"/>
          <p:cNvCxnSpPr>
            <a:cxnSpLocks/>
          </p:cNvCxnSpPr>
          <p:nvPr/>
        </p:nvCxnSpPr>
        <p:spPr>
          <a:xfrm>
            <a:off x="5488953" y="4943242"/>
            <a:ext cx="184475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5488953" y="5369123"/>
            <a:ext cx="1840942" cy="4311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578254" y="4841073"/>
            <a:ext cx="1801942" cy="2286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578254" y="5332112"/>
            <a:ext cx="1801942" cy="401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68871" y="3979073"/>
            <a:ext cx="1387157" cy="830997"/>
          </a:xfrm>
          <a:prstGeom prst="rect">
            <a:avLst/>
          </a:prstGeom>
          <a:noFill/>
        </p:spPr>
        <p:txBody>
          <a:bodyPr wrap="square" rtlCol="0">
            <a:spAutoFit/>
          </a:bodyPr>
          <a:lstStyle/>
          <a:p>
            <a:pPr algn="ctr"/>
            <a:r>
              <a:rPr lang="en-US" sz="2400"/>
              <a:t>physical address</a:t>
            </a:r>
          </a:p>
        </p:txBody>
      </p:sp>
      <p:sp>
        <p:nvSpPr>
          <p:cNvPr id="30" name="TextBox 29"/>
          <p:cNvSpPr txBox="1"/>
          <p:nvPr/>
        </p:nvSpPr>
        <p:spPr>
          <a:xfrm>
            <a:off x="1703422" y="4001260"/>
            <a:ext cx="1387157" cy="830997"/>
          </a:xfrm>
          <a:prstGeom prst="rect">
            <a:avLst/>
          </a:prstGeom>
          <a:noFill/>
        </p:spPr>
        <p:txBody>
          <a:bodyPr wrap="square" rtlCol="0">
            <a:spAutoFit/>
          </a:bodyPr>
          <a:lstStyle/>
          <a:p>
            <a:pPr algn="ctr"/>
            <a:r>
              <a:rPr lang="en-US" sz="2400"/>
              <a:t>virtual address</a:t>
            </a:r>
          </a:p>
        </p:txBody>
      </p:sp>
      <p:graphicFrame>
        <p:nvGraphicFramePr>
          <p:cNvPr id="31" name="Table 30"/>
          <p:cNvGraphicFramePr>
            <a:graphicFrameLocks noGrp="1"/>
          </p:cNvGraphicFramePr>
          <p:nvPr>
            <p:extLst>
              <p:ext uri="{D42A27DB-BD31-4B8C-83A1-F6EECF244321}">
                <p14:modId xmlns:p14="http://schemas.microsoft.com/office/powerpoint/2010/main" val="3957757915"/>
              </p:ext>
            </p:extLst>
          </p:nvPr>
        </p:nvGraphicFramePr>
        <p:xfrm>
          <a:off x="3579372" y="4483709"/>
          <a:ext cx="1600706" cy="1215713"/>
        </p:xfrm>
        <a:graphic>
          <a:graphicData uri="http://schemas.openxmlformats.org/drawingml/2006/table">
            <a:tbl>
              <a:tblPr firstRow="1" bandRow="1">
                <a:tableStyleId>{BDBED569-4797-4DF1-A0F4-6AAB3CD982D8}</a:tableStyleId>
              </a:tblPr>
              <a:tblGrid>
                <a:gridCol w="1600706">
                  <a:extLst>
                    <a:ext uri="{9D8B030D-6E8A-4147-A177-3AD203B41FA5}">
                      <a16:colId xmlns:a16="http://schemas.microsoft.com/office/drawing/2014/main" val="20000"/>
                    </a:ext>
                  </a:extLst>
                </a:gridCol>
              </a:tblGrid>
              <a:tr h="1215713">
                <a:tc>
                  <a:txBody>
                    <a:bodyPr/>
                    <a:lstStyle/>
                    <a:p>
                      <a:pPr algn="ctr"/>
                      <a:r>
                        <a:rPr lang="en-US" sz="2400"/>
                        <a:t>virtual</a:t>
                      </a:r>
                      <a:r>
                        <a:rPr lang="en-US" sz="2400" baseline="0"/>
                        <a:t> memory space</a:t>
                      </a:r>
                      <a:endParaRPr lang="en-US" sz="2400"/>
                    </a:p>
                  </a:txBody>
                  <a:tcPr anchor="ctr"/>
                </a:tc>
                <a:extLst>
                  <a:ext uri="{0D108BD9-81ED-4DB2-BD59-A6C34878D82A}">
                    <a16:rowId xmlns:a16="http://schemas.microsoft.com/office/drawing/2014/main" val="10000"/>
                  </a:ext>
                </a:extLst>
              </a:tr>
            </a:tbl>
          </a:graphicData>
        </a:graphic>
      </p:graphicFrame>
      <p:sp>
        <p:nvSpPr>
          <p:cNvPr id="10" name="Slide Number Placeholder 9">
            <a:extLst>
              <a:ext uri="{FF2B5EF4-FFF2-40B4-BE49-F238E27FC236}">
                <a16:creationId xmlns:a16="http://schemas.microsoft.com/office/drawing/2014/main" id="{B531CABF-1DDF-49BD-BEBB-9B3E8E1BA500}"/>
              </a:ext>
            </a:extLst>
          </p:cNvPr>
          <p:cNvSpPr>
            <a:spLocks noGrp="1"/>
          </p:cNvSpPr>
          <p:nvPr>
            <p:ph type="sldNum" sz="quarter" idx="12"/>
          </p:nvPr>
        </p:nvSpPr>
        <p:spPr/>
        <p:txBody>
          <a:bodyPr/>
          <a:lstStyle/>
          <a:p>
            <a:fld id="{0CFEC368-1D7A-4F81-ABF6-AE0E36BAF64C}" type="slidenum">
              <a:rPr lang="en-US" smtClean="0"/>
              <a:pPr/>
              <a:t>15</a:t>
            </a:fld>
            <a:endParaRPr lang="en-US"/>
          </a:p>
        </p:txBody>
      </p:sp>
      <p:sp>
        <p:nvSpPr>
          <p:cNvPr id="9" name="Footer Placeholder 8">
            <a:extLst>
              <a:ext uri="{FF2B5EF4-FFF2-40B4-BE49-F238E27FC236}">
                <a16:creationId xmlns:a16="http://schemas.microsoft.com/office/drawing/2014/main" id="{4B54B023-E3A2-45D2-90A7-F878FD1F07BE}"/>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72488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a:t>זיכרון וירטואלי נותן בידוד/הגנה</a:t>
            </a:r>
            <a:endParaRPr lang="en-US"/>
          </a:p>
        </p:txBody>
      </p:sp>
      <p:sp>
        <p:nvSpPr>
          <p:cNvPr id="3" name="Content Placeholder 2">
            <a:extLst>
              <a:ext uri="{FF2B5EF4-FFF2-40B4-BE49-F238E27FC236}">
                <a16:creationId xmlns:a16="http://schemas.microsoft.com/office/drawing/2014/main" id="{C348D033-603F-4BB8-BA40-6C616A093FE8}"/>
              </a:ext>
            </a:extLst>
          </p:cNvPr>
          <p:cNvSpPr>
            <a:spLocks noGrp="1"/>
          </p:cNvSpPr>
          <p:nvPr>
            <p:ph idx="1"/>
          </p:nvPr>
        </p:nvSpPr>
        <p:spPr/>
        <p:txBody>
          <a:bodyPr/>
          <a:lstStyle/>
          <a:p>
            <a:r>
              <a:rPr lang="he-IL"/>
              <a:t>תהליך יכול לגשת רק למרחב הזיכרון הוירטואלי שלו עצמו.</a:t>
            </a:r>
            <a:endParaRPr lang="en-US"/>
          </a:p>
          <a:p>
            <a:pPr lvl="1"/>
            <a:r>
              <a:rPr lang="he-IL"/>
              <a:t>כל תהליך מקבל אשליה שהוא לבד במערכת.</a:t>
            </a: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599" y="3674252"/>
            <a:ext cx="731520" cy="74522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8599" y="5304412"/>
            <a:ext cx="731520" cy="718196"/>
          </a:xfrm>
          <a:prstGeom prst="rect">
            <a:avLst/>
          </a:prstGeom>
        </p:spPr>
      </p:pic>
      <p:grpSp>
        <p:nvGrpSpPr>
          <p:cNvPr id="8" name="Group 7"/>
          <p:cNvGrpSpPr/>
          <p:nvPr/>
        </p:nvGrpSpPr>
        <p:grpSpPr>
          <a:xfrm>
            <a:off x="7454986" y="2947047"/>
            <a:ext cx="1231814" cy="3147109"/>
            <a:chOff x="6087860" y="922124"/>
            <a:chExt cx="1231814" cy="3147109"/>
          </a:xfrm>
        </p:grpSpPr>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5323146" y="2398851"/>
              <a:ext cx="2609244" cy="731520"/>
            </a:xfrm>
            <a:prstGeom prst="rect">
              <a:avLst/>
            </a:prstGeom>
          </p:spPr>
        </p:pic>
        <p:sp>
          <p:nvSpPr>
            <p:cNvPr id="7" name="TextBox 6"/>
            <p:cNvSpPr txBox="1"/>
            <p:nvPr/>
          </p:nvSpPr>
          <p:spPr>
            <a:xfrm>
              <a:off x="6087860" y="922124"/>
              <a:ext cx="1231814" cy="461665"/>
            </a:xfrm>
            <a:prstGeom prst="rect">
              <a:avLst/>
            </a:prstGeom>
            <a:noFill/>
          </p:spPr>
          <p:txBody>
            <a:bodyPr wrap="square" rtlCol="0">
              <a:spAutoFit/>
            </a:bodyPr>
            <a:lstStyle/>
            <a:p>
              <a:r>
                <a:rPr lang="en-US" sz="2400"/>
                <a:t>DRAM</a:t>
              </a:r>
            </a:p>
          </p:txBody>
        </p:sp>
      </p:grpSp>
      <p:cxnSp>
        <p:nvCxnSpPr>
          <p:cNvPr id="20" name="Straight Arrow Connector 19"/>
          <p:cNvCxnSpPr/>
          <p:nvPr/>
        </p:nvCxnSpPr>
        <p:spPr>
          <a:xfrm>
            <a:off x="5409738" y="3862238"/>
            <a:ext cx="1801942" cy="401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407618" y="5766071"/>
            <a:ext cx="1804062" cy="2767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407618" y="4214668"/>
            <a:ext cx="1804062" cy="13959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458132" y="4241015"/>
            <a:ext cx="1753548" cy="10817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549294" y="3705830"/>
            <a:ext cx="1801942" cy="2286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560910" y="5766071"/>
            <a:ext cx="1706891" cy="40557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560909" y="5498894"/>
            <a:ext cx="1730732" cy="10443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549294" y="4196869"/>
            <a:ext cx="1801942" cy="401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574349" y="2843254"/>
            <a:ext cx="1387157" cy="830997"/>
          </a:xfrm>
          <a:prstGeom prst="rect">
            <a:avLst/>
          </a:prstGeom>
          <a:noFill/>
        </p:spPr>
        <p:txBody>
          <a:bodyPr wrap="square" rtlCol="0">
            <a:spAutoFit/>
          </a:bodyPr>
          <a:lstStyle/>
          <a:p>
            <a:pPr algn="ctr"/>
            <a:r>
              <a:rPr lang="en-US" sz="2400"/>
              <a:t>physical address</a:t>
            </a:r>
          </a:p>
        </p:txBody>
      </p:sp>
      <p:sp>
        <p:nvSpPr>
          <p:cNvPr id="30" name="TextBox 29"/>
          <p:cNvSpPr txBox="1"/>
          <p:nvPr/>
        </p:nvSpPr>
        <p:spPr>
          <a:xfrm>
            <a:off x="1690874" y="2843255"/>
            <a:ext cx="1387157" cy="830997"/>
          </a:xfrm>
          <a:prstGeom prst="rect">
            <a:avLst/>
          </a:prstGeom>
          <a:noFill/>
        </p:spPr>
        <p:txBody>
          <a:bodyPr wrap="square" rtlCol="0">
            <a:spAutoFit/>
          </a:bodyPr>
          <a:lstStyle/>
          <a:p>
            <a:pPr algn="ctr"/>
            <a:r>
              <a:rPr lang="en-US" sz="2400"/>
              <a:t>virtual address</a:t>
            </a:r>
          </a:p>
        </p:txBody>
      </p:sp>
      <p:graphicFrame>
        <p:nvGraphicFramePr>
          <p:cNvPr id="31" name="Table 30"/>
          <p:cNvGraphicFramePr>
            <a:graphicFrameLocks noGrp="1"/>
          </p:cNvGraphicFramePr>
          <p:nvPr>
            <p:extLst>
              <p:ext uri="{D42A27DB-BD31-4B8C-83A1-F6EECF244321}">
                <p14:modId xmlns:p14="http://schemas.microsoft.com/office/powerpoint/2010/main" val="463119703"/>
              </p:ext>
            </p:extLst>
          </p:nvPr>
        </p:nvGraphicFramePr>
        <p:xfrm>
          <a:off x="3467770" y="3348466"/>
          <a:ext cx="1666643" cy="1215713"/>
        </p:xfrm>
        <a:graphic>
          <a:graphicData uri="http://schemas.openxmlformats.org/drawingml/2006/table">
            <a:tbl>
              <a:tblPr firstRow="1" bandRow="1">
                <a:tableStyleId>{BDBED569-4797-4DF1-A0F4-6AAB3CD982D8}</a:tableStyleId>
              </a:tblPr>
              <a:tblGrid>
                <a:gridCol w="1666643">
                  <a:extLst>
                    <a:ext uri="{9D8B030D-6E8A-4147-A177-3AD203B41FA5}">
                      <a16:colId xmlns:a16="http://schemas.microsoft.com/office/drawing/2014/main" val="20000"/>
                    </a:ext>
                  </a:extLst>
                </a:gridCol>
              </a:tblGrid>
              <a:tr h="1215713">
                <a:tc>
                  <a:txBody>
                    <a:bodyPr/>
                    <a:lstStyle/>
                    <a:p>
                      <a:pPr algn="ctr"/>
                      <a:r>
                        <a:rPr lang="en-US" sz="2400"/>
                        <a:t>virtual</a:t>
                      </a:r>
                      <a:r>
                        <a:rPr lang="en-US" sz="2400" baseline="0"/>
                        <a:t> memory space #1</a:t>
                      </a:r>
                      <a:endParaRPr lang="en-US" sz="2400"/>
                    </a:p>
                  </a:txBody>
                  <a:tcPr anchor="ctr"/>
                </a:tc>
                <a:extLst>
                  <a:ext uri="{0D108BD9-81ED-4DB2-BD59-A6C34878D82A}">
                    <a16:rowId xmlns:a16="http://schemas.microsoft.com/office/drawing/2014/main" val="10000"/>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48158854"/>
              </p:ext>
            </p:extLst>
          </p:nvPr>
        </p:nvGraphicFramePr>
        <p:xfrm>
          <a:off x="3466096" y="5228758"/>
          <a:ext cx="1668317" cy="1215713"/>
        </p:xfrm>
        <a:graphic>
          <a:graphicData uri="http://schemas.openxmlformats.org/drawingml/2006/table">
            <a:tbl>
              <a:tblPr firstRow="1" bandRow="1">
                <a:tableStyleId>{BDBED569-4797-4DF1-A0F4-6AAB3CD982D8}</a:tableStyleId>
              </a:tblPr>
              <a:tblGrid>
                <a:gridCol w="1668317">
                  <a:extLst>
                    <a:ext uri="{9D8B030D-6E8A-4147-A177-3AD203B41FA5}">
                      <a16:colId xmlns:a16="http://schemas.microsoft.com/office/drawing/2014/main" val="20000"/>
                    </a:ext>
                  </a:extLst>
                </a:gridCol>
              </a:tblGrid>
              <a:tr h="1215713">
                <a:tc>
                  <a:txBody>
                    <a:bodyPr/>
                    <a:lstStyle/>
                    <a:p>
                      <a:pPr algn="ctr"/>
                      <a:r>
                        <a:rPr lang="en-US" sz="2400"/>
                        <a:t>virtual</a:t>
                      </a:r>
                      <a:r>
                        <a:rPr lang="en-US" sz="2400" baseline="0"/>
                        <a:t> memory space #2</a:t>
                      </a:r>
                      <a:endParaRPr lang="en-US" sz="2400"/>
                    </a:p>
                  </a:txBody>
                  <a:tcPr anchor="ctr"/>
                </a:tc>
                <a:extLst>
                  <a:ext uri="{0D108BD9-81ED-4DB2-BD59-A6C34878D82A}">
                    <a16:rowId xmlns:a16="http://schemas.microsoft.com/office/drawing/2014/main" val="10000"/>
                  </a:ext>
                </a:extLst>
              </a:tr>
            </a:tbl>
          </a:graphicData>
        </a:graphic>
      </p:graphicFrame>
      <p:sp>
        <p:nvSpPr>
          <p:cNvPr id="11" name="Slide Number Placeholder 10">
            <a:extLst>
              <a:ext uri="{FF2B5EF4-FFF2-40B4-BE49-F238E27FC236}">
                <a16:creationId xmlns:a16="http://schemas.microsoft.com/office/drawing/2014/main" id="{7E54CEA0-1C89-49DF-B340-91882B00666E}"/>
              </a:ext>
            </a:extLst>
          </p:cNvPr>
          <p:cNvSpPr>
            <a:spLocks noGrp="1"/>
          </p:cNvSpPr>
          <p:nvPr>
            <p:ph type="sldNum" sz="quarter" idx="12"/>
          </p:nvPr>
        </p:nvSpPr>
        <p:spPr/>
        <p:txBody>
          <a:bodyPr/>
          <a:lstStyle/>
          <a:p>
            <a:fld id="{0CFEC368-1D7A-4F81-ABF6-AE0E36BAF64C}" type="slidenum">
              <a:rPr lang="en-US" smtClean="0"/>
              <a:pPr/>
              <a:t>16</a:t>
            </a:fld>
            <a:endParaRPr lang="en-US"/>
          </a:p>
        </p:txBody>
      </p:sp>
      <p:sp>
        <p:nvSpPr>
          <p:cNvPr id="10" name="Footer Placeholder 9">
            <a:extLst>
              <a:ext uri="{FF2B5EF4-FFF2-40B4-BE49-F238E27FC236}">
                <a16:creationId xmlns:a16="http://schemas.microsoft.com/office/drawing/2014/main" id="{E464353A-8F90-4F48-96BA-5CA14AE2A97C}"/>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415968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זיכרון וירטואלי מספק רציפות</a:t>
            </a:r>
            <a:endParaRPr lang="en-US"/>
          </a:p>
        </p:txBody>
      </p:sp>
      <p:pic>
        <p:nvPicPr>
          <p:cNvPr id="6" name="Content Placeholder 5">
            <a:extLst>
              <a:ext uri="{FF2B5EF4-FFF2-40B4-BE49-F238E27FC236}">
                <a16:creationId xmlns:a16="http://schemas.microsoft.com/office/drawing/2014/main" id="{93786B09-CAAC-45A8-967E-7B1E996F91C5}"/>
              </a:ext>
            </a:extLst>
          </p:cNvPr>
          <p:cNvPicPr>
            <a:picLocks noGrp="1" noChangeAspect="1"/>
          </p:cNvPicPr>
          <p:nvPr>
            <p:ph sz="half" idx="1"/>
          </p:nvPr>
        </p:nvPicPr>
        <p:blipFill>
          <a:blip r:embed="rId3"/>
          <a:stretch>
            <a:fillRect/>
          </a:stretch>
        </p:blipFill>
        <p:spPr>
          <a:xfrm>
            <a:off x="1458242" y="1673225"/>
            <a:ext cx="2036516" cy="4718050"/>
          </a:xfrm>
        </p:spPr>
      </p:pic>
      <p:sp>
        <p:nvSpPr>
          <p:cNvPr id="5" name="Content Placeholder 4">
            <a:extLst>
              <a:ext uri="{FF2B5EF4-FFF2-40B4-BE49-F238E27FC236}">
                <a16:creationId xmlns:a16="http://schemas.microsoft.com/office/drawing/2014/main" id="{9DD13609-3BFA-435E-9FAE-C959A99EA4A9}"/>
              </a:ext>
            </a:extLst>
          </p:cNvPr>
          <p:cNvSpPr>
            <a:spLocks noGrp="1"/>
          </p:cNvSpPr>
          <p:nvPr>
            <p:ph sz="half" idx="2"/>
          </p:nvPr>
        </p:nvSpPr>
        <p:spPr/>
        <p:txBody>
          <a:bodyPr>
            <a:normAutofit/>
          </a:bodyPr>
          <a:lstStyle/>
          <a:p>
            <a:r>
              <a:rPr lang="he-IL" dirty="0"/>
              <a:t>תהליך חדש מקבל מרחב זיכרון וירטואלי "</a:t>
            </a:r>
            <a:r>
              <a:rPr lang="he-IL" b="1" dirty="0"/>
              <a:t>נקי</a:t>
            </a:r>
            <a:r>
              <a:rPr lang="he-IL" dirty="0"/>
              <a:t>" </a:t>
            </a:r>
            <a:r>
              <a:rPr lang="he-IL" b="1" dirty="0"/>
              <a:t>ורציף</a:t>
            </a:r>
            <a:r>
              <a:rPr lang="he-IL" dirty="0"/>
              <a:t>.</a:t>
            </a:r>
          </a:p>
          <a:p>
            <a:r>
              <a:rPr lang="he-IL" altLang="en-US" dirty="0"/>
              <a:t>בנוסף, מרחב הזיכרון </a:t>
            </a:r>
            <a:r>
              <a:rPr lang="he-IL" altLang="en-US" dirty="0" err="1"/>
              <a:t>הוירטואלי</a:t>
            </a:r>
            <a:r>
              <a:rPr lang="he-IL" altLang="en-US" dirty="0"/>
              <a:t> של תהליך יכול להיות </a:t>
            </a:r>
            <a:r>
              <a:rPr lang="he-IL" altLang="en-US" b="1" dirty="0"/>
              <a:t>גדול הרבה יותר</a:t>
            </a:r>
            <a:r>
              <a:rPr lang="he-IL" altLang="en-US" dirty="0"/>
              <a:t> מהזיכרון הפיזי הזמין.</a:t>
            </a:r>
          </a:p>
          <a:p>
            <a:pPr marL="0" indent="-274320"/>
            <a:r>
              <a:rPr lang="he-IL" altLang="en-US" b="1" u="sng" dirty="0"/>
              <a:t>שימו לב:</a:t>
            </a:r>
            <a:r>
              <a:rPr lang="he-IL" altLang="en-US" b="1" dirty="0"/>
              <a:t> </a:t>
            </a:r>
            <a:r>
              <a:rPr lang="he-IL" altLang="en-US" dirty="0"/>
              <a:t>הזיכרון הפיזי המתאים לא חייב להיות רציף</a:t>
            </a:r>
            <a:r>
              <a:rPr lang="en-US" altLang="en-US" dirty="0"/>
              <a:t> </a:t>
            </a:r>
            <a:endParaRPr lang="en-US" altLang="en-US" dirty="0">
              <a:sym typeface="Wingdings" panose="05000000000000000000" pitchFamily="2" charset="2"/>
            </a:endParaRPr>
          </a:p>
          <a:p>
            <a:pPr marL="0" indent="0">
              <a:buNone/>
            </a:pPr>
            <a:r>
              <a:rPr lang="he-IL" altLang="en-US" dirty="0">
                <a:sym typeface="Wingdings" panose="05000000000000000000" pitchFamily="2" charset="2"/>
              </a:rPr>
              <a:t> </a:t>
            </a:r>
            <a:r>
              <a:rPr lang="he-IL" altLang="en-US" dirty="0"/>
              <a:t>מערכת ההפעלה תוכל למצוא בקלות יותר זיכרון רציף במרחב </a:t>
            </a:r>
            <a:r>
              <a:rPr lang="he-IL" altLang="en-US" dirty="0" err="1"/>
              <a:t>הוירטואלי</a:t>
            </a:r>
            <a:r>
              <a:rPr lang="he-IL" altLang="en-US" dirty="0"/>
              <a:t>.</a:t>
            </a:r>
          </a:p>
          <a:p>
            <a:endParaRPr lang="he-IL" dirty="0"/>
          </a:p>
          <a:p>
            <a:endParaRPr lang="en-US" dirty="0"/>
          </a:p>
        </p:txBody>
      </p:sp>
      <p:sp>
        <p:nvSpPr>
          <p:cNvPr id="7" name="Oval 6"/>
          <p:cNvSpPr/>
          <p:nvPr/>
        </p:nvSpPr>
        <p:spPr>
          <a:xfrm>
            <a:off x="1307805" y="5826641"/>
            <a:ext cx="914400" cy="91440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25168017-7E63-49A7-B1A4-8553BB74EF6D}"/>
              </a:ext>
            </a:extLst>
          </p:cNvPr>
          <p:cNvSpPr>
            <a:spLocks noGrp="1"/>
          </p:cNvSpPr>
          <p:nvPr>
            <p:ph type="sldNum" sz="quarter" idx="12"/>
          </p:nvPr>
        </p:nvSpPr>
        <p:spPr/>
        <p:txBody>
          <a:bodyPr/>
          <a:lstStyle/>
          <a:p>
            <a:fld id="{0CFEC368-1D7A-4F81-ABF6-AE0E36BAF64C}" type="slidenum">
              <a:rPr lang="en-US" smtClean="0"/>
              <a:pPr/>
              <a:t>17</a:t>
            </a:fld>
            <a:endParaRPr lang="en-US"/>
          </a:p>
        </p:txBody>
      </p:sp>
      <p:sp>
        <p:nvSpPr>
          <p:cNvPr id="4" name="Footer Placeholder 3">
            <a:extLst>
              <a:ext uri="{FF2B5EF4-FFF2-40B4-BE49-F238E27FC236}">
                <a16:creationId xmlns:a16="http://schemas.microsoft.com/office/drawing/2014/main" id="{9C813B21-81FE-42FA-A03C-AC5CB4AFB181}"/>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84062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par>
                          <p:cTn id="9" fill="hold">
                            <p:stCondLst>
                              <p:cond delay="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uiExpan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זיכרון וירטואלי מאפשר </a:t>
            </a:r>
            <a:r>
              <a:rPr lang="en-US"/>
              <a:t>swapping</a:t>
            </a:r>
          </a:p>
        </p:txBody>
      </p:sp>
      <p:sp>
        <p:nvSpPr>
          <p:cNvPr id="3" name="Content Placeholder 2">
            <a:extLst>
              <a:ext uri="{FF2B5EF4-FFF2-40B4-BE49-F238E27FC236}">
                <a16:creationId xmlns:a16="http://schemas.microsoft.com/office/drawing/2014/main" id="{9D9C8A45-D236-4620-A9E1-498CEA99721F}"/>
              </a:ext>
            </a:extLst>
          </p:cNvPr>
          <p:cNvSpPr>
            <a:spLocks noGrp="1"/>
          </p:cNvSpPr>
          <p:nvPr>
            <p:ph idx="1"/>
          </p:nvPr>
        </p:nvSpPr>
        <p:spPr/>
        <p:txBody>
          <a:bodyPr/>
          <a:lstStyle/>
          <a:p>
            <a:r>
              <a:rPr lang="he-IL"/>
              <a:t>ניתן למפות איזורי זיכרון וירטואלי לזיכרון או לדיסק.</a:t>
            </a: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559" y="3187160"/>
            <a:ext cx="731520" cy="745220"/>
          </a:xfrm>
          <a:prstGeom prst="rect">
            <a:avLst/>
          </a:prstGeom>
        </p:spPr>
      </p:pic>
      <p:grpSp>
        <p:nvGrpSpPr>
          <p:cNvPr id="8" name="Group 7"/>
          <p:cNvGrpSpPr/>
          <p:nvPr/>
        </p:nvGrpSpPr>
        <p:grpSpPr>
          <a:xfrm>
            <a:off x="7449504" y="2725495"/>
            <a:ext cx="1117685" cy="3172891"/>
            <a:chOff x="6099911" y="1110174"/>
            <a:chExt cx="1117685" cy="3172891"/>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5354132" y="2612683"/>
              <a:ext cx="2609244" cy="731520"/>
            </a:xfrm>
            <a:prstGeom prst="rect">
              <a:avLst/>
            </a:prstGeom>
          </p:spPr>
        </p:pic>
        <p:sp>
          <p:nvSpPr>
            <p:cNvPr id="7" name="TextBox 6"/>
            <p:cNvSpPr txBox="1"/>
            <p:nvPr/>
          </p:nvSpPr>
          <p:spPr>
            <a:xfrm>
              <a:off x="6099911" y="1110174"/>
              <a:ext cx="1117685" cy="461665"/>
            </a:xfrm>
            <a:prstGeom prst="rect">
              <a:avLst/>
            </a:prstGeom>
            <a:noFill/>
          </p:spPr>
          <p:txBody>
            <a:bodyPr wrap="square" rtlCol="0">
              <a:spAutoFit/>
            </a:bodyPr>
            <a:lstStyle/>
            <a:p>
              <a:r>
                <a:rPr lang="en-US" sz="2400"/>
                <a:t>DRAM</a:t>
              </a:r>
            </a:p>
          </p:txBody>
        </p:sp>
      </p:grpSp>
      <p:cxnSp>
        <p:nvCxnSpPr>
          <p:cNvPr id="20" name="Straight Arrow Connector 19"/>
          <p:cNvCxnSpPr/>
          <p:nvPr/>
        </p:nvCxnSpPr>
        <p:spPr>
          <a:xfrm>
            <a:off x="5469695" y="3452636"/>
            <a:ext cx="1801942" cy="401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518089" y="3831413"/>
            <a:ext cx="1753548" cy="10817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578254" y="3218738"/>
            <a:ext cx="1801942" cy="2286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578254" y="3709777"/>
            <a:ext cx="1801942" cy="401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582954" y="2433653"/>
            <a:ext cx="1387157" cy="830997"/>
          </a:xfrm>
          <a:prstGeom prst="rect">
            <a:avLst/>
          </a:prstGeom>
          <a:noFill/>
        </p:spPr>
        <p:txBody>
          <a:bodyPr wrap="square" rtlCol="0">
            <a:spAutoFit/>
          </a:bodyPr>
          <a:lstStyle/>
          <a:p>
            <a:pPr algn="ctr"/>
            <a:r>
              <a:rPr lang="en-US" sz="2400"/>
              <a:t>physical address</a:t>
            </a:r>
          </a:p>
        </p:txBody>
      </p:sp>
      <p:sp>
        <p:nvSpPr>
          <p:cNvPr id="30" name="TextBox 29"/>
          <p:cNvSpPr txBox="1"/>
          <p:nvPr/>
        </p:nvSpPr>
        <p:spPr>
          <a:xfrm>
            <a:off x="1703422" y="2378925"/>
            <a:ext cx="1387157" cy="830997"/>
          </a:xfrm>
          <a:prstGeom prst="rect">
            <a:avLst/>
          </a:prstGeom>
          <a:noFill/>
        </p:spPr>
        <p:txBody>
          <a:bodyPr wrap="square" rtlCol="0">
            <a:spAutoFit/>
          </a:bodyPr>
          <a:lstStyle/>
          <a:p>
            <a:pPr algn="ctr"/>
            <a:r>
              <a:rPr lang="en-US" sz="2400"/>
              <a:t>virtual address</a:t>
            </a:r>
          </a:p>
        </p:txBody>
      </p:sp>
      <p:graphicFrame>
        <p:nvGraphicFramePr>
          <p:cNvPr id="31" name="Table 30"/>
          <p:cNvGraphicFramePr>
            <a:graphicFrameLocks noGrp="1"/>
          </p:cNvGraphicFramePr>
          <p:nvPr>
            <p:extLst>
              <p:ext uri="{D42A27DB-BD31-4B8C-83A1-F6EECF244321}">
                <p14:modId xmlns:p14="http://schemas.microsoft.com/office/powerpoint/2010/main" val="1864181263"/>
              </p:ext>
            </p:extLst>
          </p:nvPr>
        </p:nvGraphicFramePr>
        <p:xfrm>
          <a:off x="3579372" y="2861374"/>
          <a:ext cx="1600706" cy="1215713"/>
        </p:xfrm>
        <a:graphic>
          <a:graphicData uri="http://schemas.openxmlformats.org/drawingml/2006/table">
            <a:tbl>
              <a:tblPr firstRow="1" bandRow="1">
                <a:tableStyleId>{BDBED569-4797-4DF1-A0F4-6AAB3CD982D8}</a:tableStyleId>
              </a:tblPr>
              <a:tblGrid>
                <a:gridCol w="1600706">
                  <a:extLst>
                    <a:ext uri="{9D8B030D-6E8A-4147-A177-3AD203B41FA5}">
                      <a16:colId xmlns:a16="http://schemas.microsoft.com/office/drawing/2014/main" val="20000"/>
                    </a:ext>
                  </a:extLst>
                </a:gridCol>
              </a:tblGrid>
              <a:tr h="1215713">
                <a:tc>
                  <a:txBody>
                    <a:bodyPr/>
                    <a:lstStyle/>
                    <a:p>
                      <a:pPr algn="ctr"/>
                      <a:r>
                        <a:rPr lang="en-US" sz="2400"/>
                        <a:t>virtual</a:t>
                      </a:r>
                      <a:r>
                        <a:rPr lang="en-US" sz="2400" baseline="0"/>
                        <a:t> memory space</a:t>
                      </a:r>
                      <a:endParaRPr lang="en-US" sz="2400"/>
                    </a:p>
                  </a:txBody>
                  <a:tcPr anchor="ctr"/>
                </a:tc>
                <a:extLst>
                  <a:ext uri="{0D108BD9-81ED-4DB2-BD59-A6C34878D82A}">
                    <a16:rowId xmlns:a16="http://schemas.microsoft.com/office/drawing/2014/main" val="10000"/>
                  </a:ext>
                </a:extLst>
              </a:tr>
            </a:tbl>
          </a:graphicData>
        </a:graphic>
      </p:graphicFrame>
      <p:grpSp>
        <p:nvGrpSpPr>
          <p:cNvPr id="23" name="Group 22"/>
          <p:cNvGrpSpPr/>
          <p:nvPr/>
        </p:nvGrpSpPr>
        <p:grpSpPr>
          <a:xfrm>
            <a:off x="5582954" y="5146273"/>
            <a:ext cx="1807931" cy="1276295"/>
            <a:chOff x="3554046" y="3533678"/>
            <a:chExt cx="1807931" cy="1276295"/>
          </a:xfrm>
        </p:grpSpPr>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54046" y="3533678"/>
              <a:ext cx="1556230" cy="1191372"/>
            </a:xfrm>
            <a:prstGeom prst="rect">
              <a:avLst/>
            </a:prstGeom>
          </p:spPr>
        </p:pic>
        <p:sp>
          <p:nvSpPr>
            <p:cNvPr id="33" name="TextBox 32"/>
            <p:cNvSpPr txBox="1"/>
            <p:nvPr/>
          </p:nvSpPr>
          <p:spPr>
            <a:xfrm>
              <a:off x="4585470" y="4348308"/>
              <a:ext cx="776507" cy="461665"/>
            </a:xfrm>
            <a:prstGeom prst="rect">
              <a:avLst/>
            </a:prstGeom>
            <a:noFill/>
          </p:spPr>
          <p:txBody>
            <a:bodyPr wrap="square" rtlCol="0">
              <a:spAutoFit/>
            </a:bodyPr>
            <a:lstStyle/>
            <a:p>
              <a:r>
                <a:rPr lang="en-US" sz="2400"/>
                <a:t>disk</a:t>
              </a:r>
            </a:p>
          </p:txBody>
        </p:sp>
      </p:grpSp>
      <p:cxnSp>
        <p:nvCxnSpPr>
          <p:cNvPr id="22" name="Straight Arrow Connector 21"/>
          <p:cNvCxnSpPr/>
          <p:nvPr/>
        </p:nvCxnSpPr>
        <p:spPr>
          <a:xfrm>
            <a:off x="4581055" y="4372287"/>
            <a:ext cx="1001899" cy="11659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002060" y="4372288"/>
            <a:ext cx="1086518" cy="87954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Slide Number Placeholder 9">
            <a:extLst>
              <a:ext uri="{FF2B5EF4-FFF2-40B4-BE49-F238E27FC236}">
                <a16:creationId xmlns:a16="http://schemas.microsoft.com/office/drawing/2014/main" id="{2D7EDB34-E625-4D87-BC21-8A75D6679B90}"/>
              </a:ext>
            </a:extLst>
          </p:cNvPr>
          <p:cNvSpPr>
            <a:spLocks noGrp="1"/>
          </p:cNvSpPr>
          <p:nvPr>
            <p:ph type="sldNum" sz="quarter" idx="12"/>
          </p:nvPr>
        </p:nvSpPr>
        <p:spPr/>
        <p:txBody>
          <a:bodyPr/>
          <a:lstStyle/>
          <a:p>
            <a:fld id="{0CFEC368-1D7A-4F81-ABF6-AE0E36BAF64C}" type="slidenum">
              <a:rPr lang="en-US" smtClean="0"/>
              <a:pPr/>
              <a:t>18</a:t>
            </a:fld>
            <a:endParaRPr lang="en-US"/>
          </a:p>
        </p:txBody>
      </p:sp>
      <p:sp>
        <p:nvSpPr>
          <p:cNvPr id="9" name="Footer Placeholder 8">
            <a:extLst>
              <a:ext uri="{FF2B5EF4-FFF2-40B4-BE49-F238E27FC236}">
                <a16:creationId xmlns:a16="http://schemas.microsoft.com/office/drawing/2014/main" id="{746CCD63-0A48-49CE-83F8-FBA5F8368B70}"/>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277390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72469-154F-40C1-BB68-28183792F738}"/>
              </a:ext>
            </a:extLst>
          </p:cNvPr>
          <p:cNvSpPr>
            <a:spLocks noGrp="1"/>
          </p:cNvSpPr>
          <p:nvPr>
            <p:ph type="title"/>
          </p:nvPr>
        </p:nvSpPr>
        <p:spPr/>
        <p:txBody>
          <a:bodyPr/>
          <a:lstStyle/>
          <a:p>
            <a:r>
              <a:rPr lang="he-IL"/>
              <a:t>זיכרון וירטואלי מציע יתרונות נוספים</a:t>
            </a:r>
            <a:endParaRPr lang="en-US"/>
          </a:p>
        </p:txBody>
      </p:sp>
      <p:sp>
        <p:nvSpPr>
          <p:cNvPr id="3" name="Content Placeholder 2">
            <a:extLst>
              <a:ext uri="{FF2B5EF4-FFF2-40B4-BE49-F238E27FC236}">
                <a16:creationId xmlns:a16="http://schemas.microsoft.com/office/drawing/2014/main" id="{BC5ED387-093B-4960-B4DB-09920B645275}"/>
              </a:ext>
            </a:extLst>
          </p:cNvPr>
          <p:cNvSpPr>
            <a:spLocks noGrp="1"/>
          </p:cNvSpPr>
          <p:nvPr>
            <p:ph idx="1"/>
          </p:nvPr>
        </p:nvSpPr>
        <p:spPr/>
        <p:txBody>
          <a:bodyPr>
            <a:normAutofit fontScale="92500" lnSpcReduction="10000"/>
          </a:bodyPr>
          <a:lstStyle/>
          <a:p>
            <a:r>
              <a:rPr lang="en-US" b="1" dirty="0">
                <a:solidFill>
                  <a:srgbClr val="0000FF"/>
                </a:solidFill>
              </a:rPr>
              <a:t>demand paging</a:t>
            </a:r>
            <a:r>
              <a:rPr lang="he-IL" dirty="0"/>
              <a:t> – חסכון של זיכרון פיזי ע"י הקצאתו רק בגישה הראשונה לזיכרון </a:t>
            </a:r>
            <a:r>
              <a:rPr lang="he-IL" dirty="0" err="1"/>
              <a:t>הוירטואלי</a:t>
            </a:r>
            <a:r>
              <a:rPr lang="he-IL" dirty="0"/>
              <a:t>.</a:t>
            </a:r>
          </a:p>
          <a:p>
            <a:pPr lvl="1"/>
            <a:r>
              <a:rPr lang="he-IL" dirty="0"/>
              <a:t>למשל: אם הקצנו מערך גדול באמצעות </a:t>
            </a:r>
            <a:r>
              <a:rPr lang="en-US" dirty="0" err="1"/>
              <a:t>malloc</a:t>
            </a:r>
            <a:r>
              <a:rPr lang="en-US" dirty="0"/>
              <a:t>()</a:t>
            </a:r>
            <a:r>
              <a:rPr lang="he-IL" dirty="0"/>
              <a:t> ולא ניגשנו לחלקים ממנו, החלקים האלו לא יהיו מגובים בזיכרון הפיזי.</a:t>
            </a:r>
          </a:p>
          <a:p>
            <a:pPr lvl="1"/>
            <a:endParaRPr lang="he-IL" dirty="0"/>
          </a:p>
          <a:p>
            <a:r>
              <a:rPr lang="en-US" b="1" dirty="0">
                <a:solidFill>
                  <a:srgbClr val="0000FF"/>
                </a:solidFill>
              </a:rPr>
              <a:t>deduplication</a:t>
            </a:r>
            <a:r>
              <a:rPr lang="he-IL" dirty="0"/>
              <a:t> – חסכון של זיכרון פיזי במידה ואפליקציות שונות משתמשות באותו מידע</a:t>
            </a:r>
            <a:r>
              <a:rPr lang="en-US" dirty="0"/>
              <a:t> </a:t>
            </a:r>
            <a:r>
              <a:rPr lang="he-IL" b="1" dirty="0"/>
              <a:t>לקריאה</a:t>
            </a:r>
            <a:r>
              <a:rPr lang="he-IL" dirty="0"/>
              <a:t> </a:t>
            </a:r>
            <a:r>
              <a:rPr lang="he-IL" b="1" dirty="0"/>
              <a:t>בלבד</a:t>
            </a:r>
            <a:r>
              <a:rPr lang="he-IL" dirty="0"/>
              <a:t>.</a:t>
            </a:r>
          </a:p>
          <a:p>
            <a:pPr lvl="1"/>
            <a:r>
              <a:rPr lang="he-IL" dirty="0"/>
              <a:t>למשל, מרבית התהליכים משתמשים במידע של ספריית </a:t>
            </a:r>
            <a:r>
              <a:rPr lang="en-US" dirty="0" err="1"/>
              <a:t>libc</a:t>
            </a:r>
            <a:r>
              <a:rPr lang="he-IL" dirty="0"/>
              <a:t> (לקריאה בלבד).</a:t>
            </a:r>
          </a:p>
          <a:p>
            <a:pPr lvl="1"/>
            <a:r>
              <a:rPr lang="he-IL" dirty="0"/>
              <a:t>לכל תהליך מרחב זיכרון וירטואלי שונה, אבל כולם יכולים למפות לאותו אזור פיזי שבו יושבת הספרייה </a:t>
            </a:r>
            <a:r>
              <a:rPr lang="en-US" dirty="0" err="1"/>
              <a:t>libc</a:t>
            </a:r>
            <a:r>
              <a:rPr lang="he-IL" dirty="0"/>
              <a:t>.</a:t>
            </a:r>
          </a:p>
          <a:p>
            <a:pPr lvl="1"/>
            <a:endParaRPr lang="he-IL" dirty="0"/>
          </a:p>
          <a:p>
            <a:r>
              <a:rPr lang="en-US" b="1" dirty="0">
                <a:solidFill>
                  <a:srgbClr val="0000FF"/>
                </a:solidFill>
              </a:rPr>
              <a:t>copy-on-write</a:t>
            </a:r>
            <a:r>
              <a:rPr lang="he-IL" dirty="0"/>
              <a:t> – מנגנון לחיסכון של זיכרון פיזי ולמניעת העתקות מידע מיותרות – נראה בתרגול הבא.</a:t>
            </a:r>
          </a:p>
          <a:p>
            <a:pPr lvl="1"/>
            <a:endParaRPr lang="he-IL" dirty="0"/>
          </a:p>
          <a:p>
            <a:r>
              <a:rPr lang="he-IL" dirty="0"/>
              <a:t>ועוד יתרונות רבים אחרים...</a:t>
            </a:r>
            <a:endParaRPr lang="en-US" dirty="0"/>
          </a:p>
        </p:txBody>
      </p:sp>
      <p:sp>
        <p:nvSpPr>
          <p:cNvPr id="6" name="Slide Number Placeholder 5">
            <a:extLst>
              <a:ext uri="{FF2B5EF4-FFF2-40B4-BE49-F238E27FC236}">
                <a16:creationId xmlns:a16="http://schemas.microsoft.com/office/drawing/2014/main" id="{C2E0D0FF-41AF-46D6-8014-8961FA7017C8}"/>
              </a:ext>
            </a:extLst>
          </p:cNvPr>
          <p:cNvSpPr>
            <a:spLocks noGrp="1"/>
          </p:cNvSpPr>
          <p:nvPr>
            <p:ph type="sldNum" sz="quarter" idx="12"/>
          </p:nvPr>
        </p:nvSpPr>
        <p:spPr/>
        <p:txBody>
          <a:bodyPr/>
          <a:lstStyle/>
          <a:p>
            <a:fld id="{0CFEC368-1D7A-4F81-ABF6-AE0E36BAF64C}" type="slidenum">
              <a:rPr lang="en-US" smtClean="0"/>
              <a:pPr/>
              <a:t>19</a:t>
            </a:fld>
            <a:endParaRPr lang="en-US"/>
          </a:p>
        </p:txBody>
      </p:sp>
      <p:sp>
        <p:nvSpPr>
          <p:cNvPr id="5" name="Footer Placeholder 4">
            <a:extLst>
              <a:ext uri="{FF2B5EF4-FFF2-40B4-BE49-F238E27FC236}">
                <a16:creationId xmlns:a16="http://schemas.microsoft.com/office/drawing/2014/main" id="{A1611804-0FBD-4975-9D2F-340093313E79}"/>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262954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8DBE-7C63-4817-8F75-4A92A0DA66DD}"/>
              </a:ext>
            </a:extLst>
          </p:cNvPr>
          <p:cNvSpPr>
            <a:spLocks noGrp="1"/>
          </p:cNvSpPr>
          <p:nvPr>
            <p:ph type="title"/>
          </p:nvPr>
        </p:nvSpPr>
        <p:spPr/>
        <p:txBody>
          <a:bodyPr/>
          <a:lstStyle/>
          <a:p>
            <a:r>
              <a:rPr lang="en-US"/>
              <a:t>TL;DR</a:t>
            </a:r>
          </a:p>
        </p:txBody>
      </p:sp>
      <p:sp>
        <p:nvSpPr>
          <p:cNvPr id="3" name="Content Placeholder 2">
            <a:extLst>
              <a:ext uri="{FF2B5EF4-FFF2-40B4-BE49-F238E27FC236}">
                <a16:creationId xmlns:a16="http://schemas.microsoft.com/office/drawing/2014/main" id="{E7B3CDDD-DAA0-4BE3-9CB9-A6CAB0A720B9}"/>
              </a:ext>
            </a:extLst>
          </p:cNvPr>
          <p:cNvSpPr>
            <a:spLocks noGrp="1"/>
          </p:cNvSpPr>
          <p:nvPr>
            <p:ph idx="1"/>
          </p:nvPr>
        </p:nvSpPr>
        <p:spPr/>
        <p:txBody>
          <a:bodyPr>
            <a:normAutofit/>
          </a:bodyPr>
          <a:lstStyle/>
          <a:p>
            <a:r>
              <a:rPr lang="he-IL" dirty="0"/>
              <a:t>גישה ישירה לזיכרון הפיזי הייתה יוצרת הרבה בעיות: מחסור בזיכרון רציף, היעדר בידוד בין תהליכים, מגבלה על מרחב הזיכרון האפשרי.</a:t>
            </a:r>
            <a:endParaRPr lang="en-US" dirty="0"/>
          </a:p>
          <a:p>
            <a:r>
              <a:rPr lang="he-IL" dirty="0"/>
              <a:t>האבסטרקציה שפותרת את כל הבעיות הללו היא </a:t>
            </a:r>
            <a:r>
              <a:rPr lang="he-IL" b="1" dirty="0"/>
              <a:t>זיכרון וירטואלי</a:t>
            </a:r>
            <a:r>
              <a:rPr lang="he-IL" dirty="0"/>
              <a:t>.</a:t>
            </a:r>
          </a:p>
          <a:p>
            <a:pPr lvl="1"/>
            <a:r>
              <a:rPr lang="he-IL" b="1" dirty="0"/>
              <a:t>תהליכים </a:t>
            </a:r>
            <a:r>
              <a:rPr lang="he-IL" dirty="0"/>
              <a:t>יעבדו במרחב הזיכרון </a:t>
            </a:r>
            <a:r>
              <a:rPr lang="he-IL" dirty="0" err="1"/>
              <a:t>הוירטואלי</a:t>
            </a:r>
            <a:r>
              <a:rPr lang="he-IL" dirty="0"/>
              <a:t>.</a:t>
            </a:r>
          </a:p>
          <a:p>
            <a:pPr lvl="1"/>
            <a:r>
              <a:rPr lang="he-IL" b="1" dirty="0"/>
              <a:t>מערכת ההפעלה </a:t>
            </a:r>
            <a:r>
              <a:rPr lang="he-IL" dirty="0"/>
              <a:t>תגדיר מיפוי מהמרחב </a:t>
            </a:r>
            <a:r>
              <a:rPr lang="he-IL" dirty="0" err="1"/>
              <a:t>הוירטואלי</a:t>
            </a:r>
            <a:r>
              <a:rPr lang="he-IL" dirty="0"/>
              <a:t> לפיזי.</a:t>
            </a:r>
          </a:p>
          <a:p>
            <a:pPr lvl="1"/>
            <a:r>
              <a:rPr lang="he-IL" b="1" dirty="0"/>
              <a:t>המעבד </a:t>
            </a:r>
            <a:r>
              <a:rPr lang="he-IL" dirty="0"/>
              <a:t>יתרגם בזמן הריצה כתובות וירטואליות לפיזיות.</a:t>
            </a:r>
          </a:p>
          <a:p>
            <a:r>
              <a:rPr lang="he-IL" dirty="0"/>
              <a:t>היום נלמד איך פועל התרגום במעבדי </a:t>
            </a:r>
            <a:r>
              <a:rPr lang="en-US" dirty="0"/>
              <a:t>IA-32</a:t>
            </a:r>
            <a:r>
              <a:rPr lang="he-IL" dirty="0"/>
              <a:t>:</a:t>
            </a:r>
          </a:p>
          <a:p>
            <a:pPr lvl="1"/>
            <a:endParaRPr lang="he-IL" dirty="0"/>
          </a:p>
          <a:p>
            <a:pPr lvl="1"/>
            <a:endParaRPr lang="he-IL" dirty="0"/>
          </a:p>
          <a:p>
            <a:pPr lvl="1"/>
            <a:endParaRPr lang="he-IL" dirty="0"/>
          </a:p>
          <a:p>
            <a:r>
              <a:rPr lang="he-IL" dirty="0"/>
              <a:t>אבל אין ארוחות חינם</a:t>
            </a:r>
            <a:r>
              <a:rPr lang="he-IL" b="1" dirty="0"/>
              <a:t>: זיכרון וירטואלי פוגע בביצועים</a:t>
            </a:r>
            <a:r>
              <a:rPr lang="he-IL" dirty="0"/>
              <a:t>.</a:t>
            </a:r>
          </a:p>
          <a:p>
            <a:pPr lvl="1"/>
            <a:r>
              <a:rPr lang="he-IL" dirty="0"/>
              <a:t>כל פקודת גישה לזיכרון דורשת תרגום יקר: וירטואלי </a:t>
            </a:r>
            <a:r>
              <a:rPr lang="he-IL" dirty="0">
                <a:sym typeface="Wingdings" panose="05000000000000000000" pitchFamily="2" charset="2"/>
              </a:rPr>
              <a:t> פיזי</a:t>
            </a:r>
            <a:r>
              <a:rPr lang="he-IL" dirty="0"/>
              <a:t>.</a:t>
            </a:r>
          </a:p>
        </p:txBody>
      </p:sp>
      <p:graphicFrame>
        <p:nvGraphicFramePr>
          <p:cNvPr id="6" name="Diagram 5">
            <a:extLst>
              <a:ext uri="{FF2B5EF4-FFF2-40B4-BE49-F238E27FC236}">
                <a16:creationId xmlns:a16="http://schemas.microsoft.com/office/drawing/2014/main" id="{E8CA2143-9C35-4E80-95E7-117EEE074DA0}"/>
              </a:ext>
            </a:extLst>
          </p:cNvPr>
          <p:cNvGraphicFramePr/>
          <p:nvPr>
            <p:extLst>
              <p:ext uri="{D42A27DB-BD31-4B8C-83A1-F6EECF244321}">
                <p14:modId xmlns:p14="http://schemas.microsoft.com/office/powerpoint/2010/main" val="1059658007"/>
              </p:ext>
            </p:extLst>
          </p:nvPr>
        </p:nvGraphicFramePr>
        <p:xfrm>
          <a:off x="457200" y="4570682"/>
          <a:ext cx="8229600" cy="8348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a:extLst>
              <a:ext uri="{FF2B5EF4-FFF2-40B4-BE49-F238E27FC236}">
                <a16:creationId xmlns:a16="http://schemas.microsoft.com/office/drawing/2014/main" id="{67040C5D-6A8A-4950-8717-8E87D1585191}"/>
              </a:ext>
            </a:extLst>
          </p:cNvPr>
          <p:cNvSpPr>
            <a:spLocks noGrp="1"/>
          </p:cNvSpPr>
          <p:nvPr>
            <p:ph type="sldNum" sz="quarter" idx="12"/>
          </p:nvPr>
        </p:nvSpPr>
        <p:spPr/>
        <p:txBody>
          <a:bodyPr/>
          <a:lstStyle/>
          <a:p>
            <a:fld id="{0CFEC368-1D7A-4F81-ABF6-AE0E36BAF64C}" type="slidenum">
              <a:rPr lang="en-US" smtClean="0"/>
              <a:pPr/>
              <a:t>2</a:t>
            </a:fld>
            <a:endParaRPr lang="en-US"/>
          </a:p>
        </p:txBody>
      </p:sp>
      <p:sp>
        <p:nvSpPr>
          <p:cNvPr id="5" name="Footer Placeholder 4">
            <a:extLst>
              <a:ext uri="{FF2B5EF4-FFF2-40B4-BE49-F238E27FC236}">
                <a16:creationId xmlns:a16="http://schemas.microsoft.com/office/drawing/2014/main" id="{17D11FF2-9B76-4E15-B4D8-4E20E6DC55F8}"/>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219095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he-IL" dirty="0"/>
              <a:t>ניהול ותרגום זיכרון</a:t>
            </a:r>
            <a:r>
              <a:rPr lang="en-US" dirty="0"/>
              <a:t> </a:t>
            </a:r>
            <a:r>
              <a:rPr lang="he-IL" dirty="0"/>
              <a:t> - כיצד עדיף לשבץ?</a:t>
            </a:r>
            <a:endParaRPr lang="en-US" dirty="0"/>
          </a:p>
        </p:txBody>
      </p:sp>
      <p:sp>
        <p:nvSpPr>
          <p:cNvPr id="16" name="Text Placeholder 15"/>
          <p:cNvSpPr>
            <a:spLocks noGrp="1"/>
          </p:cNvSpPr>
          <p:nvPr>
            <p:ph type="body" idx="1"/>
          </p:nvPr>
        </p:nvSpPr>
        <p:spPr/>
        <p:txBody>
          <a:bodyPr/>
          <a:lstStyle/>
          <a:p>
            <a:r>
              <a:rPr lang="he-IL" dirty="0"/>
              <a:t>דרישות זיכרון וירטואלי בצד המשתמש</a:t>
            </a:r>
            <a:endParaRPr lang="en-US" dirty="0"/>
          </a:p>
        </p:txBody>
      </p:sp>
      <p:sp>
        <p:nvSpPr>
          <p:cNvPr id="18" name="Text Placeholder 17"/>
          <p:cNvSpPr>
            <a:spLocks noGrp="1"/>
          </p:cNvSpPr>
          <p:nvPr>
            <p:ph type="body" sz="quarter" idx="3"/>
          </p:nvPr>
        </p:nvSpPr>
        <p:spPr/>
        <p:txBody>
          <a:bodyPr/>
          <a:lstStyle/>
          <a:p>
            <a:r>
              <a:rPr lang="he-IL" dirty="0"/>
              <a:t>ניהול הזיכרון הפיזי בצד המעבד ומערכת ההפעלה</a:t>
            </a:r>
            <a:endParaRPr lang="en-US" dirty="0"/>
          </a:p>
        </p:txBody>
      </p:sp>
      <p:sp>
        <p:nvSpPr>
          <p:cNvPr id="4" name="Footer Placeholder 3"/>
          <p:cNvSpPr>
            <a:spLocks noGrp="1"/>
          </p:cNvSpPr>
          <p:nvPr>
            <p:ph type="ftr" sz="quarter" idx="11"/>
          </p:nvPr>
        </p:nvSpPr>
        <p:spPr/>
        <p:txBody>
          <a:bodyPr/>
          <a:lstStyle/>
          <a:p>
            <a:pPr algn="r"/>
            <a:r>
              <a:rPr lang="he-IL"/>
              <a:t>מערכות הפעלה - תרגול 10</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20</a:t>
            </a:fld>
            <a:endParaRPr lang="en-US"/>
          </a:p>
        </p:txBody>
      </p:sp>
      <p:sp>
        <p:nvSpPr>
          <p:cNvPr id="20" name="Rectangle 19"/>
          <p:cNvSpPr/>
          <p:nvPr/>
        </p:nvSpPr>
        <p:spPr>
          <a:xfrm>
            <a:off x="1127760" y="2966720"/>
            <a:ext cx="2301240" cy="78232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P1 Memory</a:t>
            </a:r>
          </a:p>
        </p:txBody>
      </p:sp>
      <p:sp>
        <p:nvSpPr>
          <p:cNvPr id="21" name="Rectangle 20"/>
          <p:cNvSpPr/>
          <p:nvPr/>
        </p:nvSpPr>
        <p:spPr>
          <a:xfrm>
            <a:off x="1120140" y="3895884"/>
            <a:ext cx="2301240" cy="3103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P2 Memory</a:t>
            </a:r>
          </a:p>
        </p:txBody>
      </p:sp>
      <p:sp>
        <p:nvSpPr>
          <p:cNvPr id="23" name="Rectangle 22"/>
          <p:cNvSpPr/>
          <p:nvPr/>
        </p:nvSpPr>
        <p:spPr>
          <a:xfrm>
            <a:off x="1120140" y="4414044"/>
            <a:ext cx="2301240" cy="97075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P3 Memory</a:t>
            </a:r>
          </a:p>
        </p:txBody>
      </p:sp>
      <p:sp>
        <p:nvSpPr>
          <p:cNvPr id="24" name="Rectangle 23"/>
          <p:cNvSpPr/>
          <p:nvPr/>
        </p:nvSpPr>
        <p:spPr>
          <a:xfrm>
            <a:off x="1120140" y="5663724"/>
            <a:ext cx="2301240" cy="69183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P4 Memory</a:t>
            </a:r>
          </a:p>
        </p:txBody>
      </p:sp>
      <p:sp>
        <p:nvSpPr>
          <p:cNvPr id="25" name="Rectangle 24"/>
          <p:cNvSpPr/>
          <p:nvPr/>
        </p:nvSpPr>
        <p:spPr>
          <a:xfrm>
            <a:off x="5661660" y="2570480"/>
            <a:ext cx="2301240" cy="39208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Physical RAM</a:t>
            </a:r>
          </a:p>
        </p:txBody>
      </p:sp>
      <p:cxnSp>
        <p:nvCxnSpPr>
          <p:cNvPr id="27" name="Straight Arrow Connector 26"/>
          <p:cNvCxnSpPr>
            <a:stCxn id="20" idx="3"/>
          </p:cNvCxnSpPr>
          <p:nvPr/>
        </p:nvCxnSpPr>
        <p:spPr>
          <a:xfrm flipV="1">
            <a:off x="3429000" y="3220948"/>
            <a:ext cx="795020" cy="136932"/>
          </a:xfrm>
          <a:prstGeom prst="straightConnector1">
            <a:avLst/>
          </a:prstGeom>
          <a:ln w="28575">
            <a:prstDash val="dashDot"/>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3429000" y="4018042"/>
            <a:ext cx="2225040" cy="299958"/>
          </a:xfrm>
          <a:prstGeom prst="straightConnector1">
            <a:avLst/>
          </a:prstGeom>
          <a:ln w="28575">
            <a:prstDash val="dashDot"/>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flipV="1">
            <a:off x="3436620" y="5049520"/>
            <a:ext cx="2141220" cy="50086"/>
          </a:xfrm>
          <a:prstGeom prst="straightConnector1">
            <a:avLst/>
          </a:prstGeom>
          <a:ln w="28575">
            <a:prstDash val="dashDot"/>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V="1">
            <a:off x="3436620" y="5663724"/>
            <a:ext cx="2217420" cy="482362"/>
          </a:xfrm>
          <a:prstGeom prst="straightConnector1">
            <a:avLst/>
          </a:prstGeom>
          <a:ln w="28575">
            <a:prstDash val="dashDot"/>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flipV="1">
            <a:off x="3421380" y="3472299"/>
            <a:ext cx="2240280" cy="1298059"/>
          </a:xfrm>
          <a:prstGeom prst="straightConnector1">
            <a:avLst/>
          </a:prstGeom>
          <a:ln w="28575">
            <a:prstDash val="dashDot"/>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3421380" y="5275937"/>
            <a:ext cx="2240280" cy="1002229"/>
          </a:xfrm>
          <a:prstGeom prst="straightConnector1">
            <a:avLst/>
          </a:prstGeom>
          <a:ln w="28575">
            <a:prstDash val="dashDot"/>
            <a:tailEnd type="triangle"/>
          </a:ln>
        </p:spPr>
        <p:style>
          <a:lnRef idx="1">
            <a:schemeClr val="dk1"/>
          </a:lnRef>
          <a:fillRef idx="0">
            <a:schemeClr val="dk1"/>
          </a:fillRef>
          <a:effectRef idx="0">
            <a:schemeClr val="dk1"/>
          </a:effectRef>
          <a:fontRef idx="minor">
            <a:schemeClr val="tx1"/>
          </a:fontRef>
        </p:style>
      </p:cxn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988088817"/>
              </p:ext>
            </p:extLst>
          </p:nvPr>
        </p:nvGraphicFramePr>
        <p:xfrm>
          <a:off x="4211320" y="2917834"/>
          <a:ext cx="355600" cy="550606"/>
        </p:xfrm>
        <a:graphic>
          <a:graphicData uri="http://schemas.openxmlformats.org/presentationml/2006/ole">
            <mc:AlternateContent xmlns:mc="http://schemas.openxmlformats.org/markup-compatibility/2006">
              <mc:Choice xmlns:v="urn:schemas-microsoft-com:vml" Requires="v">
                <p:oleObj spid="_x0000_s1026" name="Equation" r:id="rId4" imgW="101512" imgH="152268" progId="Equation.DSMT4">
                  <p:embed/>
                </p:oleObj>
              </mc:Choice>
              <mc:Fallback>
                <p:oleObj name="Equation" r:id="rId4" imgW="101512" imgH="152268" progId="Equation.DSMT4">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320" y="2917834"/>
                        <a:ext cx="355600" cy="550606"/>
                      </a:xfrm>
                      <a:prstGeom prst="rect">
                        <a:avLst/>
                      </a:prstGeom>
                      <a:noFill/>
                    </p:spPr>
                  </p:pic>
                </p:oleObj>
              </mc:Fallback>
            </mc:AlternateContent>
          </a:graphicData>
        </a:graphic>
      </p:graphicFrame>
      <p:sp>
        <p:nvSpPr>
          <p:cNvPr id="7" name="Rectangle 3"/>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26" name="Straight Arrow Connector 25"/>
          <p:cNvCxnSpPr/>
          <p:nvPr/>
        </p:nvCxnSpPr>
        <p:spPr>
          <a:xfrm flipV="1">
            <a:off x="3429000" y="2941786"/>
            <a:ext cx="2240280" cy="422648"/>
          </a:xfrm>
          <a:prstGeom prst="straightConnector1">
            <a:avLst/>
          </a:prstGeom>
          <a:ln w="28575">
            <a:prstDash val="dashDot"/>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392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ppt_x"/>
                                          </p:val>
                                        </p:tav>
                                        <p:tav tm="100000">
                                          <p:val>
                                            <p:strVal val="#ppt_x"/>
                                          </p:val>
                                        </p:tav>
                                      </p:tavLst>
                                    </p:anim>
                                    <p:anim calcmode="lin" valueType="num">
                                      <p:cBhvr additive="base">
                                        <p:cTn id="13" dur="500" fill="hold"/>
                                        <p:tgtEl>
                                          <p:spTgt spid="2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ppt_x"/>
                                          </p:val>
                                        </p:tav>
                                        <p:tav tm="100000">
                                          <p:val>
                                            <p:strVal val="#ppt_x"/>
                                          </p:val>
                                        </p:tav>
                                      </p:tavLst>
                                    </p:anim>
                                    <p:anim calcmode="lin" valueType="num">
                                      <p:cBhvr additive="base">
                                        <p:cTn id="2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250"/>
                                        <p:tgtEl>
                                          <p:spTgt spid="27"/>
                                        </p:tgtEl>
                                      </p:cBhvr>
                                    </p:animEffect>
                                  </p:childTnLst>
                                </p:cTn>
                              </p:par>
                            </p:childTnLst>
                          </p:cTn>
                        </p:par>
                        <p:par>
                          <p:cTn id="29" fill="hold">
                            <p:stCondLst>
                              <p:cond delay="250"/>
                            </p:stCondLst>
                            <p:childTnLst>
                              <p:par>
                                <p:cTn id="30" presetID="10"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27"/>
                                        </p:tgtEl>
                                      </p:cBhvr>
                                    </p:animEffect>
                                    <p:set>
                                      <p:cBhvr>
                                        <p:cTn id="37" dur="1" fill="hold">
                                          <p:stCondLst>
                                            <p:cond delay="499"/>
                                          </p:stCondLst>
                                        </p:cTn>
                                        <p:tgtEl>
                                          <p:spTgt spid="27"/>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6"/>
                                        </p:tgtEl>
                                      </p:cBhvr>
                                    </p:animEffect>
                                    <p:set>
                                      <p:cBhvr>
                                        <p:cTn id="40" dur="1" fill="hold">
                                          <p:stCondLst>
                                            <p:cond delay="499"/>
                                          </p:stCondLst>
                                        </p:cTn>
                                        <p:tgtEl>
                                          <p:spTgt spid="6"/>
                                        </p:tgtEl>
                                        <p:attrNameLst>
                                          <p:attrName>style.visibility</p:attrName>
                                        </p:attrNameLst>
                                      </p:cBhvr>
                                      <p:to>
                                        <p:strVal val="hidden"/>
                                      </p:to>
                                    </p:se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250"/>
                                        <p:tgtEl>
                                          <p:spTgt spid="28"/>
                                        </p:tgtEl>
                                      </p:cBhvr>
                                    </p:animEffect>
                                  </p:childTnLst>
                                </p:cTn>
                              </p:par>
                            </p:childTnLst>
                          </p:cTn>
                        </p:par>
                        <p:par>
                          <p:cTn id="49" fill="hold">
                            <p:stCondLst>
                              <p:cond delay="1250"/>
                            </p:stCondLst>
                            <p:childTnLst>
                              <p:par>
                                <p:cTn id="50" presetID="10" presetClass="entr" presetSubtype="0"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250"/>
                                        <p:tgtEl>
                                          <p:spTgt spid="30"/>
                                        </p:tgtEl>
                                      </p:cBhvr>
                                    </p:animEffect>
                                  </p:childTnLst>
                                </p:cTn>
                              </p:par>
                            </p:childTnLst>
                          </p:cTn>
                        </p:par>
                        <p:par>
                          <p:cTn id="53" fill="hold">
                            <p:stCondLst>
                              <p:cond delay="1500"/>
                            </p:stCondLst>
                            <p:childTnLst>
                              <p:par>
                                <p:cTn id="54" presetID="10" presetClass="entr" presetSubtype="0" fill="hold" nodeType="after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250"/>
                                        <p:tgtEl>
                                          <p:spTgt spid="32"/>
                                        </p:tgtEl>
                                      </p:cBhvr>
                                    </p:animEffect>
                                  </p:childTnLst>
                                </p:cTn>
                              </p:par>
                            </p:childTnLst>
                          </p:cTn>
                        </p:par>
                        <p:par>
                          <p:cTn id="57" fill="hold">
                            <p:stCondLst>
                              <p:cond delay="1750"/>
                            </p:stCondLst>
                            <p:childTnLst>
                              <p:par>
                                <p:cTn id="58" presetID="10" presetClass="entr" presetSubtype="0" fill="hold" nodeType="after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250"/>
                                        <p:tgtEl>
                                          <p:spTgt spid="35"/>
                                        </p:tgtEl>
                                      </p:cBhvr>
                                    </p:animEffect>
                                  </p:childTnLst>
                                </p:cTn>
                              </p:par>
                            </p:childTnLst>
                          </p:cTn>
                        </p:par>
                        <p:par>
                          <p:cTn id="61" fill="hold">
                            <p:stCondLst>
                              <p:cond delay="2000"/>
                            </p:stCondLst>
                            <p:childTnLst>
                              <p:par>
                                <p:cTn id="62" presetID="10" presetClass="entr" presetSubtype="0" fill="hold" nodeType="after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3"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he-IL" dirty="0"/>
              <a:t>ניהול בעזרת סגמנטציה</a:t>
            </a:r>
            <a:endParaRPr lang="en-US" dirty="0"/>
          </a:p>
        </p:txBody>
      </p:sp>
      <p:sp>
        <p:nvSpPr>
          <p:cNvPr id="16" name="Text Placeholder 15"/>
          <p:cNvSpPr>
            <a:spLocks noGrp="1"/>
          </p:cNvSpPr>
          <p:nvPr>
            <p:ph idx="1"/>
          </p:nvPr>
        </p:nvSpPr>
        <p:spPr/>
        <p:txBody>
          <a:bodyPr>
            <a:normAutofit/>
          </a:bodyPr>
          <a:lstStyle/>
          <a:p>
            <a:r>
              <a:rPr lang="he-IL" dirty="0"/>
              <a:t>רעיון מרכזי:</a:t>
            </a:r>
            <a:r>
              <a:rPr lang="en-US" dirty="0"/>
              <a:t> </a:t>
            </a:r>
            <a:r>
              <a:rPr lang="he-IL" dirty="0"/>
              <a:t>הקצה זיכרון לכל תהליך בדיוק לפי בקשתו. חלק את הזיכרון לפי תפקידים לוגיים.</a:t>
            </a:r>
            <a:endParaRPr lang="en-US" dirty="0"/>
          </a:p>
          <a:p>
            <a:r>
              <a:rPr lang="he-IL" b="1" u="sng" dirty="0"/>
              <a:t>שאלה:</a:t>
            </a:r>
            <a:r>
              <a:rPr lang="he-IL" dirty="0"/>
              <a:t> איזו סוג פרגמנטציה מנגנון זה מקל? באיזו פוגע?</a:t>
            </a:r>
            <a:endParaRPr lang="en-US" b="1" u="sng" dirty="0"/>
          </a:p>
        </p:txBody>
      </p:sp>
      <p:sp>
        <p:nvSpPr>
          <p:cNvPr id="4" name="Footer Placeholder 3"/>
          <p:cNvSpPr>
            <a:spLocks noGrp="1"/>
          </p:cNvSpPr>
          <p:nvPr>
            <p:ph type="ftr" sz="quarter" idx="11"/>
          </p:nvPr>
        </p:nvSpPr>
        <p:spPr/>
        <p:txBody>
          <a:bodyPr/>
          <a:lstStyle/>
          <a:p>
            <a:pPr algn="r"/>
            <a:r>
              <a:rPr lang="he-IL"/>
              <a:t>מערכות הפעלה - תרגול 10</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21</a:t>
            </a:fld>
            <a:endParaRPr lang="en-US"/>
          </a:p>
        </p:txBody>
      </p:sp>
      <p:sp>
        <p:nvSpPr>
          <p:cNvPr id="20" name="Rectangle 19"/>
          <p:cNvSpPr/>
          <p:nvPr/>
        </p:nvSpPr>
        <p:spPr>
          <a:xfrm>
            <a:off x="1112520" y="3766942"/>
            <a:ext cx="2301240" cy="30706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P1 Heap</a:t>
            </a:r>
          </a:p>
        </p:txBody>
      </p:sp>
      <p:sp>
        <p:nvSpPr>
          <p:cNvPr id="21" name="Rectangle 20"/>
          <p:cNvSpPr/>
          <p:nvPr/>
        </p:nvSpPr>
        <p:spPr>
          <a:xfrm>
            <a:off x="1112520" y="4150203"/>
            <a:ext cx="2301240" cy="89213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P1 Stack</a:t>
            </a:r>
          </a:p>
        </p:txBody>
      </p:sp>
      <p:sp>
        <p:nvSpPr>
          <p:cNvPr id="23" name="Rectangle 22"/>
          <p:cNvSpPr/>
          <p:nvPr/>
        </p:nvSpPr>
        <p:spPr>
          <a:xfrm>
            <a:off x="1112520" y="5174021"/>
            <a:ext cx="2301240" cy="427910"/>
          </a:xfrm>
          <a:prstGeom prst="rect">
            <a:avLst/>
          </a:prstGeom>
          <a:solidFill>
            <a:srgbClr val="FF0066"/>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P2 Code</a:t>
            </a:r>
          </a:p>
        </p:txBody>
      </p:sp>
      <p:sp>
        <p:nvSpPr>
          <p:cNvPr id="24" name="Rectangle 23"/>
          <p:cNvSpPr/>
          <p:nvPr/>
        </p:nvSpPr>
        <p:spPr>
          <a:xfrm>
            <a:off x="1112520" y="5733615"/>
            <a:ext cx="2301240" cy="889396"/>
          </a:xfrm>
          <a:prstGeom prst="rect">
            <a:avLst/>
          </a:prstGeom>
          <a:solidFill>
            <a:srgbClr val="FF0066"/>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P2 Stack</a:t>
            </a:r>
          </a:p>
        </p:txBody>
      </p:sp>
      <p:sp>
        <p:nvSpPr>
          <p:cNvPr id="25" name="Rectangle 24"/>
          <p:cNvSpPr/>
          <p:nvPr/>
        </p:nvSpPr>
        <p:spPr>
          <a:xfrm>
            <a:off x="5467350" y="3075110"/>
            <a:ext cx="2301240" cy="3437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Physical RAM</a:t>
            </a:r>
          </a:p>
        </p:txBody>
      </p:sp>
      <p:sp>
        <p:nvSpPr>
          <p:cNvPr id="17" name="Rectangle 16"/>
          <p:cNvSpPr/>
          <p:nvPr/>
        </p:nvSpPr>
        <p:spPr>
          <a:xfrm>
            <a:off x="1127760" y="2962395"/>
            <a:ext cx="2301240" cy="6918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P1 Code </a:t>
            </a:r>
          </a:p>
        </p:txBody>
      </p:sp>
      <p:sp>
        <p:nvSpPr>
          <p:cNvPr id="34" name="Rectangle 33"/>
          <p:cNvSpPr/>
          <p:nvPr/>
        </p:nvSpPr>
        <p:spPr>
          <a:xfrm>
            <a:off x="5467350" y="3075110"/>
            <a:ext cx="2301240" cy="6918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P1 Code </a:t>
            </a:r>
          </a:p>
        </p:txBody>
      </p:sp>
      <p:sp>
        <p:nvSpPr>
          <p:cNvPr id="35" name="Rectangle 34"/>
          <p:cNvSpPr/>
          <p:nvPr/>
        </p:nvSpPr>
        <p:spPr>
          <a:xfrm>
            <a:off x="5467350" y="3766942"/>
            <a:ext cx="2301240" cy="3070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P1 Heap</a:t>
            </a:r>
          </a:p>
        </p:txBody>
      </p:sp>
      <p:sp>
        <p:nvSpPr>
          <p:cNvPr id="36" name="Rectangle 35"/>
          <p:cNvSpPr/>
          <p:nvPr/>
        </p:nvSpPr>
        <p:spPr>
          <a:xfrm>
            <a:off x="5467350" y="4074003"/>
            <a:ext cx="2301240" cy="89213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P1 Stack</a:t>
            </a:r>
          </a:p>
        </p:txBody>
      </p:sp>
      <p:sp>
        <p:nvSpPr>
          <p:cNvPr id="37" name="Rectangle 36"/>
          <p:cNvSpPr/>
          <p:nvPr/>
        </p:nvSpPr>
        <p:spPr>
          <a:xfrm>
            <a:off x="5467350" y="4972230"/>
            <a:ext cx="2301240" cy="427910"/>
          </a:xfrm>
          <a:prstGeom prst="rect">
            <a:avLst/>
          </a:prstGeom>
          <a:gradFill flip="none" rotWithShape="1">
            <a:gsLst>
              <a:gs pos="0">
                <a:srgbClr val="FF0066">
                  <a:tint val="66000"/>
                  <a:satMod val="160000"/>
                </a:srgbClr>
              </a:gs>
              <a:gs pos="50000">
                <a:srgbClr val="FF0066">
                  <a:tint val="44500"/>
                  <a:satMod val="160000"/>
                </a:srgbClr>
              </a:gs>
              <a:gs pos="100000">
                <a:srgbClr val="FF0066">
                  <a:tint val="23500"/>
                  <a:satMod val="160000"/>
                </a:srgbClr>
              </a:gs>
            </a:gsLst>
            <a:path path="circle">
              <a:fillToRect l="100000" t="100000"/>
            </a:path>
            <a:tileRect r="-100000" b="-100000"/>
          </a:gradFill>
          <a:ln>
            <a:solidFill>
              <a:srgbClr val="FF0066"/>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P2 Code</a:t>
            </a:r>
          </a:p>
        </p:txBody>
      </p:sp>
      <p:sp>
        <p:nvSpPr>
          <p:cNvPr id="38" name="Rectangle 37"/>
          <p:cNvSpPr/>
          <p:nvPr/>
        </p:nvSpPr>
        <p:spPr>
          <a:xfrm>
            <a:off x="5467350" y="5400140"/>
            <a:ext cx="2301240" cy="889396"/>
          </a:xfrm>
          <a:prstGeom prst="rect">
            <a:avLst/>
          </a:prstGeom>
          <a:gradFill flip="none" rotWithShape="1">
            <a:gsLst>
              <a:gs pos="0">
                <a:srgbClr val="FF0066">
                  <a:tint val="66000"/>
                  <a:satMod val="160000"/>
                </a:srgbClr>
              </a:gs>
              <a:gs pos="50000">
                <a:srgbClr val="FF0066">
                  <a:tint val="44500"/>
                  <a:satMod val="160000"/>
                </a:srgbClr>
              </a:gs>
              <a:gs pos="100000">
                <a:srgbClr val="FF0066">
                  <a:tint val="23500"/>
                  <a:satMod val="160000"/>
                </a:srgbClr>
              </a:gs>
            </a:gsLst>
            <a:path path="circle">
              <a:fillToRect l="100000" t="100000"/>
            </a:path>
            <a:tileRect r="-100000" b="-100000"/>
          </a:gradFill>
          <a:ln>
            <a:solidFill>
              <a:srgbClr val="FF0066"/>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P2 Stack</a:t>
            </a:r>
          </a:p>
        </p:txBody>
      </p:sp>
      <p:sp>
        <p:nvSpPr>
          <p:cNvPr id="3" name="Explosion 1 2"/>
          <p:cNvSpPr/>
          <p:nvPr/>
        </p:nvSpPr>
        <p:spPr>
          <a:xfrm>
            <a:off x="3878580" y="5392054"/>
            <a:ext cx="1386840" cy="1280495"/>
          </a:xfrm>
          <a:prstGeom prst="irregularSeal1">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P1: free()</a:t>
            </a:r>
          </a:p>
        </p:txBody>
      </p:sp>
      <p:sp>
        <p:nvSpPr>
          <p:cNvPr id="19" name="Rectangle 18"/>
          <p:cNvSpPr/>
          <p:nvPr/>
        </p:nvSpPr>
        <p:spPr>
          <a:xfrm>
            <a:off x="222885" y="6252576"/>
            <a:ext cx="2301240" cy="50211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P3 Code</a:t>
            </a:r>
          </a:p>
        </p:txBody>
      </p:sp>
    </p:spTree>
    <p:extLst>
      <p:ext uri="{BB962C8B-B14F-4D97-AF65-F5344CB8AC3E}">
        <p14:creationId xmlns:p14="http://schemas.microsoft.com/office/powerpoint/2010/main" val="67567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ppt_x"/>
                                          </p:val>
                                        </p:tav>
                                        <p:tav tm="100000">
                                          <p:val>
                                            <p:strVal val="#ppt_x"/>
                                          </p:val>
                                        </p:tav>
                                      </p:tavLst>
                                    </p:anim>
                                    <p:anim calcmode="lin" valueType="num">
                                      <p:cBhvr additive="base">
                                        <p:cTn id="18" dur="500" fill="hold"/>
                                        <p:tgtEl>
                                          <p:spTgt spid="3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ppt_x"/>
                                          </p:val>
                                        </p:tav>
                                        <p:tav tm="100000">
                                          <p:val>
                                            <p:strVal val="#ppt_x"/>
                                          </p:val>
                                        </p:tav>
                                      </p:tavLst>
                                    </p:anim>
                                    <p:anim calcmode="lin" valueType="num">
                                      <p:cBhvr additive="base">
                                        <p:cTn id="23" dur="500" fill="hold"/>
                                        <p:tgtEl>
                                          <p:spTgt spid="3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grpId="1" nodeType="clickEffect">
                                  <p:stCondLst>
                                    <p:cond delay="0"/>
                                  </p:stCondLst>
                                  <p:childTnLst>
                                    <p:anim calcmode="lin" valueType="num">
                                      <p:cBhvr additive="base">
                                        <p:cTn id="38" dur="500"/>
                                        <p:tgtEl>
                                          <p:spTgt spid="35"/>
                                        </p:tgtEl>
                                        <p:attrNameLst>
                                          <p:attrName>ppt_x</p:attrName>
                                        </p:attrNameLst>
                                      </p:cBhvr>
                                      <p:tavLst>
                                        <p:tav tm="0">
                                          <p:val>
                                            <p:strVal val="ppt_x"/>
                                          </p:val>
                                        </p:tav>
                                        <p:tav tm="100000">
                                          <p:val>
                                            <p:strVal val="ppt_x"/>
                                          </p:val>
                                        </p:tav>
                                      </p:tavLst>
                                    </p:anim>
                                    <p:anim calcmode="lin" valueType="num">
                                      <p:cBhvr additive="base">
                                        <p:cTn id="39" dur="500"/>
                                        <p:tgtEl>
                                          <p:spTgt spid="35"/>
                                        </p:tgtEl>
                                        <p:attrNameLst>
                                          <p:attrName>ppt_y</p:attrName>
                                        </p:attrNameLst>
                                      </p:cBhvr>
                                      <p:tavLst>
                                        <p:tav tm="0">
                                          <p:val>
                                            <p:strVal val="ppt_y"/>
                                          </p:val>
                                        </p:tav>
                                        <p:tav tm="100000">
                                          <p:val>
                                            <p:strVal val="1+ppt_h/2"/>
                                          </p:val>
                                        </p:tav>
                                      </p:tavLst>
                                    </p:anim>
                                    <p:set>
                                      <p:cBhvr>
                                        <p:cTn id="40" dur="1" fill="hold">
                                          <p:stCondLst>
                                            <p:cond delay="499"/>
                                          </p:stCondLst>
                                        </p:cTn>
                                        <p:tgtEl>
                                          <p:spTgt spid="3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1000" fill="hold"/>
                                        <p:tgtEl>
                                          <p:spTgt spid="19"/>
                                        </p:tgtEl>
                                        <p:attrNameLst>
                                          <p:attrName>ppt_w</p:attrName>
                                        </p:attrNameLst>
                                      </p:cBhvr>
                                      <p:tavLst>
                                        <p:tav tm="0">
                                          <p:val>
                                            <p:fltVal val="0"/>
                                          </p:val>
                                        </p:tav>
                                        <p:tav tm="100000">
                                          <p:val>
                                            <p:strVal val="#ppt_w"/>
                                          </p:val>
                                        </p:tav>
                                      </p:tavLst>
                                    </p:anim>
                                    <p:anim calcmode="lin" valueType="num">
                                      <p:cBhvr>
                                        <p:cTn id="50" dur="1000" fill="hold"/>
                                        <p:tgtEl>
                                          <p:spTgt spid="19"/>
                                        </p:tgtEl>
                                        <p:attrNameLst>
                                          <p:attrName>ppt_h</p:attrName>
                                        </p:attrNameLst>
                                      </p:cBhvr>
                                      <p:tavLst>
                                        <p:tav tm="0">
                                          <p:val>
                                            <p:fltVal val="0"/>
                                          </p:val>
                                        </p:tav>
                                        <p:tav tm="100000">
                                          <p:val>
                                            <p:strVal val="#ppt_h"/>
                                          </p:val>
                                        </p:tav>
                                      </p:tavLst>
                                    </p:anim>
                                    <p:anim calcmode="lin" valueType="num">
                                      <p:cBhvr>
                                        <p:cTn id="51" dur="1000" fill="hold"/>
                                        <p:tgtEl>
                                          <p:spTgt spid="19"/>
                                        </p:tgtEl>
                                        <p:attrNameLst>
                                          <p:attrName>style.rotation</p:attrName>
                                        </p:attrNameLst>
                                      </p:cBhvr>
                                      <p:tavLst>
                                        <p:tav tm="0">
                                          <p:val>
                                            <p:fltVal val="90"/>
                                          </p:val>
                                        </p:tav>
                                        <p:tav tm="100000">
                                          <p:val>
                                            <p:fltVal val="0"/>
                                          </p:val>
                                        </p:tav>
                                      </p:tavLst>
                                    </p:anim>
                                    <p:animEffect transition="in" filter="fade">
                                      <p:cBhvr>
                                        <p:cTn id="5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5" grpId="1" animBg="1"/>
      <p:bldP spid="36" grpId="0" animBg="1"/>
      <p:bldP spid="37" grpId="0" animBg="1"/>
      <p:bldP spid="38" grpId="0" animBg="1"/>
      <p:bldP spid="3"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he-IL" dirty="0"/>
              <a:t>ניהול בעזרת </a:t>
            </a:r>
            <a:r>
              <a:rPr lang="en-US" dirty="0"/>
              <a:t>Paging</a:t>
            </a:r>
          </a:p>
        </p:txBody>
      </p:sp>
      <p:sp>
        <p:nvSpPr>
          <p:cNvPr id="16" name="Text Placeholder 15"/>
          <p:cNvSpPr>
            <a:spLocks noGrp="1"/>
          </p:cNvSpPr>
          <p:nvPr>
            <p:ph idx="1"/>
          </p:nvPr>
        </p:nvSpPr>
        <p:spPr/>
        <p:txBody>
          <a:bodyPr>
            <a:normAutofit/>
          </a:bodyPr>
          <a:lstStyle/>
          <a:p>
            <a:r>
              <a:rPr lang="he-IL" dirty="0"/>
              <a:t>רעיון מרכזי: הקצה זיכרון בכפולות שלמות של גודל </a:t>
            </a:r>
            <a:r>
              <a:rPr lang="he-IL" b="1" dirty="0"/>
              <a:t>דף (</a:t>
            </a:r>
            <a:r>
              <a:rPr lang="en-US" b="1" dirty="0"/>
              <a:t>Page</a:t>
            </a:r>
            <a:r>
              <a:rPr lang="he-IL" b="1" dirty="0"/>
              <a:t>)</a:t>
            </a:r>
            <a:r>
              <a:rPr lang="he-IL" dirty="0"/>
              <a:t>. חלק את הזיכרון לפי תפקידים לוגיים.</a:t>
            </a:r>
            <a:endParaRPr lang="en-US" dirty="0"/>
          </a:p>
          <a:p>
            <a:r>
              <a:rPr lang="he-IL" b="1" u="sng" dirty="0"/>
              <a:t>שאלה:</a:t>
            </a:r>
            <a:r>
              <a:rPr lang="he-IL" dirty="0"/>
              <a:t> איזו סוג פרגמנטציה מנגנון זה מקל? באיזו פוגע?</a:t>
            </a:r>
            <a:endParaRPr lang="en-US" b="1" u="sng" dirty="0"/>
          </a:p>
        </p:txBody>
      </p:sp>
      <p:sp>
        <p:nvSpPr>
          <p:cNvPr id="4" name="Footer Placeholder 3"/>
          <p:cNvSpPr>
            <a:spLocks noGrp="1"/>
          </p:cNvSpPr>
          <p:nvPr>
            <p:ph type="ftr" sz="quarter" idx="11"/>
          </p:nvPr>
        </p:nvSpPr>
        <p:spPr/>
        <p:txBody>
          <a:bodyPr/>
          <a:lstStyle/>
          <a:p>
            <a:pPr algn="r"/>
            <a:r>
              <a:rPr lang="he-IL"/>
              <a:t>מערכות הפעלה - תרגול 10</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22</a:t>
            </a:fld>
            <a:endParaRPr lang="en-US"/>
          </a:p>
        </p:txBody>
      </p:sp>
      <p:graphicFrame>
        <p:nvGraphicFramePr>
          <p:cNvPr id="22" name="Table 21">
            <a:extLst>
              <a:ext uri="{FF2B5EF4-FFF2-40B4-BE49-F238E27FC236}">
                <a16:creationId xmlns:a16="http://schemas.microsoft.com/office/drawing/2014/main" id="{D0EC0FCF-C2BA-4DCA-BE2E-C1F592091E70}"/>
              </a:ext>
            </a:extLst>
          </p:cNvPr>
          <p:cNvGraphicFramePr>
            <a:graphicFrameLocks noGrp="1"/>
          </p:cNvGraphicFramePr>
          <p:nvPr>
            <p:extLst>
              <p:ext uri="{D42A27DB-BD31-4B8C-83A1-F6EECF244321}">
                <p14:modId xmlns:p14="http://schemas.microsoft.com/office/powerpoint/2010/main" val="3528977918"/>
              </p:ext>
            </p:extLst>
          </p:nvPr>
        </p:nvGraphicFramePr>
        <p:xfrm>
          <a:off x="5815330" y="3372922"/>
          <a:ext cx="2301240" cy="3177084"/>
        </p:xfrm>
        <a:graphic>
          <a:graphicData uri="http://schemas.openxmlformats.org/drawingml/2006/table">
            <a:tbl>
              <a:tblPr bandRow="1">
                <a:tableStyleId>{35758FB7-9AC5-4552-8A53-C91805E547FA}</a:tableStyleId>
              </a:tblPr>
              <a:tblGrid>
                <a:gridCol w="2301240">
                  <a:extLst>
                    <a:ext uri="{9D8B030D-6E8A-4147-A177-3AD203B41FA5}">
                      <a16:colId xmlns:a16="http://schemas.microsoft.com/office/drawing/2014/main" val="1079541288"/>
                    </a:ext>
                  </a:extLst>
                </a:gridCol>
              </a:tblGrid>
              <a:tr h="529514">
                <a:tc>
                  <a:txBody>
                    <a:bodyPr/>
                    <a:lstStyle/>
                    <a:p>
                      <a:pPr algn="ctr"/>
                      <a:r>
                        <a:rPr lang="en-US" sz="2000" dirty="0"/>
                        <a:t>Physical</a:t>
                      </a:r>
                      <a:r>
                        <a:rPr lang="en-US" sz="2000" baseline="0" dirty="0"/>
                        <a:t> page</a:t>
                      </a:r>
                      <a:r>
                        <a:rPr lang="en-US" sz="2000" dirty="0"/>
                        <a:t> #0</a:t>
                      </a:r>
                    </a:p>
                  </a:txBody>
                  <a:tcPr/>
                </a:tc>
                <a:extLst>
                  <a:ext uri="{0D108BD9-81ED-4DB2-BD59-A6C34878D82A}">
                    <a16:rowId xmlns:a16="http://schemas.microsoft.com/office/drawing/2014/main" val="2117750956"/>
                  </a:ext>
                </a:extLst>
              </a:tr>
              <a:tr h="529514">
                <a:tc>
                  <a:txBody>
                    <a:bodyPr/>
                    <a:lstStyle/>
                    <a:p>
                      <a:pPr algn="ctr"/>
                      <a:r>
                        <a:rPr lang="en-US" sz="2000" dirty="0"/>
                        <a:t>Physical</a:t>
                      </a:r>
                      <a:r>
                        <a:rPr lang="en-US" sz="2000" baseline="0" dirty="0"/>
                        <a:t> page</a:t>
                      </a:r>
                      <a:r>
                        <a:rPr lang="en-US" sz="2000" dirty="0"/>
                        <a:t> #1</a:t>
                      </a:r>
                    </a:p>
                  </a:txBody>
                  <a:tcPr/>
                </a:tc>
                <a:extLst>
                  <a:ext uri="{0D108BD9-81ED-4DB2-BD59-A6C34878D82A}">
                    <a16:rowId xmlns:a16="http://schemas.microsoft.com/office/drawing/2014/main" val="3575461333"/>
                  </a:ext>
                </a:extLst>
              </a:tr>
              <a:tr h="529514">
                <a:tc>
                  <a:txBody>
                    <a:bodyPr/>
                    <a:lstStyle/>
                    <a:p>
                      <a:pPr algn="ctr"/>
                      <a:r>
                        <a:rPr lang="en-US" sz="2000" dirty="0"/>
                        <a:t>Physical</a:t>
                      </a:r>
                      <a:r>
                        <a:rPr lang="en-US" sz="2000" baseline="0" dirty="0"/>
                        <a:t> page</a:t>
                      </a:r>
                      <a:r>
                        <a:rPr lang="en-US" sz="2000" dirty="0"/>
                        <a:t> #2</a:t>
                      </a:r>
                    </a:p>
                  </a:txBody>
                  <a:tcPr/>
                </a:tc>
                <a:extLst>
                  <a:ext uri="{0D108BD9-81ED-4DB2-BD59-A6C34878D82A}">
                    <a16:rowId xmlns:a16="http://schemas.microsoft.com/office/drawing/2014/main" val="3051504821"/>
                  </a:ext>
                </a:extLst>
              </a:tr>
              <a:tr h="529514">
                <a:tc>
                  <a:txBody>
                    <a:bodyPr/>
                    <a:lstStyle/>
                    <a:p>
                      <a:pPr algn="ctr"/>
                      <a:r>
                        <a:rPr lang="en-US" sz="2000" dirty="0"/>
                        <a:t>Physical</a:t>
                      </a:r>
                      <a:r>
                        <a:rPr lang="en-US" sz="2000" baseline="0" dirty="0"/>
                        <a:t> page</a:t>
                      </a:r>
                      <a:r>
                        <a:rPr lang="en-US" sz="2000" dirty="0"/>
                        <a:t> #3</a:t>
                      </a:r>
                    </a:p>
                  </a:txBody>
                  <a:tcPr/>
                </a:tc>
                <a:extLst>
                  <a:ext uri="{0D108BD9-81ED-4DB2-BD59-A6C34878D82A}">
                    <a16:rowId xmlns:a16="http://schemas.microsoft.com/office/drawing/2014/main" val="2426723613"/>
                  </a:ext>
                </a:extLst>
              </a:tr>
              <a:tr h="529514">
                <a:tc>
                  <a:txBody>
                    <a:bodyPr/>
                    <a:lstStyle/>
                    <a:p>
                      <a:pPr algn="ctr"/>
                      <a:r>
                        <a:rPr lang="en-US" sz="2000" dirty="0"/>
                        <a:t>Physical</a:t>
                      </a:r>
                      <a:r>
                        <a:rPr lang="en-US" sz="2000" baseline="0" dirty="0"/>
                        <a:t> page</a:t>
                      </a:r>
                      <a:r>
                        <a:rPr lang="en-US" sz="2000" dirty="0"/>
                        <a:t> #4</a:t>
                      </a:r>
                    </a:p>
                  </a:txBody>
                  <a:tcPr/>
                </a:tc>
                <a:extLst>
                  <a:ext uri="{0D108BD9-81ED-4DB2-BD59-A6C34878D82A}">
                    <a16:rowId xmlns:a16="http://schemas.microsoft.com/office/drawing/2014/main" val="1445293282"/>
                  </a:ext>
                </a:extLst>
              </a:tr>
              <a:tr h="52951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Physical</a:t>
                      </a:r>
                      <a:r>
                        <a:rPr lang="en-US" sz="2000" baseline="0" dirty="0"/>
                        <a:t> page</a:t>
                      </a:r>
                      <a:r>
                        <a:rPr lang="en-US" sz="2000" dirty="0"/>
                        <a:t> #5</a:t>
                      </a:r>
                    </a:p>
                  </a:txBody>
                  <a:tcPr/>
                </a:tc>
                <a:extLst>
                  <a:ext uri="{0D108BD9-81ED-4DB2-BD59-A6C34878D82A}">
                    <a16:rowId xmlns:a16="http://schemas.microsoft.com/office/drawing/2014/main" val="894197767"/>
                  </a:ext>
                </a:extLst>
              </a:tr>
            </a:tbl>
          </a:graphicData>
        </a:graphic>
      </p:graphicFrame>
      <p:sp>
        <p:nvSpPr>
          <p:cNvPr id="26" name="Rectangle 25"/>
          <p:cNvSpPr/>
          <p:nvPr/>
        </p:nvSpPr>
        <p:spPr>
          <a:xfrm>
            <a:off x="1127760" y="4231295"/>
            <a:ext cx="2301240" cy="30706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P1 Heap</a:t>
            </a:r>
          </a:p>
        </p:txBody>
      </p:sp>
      <p:sp>
        <p:nvSpPr>
          <p:cNvPr id="28" name="Rectangle 27"/>
          <p:cNvSpPr/>
          <p:nvPr/>
        </p:nvSpPr>
        <p:spPr>
          <a:xfrm>
            <a:off x="1127760" y="4796274"/>
            <a:ext cx="2301240" cy="481291"/>
          </a:xfrm>
          <a:prstGeom prst="rect">
            <a:avLst/>
          </a:prstGeom>
          <a:solidFill>
            <a:srgbClr val="FF0066"/>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P2 Code</a:t>
            </a:r>
          </a:p>
        </p:txBody>
      </p:sp>
      <p:sp>
        <p:nvSpPr>
          <p:cNvPr id="29" name="Rectangle 28"/>
          <p:cNvSpPr/>
          <p:nvPr/>
        </p:nvSpPr>
        <p:spPr>
          <a:xfrm>
            <a:off x="1127760" y="5409249"/>
            <a:ext cx="2301240" cy="889396"/>
          </a:xfrm>
          <a:prstGeom prst="rect">
            <a:avLst/>
          </a:prstGeom>
          <a:solidFill>
            <a:srgbClr val="FF0066"/>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P2 Stack</a:t>
            </a:r>
          </a:p>
        </p:txBody>
      </p:sp>
      <p:sp>
        <p:nvSpPr>
          <p:cNvPr id="30" name="Rectangle 29"/>
          <p:cNvSpPr/>
          <p:nvPr/>
        </p:nvSpPr>
        <p:spPr>
          <a:xfrm>
            <a:off x="1127760" y="3383360"/>
            <a:ext cx="2301240" cy="6918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P1 Code </a:t>
            </a:r>
          </a:p>
        </p:txBody>
      </p:sp>
      <p:grpSp>
        <p:nvGrpSpPr>
          <p:cNvPr id="2" name="Group 1"/>
          <p:cNvGrpSpPr/>
          <p:nvPr/>
        </p:nvGrpSpPr>
        <p:grpSpPr>
          <a:xfrm>
            <a:off x="5815330" y="3372922"/>
            <a:ext cx="2301240" cy="1017288"/>
            <a:chOff x="3514090" y="3920472"/>
            <a:chExt cx="2301240" cy="1017288"/>
          </a:xfrm>
        </p:grpSpPr>
        <p:sp>
          <p:nvSpPr>
            <p:cNvPr id="31" name="Rectangle 30"/>
            <p:cNvSpPr/>
            <p:nvPr/>
          </p:nvSpPr>
          <p:spPr>
            <a:xfrm>
              <a:off x="3514090" y="3920472"/>
              <a:ext cx="2301240" cy="6918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P1 Code </a:t>
              </a:r>
            </a:p>
          </p:txBody>
        </p:sp>
        <p:sp>
          <p:nvSpPr>
            <p:cNvPr id="39" name="Rectangle 38"/>
            <p:cNvSpPr/>
            <p:nvPr/>
          </p:nvSpPr>
          <p:spPr>
            <a:xfrm>
              <a:off x="3514090" y="4621652"/>
              <a:ext cx="2301240" cy="3161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43" name="Group 42"/>
          <p:cNvGrpSpPr/>
          <p:nvPr/>
        </p:nvGrpSpPr>
        <p:grpSpPr>
          <a:xfrm>
            <a:off x="5815330" y="4399558"/>
            <a:ext cx="2301240" cy="548362"/>
            <a:chOff x="3514090" y="3920472"/>
            <a:chExt cx="2301240" cy="1017288"/>
          </a:xfrm>
        </p:grpSpPr>
        <p:sp>
          <p:nvSpPr>
            <p:cNvPr id="44" name="Rectangle 43"/>
            <p:cNvSpPr/>
            <p:nvPr/>
          </p:nvSpPr>
          <p:spPr>
            <a:xfrm>
              <a:off x="3514090" y="3920472"/>
              <a:ext cx="2301240" cy="6918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P1 Heap </a:t>
              </a:r>
            </a:p>
          </p:txBody>
        </p:sp>
        <p:sp>
          <p:nvSpPr>
            <p:cNvPr id="45" name="Rectangle 44"/>
            <p:cNvSpPr/>
            <p:nvPr/>
          </p:nvSpPr>
          <p:spPr>
            <a:xfrm>
              <a:off x="3514090" y="4621652"/>
              <a:ext cx="2301240" cy="3161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47" name="Rectangle 46"/>
          <p:cNvSpPr/>
          <p:nvPr/>
        </p:nvSpPr>
        <p:spPr>
          <a:xfrm>
            <a:off x="5815330" y="4947920"/>
            <a:ext cx="2301240" cy="528320"/>
          </a:xfrm>
          <a:prstGeom prst="rect">
            <a:avLst/>
          </a:prstGeom>
          <a:solidFill>
            <a:srgbClr val="FF0066"/>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P2 Code</a:t>
            </a:r>
          </a:p>
        </p:txBody>
      </p:sp>
      <p:grpSp>
        <p:nvGrpSpPr>
          <p:cNvPr id="50" name="Group 49"/>
          <p:cNvGrpSpPr/>
          <p:nvPr/>
        </p:nvGrpSpPr>
        <p:grpSpPr>
          <a:xfrm>
            <a:off x="5815330" y="5496215"/>
            <a:ext cx="2301240" cy="1017288"/>
            <a:chOff x="3514090" y="3920472"/>
            <a:chExt cx="2301240" cy="1017288"/>
          </a:xfrm>
        </p:grpSpPr>
        <p:sp>
          <p:nvSpPr>
            <p:cNvPr id="51" name="Rectangle 50"/>
            <p:cNvSpPr/>
            <p:nvPr/>
          </p:nvSpPr>
          <p:spPr>
            <a:xfrm>
              <a:off x="3514090" y="3920472"/>
              <a:ext cx="2301240" cy="691832"/>
            </a:xfrm>
            <a:prstGeom prst="rect">
              <a:avLst/>
            </a:prstGeom>
            <a:solidFill>
              <a:srgbClr val="FF0066"/>
            </a:solidFill>
            <a:ln>
              <a:solidFill>
                <a:srgbClr val="FF0066"/>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P2 Stack </a:t>
              </a:r>
            </a:p>
          </p:txBody>
        </p:sp>
        <p:sp>
          <p:nvSpPr>
            <p:cNvPr id="52" name="Rectangle 51"/>
            <p:cNvSpPr/>
            <p:nvPr/>
          </p:nvSpPr>
          <p:spPr>
            <a:xfrm>
              <a:off x="3514090" y="4621652"/>
              <a:ext cx="2301240" cy="316108"/>
            </a:xfrm>
            <a:prstGeom prst="rect">
              <a:avLst/>
            </a:prstGeom>
            <a:ln>
              <a:solidFill>
                <a:srgbClr val="FF006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111075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ppt_x"/>
                                          </p:val>
                                        </p:tav>
                                        <p:tav tm="100000">
                                          <p:val>
                                            <p:strVal val="#ppt_x"/>
                                          </p:val>
                                        </p:tav>
                                      </p:tavLst>
                                    </p:anim>
                                    <p:anim calcmode="lin" valueType="num">
                                      <p:cBhvr additive="base">
                                        <p:cTn id="13" dur="500" fill="hold"/>
                                        <p:tgtEl>
                                          <p:spTgt spid="4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additive="base">
                                        <p:cTn id="17" dur="500" fill="hold"/>
                                        <p:tgtEl>
                                          <p:spTgt spid="47"/>
                                        </p:tgtEl>
                                        <p:attrNameLst>
                                          <p:attrName>ppt_x</p:attrName>
                                        </p:attrNameLst>
                                      </p:cBhvr>
                                      <p:tavLst>
                                        <p:tav tm="0">
                                          <p:val>
                                            <p:strVal val="#ppt_x"/>
                                          </p:val>
                                        </p:tav>
                                        <p:tav tm="100000">
                                          <p:val>
                                            <p:strVal val="#ppt_x"/>
                                          </p:val>
                                        </p:tav>
                                      </p:tavLst>
                                    </p:anim>
                                    <p:anim calcmode="lin" valueType="num">
                                      <p:cBhvr additive="base">
                                        <p:cTn id="18" dur="500" fill="hold"/>
                                        <p:tgtEl>
                                          <p:spTgt spid="4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500" fill="hold"/>
                                        <p:tgtEl>
                                          <p:spTgt spid="50"/>
                                        </p:tgtEl>
                                        <p:attrNameLst>
                                          <p:attrName>ppt_x</p:attrName>
                                        </p:attrNameLst>
                                      </p:cBhvr>
                                      <p:tavLst>
                                        <p:tav tm="0">
                                          <p:val>
                                            <p:strVal val="#ppt_x"/>
                                          </p:val>
                                        </p:tav>
                                        <p:tav tm="100000">
                                          <p:val>
                                            <p:strVal val="#ppt_x"/>
                                          </p:val>
                                        </p:tav>
                                      </p:tavLst>
                                    </p:anim>
                                    <p:anim calcmode="lin" valueType="num">
                                      <p:cBhvr additive="base">
                                        <p:cTn id="23"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93FF2-0893-4567-A314-779A25B3D615}"/>
              </a:ext>
            </a:extLst>
          </p:cNvPr>
          <p:cNvSpPr>
            <a:spLocks noGrp="1"/>
          </p:cNvSpPr>
          <p:nvPr>
            <p:ph type="title"/>
          </p:nvPr>
        </p:nvSpPr>
        <p:spPr/>
        <p:txBody>
          <a:bodyPr/>
          <a:lstStyle/>
          <a:p>
            <a:r>
              <a:rPr lang="he-IL"/>
              <a:t>הפסקה</a:t>
            </a:r>
            <a:endParaRPr lang="en-US"/>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6471" y="1524000"/>
            <a:ext cx="6411058" cy="5334000"/>
          </a:xfrm>
        </p:spPr>
      </p:pic>
      <p:sp>
        <p:nvSpPr>
          <p:cNvPr id="3" name="Slide Number Placeholder 2">
            <a:extLst>
              <a:ext uri="{FF2B5EF4-FFF2-40B4-BE49-F238E27FC236}">
                <a16:creationId xmlns:a16="http://schemas.microsoft.com/office/drawing/2014/main" id="{3A778988-4175-4D8E-8110-B7D15F436F18}"/>
              </a:ext>
            </a:extLst>
          </p:cNvPr>
          <p:cNvSpPr>
            <a:spLocks noGrp="1"/>
          </p:cNvSpPr>
          <p:nvPr>
            <p:ph type="sldNum" sz="quarter" idx="12"/>
          </p:nvPr>
        </p:nvSpPr>
        <p:spPr/>
        <p:txBody>
          <a:bodyPr/>
          <a:lstStyle/>
          <a:p>
            <a:fld id="{0CFEC368-1D7A-4F81-ABF6-AE0E36BAF64C}" type="slidenum">
              <a:rPr lang="en-US" smtClean="0"/>
              <a:pPr/>
              <a:t>23</a:t>
            </a:fld>
            <a:endParaRPr lang="en-US"/>
          </a:p>
        </p:txBody>
      </p:sp>
      <p:sp>
        <p:nvSpPr>
          <p:cNvPr id="5" name="Footer Placeholder 4">
            <a:extLst>
              <a:ext uri="{FF2B5EF4-FFF2-40B4-BE49-F238E27FC236}">
                <a16:creationId xmlns:a16="http://schemas.microsoft.com/office/drawing/2014/main" id="{D657659F-6D61-4D96-98BC-B212CA62E133}"/>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2316528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20CE5-E347-45F4-8AA5-6F810BB3F0B2}"/>
              </a:ext>
            </a:extLst>
          </p:cNvPr>
          <p:cNvSpPr>
            <a:spLocks noGrp="1"/>
          </p:cNvSpPr>
          <p:nvPr>
            <p:ph type="title"/>
          </p:nvPr>
        </p:nvSpPr>
        <p:spPr/>
        <p:txBody>
          <a:bodyPr/>
          <a:lstStyle/>
          <a:p>
            <a:r>
              <a:rPr lang="he-IL" dirty="0"/>
              <a:t>ניהול ותרגום זיכרון:</a:t>
            </a:r>
            <a:r>
              <a:rPr lang="en-US" dirty="0"/>
              <a:t> Paging </a:t>
            </a:r>
          </a:p>
        </p:txBody>
      </p:sp>
      <p:sp>
        <p:nvSpPr>
          <p:cNvPr id="3" name="Text Placeholder 2">
            <a:extLst>
              <a:ext uri="{FF2B5EF4-FFF2-40B4-BE49-F238E27FC236}">
                <a16:creationId xmlns:a16="http://schemas.microsoft.com/office/drawing/2014/main" id="{09B016B3-B555-4BD3-9E48-8AD171D35DB1}"/>
              </a:ext>
            </a:extLst>
          </p:cNvPr>
          <p:cNvSpPr>
            <a:spLocks noGrp="1"/>
          </p:cNvSpPr>
          <p:nvPr>
            <p:ph type="body" idx="1"/>
          </p:nvPr>
        </p:nvSpPr>
        <p:spPr/>
        <p:txBody>
          <a:bodyPr/>
          <a:lstStyle/>
          <a:p>
            <a:r>
              <a:rPr lang="he-IL" dirty="0"/>
              <a:t>זיכרון וירטואלי מבוסס דפים</a:t>
            </a:r>
            <a:endParaRPr lang="en-US" dirty="0"/>
          </a:p>
        </p:txBody>
      </p:sp>
      <p:sp>
        <p:nvSpPr>
          <p:cNvPr id="6" name="Slide Number Placeholder 5">
            <a:extLst>
              <a:ext uri="{FF2B5EF4-FFF2-40B4-BE49-F238E27FC236}">
                <a16:creationId xmlns:a16="http://schemas.microsoft.com/office/drawing/2014/main" id="{50DFD9F4-0DEC-4239-B76B-6063230CA787}"/>
              </a:ext>
            </a:extLst>
          </p:cNvPr>
          <p:cNvSpPr>
            <a:spLocks noGrp="1"/>
          </p:cNvSpPr>
          <p:nvPr>
            <p:ph type="sldNum" sz="quarter" idx="12"/>
          </p:nvPr>
        </p:nvSpPr>
        <p:spPr/>
        <p:txBody>
          <a:bodyPr/>
          <a:lstStyle/>
          <a:p>
            <a:fld id="{0CFEC368-1D7A-4F81-ABF6-AE0E36BAF64C}" type="slidenum">
              <a:rPr lang="en-US" smtClean="0"/>
              <a:pPr/>
              <a:t>24</a:t>
            </a:fld>
            <a:endParaRPr lang="en-US"/>
          </a:p>
        </p:txBody>
      </p:sp>
      <p:sp>
        <p:nvSpPr>
          <p:cNvPr id="5" name="Footer Placeholder 4">
            <a:extLst>
              <a:ext uri="{FF2B5EF4-FFF2-40B4-BE49-F238E27FC236}">
                <a16:creationId xmlns:a16="http://schemas.microsoft.com/office/drawing/2014/main" id="{73451C9C-0103-4F90-9EE9-2CF0D4766544}"/>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2316929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9A37B-993B-4A65-9522-5AB7AEA59F28}"/>
              </a:ext>
            </a:extLst>
          </p:cNvPr>
          <p:cNvSpPr>
            <a:spLocks noGrp="1"/>
          </p:cNvSpPr>
          <p:nvPr>
            <p:ph type="title"/>
          </p:nvPr>
        </p:nvSpPr>
        <p:spPr/>
        <p:txBody>
          <a:bodyPr/>
          <a:lstStyle/>
          <a:p>
            <a:r>
              <a:rPr lang="he-IL"/>
              <a:t>דפים ומסגרות</a:t>
            </a:r>
            <a:endParaRPr lang="en-US"/>
          </a:p>
        </p:txBody>
      </p:sp>
      <p:sp>
        <p:nvSpPr>
          <p:cNvPr id="8" name="Text Placeholder 7">
            <a:extLst>
              <a:ext uri="{FF2B5EF4-FFF2-40B4-BE49-F238E27FC236}">
                <a16:creationId xmlns:a16="http://schemas.microsoft.com/office/drawing/2014/main" id="{F50DE1CF-DFCD-432F-8893-574EC3DB3C0A}"/>
              </a:ext>
            </a:extLst>
          </p:cNvPr>
          <p:cNvSpPr>
            <a:spLocks noGrp="1"/>
          </p:cNvSpPr>
          <p:nvPr>
            <p:ph type="body" idx="1"/>
          </p:nvPr>
        </p:nvSpPr>
        <p:spPr>
          <a:xfrm>
            <a:off x="457200" y="1613340"/>
            <a:ext cx="3931920" cy="493883"/>
          </a:xfrm>
        </p:spPr>
        <p:txBody>
          <a:bodyPr/>
          <a:lstStyle/>
          <a:p>
            <a:r>
              <a:rPr lang="he-IL" dirty="0"/>
              <a:t>מרחב הזיכרון </a:t>
            </a:r>
            <a:r>
              <a:rPr lang="he-IL" dirty="0" err="1"/>
              <a:t>הוירטואלי</a:t>
            </a:r>
            <a:r>
              <a:rPr lang="he-IL" dirty="0"/>
              <a:t> </a:t>
            </a:r>
            <a:endParaRPr lang="en-US" dirty="0"/>
          </a:p>
        </p:txBody>
      </p:sp>
      <p:sp>
        <p:nvSpPr>
          <p:cNvPr id="4" name="Content Placeholder 3">
            <a:extLst>
              <a:ext uri="{FF2B5EF4-FFF2-40B4-BE49-F238E27FC236}">
                <a16:creationId xmlns:a16="http://schemas.microsoft.com/office/drawing/2014/main" id="{2265F9EB-E675-45E7-885F-E4DA1D2A12A8}"/>
              </a:ext>
            </a:extLst>
          </p:cNvPr>
          <p:cNvSpPr>
            <a:spLocks noGrp="1"/>
          </p:cNvSpPr>
          <p:nvPr>
            <p:ph sz="half" idx="2"/>
          </p:nvPr>
        </p:nvSpPr>
        <p:spPr>
          <a:xfrm>
            <a:off x="457200" y="2239500"/>
            <a:ext cx="3931920" cy="4150188"/>
          </a:xfrm>
        </p:spPr>
        <p:txBody>
          <a:bodyPr>
            <a:normAutofit/>
          </a:bodyPr>
          <a:lstStyle/>
          <a:p>
            <a:r>
              <a:rPr lang="he-IL" dirty="0"/>
              <a:t>מחולק ל</a:t>
            </a:r>
            <a:r>
              <a:rPr lang="he-IL" b="1" dirty="0"/>
              <a:t>דפים</a:t>
            </a:r>
            <a:r>
              <a:rPr lang="he-IL" dirty="0"/>
              <a:t> (</a:t>
            </a:r>
            <a:r>
              <a:rPr lang="en-US" b="1" dirty="0">
                <a:solidFill>
                  <a:srgbClr val="0000FF"/>
                </a:solidFill>
              </a:rPr>
              <a:t>pages</a:t>
            </a:r>
            <a:r>
              <a:rPr lang="he-IL" dirty="0"/>
              <a:t>).</a:t>
            </a:r>
          </a:p>
          <a:p>
            <a:pPr lvl="1"/>
            <a:r>
              <a:rPr lang="he-IL" dirty="0"/>
              <a:t>גודל דף == גודל מסגרת (</a:t>
            </a:r>
            <a:r>
              <a:rPr lang="en-US" dirty="0"/>
              <a:t>4KB</a:t>
            </a:r>
            <a:r>
              <a:rPr lang="he-IL" dirty="0"/>
              <a:t>).</a:t>
            </a:r>
          </a:p>
          <a:p>
            <a:pPr lvl="1"/>
            <a:r>
              <a:rPr lang="he-IL" dirty="0"/>
              <a:t>הדפים מיושרים בזיכרון </a:t>
            </a:r>
            <a:r>
              <a:rPr lang="he-IL" dirty="0" err="1"/>
              <a:t>הוירטואלי</a:t>
            </a:r>
            <a:r>
              <a:rPr lang="he-IL" dirty="0"/>
              <a:t>.</a:t>
            </a:r>
          </a:p>
          <a:p>
            <a:pPr lvl="1"/>
            <a:r>
              <a:rPr lang="he-IL" b="1" dirty="0"/>
              <a:t>לכל תהליך מרחב משלו</a:t>
            </a:r>
          </a:p>
        </p:txBody>
      </p:sp>
      <p:sp>
        <p:nvSpPr>
          <p:cNvPr id="9" name="Text Placeholder 8">
            <a:extLst>
              <a:ext uri="{FF2B5EF4-FFF2-40B4-BE49-F238E27FC236}">
                <a16:creationId xmlns:a16="http://schemas.microsoft.com/office/drawing/2014/main" id="{E126A6B3-9F86-416F-A95E-7082E8C254E5}"/>
              </a:ext>
            </a:extLst>
          </p:cNvPr>
          <p:cNvSpPr>
            <a:spLocks noGrp="1"/>
          </p:cNvSpPr>
          <p:nvPr>
            <p:ph type="body" sz="quarter" idx="3"/>
          </p:nvPr>
        </p:nvSpPr>
        <p:spPr>
          <a:xfrm>
            <a:off x="4754880" y="1613340"/>
            <a:ext cx="3931920" cy="493883"/>
          </a:xfrm>
        </p:spPr>
        <p:txBody>
          <a:bodyPr/>
          <a:lstStyle/>
          <a:p>
            <a:r>
              <a:rPr lang="he-IL"/>
              <a:t>מרחב הזיכרון הפיזי</a:t>
            </a:r>
            <a:endParaRPr lang="en-US"/>
          </a:p>
        </p:txBody>
      </p:sp>
      <p:sp>
        <p:nvSpPr>
          <p:cNvPr id="10" name="Content Placeholder 9">
            <a:extLst>
              <a:ext uri="{FF2B5EF4-FFF2-40B4-BE49-F238E27FC236}">
                <a16:creationId xmlns:a16="http://schemas.microsoft.com/office/drawing/2014/main" id="{AA142F66-76B0-44BE-8DE5-654BBF5AF72C}"/>
              </a:ext>
            </a:extLst>
          </p:cNvPr>
          <p:cNvSpPr>
            <a:spLocks noGrp="1"/>
          </p:cNvSpPr>
          <p:nvPr>
            <p:ph sz="quarter" idx="4"/>
          </p:nvPr>
        </p:nvSpPr>
        <p:spPr>
          <a:xfrm>
            <a:off x="4754880" y="2239500"/>
            <a:ext cx="3931920" cy="4150188"/>
          </a:xfrm>
        </p:spPr>
        <p:txBody>
          <a:bodyPr/>
          <a:lstStyle/>
          <a:p>
            <a:r>
              <a:rPr lang="he-IL" dirty="0"/>
              <a:t>מחולק ל</a:t>
            </a:r>
            <a:r>
              <a:rPr lang="he-IL" b="1" dirty="0"/>
              <a:t>מסגרות</a:t>
            </a:r>
            <a:r>
              <a:rPr lang="he-IL" dirty="0"/>
              <a:t> (</a:t>
            </a:r>
            <a:r>
              <a:rPr lang="en-US" b="1" dirty="0">
                <a:solidFill>
                  <a:srgbClr val="0000FF"/>
                </a:solidFill>
              </a:rPr>
              <a:t>frames</a:t>
            </a:r>
            <a:r>
              <a:rPr lang="he-IL" dirty="0"/>
              <a:t>) -בלוקים עוקבים בגודל קבוע (</a:t>
            </a:r>
            <a:r>
              <a:rPr lang="en-US" dirty="0"/>
              <a:t>4KB</a:t>
            </a:r>
            <a:r>
              <a:rPr lang="he-IL" dirty="0"/>
              <a:t> בארכיטקטורת </a:t>
            </a:r>
            <a:r>
              <a:rPr lang="en-US" dirty="0"/>
              <a:t>IA-32</a:t>
            </a:r>
            <a:r>
              <a:rPr lang="he-IL" dirty="0"/>
              <a:t>).</a:t>
            </a:r>
          </a:p>
          <a:p>
            <a:pPr lvl="1"/>
            <a:r>
              <a:rPr lang="he-IL" dirty="0"/>
              <a:t>המסגרות מיושרות בזיכרון הפיזי.</a:t>
            </a:r>
          </a:p>
          <a:p>
            <a:endParaRPr lang="en-US" dirty="0"/>
          </a:p>
        </p:txBody>
      </p:sp>
      <p:graphicFrame>
        <p:nvGraphicFramePr>
          <p:cNvPr id="11" name="Table 10">
            <a:extLst>
              <a:ext uri="{FF2B5EF4-FFF2-40B4-BE49-F238E27FC236}">
                <a16:creationId xmlns:a16="http://schemas.microsoft.com/office/drawing/2014/main" id="{51A307F3-C13C-43DA-A8E4-F6546E23D6E1}"/>
              </a:ext>
            </a:extLst>
          </p:cNvPr>
          <p:cNvGraphicFramePr>
            <a:graphicFrameLocks noGrp="1"/>
          </p:cNvGraphicFramePr>
          <p:nvPr>
            <p:extLst>
              <p:ext uri="{D42A27DB-BD31-4B8C-83A1-F6EECF244321}">
                <p14:modId xmlns:p14="http://schemas.microsoft.com/office/powerpoint/2010/main" val="1273361733"/>
              </p:ext>
            </p:extLst>
          </p:nvPr>
        </p:nvGraphicFramePr>
        <p:xfrm>
          <a:off x="1511935" y="4275938"/>
          <a:ext cx="1790700" cy="2377440"/>
        </p:xfrm>
        <a:graphic>
          <a:graphicData uri="http://schemas.openxmlformats.org/drawingml/2006/table">
            <a:tbl>
              <a:tblPr bandRow="1">
                <a:tableStyleId>{3C2FFA5D-87B4-456A-9821-1D502468CF0F}</a:tableStyleId>
              </a:tblPr>
              <a:tblGrid>
                <a:gridCol w="1790700">
                  <a:extLst>
                    <a:ext uri="{9D8B030D-6E8A-4147-A177-3AD203B41FA5}">
                      <a16:colId xmlns:a16="http://schemas.microsoft.com/office/drawing/2014/main" val="1079541288"/>
                    </a:ext>
                  </a:extLst>
                </a:gridCol>
              </a:tblGrid>
              <a:tr h="370840">
                <a:tc>
                  <a:txBody>
                    <a:bodyPr/>
                    <a:lstStyle/>
                    <a:p>
                      <a:pPr algn="ctr"/>
                      <a:r>
                        <a:rPr lang="en-US" sz="2000" dirty="0"/>
                        <a:t>page #0</a:t>
                      </a:r>
                    </a:p>
                  </a:txBody>
                  <a:tcPr/>
                </a:tc>
                <a:extLst>
                  <a:ext uri="{0D108BD9-81ED-4DB2-BD59-A6C34878D82A}">
                    <a16:rowId xmlns:a16="http://schemas.microsoft.com/office/drawing/2014/main" val="2117750956"/>
                  </a:ext>
                </a:extLst>
              </a:tr>
              <a:tr h="370840">
                <a:tc>
                  <a:txBody>
                    <a:bodyPr/>
                    <a:lstStyle/>
                    <a:p>
                      <a:pPr algn="ctr"/>
                      <a:r>
                        <a:rPr lang="en-US" sz="2000" dirty="0"/>
                        <a:t>page #1</a:t>
                      </a:r>
                    </a:p>
                  </a:txBody>
                  <a:tcPr/>
                </a:tc>
                <a:extLst>
                  <a:ext uri="{0D108BD9-81ED-4DB2-BD59-A6C34878D82A}">
                    <a16:rowId xmlns:a16="http://schemas.microsoft.com/office/drawing/2014/main" val="3575461333"/>
                  </a:ext>
                </a:extLst>
              </a:tr>
              <a:tr h="370840">
                <a:tc>
                  <a:txBody>
                    <a:bodyPr/>
                    <a:lstStyle/>
                    <a:p>
                      <a:pPr algn="ctr"/>
                      <a:r>
                        <a:rPr lang="en-US" sz="2000" dirty="0"/>
                        <a:t>page #2</a:t>
                      </a:r>
                    </a:p>
                  </a:txBody>
                  <a:tcPr/>
                </a:tc>
                <a:extLst>
                  <a:ext uri="{0D108BD9-81ED-4DB2-BD59-A6C34878D82A}">
                    <a16:rowId xmlns:a16="http://schemas.microsoft.com/office/drawing/2014/main" val="3051504821"/>
                  </a:ext>
                </a:extLst>
              </a:tr>
              <a:tr h="370840">
                <a:tc>
                  <a:txBody>
                    <a:bodyPr/>
                    <a:lstStyle/>
                    <a:p>
                      <a:pPr algn="ctr"/>
                      <a:r>
                        <a:rPr lang="en-US" sz="2000"/>
                        <a:t>…</a:t>
                      </a:r>
                    </a:p>
                  </a:txBody>
                  <a:tcPr/>
                </a:tc>
                <a:extLst>
                  <a:ext uri="{0D108BD9-81ED-4DB2-BD59-A6C34878D82A}">
                    <a16:rowId xmlns:a16="http://schemas.microsoft.com/office/drawing/2014/main" val="2426723613"/>
                  </a:ext>
                </a:extLst>
              </a:tr>
              <a:tr h="370840">
                <a:tc>
                  <a:txBody>
                    <a:bodyPr/>
                    <a:lstStyle/>
                    <a:p>
                      <a:pPr algn="ctr"/>
                      <a:r>
                        <a:rPr lang="en-US" sz="2000"/>
                        <a:t>…</a:t>
                      </a:r>
                    </a:p>
                  </a:txBody>
                  <a:tcPr/>
                </a:tc>
                <a:extLst>
                  <a:ext uri="{0D108BD9-81ED-4DB2-BD59-A6C34878D82A}">
                    <a16:rowId xmlns:a16="http://schemas.microsoft.com/office/drawing/2014/main" val="1445293282"/>
                  </a:ext>
                </a:extLst>
              </a:tr>
              <a:tr h="370840">
                <a:tc>
                  <a:txBody>
                    <a:bodyPr/>
                    <a:lstStyle/>
                    <a:p>
                      <a:pPr algn="ctr"/>
                      <a:r>
                        <a:rPr lang="en-US" sz="2000" dirty="0"/>
                        <a:t>page #N-1</a:t>
                      </a:r>
                    </a:p>
                  </a:txBody>
                  <a:tcPr/>
                </a:tc>
                <a:extLst>
                  <a:ext uri="{0D108BD9-81ED-4DB2-BD59-A6C34878D82A}">
                    <a16:rowId xmlns:a16="http://schemas.microsoft.com/office/drawing/2014/main" val="894197767"/>
                  </a:ext>
                </a:extLst>
              </a:tr>
            </a:tbl>
          </a:graphicData>
        </a:graphic>
      </p:graphicFrame>
      <p:graphicFrame>
        <p:nvGraphicFramePr>
          <p:cNvPr id="13" name="Table 12">
            <a:extLst>
              <a:ext uri="{FF2B5EF4-FFF2-40B4-BE49-F238E27FC236}">
                <a16:creationId xmlns:a16="http://schemas.microsoft.com/office/drawing/2014/main" id="{D0EC0FCF-C2BA-4DCA-BE2E-C1F592091E70}"/>
              </a:ext>
            </a:extLst>
          </p:cNvPr>
          <p:cNvGraphicFramePr>
            <a:graphicFrameLocks noGrp="1"/>
          </p:cNvGraphicFramePr>
          <p:nvPr>
            <p:extLst>
              <p:ext uri="{D42A27DB-BD31-4B8C-83A1-F6EECF244321}">
                <p14:modId xmlns:p14="http://schemas.microsoft.com/office/powerpoint/2010/main" val="3353301466"/>
              </p:ext>
            </p:extLst>
          </p:nvPr>
        </p:nvGraphicFramePr>
        <p:xfrm>
          <a:off x="6007735" y="4275938"/>
          <a:ext cx="1790700" cy="2377440"/>
        </p:xfrm>
        <a:graphic>
          <a:graphicData uri="http://schemas.openxmlformats.org/drawingml/2006/table">
            <a:tbl>
              <a:tblPr bandRow="1">
                <a:tableStyleId>{08FB837D-C827-4EFA-A057-4D05807E0F7C}</a:tableStyleId>
              </a:tblPr>
              <a:tblGrid>
                <a:gridCol w="1790700">
                  <a:extLst>
                    <a:ext uri="{9D8B030D-6E8A-4147-A177-3AD203B41FA5}">
                      <a16:colId xmlns:a16="http://schemas.microsoft.com/office/drawing/2014/main" val="1079541288"/>
                    </a:ext>
                  </a:extLst>
                </a:gridCol>
              </a:tblGrid>
              <a:tr h="366493">
                <a:tc>
                  <a:txBody>
                    <a:bodyPr/>
                    <a:lstStyle/>
                    <a:p>
                      <a:pPr algn="ctr"/>
                      <a:r>
                        <a:rPr lang="en-US" sz="2000" dirty="0"/>
                        <a:t>frame #0</a:t>
                      </a:r>
                    </a:p>
                  </a:txBody>
                  <a:tcPr/>
                </a:tc>
                <a:extLst>
                  <a:ext uri="{0D108BD9-81ED-4DB2-BD59-A6C34878D82A}">
                    <a16:rowId xmlns:a16="http://schemas.microsoft.com/office/drawing/2014/main" val="2117750956"/>
                  </a:ext>
                </a:extLst>
              </a:tr>
              <a:tr h="366493">
                <a:tc>
                  <a:txBody>
                    <a:bodyPr/>
                    <a:lstStyle/>
                    <a:p>
                      <a:pPr algn="ctr"/>
                      <a:r>
                        <a:rPr lang="en-US" sz="2000"/>
                        <a:t>frame #1</a:t>
                      </a:r>
                    </a:p>
                  </a:txBody>
                  <a:tcPr/>
                </a:tc>
                <a:extLst>
                  <a:ext uri="{0D108BD9-81ED-4DB2-BD59-A6C34878D82A}">
                    <a16:rowId xmlns:a16="http://schemas.microsoft.com/office/drawing/2014/main" val="3575461333"/>
                  </a:ext>
                </a:extLst>
              </a:tr>
              <a:tr h="366493">
                <a:tc>
                  <a:txBody>
                    <a:bodyPr/>
                    <a:lstStyle/>
                    <a:p>
                      <a:pPr algn="ctr"/>
                      <a:r>
                        <a:rPr lang="en-US" sz="2000"/>
                        <a:t>frame #2</a:t>
                      </a:r>
                    </a:p>
                  </a:txBody>
                  <a:tcPr/>
                </a:tc>
                <a:extLst>
                  <a:ext uri="{0D108BD9-81ED-4DB2-BD59-A6C34878D82A}">
                    <a16:rowId xmlns:a16="http://schemas.microsoft.com/office/drawing/2014/main" val="3051504821"/>
                  </a:ext>
                </a:extLst>
              </a:tr>
              <a:tr h="366493">
                <a:tc>
                  <a:txBody>
                    <a:bodyPr/>
                    <a:lstStyle/>
                    <a:p>
                      <a:pPr algn="ctr"/>
                      <a:r>
                        <a:rPr lang="en-US" sz="2000"/>
                        <a:t>…</a:t>
                      </a:r>
                    </a:p>
                  </a:txBody>
                  <a:tcPr/>
                </a:tc>
                <a:extLst>
                  <a:ext uri="{0D108BD9-81ED-4DB2-BD59-A6C34878D82A}">
                    <a16:rowId xmlns:a16="http://schemas.microsoft.com/office/drawing/2014/main" val="2426723613"/>
                  </a:ext>
                </a:extLst>
              </a:tr>
              <a:tr h="366493">
                <a:tc>
                  <a:txBody>
                    <a:bodyPr/>
                    <a:lstStyle/>
                    <a:p>
                      <a:pPr algn="ctr"/>
                      <a:r>
                        <a:rPr lang="en-US" sz="2000"/>
                        <a:t>…</a:t>
                      </a:r>
                    </a:p>
                  </a:txBody>
                  <a:tcPr/>
                </a:tc>
                <a:extLst>
                  <a:ext uri="{0D108BD9-81ED-4DB2-BD59-A6C34878D82A}">
                    <a16:rowId xmlns:a16="http://schemas.microsoft.com/office/drawing/2014/main" val="1445293282"/>
                  </a:ext>
                </a:extLst>
              </a:tr>
              <a:tr h="366493">
                <a:tc>
                  <a:txBody>
                    <a:bodyPr/>
                    <a:lstStyle/>
                    <a:p>
                      <a:pPr algn="ctr"/>
                      <a:r>
                        <a:rPr lang="en-US" sz="2000" dirty="0"/>
                        <a:t>frame #M-1</a:t>
                      </a:r>
                    </a:p>
                  </a:txBody>
                  <a:tcPr/>
                </a:tc>
                <a:extLst>
                  <a:ext uri="{0D108BD9-81ED-4DB2-BD59-A6C34878D82A}">
                    <a16:rowId xmlns:a16="http://schemas.microsoft.com/office/drawing/2014/main" val="894197767"/>
                  </a:ext>
                </a:extLst>
              </a:tr>
            </a:tbl>
          </a:graphicData>
        </a:graphic>
      </p:graphicFrame>
      <p:cxnSp>
        <p:nvCxnSpPr>
          <p:cNvPr id="14" name="Straight Arrow Connector 13">
            <a:extLst>
              <a:ext uri="{FF2B5EF4-FFF2-40B4-BE49-F238E27FC236}">
                <a16:creationId xmlns:a16="http://schemas.microsoft.com/office/drawing/2014/main" id="{4D5E2B5C-F9A0-4829-8A8E-926DF880BEB2}"/>
              </a:ext>
            </a:extLst>
          </p:cNvPr>
          <p:cNvCxnSpPr/>
          <p:nvPr/>
        </p:nvCxnSpPr>
        <p:spPr>
          <a:xfrm>
            <a:off x="3302635" y="4395061"/>
            <a:ext cx="2705100" cy="783771"/>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5EB8DF5B-A19C-445A-823A-BC0A5A32EDA1}"/>
              </a:ext>
            </a:extLst>
          </p:cNvPr>
          <p:cNvCxnSpPr>
            <a:cxnSpLocks/>
          </p:cNvCxnSpPr>
          <p:nvPr/>
        </p:nvCxnSpPr>
        <p:spPr>
          <a:xfrm flipV="1">
            <a:off x="3302635" y="4786947"/>
            <a:ext cx="2705100" cy="40027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978AFF2A-B60B-4E8E-8FCB-FC3CBEF0B773}"/>
              </a:ext>
            </a:extLst>
          </p:cNvPr>
          <p:cNvCxnSpPr>
            <a:cxnSpLocks/>
          </p:cNvCxnSpPr>
          <p:nvPr/>
        </p:nvCxnSpPr>
        <p:spPr>
          <a:xfrm flipV="1">
            <a:off x="3302635" y="5946275"/>
            <a:ext cx="2705100" cy="443413"/>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C0AF03D4-7C2B-4DA0-91B6-80E1B0C91751}"/>
              </a:ext>
            </a:extLst>
          </p:cNvPr>
          <p:cNvSpPr>
            <a:spLocks noGrp="1"/>
          </p:cNvSpPr>
          <p:nvPr>
            <p:ph type="sldNum" sz="quarter" idx="12"/>
          </p:nvPr>
        </p:nvSpPr>
        <p:spPr/>
        <p:txBody>
          <a:bodyPr/>
          <a:lstStyle/>
          <a:p>
            <a:fld id="{0CFEC368-1D7A-4F81-ABF6-AE0E36BAF64C}" type="slidenum">
              <a:rPr lang="en-US" smtClean="0"/>
              <a:pPr/>
              <a:t>25</a:t>
            </a:fld>
            <a:endParaRPr lang="en-US"/>
          </a:p>
        </p:txBody>
      </p:sp>
      <p:sp>
        <p:nvSpPr>
          <p:cNvPr id="6" name="Footer Placeholder 5">
            <a:extLst>
              <a:ext uri="{FF2B5EF4-FFF2-40B4-BE49-F238E27FC236}">
                <a16:creationId xmlns:a16="http://schemas.microsoft.com/office/drawing/2014/main" id="{E201C076-39E8-496F-AD5B-A9681CB9F2A8}"/>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49364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57F8B-36E1-4566-BA9C-74E7F6A481D7}"/>
              </a:ext>
            </a:extLst>
          </p:cNvPr>
          <p:cNvSpPr>
            <a:spLocks noGrp="1"/>
          </p:cNvSpPr>
          <p:nvPr>
            <p:ph type="title"/>
          </p:nvPr>
        </p:nvSpPr>
        <p:spPr/>
        <p:txBody>
          <a:bodyPr/>
          <a:lstStyle/>
          <a:p>
            <a:r>
              <a:rPr lang="he-IL"/>
              <a:t>מיפוי דפים למסגרות</a:t>
            </a:r>
            <a:endParaRPr lang="en-US"/>
          </a:p>
        </p:txBody>
      </p:sp>
      <p:sp>
        <p:nvSpPr>
          <p:cNvPr id="7" name="Content Placeholder 6">
            <a:extLst>
              <a:ext uri="{FF2B5EF4-FFF2-40B4-BE49-F238E27FC236}">
                <a16:creationId xmlns:a16="http://schemas.microsoft.com/office/drawing/2014/main" id="{3CA13BC6-E873-4171-9D55-D14F64533525}"/>
              </a:ext>
            </a:extLst>
          </p:cNvPr>
          <p:cNvSpPr>
            <a:spLocks noGrp="1"/>
          </p:cNvSpPr>
          <p:nvPr>
            <p:ph sz="half" idx="2"/>
          </p:nvPr>
        </p:nvSpPr>
        <p:spPr/>
        <p:txBody>
          <a:bodyPr>
            <a:normAutofit/>
          </a:bodyPr>
          <a:lstStyle/>
          <a:p>
            <a:r>
              <a:rPr lang="he-IL" dirty="0"/>
              <a:t>רק חלק מהדפים נמצאים בזיכרון הפיזי בכל זמן נתון.</a:t>
            </a:r>
          </a:p>
          <a:p>
            <a:pPr lvl="1"/>
            <a:r>
              <a:rPr lang="he-IL" dirty="0"/>
              <a:t>כלומר רק חלק מהדפים </a:t>
            </a:r>
            <a:r>
              <a:rPr lang="he-IL" b="1" dirty="0"/>
              <a:t>ממופים למסגרות.</a:t>
            </a:r>
          </a:p>
          <a:p>
            <a:pPr lvl="1"/>
            <a:endParaRPr lang="he-IL" dirty="0"/>
          </a:p>
          <a:p>
            <a:r>
              <a:rPr lang="he-IL" dirty="0"/>
              <a:t>חלק מהדפים יכולים להיות מגובים בדיסק.</a:t>
            </a:r>
          </a:p>
          <a:p>
            <a:pPr lvl="1"/>
            <a:r>
              <a:rPr lang="he-IL" dirty="0"/>
              <a:t>נאמר כי הדפים </a:t>
            </a:r>
            <a:r>
              <a:rPr lang="en-US" b="1" dirty="0">
                <a:solidFill>
                  <a:srgbClr val="0000FF"/>
                </a:solidFill>
              </a:rPr>
              <a:t>swapped out</a:t>
            </a:r>
            <a:r>
              <a:rPr lang="he-IL" dirty="0"/>
              <a:t>.</a:t>
            </a:r>
          </a:p>
          <a:p>
            <a:endParaRPr lang="he-IL" dirty="0"/>
          </a:p>
          <a:p>
            <a:r>
              <a:rPr lang="he-IL" dirty="0"/>
              <a:t>חלק מהדפים מצביעים ל-</a:t>
            </a:r>
            <a:r>
              <a:rPr lang="en-US" dirty="0"/>
              <a:t>NULL</a:t>
            </a:r>
            <a:r>
              <a:rPr lang="he-IL" dirty="0"/>
              <a:t>, כלומר הדף לא מגובה בזיכרון ולא בדיסק.</a:t>
            </a:r>
          </a:p>
          <a:p>
            <a:endParaRPr lang="he-IL" dirty="0"/>
          </a:p>
        </p:txBody>
      </p:sp>
      <p:pic>
        <p:nvPicPr>
          <p:cNvPr id="8" name="Picture 2" descr="http://www.brokenthorn.com/Resources/images/virtual-memory%5B1%5D.png">
            <a:extLst>
              <a:ext uri="{FF2B5EF4-FFF2-40B4-BE49-F238E27FC236}">
                <a16:creationId xmlns:a16="http://schemas.microsoft.com/office/drawing/2014/main" id="{DD4B23EA-4201-42F1-9A98-82CC566AE761}"/>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57200" y="1842587"/>
            <a:ext cx="4038600" cy="43793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8B660374-684C-4E5A-A973-D254617135EC}"/>
              </a:ext>
            </a:extLst>
          </p:cNvPr>
          <p:cNvSpPr>
            <a:spLocks noGrp="1"/>
          </p:cNvSpPr>
          <p:nvPr>
            <p:ph type="sldNum" sz="quarter" idx="12"/>
          </p:nvPr>
        </p:nvSpPr>
        <p:spPr/>
        <p:txBody>
          <a:bodyPr/>
          <a:lstStyle/>
          <a:p>
            <a:fld id="{0CFEC368-1D7A-4F81-ABF6-AE0E36BAF64C}" type="slidenum">
              <a:rPr lang="en-US" smtClean="0"/>
              <a:pPr/>
              <a:t>26</a:t>
            </a:fld>
            <a:endParaRPr lang="en-US"/>
          </a:p>
        </p:txBody>
      </p:sp>
      <p:sp>
        <p:nvSpPr>
          <p:cNvPr id="5" name="Footer Placeholder 4">
            <a:extLst>
              <a:ext uri="{FF2B5EF4-FFF2-40B4-BE49-F238E27FC236}">
                <a16:creationId xmlns:a16="http://schemas.microsoft.com/office/drawing/2014/main" id="{E180D2A2-6ABF-4CA5-B2F3-F68C3C06D722}"/>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08696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שיקולים הנדסיים</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14:m>
                  <m:oMath xmlns:m="http://schemas.openxmlformats.org/officeDocument/2006/math">
                    <m:sSup>
                      <m:sSupPr>
                        <m:ctrlPr>
                          <a:rPr lang="he-IL" b="0" i="1" smtClean="0">
                            <a:latin typeface="Cambria Math" panose="02040503050406030204" pitchFamily="18" charset="0"/>
                          </a:rPr>
                        </m:ctrlPr>
                      </m:sSupPr>
                      <m:e>
                        <m:r>
                          <a:rPr lang="he-IL" b="0" i="1" smtClean="0">
                            <a:latin typeface="Cambria Math" panose="02040503050406030204" pitchFamily="18" charset="0"/>
                          </a:rPr>
                          <m:t>2</m:t>
                        </m:r>
                      </m:e>
                      <m:sup>
                        <m:r>
                          <a:rPr lang="he-IL" b="0" i="1" smtClean="0">
                            <a:latin typeface="Cambria Math" panose="02040503050406030204" pitchFamily="18" charset="0"/>
                          </a:rPr>
                          <m:t>32</m:t>
                        </m:r>
                      </m:sup>
                    </m:sSup>
                    <m:r>
                      <a:rPr lang="he-IL" b="0" i="1" smtClean="0">
                        <a:latin typeface="Cambria Math" panose="02040503050406030204" pitchFamily="18" charset="0"/>
                      </a:rPr>
                      <m:t>=</m:t>
                    </m:r>
                    <m:r>
                      <a:rPr lang="he-IL" b="0" i="1" smtClean="0">
                        <a:latin typeface="Cambria Math" panose="02040503050406030204" pitchFamily="18" charset="0"/>
                      </a:rPr>
                      <m:t>4</m:t>
                    </m:r>
                    <m:r>
                      <a:rPr lang="en-US" b="0" i="1" smtClean="0">
                        <a:latin typeface="Cambria Math" panose="02040503050406030204" pitchFamily="18" charset="0"/>
                      </a:rPr>
                      <m:t>𝐺𝐵</m:t>
                    </m:r>
                  </m:oMath>
                </a14:m>
                <a:endParaRPr lang="he-IL" dirty="0"/>
              </a:p>
              <a:p>
                <a:endParaRPr lang="he-IL" dirty="0"/>
              </a:p>
              <a:p>
                <a:endParaRPr lang="he-IL" dirty="0"/>
              </a:p>
              <a:p>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32</m:t>
                            </m:r>
                          </m:sup>
                        </m:sSup>
                      </m:e>
                    </m:func>
                    <m:r>
                      <a:rPr lang="en-US" b="0" i="1" smtClean="0">
                        <a:latin typeface="Cambria Math" panose="02040503050406030204" pitchFamily="18" charset="0"/>
                      </a:rPr>
                      <m:t>=</m:t>
                    </m:r>
                    <m:r>
                      <a:rPr lang="en-US" b="0" i="1" smtClean="0">
                        <a:latin typeface="Cambria Math" panose="02040503050406030204" pitchFamily="18" charset="0"/>
                      </a:rPr>
                      <m:t>32</m:t>
                    </m:r>
                  </m:oMath>
                </a14:m>
                <a:endParaRPr lang="he-IL" dirty="0"/>
              </a:p>
              <a:p>
                <a:endParaRPr lang="he-IL" dirty="0"/>
              </a:p>
              <a:p>
                <a:endParaRPr lang="he-IL" dirty="0"/>
              </a:p>
              <a:p>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he-IL" b="0" i="1" smtClean="0">
                            <a:latin typeface="Cambria Math" panose="02040503050406030204" pitchFamily="18" charset="0"/>
                          </a:rPr>
                          <m:t>4</m:t>
                        </m:r>
                        <m:r>
                          <a:rPr lang="en-US" b="0" i="1" smtClean="0">
                            <a:latin typeface="Cambria Math" panose="02040503050406030204" pitchFamily="18" charset="0"/>
                          </a:rPr>
                          <m:t>𝐾𝐵</m:t>
                        </m:r>
                      </m:e>
                    </m:func>
                    <m:r>
                      <a:rPr lang="en-US" i="1">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12</m:t>
                            </m:r>
                          </m:sup>
                        </m:sSup>
                      </m:e>
                    </m:func>
                    <m:r>
                      <a:rPr lang="en-US" b="0" i="1" smtClean="0">
                        <a:latin typeface="Cambria Math" panose="02040503050406030204" pitchFamily="18" charset="0"/>
                      </a:rPr>
                      <m:t>=</m:t>
                    </m:r>
                    <m:r>
                      <a:rPr lang="en-US" b="0" i="1" smtClean="0">
                        <a:latin typeface="Cambria Math" panose="02040503050406030204" pitchFamily="18" charset="0"/>
                      </a:rPr>
                      <m:t>12</m:t>
                    </m:r>
                  </m:oMath>
                </a14:m>
                <a:endParaRPr lang="he-IL" dirty="0"/>
              </a:p>
              <a:p>
                <a:endParaRPr lang="en-US" dirty="0"/>
              </a:p>
              <a:p>
                <a:pPr algn="r"/>
                <a14:m>
                  <m:oMath xmlns:m="http://schemas.openxmlformats.org/officeDocument/2006/math">
                    <m:f>
                      <m:fPr>
                        <m:ctrlPr>
                          <a:rPr lang="he-IL" i="1">
                            <a:latin typeface="Cambria Math" panose="02040503050406030204" pitchFamily="18" charset="0"/>
                          </a:rPr>
                        </m:ctrlPr>
                      </m:fPr>
                      <m:num>
                        <m:r>
                          <a:rPr lang="en-US" i="1">
                            <a:latin typeface="Cambria Math" panose="02040503050406030204" pitchFamily="18" charset="0"/>
                          </a:rPr>
                          <m:t>4</m:t>
                        </m:r>
                        <m:r>
                          <a:rPr lang="en-US" i="1">
                            <a:latin typeface="Cambria Math" panose="02040503050406030204" pitchFamily="18" charset="0"/>
                          </a:rPr>
                          <m:t>𝐺𝐵</m:t>
                        </m:r>
                      </m:num>
                      <m:den>
                        <m:r>
                          <a:rPr lang="en-US" i="1">
                            <a:latin typeface="Cambria Math" panose="02040503050406030204" pitchFamily="18" charset="0"/>
                          </a:rPr>
                          <m:t>4</m:t>
                        </m:r>
                        <m:r>
                          <a:rPr lang="en-US" i="1">
                            <a:latin typeface="Cambria Math" panose="02040503050406030204" pitchFamily="18" charset="0"/>
                          </a:rPr>
                          <m:t>𝐾𝐵</m:t>
                        </m:r>
                      </m:den>
                    </m:f>
                    <m:r>
                      <a:rPr lang="en-US" i="1">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𝑀</m:t>
                    </m:r>
                  </m:oMath>
                </a14:m>
                <a:endParaRPr lang="he-IL"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r="-1357"/>
                </a:stretch>
              </a:blipFill>
            </p:spPr>
            <p:txBody>
              <a:bodyPr/>
              <a:lstStyle/>
              <a:p>
                <a:r>
                  <a:rPr lang="en-US">
                    <a:noFill/>
                  </a:rPr>
                  <a:t> </a:t>
                </a:r>
              </a:p>
            </p:txBody>
          </p:sp>
        </mc:Fallback>
      </mc:AlternateContent>
      <p:sp>
        <p:nvSpPr>
          <p:cNvPr id="4" name="Content Placeholder 3"/>
          <p:cNvSpPr>
            <a:spLocks noGrp="1"/>
          </p:cNvSpPr>
          <p:nvPr>
            <p:ph sz="half" idx="2"/>
          </p:nvPr>
        </p:nvSpPr>
        <p:spPr>
          <a:xfrm>
            <a:off x="4572000" y="1673352"/>
            <a:ext cx="4038600" cy="4718304"/>
          </a:xfrm>
        </p:spPr>
        <p:txBody>
          <a:bodyPr/>
          <a:lstStyle/>
          <a:p>
            <a:r>
              <a:rPr lang="he-IL" dirty="0"/>
              <a:t>בארכיטקטורת 32 ביט – מהו מרחב הזיכרון </a:t>
            </a:r>
            <a:r>
              <a:rPr lang="he-IL" dirty="0" err="1"/>
              <a:t>הוירטואלי</a:t>
            </a:r>
            <a:r>
              <a:rPr lang="he-IL" dirty="0"/>
              <a:t> המקסימלי? </a:t>
            </a:r>
          </a:p>
          <a:p>
            <a:r>
              <a:rPr lang="he-IL" dirty="0"/>
              <a:t>כמה ביטים דרוש על מנת למפות את המרחב? </a:t>
            </a:r>
            <a:endParaRPr lang="en-US" dirty="0"/>
          </a:p>
          <a:p>
            <a:pPr marL="0" indent="0">
              <a:buNone/>
            </a:pPr>
            <a:endParaRPr lang="en-US" dirty="0"/>
          </a:p>
          <a:p>
            <a:r>
              <a:rPr lang="he-IL" dirty="0"/>
              <a:t>כמה ביטים דרוש על מנת למפות עמוד בגודל </a:t>
            </a:r>
            <a:r>
              <a:rPr lang="en-US" dirty="0"/>
              <a:t>4KB</a:t>
            </a:r>
            <a:r>
              <a:rPr lang="he-IL" dirty="0"/>
              <a:t>? </a:t>
            </a:r>
            <a:endParaRPr lang="en-US" dirty="0"/>
          </a:p>
          <a:p>
            <a:endParaRPr lang="en-US" dirty="0"/>
          </a:p>
          <a:p>
            <a:r>
              <a:rPr lang="he-IL" dirty="0"/>
              <a:t>כמה דפים יש במרחב?</a:t>
            </a:r>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27</a:t>
            </a:fld>
            <a:endParaRPr lang="en-US"/>
          </a:p>
        </p:txBody>
      </p:sp>
    </p:spTree>
    <p:extLst>
      <p:ext uri="{BB962C8B-B14F-4D97-AF65-F5344CB8AC3E}">
        <p14:creationId xmlns:p14="http://schemas.microsoft.com/office/powerpoint/2010/main" val="374293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D1A7-83E5-4FE3-96B0-D647599C9C5F}"/>
              </a:ext>
            </a:extLst>
          </p:cNvPr>
          <p:cNvSpPr>
            <a:spLocks noGrp="1"/>
          </p:cNvSpPr>
          <p:nvPr>
            <p:ph type="title"/>
          </p:nvPr>
        </p:nvSpPr>
        <p:spPr/>
        <p:txBody>
          <a:bodyPr/>
          <a:lstStyle/>
          <a:p>
            <a:r>
              <a:rPr lang="he-IL"/>
              <a:t>תרגום דפים למסגרות</a:t>
            </a:r>
            <a:endParaRPr lang="en-US"/>
          </a:p>
        </p:txBody>
      </p:sp>
      <p:sp>
        <p:nvSpPr>
          <p:cNvPr id="3" name="Content Placeholder 2">
            <a:extLst>
              <a:ext uri="{FF2B5EF4-FFF2-40B4-BE49-F238E27FC236}">
                <a16:creationId xmlns:a16="http://schemas.microsoft.com/office/drawing/2014/main" id="{A0B5E4FA-A628-46A0-BFBD-0ADD3FC6A915}"/>
              </a:ext>
            </a:extLst>
          </p:cNvPr>
          <p:cNvSpPr>
            <a:spLocks noGrp="1"/>
          </p:cNvSpPr>
          <p:nvPr>
            <p:ph idx="1"/>
          </p:nvPr>
        </p:nvSpPr>
        <p:spPr/>
        <p:txBody>
          <a:bodyPr>
            <a:normAutofit/>
          </a:bodyPr>
          <a:lstStyle/>
          <a:p>
            <a:r>
              <a:rPr lang="he-IL" dirty="0"/>
              <a:t>בכל גישה לזיכרון, המעבד מתרגם את הכתובת </a:t>
            </a:r>
            <a:r>
              <a:rPr lang="he-IL" dirty="0" err="1"/>
              <a:t>הוירטואלית</a:t>
            </a:r>
            <a:r>
              <a:rPr lang="he-IL" dirty="0"/>
              <a:t> לכתובת פיזית באופן הבא:</a:t>
            </a:r>
          </a:p>
        </p:txBody>
      </p:sp>
      <p:graphicFrame>
        <p:nvGraphicFramePr>
          <p:cNvPr id="10" name="Table 9">
            <a:extLst>
              <a:ext uri="{FF2B5EF4-FFF2-40B4-BE49-F238E27FC236}">
                <a16:creationId xmlns:a16="http://schemas.microsoft.com/office/drawing/2014/main" id="{F6D92B0C-94E7-4CD1-944E-D89CA0D1879A}"/>
              </a:ext>
            </a:extLst>
          </p:cNvPr>
          <p:cNvGraphicFramePr>
            <a:graphicFrameLocks noGrp="1"/>
          </p:cNvGraphicFramePr>
          <p:nvPr>
            <p:extLst>
              <p:ext uri="{D42A27DB-BD31-4B8C-83A1-F6EECF244321}">
                <p14:modId xmlns:p14="http://schemas.microsoft.com/office/powerpoint/2010/main" val="1773595543"/>
              </p:ext>
            </p:extLst>
          </p:nvPr>
        </p:nvGraphicFramePr>
        <p:xfrm>
          <a:off x="688426" y="2635019"/>
          <a:ext cx="7767145" cy="1188720"/>
        </p:xfrm>
        <a:graphic>
          <a:graphicData uri="http://schemas.openxmlformats.org/drawingml/2006/table">
            <a:tbl>
              <a:tblPr firstRow="1" bandRow="1">
                <a:tableStyleId>{69012ECD-51FC-41F1-AA8D-1B2483CD663E}</a:tableStyleId>
              </a:tblPr>
              <a:tblGrid>
                <a:gridCol w="4508938">
                  <a:extLst>
                    <a:ext uri="{9D8B030D-6E8A-4147-A177-3AD203B41FA5}">
                      <a16:colId xmlns:a16="http://schemas.microsoft.com/office/drawing/2014/main" val="1140001025"/>
                    </a:ext>
                  </a:extLst>
                </a:gridCol>
                <a:gridCol w="3258207">
                  <a:extLst>
                    <a:ext uri="{9D8B030D-6E8A-4147-A177-3AD203B41FA5}">
                      <a16:colId xmlns:a16="http://schemas.microsoft.com/office/drawing/2014/main" val="1255559836"/>
                    </a:ext>
                  </a:extLst>
                </a:gridCol>
              </a:tblGrid>
              <a:tr h="365760">
                <a:tc gridSpan="2">
                  <a:txBody>
                    <a:bodyPr/>
                    <a:lstStyle/>
                    <a:p>
                      <a:pPr algn="ctr" rtl="0"/>
                      <a:r>
                        <a:rPr lang="en-US" sz="2000" dirty="0"/>
                        <a:t>virtual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rtl="1"/>
                      <a:endParaRPr lang="en-US" sz="2000"/>
                    </a:p>
                  </a:txBody>
                  <a:tcPr/>
                </a:tc>
                <a:extLst>
                  <a:ext uri="{0D108BD9-81ED-4DB2-BD59-A6C34878D82A}">
                    <a16:rowId xmlns:a16="http://schemas.microsoft.com/office/drawing/2014/main" val="2605276985"/>
                  </a:ext>
                </a:extLst>
              </a:tr>
              <a:tr h="365760">
                <a:tc>
                  <a:txBody>
                    <a:bodyPr/>
                    <a:lstStyle/>
                    <a:p>
                      <a:pPr algn="ctr" rtl="0"/>
                      <a:r>
                        <a:rPr lang="en-US" sz="2000"/>
                        <a:t>31                                                 12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2000"/>
                        <a:t>11                                   0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5803612"/>
                  </a:ext>
                </a:extLst>
              </a:tr>
              <a:tr h="365760">
                <a:tc>
                  <a:txBody>
                    <a:bodyPr/>
                    <a:lstStyle/>
                    <a:p>
                      <a:pPr algn="ctr" rtl="0"/>
                      <a:r>
                        <a:rPr lang="en-US" sz="2000"/>
                        <a:t>page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2000" dirty="0"/>
                        <a:t>page offset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8630430"/>
                  </a:ext>
                </a:extLst>
              </a:tr>
            </a:tbl>
          </a:graphicData>
        </a:graphic>
      </p:graphicFrame>
      <p:graphicFrame>
        <p:nvGraphicFramePr>
          <p:cNvPr id="14" name="Table 13">
            <a:extLst>
              <a:ext uri="{FF2B5EF4-FFF2-40B4-BE49-F238E27FC236}">
                <a16:creationId xmlns:a16="http://schemas.microsoft.com/office/drawing/2014/main" id="{86D8E88C-F42B-4C76-A515-85EEB032DA62}"/>
              </a:ext>
            </a:extLst>
          </p:cNvPr>
          <p:cNvGraphicFramePr>
            <a:graphicFrameLocks noGrp="1"/>
          </p:cNvGraphicFramePr>
          <p:nvPr>
            <p:extLst>
              <p:ext uri="{D42A27DB-BD31-4B8C-83A1-F6EECF244321}">
                <p14:modId xmlns:p14="http://schemas.microsoft.com/office/powerpoint/2010/main" val="1761903546"/>
              </p:ext>
            </p:extLst>
          </p:nvPr>
        </p:nvGraphicFramePr>
        <p:xfrm>
          <a:off x="688426" y="5257800"/>
          <a:ext cx="7767145" cy="1188720"/>
        </p:xfrm>
        <a:graphic>
          <a:graphicData uri="http://schemas.openxmlformats.org/drawingml/2006/table">
            <a:tbl>
              <a:tblPr firstRow="1" bandRow="1">
                <a:tableStyleId>{912C8C85-51F0-491E-9774-3900AFEF0FD7}</a:tableStyleId>
              </a:tblPr>
              <a:tblGrid>
                <a:gridCol w="4508938">
                  <a:extLst>
                    <a:ext uri="{9D8B030D-6E8A-4147-A177-3AD203B41FA5}">
                      <a16:colId xmlns:a16="http://schemas.microsoft.com/office/drawing/2014/main" val="1140001025"/>
                    </a:ext>
                  </a:extLst>
                </a:gridCol>
                <a:gridCol w="3258207">
                  <a:extLst>
                    <a:ext uri="{9D8B030D-6E8A-4147-A177-3AD203B41FA5}">
                      <a16:colId xmlns:a16="http://schemas.microsoft.com/office/drawing/2014/main" val="1255559836"/>
                    </a:ext>
                  </a:extLst>
                </a:gridCol>
              </a:tblGrid>
              <a:tr h="365760">
                <a:tc gridSpan="2">
                  <a:txBody>
                    <a:bodyPr/>
                    <a:lstStyle/>
                    <a:p>
                      <a:pPr algn="ctr" rtl="1"/>
                      <a:r>
                        <a:rPr lang="en-US" sz="2000" dirty="0"/>
                        <a:t>physical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rtl="1"/>
                      <a:endParaRPr lang="en-US" sz="2000"/>
                    </a:p>
                  </a:txBody>
                  <a:tcPr/>
                </a:tc>
                <a:extLst>
                  <a:ext uri="{0D108BD9-81ED-4DB2-BD59-A6C34878D82A}">
                    <a16:rowId xmlns:a16="http://schemas.microsoft.com/office/drawing/2014/main" val="2605276985"/>
                  </a:ext>
                </a:extLst>
              </a:tr>
              <a:tr h="365760">
                <a:tc>
                  <a:txBody>
                    <a:bodyPr/>
                    <a:lstStyle/>
                    <a:p>
                      <a:pPr algn="ctr" rtl="1"/>
                      <a:r>
                        <a:rPr lang="en-US" sz="2000"/>
                        <a:t>31                                                 12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2000"/>
                        <a:t>11                                   0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5803612"/>
                  </a:ext>
                </a:extLst>
              </a:tr>
              <a:tr h="365760">
                <a:tc>
                  <a:txBody>
                    <a:bodyPr/>
                    <a:lstStyle/>
                    <a:p>
                      <a:pPr algn="ctr" rtl="0"/>
                      <a:r>
                        <a:rPr lang="en-US" sz="2000"/>
                        <a:t>frame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2000" dirty="0"/>
                        <a:t>frame offset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8630430"/>
                  </a:ext>
                </a:extLst>
              </a:tr>
            </a:tbl>
          </a:graphicData>
        </a:graphic>
      </p:graphicFrame>
      <p:sp>
        <p:nvSpPr>
          <p:cNvPr id="18" name="Rectangle 17">
            <a:extLst>
              <a:ext uri="{FF2B5EF4-FFF2-40B4-BE49-F238E27FC236}">
                <a16:creationId xmlns:a16="http://schemas.microsoft.com/office/drawing/2014/main" id="{E8A78CD4-DAB8-40FC-9640-56C189AD44FB}"/>
              </a:ext>
            </a:extLst>
          </p:cNvPr>
          <p:cNvSpPr/>
          <p:nvPr/>
        </p:nvSpPr>
        <p:spPr>
          <a:xfrm>
            <a:off x="688426" y="4125267"/>
            <a:ext cx="2212430" cy="830997"/>
          </a:xfrm>
          <a:prstGeom prst="rect">
            <a:avLst/>
          </a:prstGeom>
        </p:spPr>
        <p:txBody>
          <a:bodyPr wrap="square">
            <a:spAutoFit/>
          </a:bodyPr>
          <a:lstStyle/>
          <a:p>
            <a:pPr algn="ctr" rtl="1"/>
            <a:r>
              <a:rPr lang="he-IL" sz="2400" dirty="0"/>
              <a:t>המיפוי נשמר </a:t>
            </a:r>
            <a:r>
              <a:rPr lang="he-IL" sz="2400" b="1" dirty="0">
                <a:solidFill>
                  <a:srgbClr val="0000FF"/>
                </a:solidFill>
              </a:rPr>
              <a:t>בטבלת</a:t>
            </a:r>
            <a:r>
              <a:rPr lang="he-IL" sz="2400" dirty="0"/>
              <a:t> </a:t>
            </a:r>
            <a:r>
              <a:rPr lang="he-IL" sz="2400" b="1" dirty="0">
                <a:solidFill>
                  <a:srgbClr val="0000FF"/>
                </a:solidFill>
              </a:rPr>
              <a:t>הדפים</a:t>
            </a:r>
          </a:p>
        </p:txBody>
      </p:sp>
      <p:cxnSp>
        <p:nvCxnSpPr>
          <p:cNvPr id="20" name="Straight Arrow Connector 19">
            <a:extLst>
              <a:ext uri="{FF2B5EF4-FFF2-40B4-BE49-F238E27FC236}">
                <a16:creationId xmlns:a16="http://schemas.microsoft.com/office/drawing/2014/main" id="{D367DE40-20F7-4B63-B6D8-A974378F2D21}"/>
              </a:ext>
            </a:extLst>
          </p:cNvPr>
          <p:cNvCxnSpPr>
            <a:cxnSpLocks/>
          </p:cNvCxnSpPr>
          <p:nvPr/>
        </p:nvCxnSpPr>
        <p:spPr>
          <a:xfrm>
            <a:off x="2900856" y="3834247"/>
            <a:ext cx="0" cy="2194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1B905242-C81C-46F0-AADB-1EF467CDED4B}"/>
              </a:ext>
            </a:extLst>
          </p:cNvPr>
          <p:cNvCxnSpPr>
            <a:cxnSpLocks/>
          </p:cNvCxnSpPr>
          <p:nvPr/>
        </p:nvCxnSpPr>
        <p:spPr>
          <a:xfrm>
            <a:off x="6889532" y="3834247"/>
            <a:ext cx="15765" cy="2194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id="{C4DE8B1A-637D-4A1F-B965-93C95D3CE5F7}"/>
              </a:ext>
            </a:extLst>
          </p:cNvPr>
          <p:cNvSpPr/>
          <p:nvPr/>
        </p:nvSpPr>
        <p:spPr>
          <a:xfrm>
            <a:off x="5255176" y="4125268"/>
            <a:ext cx="1634356" cy="830997"/>
          </a:xfrm>
          <a:prstGeom prst="rect">
            <a:avLst/>
          </a:prstGeom>
        </p:spPr>
        <p:txBody>
          <a:bodyPr wrap="square">
            <a:spAutoFit/>
          </a:bodyPr>
          <a:lstStyle/>
          <a:p>
            <a:pPr algn="ctr" rtl="1"/>
            <a:r>
              <a:rPr lang="he-IL" sz="2400"/>
              <a:t>ההיסט זהה</a:t>
            </a:r>
            <a:br>
              <a:rPr lang="en-US" sz="2400"/>
            </a:br>
            <a:r>
              <a:rPr lang="he-IL" sz="2400"/>
              <a:t>(אין מיפוי)</a:t>
            </a:r>
          </a:p>
        </p:txBody>
      </p:sp>
      <p:sp>
        <p:nvSpPr>
          <p:cNvPr id="6" name="Slide Number Placeholder 5">
            <a:extLst>
              <a:ext uri="{FF2B5EF4-FFF2-40B4-BE49-F238E27FC236}">
                <a16:creationId xmlns:a16="http://schemas.microsoft.com/office/drawing/2014/main" id="{6F51EE93-6677-4913-B912-956EB02C30A2}"/>
              </a:ext>
            </a:extLst>
          </p:cNvPr>
          <p:cNvSpPr>
            <a:spLocks noGrp="1"/>
          </p:cNvSpPr>
          <p:nvPr>
            <p:ph type="sldNum" sz="quarter" idx="12"/>
          </p:nvPr>
        </p:nvSpPr>
        <p:spPr/>
        <p:txBody>
          <a:bodyPr/>
          <a:lstStyle/>
          <a:p>
            <a:fld id="{0CFEC368-1D7A-4F81-ABF6-AE0E36BAF64C}" type="slidenum">
              <a:rPr lang="en-US" smtClean="0"/>
              <a:pPr/>
              <a:t>28</a:t>
            </a:fld>
            <a:endParaRPr lang="en-US"/>
          </a:p>
        </p:txBody>
      </p:sp>
      <p:sp>
        <p:nvSpPr>
          <p:cNvPr id="5" name="Footer Placeholder 4">
            <a:extLst>
              <a:ext uri="{FF2B5EF4-FFF2-40B4-BE49-F238E27FC236}">
                <a16:creationId xmlns:a16="http://schemas.microsoft.com/office/drawing/2014/main" id="{BF657657-C740-44C4-8465-3FAE612FACBA}"/>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500132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1BB93686-5DEB-4833-A1FA-46DD0C2C9297}"/>
              </a:ext>
            </a:extLst>
          </p:cNvPr>
          <p:cNvSpPr>
            <a:spLocks noGrp="1" noChangeArrowheads="1"/>
          </p:cNvSpPr>
          <p:nvPr>
            <p:ph type="title"/>
          </p:nvPr>
        </p:nvSpPr>
        <p:spPr/>
        <p:txBody>
          <a:bodyPr/>
          <a:lstStyle/>
          <a:p>
            <a:r>
              <a:rPr lang="he-IL" altLang="en-US"/>
              <a:t>טבלת הדפים (</a:t>
            </a:r>
            <a:r>
              <a:rPr lang="en-US" altLang="en-US"/>
              <a:t>page table</a:t>
            </a:r>
            <a:r>
              <a:rPr lang="he-IL" altLang="en-US"/>
              <a:t>)</a:t>
            </a:r>
            <a:endParaRPr lang="en-US" altLang="en-US"/>
          </a:p>
        </p:txBody>
      </p:sp>
      <p:sp>
        <p:nvSpPr>
          <p:cNvPr id="325635" name="Rectangle 3">
            <a:extLst>
              <a:ext uri="{FF2B5EF4-FFF2-40B4-BE49-F238E27FC236}">
                <a16:creationId xmlns:a16="http://schemas.microsoft.com/office/drawing/2014/main" id="{6F47DF5E-85B1-42D5-8E0C-1AD7152AA956}"/>
              </a:ext>
            </a:extLst>
          </p:cNvPr>
          <p:cNvSpPr>
            <a:spLocks noGrp="1" noChangeArrowheads="1"/>
          </p:cNvSpPr>
          <p:nvPr>
            <p:ph idx="1"/>
          </p:nvPr>
        </p:nvSpPr>
        <p:spPr/>
        <p:txBody>
          <a:bodyPr>
            <a:normAutofit/>
          </a:bodyPr>
          <a:lstStyle/>
          <a:p>
            <a:r>
              <a:rPr lang="he-IL" altLang="en-US" dirty="0"/>
              <a:t>לכל תהליך יש טבלת דפים משלו – </a:t>
            </a:r>
            <a:r>
              <a:rPr lang="he-IL" altLang="en-US" b="1" dirty="0"/>
              <a:t>מבנה נתונים אשר ממפה בין דפים למסגרות</a:t>
            </a:r>
            <a:r>
              <a:rPr lang="he-IL" altLang="en-US" dirty="0"/>
              <a:t>. </a:t>
            </a:r>
          </a:p>
          <a:p>
            <a:pPr lvl="1"/>
            <a:r>
              <a:rPr lang="he-IL" altLang="en-US" dirty="0"/>
              <a:t>ניתן לממש טבלת דפים באמצעות מבני נתונים שונים: מערך פשוט, עצים, טבלאות גיבוב (</a:t>
            </a:r>
            <a:r>
              <a:rPr lang="en-US" altLang="en-US" dirty="0"/>
              <a:t>hash tables</a:t>
            </a:r>
            <a:r>
              <a:rPr lang="he-IL" altLang="en-US" dirty="0"/>
              <a:t>), ...</a:t>
            </a:r>
          </a:p>
          <a:p>
            <a:r>
              <a:rPr lang="he-IL" altLang="en-US" dirty="0"/>
              <a:t>בטבלת הדפים יש כניסה עבור כל דף במרחב הזיכרון </a:t>
            </a:r>
            <a:r>
              <a:rPr lang="he-IL" altLang="en-US" dirty="0" err="1"/>
              <a:t>הוירטואלי</a:t>
            </a:r>
            <a:r>
              <a:rPr lang="he-IL" altLang="en-US" dirty="0"/>
              <a:t> של התהליך המציינת:</a:t>
            </a:r>
          </a:p>
          <a:p>
            <a:pPr lvl="1"/>
            <a:r>
              <a:rPr lang="he-IL" altLang="en-US" dirty="0"/>
              <a:t>האם הדף נמצא בזיכרון ובאיזו מסגרת?</a:t>
            </a:r>
          </a:p>
          <a:p>
            <a:pPr lvl="1"/>
            <a:r>
              <a:rPr lang="he-IL" altLang="en-US" dirty="0"/>
              <a:t>האם הדף נמצא בדיסק ובאיזה מיקום?</a:t>
            </a:r>
          </a:p>
          <a:p>
            <a:pPr lvl="1"/>
            <a:r>
              <a:rPr lang="he-IL" altLang="en-US" dirty="0"/>
              <a:t>האם הדף מעולם לא הוקצה? (כלומר איננו בזיכרון ואיננו בדיסק)</a:t>
            </a:r>
          </a:p>
          <a:p>
            <a:pPr lvl="1"/>
            <a:endParaRPr lang="he-IL" altLang="en-US" dirty="0"/>
          </a:p>
          <a:p>
            <a:r>
              <a:rPr lang="he-IL" altLang="en-US" dirty="0"/>
              <a:t>טבלת הדפים אחראית לתפקידים נוספים כמו הגנת גישה.</a:t>
            </a:r>
          </a:p>
          <a:p>
            <a:pPr lvl="1"/>
            <a:r>
              <a:rPr lang="he-IL" altLang="en-US" dirty="0"/>
              <a:t>למשל: טבלת הדפים מסמנת דפים לקריאה בלבד ומונעת גישות כתיבה.</a:t>
            </a:r>
          </a:p>
          <a:p>
            <a:pPr lvl="1"/>
            <a:endParaRPr lang="he-IL" altLang="en-US" dirty="0"/>
          </a:p>
        </p:txBody>
      </p:sp>
      <p:pic>
        <p:nvPicPr>
          <p:cNvPr id="325636" name="Picture 4" descr="j0078735[1]">
            <a:extLst>
              <a:ext uri="{FF2B5EF4-FFF2-40B4-BE49-F238E27FC236}">
                <a16:creationId xmlns:a16="http://schemas.microsoft.com/office/drawing/2014/main" id="{E08B8D6D-277C-469E-BB5D-F48FB2912CD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404813"/>
            <a:ext cx="1138237" cy="122396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0FCA94A-5DF9-4022-B357-7F3D4242D574}"/>
              </a:ext>
            </a:extLst>
          </p:cNvPr>
          <p:cNvSpPr>
            <a:spLocks noGrp="1"/>
          </p:cNvSpPr>
          <p:nvPr>
            <p:ph type="sldNum" sz="quarter" idx="12"/>
          </p:nvPr>
        </p:nvSpPr>
        <p:spPr/>
        <p:txBody>
          <a:bodyPr/>
          <a:lstStyle/>
          <a:p>
            <a:fld id="{0CFEC368-1D7A-4F81-ABF6-AE0E36BAF64C}" type="slidenum">
              <a:rPr lang="en-US" smtClean="0"/>
              <a:pPr/>
              <a:t>29</a:t>
            </a:fld>
            <a:endParaRPr lang="en-US"/>
          </a:p>
        </p:txBody>
      </p:sp>
      <p:sp>
        <p:nvSpPr>
          <p:cNvPr id="3" name="Footer Placeholder 2">
            <a:extLst>
              <a:ext uri="{FF2B5EF4-FFF2-40B4-BE49-F238E27FC236}">
                <a16:creationId xmlns:a16="http://schemas.microsoft.com/office/drawing/2014/main" id="{478DEE8B-FB5B-4684-BFEC-695ABB853292}"/>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420973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56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563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563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563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563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563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5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6A61-AB82-4284-AB9A-FA2609691D7F}"/>
              </a:ext>
            </a:extLst>
          </p:cNvPr>
          <p:cNvSpPr>
            <a:spLocks noGrp="1"/>
          </p:cNvSpPr>
          <p:nvPr>
            <p:ph type="title"/>
          </p:nvPr>
        </p:nvSpPr>
        <p:spPr/>
        <p:txBody>
          <a:bodyPr/>
          <a:lstStyle/>
          <a:p>
            <a:r>
              <a:rPr lang="he-IL" dirty="0"/>
              <a:t>דגשים לפרק </a:t>
            </a:r>
            <a:r>
              <a:rPr lang="he-IL" dirty="0" err="1"/>
              <a:t>הזכרון</a:t>
            </a:r>
            <a:r>
              <a:rPr lang="he-IL" dirty="0"/>
              <a:t> </a:t>
            </a:r>
            <a:r>
              <a:rPr lang="he-IL" dirty="0" err="1"/>
              <a:t>הוירטואלי</a:t>
            </a:r>
            <a:endParaRPr lang="en-US" dirty="0"/>
          </a:p>
        </p:txBody>
      </p:sp>
      <p:sp>
        <p:nvSpPr>
          <p:cNvPr id="6" name="Slide Number Placeholder 5">
            <a:extLst>
              <a:ext uri="{FF2B5EF4-FFF2-40B4-BE49-F238E27FC236}">
                <a16:creationId xmlns:a16="http://schemas.microsoft.com/office/drawing/2014/main" id="{8C82EDEA-D1D4-4EDF-AD9E-698BF934D5C3}"/>
              </a:ext>
            </a:extLst>
          </p:cNvPr>
          <p:cNvSpPr>
            <a:spLocks noGrp="1"/>
          </p:cNvSpPr>
          <p:nvPr>
            <p:ph type="sldNum" sz="quarter" idx="12"/>
          </p:nvPr>
        </p:nvSpPr>
        <p:spPr/>
        <p:txBody>
          <a:bodyPr/>
          <a:lstStyle/>
          <a:p>
            <a:fld id="{0CFEC368-1D7A-4F81-ABF6-AE0E36BAF64C}" type="slidenum">
              <a:rPr lang="en-US" smtClean="0"/>
              <a:pPr/>
              <a:t>3</a:t>
            </a:fld>
            <a:endParaRPr lang="en-US"/>
          </a:p>
        </p:txBody>
      </p:sp>
      <p:sp>
        <p:nvSpPr>
          <p:cNvPr id="5" name="Footer Placeholder 4">
            <a:extLst>
              <a:ext uri="{FF2B5EF4-FFF2-40B4-BE49-F238E27FC236}">
                <a16:creationId xmlns:a16="http://schemas.microsoft.com/office/drawing/2014/main" id="{F396F59B-0363-491F-A643-3F745B04D452}"/>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231923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Callout 1 5"/>
          <p:cNvSpPr/>
          <p:nvPr/>
        </p:nvSpPr>
        <p:spPr>
          <a:xfrm>
            <a:off x="2621280" y="4388856"/>
            <a:ext cx="6126480" cy="526944"/>
          </a:xfrm>
          <a:custGeom>
            <a:avLst/>
            <a:gdLst>
              <a:gd name="connsiteX0" fmla="*/ 0 w 5257800"/>
              <a:gd name="connsiteY0" fmla="*/ 0 h 3145496"/>
              <a:gd name="connsiteX1" fmla="*/ 5257800 w 5257800"/>
              <a:gd name="connsiteY1" fmla="*/ 0 h 3145496"/>
              <a:gd name="connsiteX2" fmla="*/ 5257800 w 5257800"/>
              <a:gd name="connsiteY2" fmla="*/ 3145496 h 3145496"/>
              <a:gd name="connsiteX3" fmla="*/ 0 w 5257800"/>
              <a:gd name="connsiteY3" fmla="*/ 3145496 h 3145496"/>
              <a:gd name="connsiteX4" fmla="*/ 0 w 5257800"/>
              <a:gd name="connsiteY4" fmla="*/ 0 h 3145496"/>
              <a:gd name="connsiteX0" fmla="*/ -8465 w 5257800"/>
              <a:gd name="connsiteY0" fmla="*/ 1063492 h 3145496"/>
              <a:gd name="connsiteX1" fmla="*/ -1034945 w 5257800"/>
              <a:gd name="connsiteY1" fmla="*/ 1941243 h 3145496"/>
              <a:gd name="connsiteX0" fmla="*/ 1046353 w 6304153"/>
              <a:gd name="connsiteY0" fmla="*/ 0 h 3145496"/>
              <a:gd name="connsiteX1" fmla="*/ 6304153 w 6304153"/>
              <a:gd name="connsiteY1" fmla="*/ 0 h 3145496"/>
              <a:gd name="connsiteX2" fmla="*/ 6304153 w 6304153"/>
              <a:gd name="connsiteY2" fmla="*/ 3145496 h 3145496"/>
              <a:gd name="connsiteX3" fmla="*/ 1046353 w 6304153"/>
              <a:gd name="connsiteY3" fmla="*/ 3145496 h 3145496"/>
              <a:gd name="connsiteX4" fmla="*/ 1046353 w 6304153"/>
              <a:gd name="connsiteY4" fmla="*/ 0 h 3145496"/>
              <a:gd name="connsiteX0" fmla="*/ 1037888 w 6304153"/>
              <a:gd name="connsiteY0" fmla="*/ 1063492 h 3145496"/>
              <a:gd name="connsiteX1" fmla="*/ 11408 w 6304153"/>
              <a:gd name="connsiteY1" fmla="*/ 1941243 h 3145496"/>
              <a:gd name="connsiteX2" fmla="*/ 1054616 w 6304153"/>
              <a:gd name="connsiteY2" fmla="*/ 3130718 h 3145496"/>
              <a:gd name="connsiteX0" fmla="*/ 1046353 w 6304153"/>
              <a:gd name="connsiteY0" fmla="*/ 5144 h 3150640"/>
              <a:gd name="connsiteX1" fmla="*/ 6304153 w 6304153"/>
              <a:gd name="connsiteY1" fmla="*/ 5144 h 3150640"/>
              <a:gd name="connsiteX2" fmla="*/ 6304153 w 6304153"/>
              <a:gd name="connsiteY2" fmla="*/ 3150640 h 3150640"/>
              <a:gd name="connsiteX3" fmla="*/ 1046353 w 6304153"/>
              <a:gd name="connsiteY3" fmla="*/ 3150640 h 3150640"/>
              <a:gd name="connsiteX4" fmla="*/ 1046353 w 6304153"/>
              <a:gd name="connsiteY4" fmla="*/ 5144 h 3150640"/>
              <a:gd name="connsiteX0" fmla="*/ 1070938 w 6304153"/>
              <a:gd name="connsiteY0" fmla="*/ 0 h 3150640"/>
              <a:gd name="connsiteX1" fmla="*/ 11408 w 6304153"/>
              <a:gd name="connsiteY1" fmla="*/ 1946387 h 3150640"/>
              <a:gd name="connsiteX2" fmla="*/ 1054616 w 6304153"/>
              <a:gd name="connsiteY2" fmla="*/ 3135862 h 3150640"/>
              <a:gd name="connsiteX0" fmla="*/ 1068187 w 6325987"/>
              <a:gd name="connsiteY0" fmla="*/ 5144 h 3150640"/>
              <a:gd name="connsiteX1" fmla="*/ 6325987 w 6325987"/>
              <a:gd name="connsiteY1" fmla="*/ 5144 h 3150640"/>
              <a:gd name="connsiteX2" fmla="*/ 6325987 w 6325987"/>
              <a:gd name="connsiteY2" fmla="*/ 3150640 h 3150640"/>
              <a:gd name="connsiteX3" fmla="*/ 1068187 w 6325987"/>
              <a:gd name="connsiteY3" fmla="*/ 3150640 h 3150640"/>
              <a:gd name="connsiteX4" fmla="*/ 1068187 w 6325987"/>
              <a:gd name="connsiteY4" fmla="*/ 5144 h 3150640"/>
              <a:gd name="connsiteX0" fmla="*/ 1092772 w 6325987"/>
              <a:gd name="connsiteY0" fmla="*/ 0 h 3150640"/>
              <a:gd name="connsiteX1" fmla="*/ 11208 w 6325987"/>
              <a:gd name="connsiteY1" fmla="*/ 1681982 h 3150640"/>
              <a:gd name="connsiteX2" fmla="*/ 1076450 w 6325987"/>
              <a:gd name="connsiteY2" fmla="*/ 3135862 h 3150640"/>
              <a:gd name="connsiteX0" fmla="*/ 1024529 w 6282329"/>
              <a:gd name="connsiteY0" fmla="*/ 5144 h 3150640"/>
              <a:gd name="connsiteX1" fmla="*/ 6282329 w 6282329"/>
              <a:gd name="connsiteY1" fmla="*/ 5144 h 3150640"/>
              <a:gd name="connsiteX2" fmla="*/ 6282329 w 6282329"/>
              <a:gd name="connsiteY2" fmla="*/ 3150640 h 3150640"/>
              <a:gd name="connsiteX3" fmla="*/ 1024529 w 6282329"/>
              <a:gd name="connsiteY3" fmla="*/ 3150640 h 3150640"/>
              <a:gd name="connsiteX4" fmla="*/ 1024529 w 6282329"/>
              <a:gd name="connsiteY4" fmla="*/ 5144 h 3150640"/>
              <a:gd name="connsiteX0" fmla="*/ 1049114 w 6282329"/>
              <a:gd name="connsiteY0" fmla="*/ 0 h 3150640"/>
              <a:gd name="connsiteX1" fmla="*/ 11617 w 6282329"/>
              <a:gd name="connsiteY1" fmla="*/ 1858252 h 3150640"/>
              <a:gd name="connsiteX2" fmla="*/ 1032792 w 6282329"/>
              <a:gd name="connsiteY2" fmla="*/ 3135862 h 3150640"/>
              <a:gd name="connsiteX0" fmla="*/ 1012912 w 6270712"/>
              <a:gd name="connsiteY0" fmla="*/ 5144 h 3150640"/>
              <a:gd name="connsiteX1" fmla="*/ 6270712 w 6270712"/>
              <a:gd name="connsiteY1" fmla="*/ 5144 h 3150640"/>
              <a:gd name="connsiteX2" fmla="*/ 6270712 w 6270712"/>
              <a:gd name="connsiteY2" fmla="*/ 3150640 h 3150640"/>
              <a:gd name="connsiteX3" fmla="*/ 1012912 w 6270712"/>
              <a:gd name="connsiteY3" fmla="*/ 3150640 h 3150640"/>
              <a:gd name="connsiteX4" fmla="*/ 1012912 w 6270712"/>
              <a:gd name="connsiteY4" fmla="*/ 5144 h 3150640"/>
              <a:gd name="connsiteX0" fmla="*/ 1037497 w 6270712"/>
              <a:gd name="connsiteY0" fmla="*/ 0 h 3150640"/>
              <a:gd name="connsiteX1" fmla="*/ 0 w 6270712"/>
              <a:gd name="connsiteY1" fmla="*/ 1858252 h 3150640"/>
              <a:gd name="connsiteX2" fmla="*/ 1021175 w 6270712"/>
              <a:gd name="connsiteY2" fmla="*/ 3135862 h 3150640"/>
              <a:gd name="connsiteX0" fmla="*/ 1034946 w 6292746"/>
              <a:gd name="connsiteY0" fmla="*/ 5144 h 3150640"/>
              <a:gd name="connsiteX1" fmla="*/ 6292746 w 6292746"/>
              <a:gd name="connsiteY1" fmla="*/ 5144 h 3150640"/>
              <a:gd name="connsiteX2" fmla="*/ 6292746 w 6292746"/>
              <a:gd name="connsiteY2" fmla="*/ 3150640 h 3150640"/>
              <a:gd name="connsiteX3" fmla="*/ 1034946 w 6292746"/>
              <a:gd name="connsiteY3" fmla="*/ 3150640 h 3150640"/>
              <a:gd name="connsiteX4" fmla="*/ 1034946 w 6292746"/>
              <a:gd name="connsiteY4" fmla="*/ 5144 h 3150640"/>
              <a:gd name="connsiteX0" fmla="*/ 1059531 w 6292746"/>
              <a:gd name="connsiteY0" fmla="*/ 0 h 3150640"/>
              <a:gd name="connsiteX1" fmla="*/ 0 w 6292746"/>
              <a:gd name="connsiteY1" fmla="*/ 1681982 h 3150640"/>
              <a:gd name="connsiteX2" fmla="*/ 1043209 w 6292746"/>
              <a:gd name="connsiteY2" fmla="*/ 3135862 h 3150640"/>
              <a:gd name="connsiteX0" fmla="*/ 1034946 w 6292746"/>
              <a:gd name="connsiteY0" fmla="*/ 5144 h 3601902"/>
              <a:gd name="connsiteX1" fmla="*/ 6292746 w 6292746"/>
              <a:gd name="connsiteY1" fmla="*/ 5144 h 3601902"/>
              <a:gd name="connsiteX2" fmla="*/ 6292746 w 6292746"/>
              <a:gd name="connsiteY2" fmla="*/ 3150640 h 3601902"/>
              <a:gd name="connsiteX3" fmla="*/ 1034946 w 6292746"/>
              <a:gd name="connsiteY3" fmla="*/ 3150640 h 3601902"/>
              <a:gd name="connsiteX4" fmla="*/ 1034946 w 6292746"/>
              <a:gd name="connsiteY4" fmla="*/ 5144 h 3601902"/>
              <a:gd name="connsiteX0" fmla="*/ 1059531 w 6292746"/>
              <a:gd name="connsiteY0" fmla="*/ 0 h 3601902"/>
              <a:gd name="connsiteX1" fmla="*/ 0 w 6292746"/>
              <a:gd name="connsiteY1" fmla="*/ 1681982 h 3601902"/>
              <a:gd name="connsiteX2" fmla="*/ 1043209 w 6292746"/>
              <a:gd name="connsiteY2" fmla="*/ 3598570 h 3601902"/>
              <a:gd name="connsiteX0" fmla="*/ 1034946 w 6292746"/>
              <a:gd name="connsiteY0" fmla="*/ 5144 h 3150640"/>
              <a:gd name="connsiteX1" fmla="*/ 6292746 w 6292746"/>
              <a:gd name="connsiteY1" fmla="*/ 5144 h 3150640"/>
              <a:gd name="connsiteX2" fmla="*/ 6292746 w 6292746"/>
              <a:gd name="connsiteY2" fmla="*/ 3150640 h 3150640"/>
              <a:gd name="connsiteX3" fmla="*/ 1034946 w 6292746"/>
              <a:gd name="connsiteY3" fmla="*/ 3150640 h 3150640"/>
              <a:gd name="connsiteX4" fmla="*/ 1034946 w 6292746"/>
              <a:gd name="connsiteY4" fmla="*/ 5144 h 3150640"/>
              <a:gd name="connsiteX0" fmla="*/ 1059531 w 6292746"/>
              <a:gd name="connsiteY0" fmla="*/ 0 h 3150640"/>
              <a:gd name="connsiteX1" fmla="*/ 0 w 6292746"/>
              <a:gd name="connsiteY1" fmla="*/ 1681982 h 3150640"/>
              <a:gd name="connsiteX2" fmla="*/ 1097364 w 6292746"/>
              <a:gd name="connsiteY2" fmla="*/ 3069761 h 3150640"/>
              <a:gd name="connsiteX0" fmla="*/ 1034946 w 6292746"/>
              <a:gd name="connsiteY0" fmla="*/ 5144 h 3150640"/>
              <a:gd name="connsiteX1" fmla="*/ 6292746 w 6292746"/>
              <a:gd name="connsiteY1" fmla="*/ 5144 h 3150640"/>
              <a:gd name="connsiteX2" fmla="*/ 6292746 w 6292746"/>
              <a:gd name="connsiteY2" fmla="*/ 3150640 h 3150640"/>
              <a:gd name="connsiteX3" fmla="*/ 1034946 w 6292746"/>
              <a:gd name="connsiteY3" fmla="*/ 3150640 h 3150640"/>
              <a:gd name="connsiteX4" fmla="*/ 1034946 w 6292746"/>
              <a:gd name="connsiteY4" fmla="*/ 5144 h 3150640"/>
              <a:gd name="connsiteX0" fmla="*/ 1059531 w 6292746"/>
              <a:gd name="connsiteY0" fmla="*/ 0 h 3150640"/>
              <a:gd name="connsiteX1" fmla="*/ 0 w 6292746"/>
              <a:gd name="connsiteY1" fmla="*/ 1681982 h 3150640"/>
              <a:gd name="connsiteX2" fmla="*/ 1064872 w 6292746"/>
              <a:gd name="connsiteY2" fmla="*/ 3069761 h 3150640"/>
              <a:gd name="connsiteX0" fmla="*/ 1034946 w 6292746"/>
              <a:gd name="connsiteY0" fmla="*/ 5144 h 3150640"/>
              <a:gd name="connsiteX1" fmla="*/ 6292746 w 6292746"/>
              <a:gd name="connsiteY1" fmla="*/ 5144 h 3150640"/>
              <a:gd name="connsiteX2" fmla="*/ 6292746 w 6292746"/>
              <a:gd name="connsiteY2" fmla="*/ 3150640 h 3150640"/>
              <a:gd name="connsiteX3" fmla="*/ 1034946 w 6292746"/>
              <a:gd name="connsiteY3" fmla="*/ 3150640 h 3150640"/>
              <a:gd name="connsiteX4" fmla="*/ 1034946 w 6292746"/>
              <a:gd name="connsiteY4" fmla="*/ 5144 h 3150640"/>
              <a:gd name="connsiteX0" fmla="*/ 1059531 w 6292746"/>
              <a:gd name="connsiteY0" fmla="*/ 0 h 3150640"/>
              <a:gd name="connsiteX1" fmla="*/ 0 w 6292746"/>
              <a:gd name="connsiteY1" fmla="*/ 1681982 h 3150640"/>
              <a:gd name="connsiteX2" fmla="*/ 1064872 w 6292746"/>
              <a:gd name="connsiteY2" fmla="*/ 3069761 h 3150640"/>
              <a:gd name="connsiteX0" fmla="*/ 1034946 w 6292746"/>
              <a:gd name="connsiteY0" fmla="*/ 5144 h 3150640"/>
              <a:gd name="connsiteX1" fmla="*/ 6292746 w 6292746"/>
              <a:gd name="connsiteY1" fmla="*/ 5144 h 3150640"/>
              <a:gd name="connsiteX2" fmla="*/ 6292746 w 6292746"/>
              <a:gd name="connsiteY2" fmla="*/ 3150640 h 3150640"/>
              <a:gd name="connsiteX3" fmla="*/ 1034946 w 6292746"/>
              <a:gd name="connsiteY3" fmla="*/ 3150640 h 3150640"/>
              <a:gd name="connsiteX4" fmla="*/ 1034946 w 6292746"/>
              <a:gd name="connsiteY4" fmla="*/ 5144 h 3150640"/>
              <a:gd name="connsiteX0" fmla="*/ 1059531 w 6292746"/>
              <a:gd name="connsiteY0" fmla="*/ 0 h 3150640"/>
              <a:gd name="connsiteX1" fmla="*/ 0 w 6292746"/>
              <a:gd name="connsiteY1" fmla="*/ 1681982 h 3150640"/>
              <a:gd name="connsiteX2" fmla="*/ 1054041 w 6292746"/>
              <a:gd name="connsiteY2" fmla="*/ 3047727 h 3150640"/>
              <a:gd name="connsiteX0" fmla="*/ 1034946 w 6292746"/>
              <a:gd name="connsiteY0" fmla="*/ 5144 h 3150640"/>
              <a:gd name="connsiteX1" fmla="*/ 6292746 w 6292746"/>
              <a:gd name="connsiteY1" fmla="*/ 5144 h 3150640"/>
              <a:gd name="connsiteX2" fmla="*/ 6292746 w 6292746"/>
              <a:gd name="connsiteY2" fmla="*/ 3150640 h 3150640"/>
              <a:gd name="connsiteX3" fmla="*/ 1034946 w 6292746"/>
              <a:gd name="connsiteY3" fmla="*/ 3150640 h 3150640"/>
              <a:gd name="connsiteX4" fmla="*/ 1034946 w 6292746"/>
              <a:gd name="connsiteY4" fmla="*/ 5144 h 3150640"/>
              <a:gd name="connsiteX0" fmla="*/ 1059531 w 6292746"/>
              <a:gd name="connsiteY0" fmla="*/ 0 h 3150640"/>
              <a:gd name="connsiteX1" fmla="*/ 0 w 6292746"/>
              <a:gd name="connsiteY1" fmla="*/ 1681982 h 3150640"/>
              <a:gd name="connsiteX2" fmla="*/ 1043210 w 6292746"/>
              <a:gd name="connsiteY2" fmla="*/ 3091794 h 3150640"/>
              <a:gd name="connsiteX0" fmla="*/ 807498 w 6065298"/>
              <a:gd name="connsiteY0" fmla="*/ 5144 h 3150640"/>
              <a:gd name="connsiteX1" fmla="*/ 6065298 w 6065298"/>
              <a:gd name="connsiteY1" fmla="*/ 5144 h 3150640"/>
              <a:gd name="connsiteX2" fmla="*/ 6065298 w 6065298"/>
              <a:gd name="connsiteY2" fmla="*/ 3150640 h 3150640"/>
              <a:gd name="connsiteX3" fmla="*/ 807498 w 6065298"/>
              <a:gd name="connsiteY3" fmla="*/ 3150640 h 3150640"/>
              <a:gd name="connsiteX4" fmla="*/ 807498 w 6065298"/>
              <a:gd name="connsiteY4" fmla="*/ 5144 h 3150640"/>
              <a:gd name="connsiteX0" fmla="*/ 832083 w 6065298"/>
              <a:gd name="connsiteY0" fmla="*/ 0 h 3150640"/>
              <a:gd name="connsiteX1" fmla="*/ 0 w 6065298"/>
              <a:gd name="connsiteY1" fmla="*/ 1659948 h 3150640"/>
              <a:gd name="connsiteX2" fmla="*/ 815762 w 6065298"/>
              <a:gd name="connsiteY2" fmla="*/ 3091794 h 3150640"/>
              <a:gd name="connsiteX0" fmla="*/ 815714 w 6073514"/>
              <a:gd name="connsiteY0" fmla="*/ 5144 h 3150640"/>
              <a:gd name="connsiteX1" fmla="*/ 6073514 w 6073514"/>
              <a:gd name="connsiteY1" fmla="*/ 5144 h 3150640"/>
              <a:gd name="connsiteX2" fmla="*/ 6073514 w 6073514"/>
              <a:gd name="connsiteY2" fmla="*/ 3150640 h 3150640"/>
              <a:gd name="connsiteX3" fmla="*/ 815714 w 6073514"/>
              <a:gd name="connsiteY3" fmla="*/ 3150640 h 3150640"/>
              <a:gd name="connsiteX4" fmla="*/ 815714 w 6073514"/>
              <a:gd name="connsiteY4" fmla="*/ 5144 h 3150640"/>
              <a:gd name="connsiteX0" fmla="*/ 840299 w 6073514"/>
              <a:gd name="connsiteY0" fmla="*/ 0 h 3150640"/>
              <a:gd name="connsiteX1" fmla="*/ 8216 w 6073514"/>
              <a:gd name="connsiteY1" fmla="*/ 1659948 h 3150640"/>
              <a:gd name="connsiteX2" fmla="*/ 823978 w 6073514"/>
              <a:gd name="connsiteY2" fmla="*/ 3091794 h 3150640"/>
              <a:gd name="connsiteX0" fmla="*/ 818105 w 6075905"/>
              <a:gd name="connsiteY0" fmla="*/ 5144 h 3150640"/>
              <a:gd name="connsiteX1" fmla="*/ 6075905 w 6075905"/>
              <a:gd name="connsiteY1" fmla="*/ 5144 h 3150640"/>
              <a:gd name="connsiteX2" fmla="*/ 6075905 w 6075905"/>
              <a:gd name="connsiteY2" fmla="*/ 3150640 h 3150640"/>
              <a:gd name="connsiteX3" fmla="*/ 818105 w 6075905"/>
              <a:gd name="connsiteY3" fmla="*/ 3150640 h 3150640"/>
              <a:gd name="connsiteX4" fmla="*/ 818105 w 6075905"/>
              <a:gd name="connsiteY4" fmla="*/ 5144 h 3150640"/>
              <a:gd name="connsiteX0" fmla="*/ 842690 w 6075905"/>
              <a:gd name="connsiteY0" fmla="*/ 0 h 3150640"/>
              <a:gd name="connsiteX1" fmla="*/ 10607 w 6075905"/>
              <a:gd name="connsiteY1" fmla="*/ 1659948 h 3150640"/>
              <a:gd name="connsiteX2" fmla="*/ 826369 w 6075905"/>
              <a:gd name="connsiteY2" fmla="*/ 3091794 h 3150640"/>
              <a:gd name="connsiteX0" fmla="*/ 871535 w 6129335"/>
              <a:gd name="connsiteY0" fmla="*/ 5144 h 3150640"/>
              <a:gd name="connsiteX1" fmla="*/ 6129335 w 6129335"/>
              <a:gd name="connsiteY1" fmla="*/ 5144 h 3150640"/>
              <a:gd name="connsiteX2" fmla="*/ 6129335 w 6129335"/>
              <a:gd name="connsiteY2" fmla="*/ 3150640 h 3150640"/>
              <a:gd name="connsiteX3" fmla="*/ 871535 w 6129335"/>
              <a:gd name="connsiteY3" fmla="*/ 3150640 h 3150640"/>
              <a:gd name="connsiteX4" fmla="*/ 871535 w 6129335"/>
              <a:gd name="connsiteY4" fmla="*/ 5144 h 3150640"/>
              <a:gd name="connsiteX0" fmla="*/ 896120 w 6129335"/>
              <a:gd name="connsiteY0" fmla="*/ 0 h 3150640"/>
              <a:gd name="connsiteX1" fmla="*/ 9883 w 6129335"/>
              <a:gd name="connsiteY1" fmla="*/ 1472661 h 3150640"/>
              <a:gd name="connsiteX2" fmla="*/ 879799 w 6129335"/>
              <a:gd name="connsiteY2" fmla="*/ 3091794 h 3150640"/>
              <a:gd name="connsiteX0" fmla="*/ 869423 w 6127223"/>
              <a:gd name="connsiteY0" fmla="*/ 5144 h 3150640"/>
              <a:gd name="connsiteX1" fmla="*/ 6127223 w 6127223"/>
              <a:gd name="connsiteY1" fmla="*/ 5144 h 3150640"/>
              <a:gd name="connsiteX2" fmla="*/ 6127223 w 6127223"/>
              <a:gd name="connsiteY2" fmla="*/ 3150640 h 3150640"/>
              <a:gd name="connsiteX3" fmla="*/ 869423 w 6127223"/>
              <a:gd name="connsiteY3" fmla="*/ 3150640 h 3150640"/>
              <a:gd name="connsiteX4" fmla="*/ 869423 w 6127223"/>
              <a:gd name="connsiteY4" fmla="*/ 5144 h 3150640"/>
              <a:gd name="connsiteX0" fmla="*/ 894008 w 6127223"/>
              <a:gd name="connsiteY0" fmla="*/ 0 h 3150640"/>
              <a:gd name="connsiteX1" fmla="*/ 7771 w 6127223"/>
              <a:gd name="connsiteY1" fmla="*/ 1472661 h 3150640"/>
              <a:gd name="connsiteX2" fmla="*/ 877687 w 6127223"/>
              <a:gd name="connsiteY2" fmla="*/ 3091794 h 3150640"/>
              <a:gd name="connsiteX0" fmla="*/ 866583 w 6124383"/>
              <a:gd name="connsiteY0" fmla="*/ 5144 h 3150640"/>
              <a:gd name="connsiteX1" fmla="*/ 6124383 w 6124383"/>
              <a:gd name="connsiteY1" fmla="*/ 5144 h 3150640"/>
              <a:gd name="connsiteX2" fmla="*/ 6124383 w 6124383"/>
              <a:gd name="connsiteY2" fmla="*/ 3150640 h 3150640"/>
              <a:gd name="connsiteX3" fmla="*/ 866583 w 6124383"/>
              <a:gd name="connsiteY3" fmla="*/ 3150640 h 3150640"/>
              <a:gd name="connsiteX4" fmla="*/ 866583 w 6124383"/>
              <a:gd name="connsiteY4" fmla="*/ 5144 h 3150640"/>
              <a:gd name="connsiteX0" fmla="*/ 891168 w 6124383"/>
              <a:gd name="connsiteY0" fmla="*/ 0 h 3150640"/>
              <a:gd name="connsiteX1" fmla="*/ 4931 w 6124383"/>
              <a:gd name="connsiteY1" fmla="*/ 1472661 h 3150640"/>
              <a:gd name="connsiteX2" fmla="*/ 874847 w 6124383"/>
              <a:gd name="connsiteY2" fmla="*/ 3091794 h 3150640"/>
              <a:gd name="connsiteX0" fmla="*/ 866583 w 6124383"/>
              <a:gd name="connsiteY0" fmla="*/ 5144 h 3150640"/>
              <a:gd name="connsiteX1" fmla="*/ 6124383 w 6124383"/>
              <a:gd name="connsiteY1" fmla="*/ 5144 h 3150640"/>
              <a:gd name="connsiteX2" fmla="*/ 6124383 w 6124383"/>
              <a:gd name="connsiteY2" fmla="*/ 3150640 h 3150640"/>
              <a:gd name="connsiteX3" fmla="*/ 866583 w 6124383"/>
              <a:gd name="connsiteY3" fmla="*/ 3150640 h 3150640"/>
              <a:gd name="connsiteX4" fmla="*/ 866583 w 6124383"/>
              <a:gd name="connsiteY4" fmla="*/ 5144 h 3150640"/>
              <a:gd name="connsiteX0" fmla="*/ 891168 w 6124383"/>
              <a:gd name="connsiteY0" fmla="*/ 0 h 3150640"/>
              <a:gd name="connsiteX1" fmla="*/ 4931 w 6124383"/>
              <a:gd name="connsiteY1" fmla="*/ 1472661 h 3150640"/>
              <a:gd name="connsiteX2" fmla="*/ 874847 w 6124383"/>
              <a:gd name="connsiteY2" fmla="*/ 3091794 h 3150640"/>
              <a:gd name="connsiteX0" fmla="*/ 861652 w 6119452"/>
              <a:gd name="connsiteY0" fmla="*/ 5144 h 3150640"/>
              <a:gd name="connsiteX1" fmla="*/ 6119452 w 6119452"/>
              <a:gd name="connsiteY1" fmla="*/ 5144 h 3150640"/>
              <a:gd name="connsiteX2" fmla="*/ 6119452 w 6119452"/>
              <a:gd name="connsiteY2" fmla="*/ 3150640 h 3150640"/>
              <a:gd name="connsiteX3" fmla="*/ 861652 w 6119452"/>
              <a:gd name="connsiteY3" fmla="*/ 3150640 h 3150640"/>
              <a:gd name="connsiteX4" fmla="*/ 861652 w 6119452"/>
              <a:gd name="connsiteY4" fmla="*/ 5144 h 3150640"/>
              <a:gd name="connsiteX0" fmla="*/ 886237 w 6119452"/>
              <a:gd name="connsiteY0" fmla="*/ 0 h 3150640"/>
              <a:gd name="connsiteX1" fmla="*/ 0 w 6119452"/>
              <a:gd name="connsiteY1" fmla="*/ 1472661 h 3150640"/>
              <a:gd name="connsiteX2" fmla="*/ 869916 w 6119452"/>
              <a:gd name="connsiteY2" fmla="*/ 3091794 h 3150640"/>
              <a:gd name="connsiteX0" fmla="*/ 861652 w 6119452"/>
              <a:gd name="connsiteY0" fmla="*/ 5144 h 3150640"/>
              <a:gd name="connsiteX1" fmla="*/ 6119452 w 6119452"/>
              <a:gd name="connsiteY1" fmla="*/ 5144 h 3150640"/>
              <a:gd name="connsiteX2" fmla="*/ 6119452 w 6119452"/>
              <a:gd name="connsiteY2" fmla="*/ 3150640 h 3150640"/>
              <a:gd name="connsiteX3" fmla="*/ 861652 w 6119452"/>
              <a:gd name="connsiteY3" fmla="*/ 3150640 h 3150640"/>
              <a:gd name="connsiteX4" fmla="*/ 861652 w 6119452"/>
              <a:gd name="connsiteY4" fmla="*/ 5144 h 3150640"/>
              <a:gd name="connsiteX0" fmla="*/ 886237 w 6119452"/>
              <a:gd name="connsiteY0" fmla="*/ 0 h 3150640"/>
              <a:gd name="connsiteX1" fmla="*/ 0 w 6119452"/>
              <a:gd name="connsiteY1" fmla="*/ 1472661 h 3150640"/>
              <a:gd name="connsiteX2" fmla="*/ 869916 w 6119452"/>
              <a:gd name="connsiteY2" fmla="*/ 3091794 h 3150640"/>
              <a:gd name="connsiteX0" fmla="*/ 861652 w 6119452"/>
              <a:gd name="connsiteY0" fmla="*/ 5144 h 3150640"/>
              <a:gd name="connsiteX1" fmla="*/ 6119452 w 6119452"/>
              <a:gd name="connsiteY1" fmla="*/ 5144 h 3150640"/>
              <a:gd name="connsiteX2" fmla="*/ 6119452 w 6119452"/>
              <a:gd name="connsiteY2" fmla="*/ 3150640 h 3150640"/>
              <a:gd name="connsiteX3" fmla="*/ 861652 w 6119452"/>
              <a:gd name="connsiteY3" fmla="*/ 3150640 h 3150640"/>
              <a:gd name="connsiteX4" fmla="*/ 861652 w 6119452"/>
              <a:gd name="connsiteY4" fmla="*/ 5144 h 3150640"/>
              <a:gd name="connsiteX0" fmla="*/ 886237 w 6119452"/>
              <a:gd name="connsiteY0" fmla="*/ 0 h 3150640"/>
              <a:gd name="connsiteX1" fmla="*/ 0 w 6119452"/>
              <a:gd name="connsiteY1" fmla="*/ 1472661 h 3150640"/>
              <a:gd name="connsiteX2" fmla="*/ 869916 w 6119452"/>
              <a:gd name="connsiteY2" fmla="*/ 3091794 h 3150640"/>
              <a:gd name="connsiteX0" fmla="*/ 764174 w 6021974"/>
              <a:gd name="connsiteY0" fmla="*/ 5144 h 3150640"/>
              <a:gd name="connsiteX1" fmla="*/ 6021974 w 6021974"/>
              <a:gd name="connsiteY1" fmla="*/ 5144 h 3150640"/>
              <a:gd name="connsiteX2" fmla="*/ 6021974 w 6021974"/>
              <a:gd name="connsiteY2" fmla="*/ 3150640 h 3150640"/>
              <a:gd name="connsiteX3" fmla="*/ 764174 w 6021974"/>
              <a:gd name="connsiteY3" fmla="*/ 3150640 h 3150640"/>
              <a:gd name="connsiteX4" fmla="*/ 764174 w 6021974"/>
              <a:gd name="connsiteY4" fmla="*/ 5144 h 3150640"/>
              <a:gd name="connsiteX0" fmla="*/ 788759 w 6021974"/>
              <a:gd name="connsiteY0" fmla="*/ 0 h 3150640"/>
              <a:gd name="connsiteX1" fmla="*/ 0 w 6021974"/>
              <a:gd name="connsiteY1" fmla="*/ 1494695 h 3150640"/>
              <a:gd name="connsiteX2" fmla="*/ 772438 w 6021974"/>
              <a:gd name="connsiteY2" fmla="*/ 3091794 h 3150640"/>
              <a:gd name="connsiteX0" fmla="*/ 818328 w 6076128"/>
              <a:gd name="connsiteY0" fmla="*/ 5144 h 3150640"/>
              <a:gd name="connsiteX1" fmla="*/ 6076128 w 6076128"/>
              <a:gd name="connsiteY1" fmla="*/ 5144 h 3150640"/>
              <a:gd name="connsiteX2" fmla="*/ 6076128 w 6076128"/>
              <a:gd name="connsiteY2" fmla="*/ 3150640 h 3150640"/>
              <a:gd name="connsiteX3" fmla="*/ 818328 w 6076128"/>
              <a:gd name="connsiteY3" fmla="*/ 3150640 h 3150640"/>
              <a:gd name="connsiteX4" fmla="*/ 818328 w 6076128"/>
              <a:gd name="connsiteY4" fmla="*/ 5144 h 3150640"/>
              <a:gd name="connsiteX0" fmla="*/ 842913 w 6076128"/>
              <a:gd name="connsiteY0" fmla="*/ 0 h 3150640"/>
              <a:gd name="connsiteX1" fmla="*/ 0 w 6076128"/>
              <a:gd name="connsiteY1" fmla="*/ 1472661 h 3150640"/>
              <a:gd name="connsiteX2" fmla="*/ 826592 w 6076128"/>
              <a:gd name="connsiteY2" fmla="*/ 3091794 h 3150640"/>
              <a:gd name="connsiteX0" fmla="*/ 925735 w 6183535"/>
              <a:gd name="connsiteY0" fmla="*/ 5144 h 3150640"/>
              <a:gd name="connsiteX1" fmla="*/ 6183535 w 6183535"/>
              <a:gd name="connsiteY1" fmla="*/ 5144 h 3150640"/>
              <a:gd name="connsiteX2" fmla="*/ 6183535 w 6183535"/>
              <a:gd name="connsiteY2" fmla="*/ 3150640 h 3150640"/>
              <a:gd name="connsiteX3" fmla="*/ 925735 w 6183535"/>
              <a:gd name="connsiteY3" fmla="*/ 3150640 h 3150640"/>
              <a:gd name="connsiteX4" fmla="*/ 925735 w 6183535"/>
              <a:gd name="connsiteY4" fmla="*/ 5144 h 3150640"/>
              <a:gd name="connsiteX0" fmla="*/ 950320 w 6183535"/>
              <a:gd name="connsiteY0" fmla="*/ 0 h 3150640"/>
              <a:gd name="connsiteX1" fmla="*/ 107407 w 6183535"/>
              <a:gd name="connsiteY1" fmla="*/ 1472661 h 3150640"/>
              <a:gd name="connsiteX2" fmla="*/ 101991 w 6183535"/>
              <a:gd name="connsiteY2" fmla="*/ 1533272 h 3150640"/>
              <a:gd name="connsiteX3" fmla="*/ 933999 w 6183535"/>
              <a:gd name="connsiteY3" fmla="*/ 3091794 h 3150640"/>
              <a:gd name="connsiteX0" fmla="*/ 925735 w 6183535"/>
              <a:gd name="connsiteY0" fmla="*/ 5144 h 3150640"/>
              <a:gd name="connsiteX1" fmla="*/ 6183535 w 6183535"/>
              <a:gd name="connsiteY1" fmla="*/ 5144 h 3150640"/>
              <a:gd name="connsiteX2" fmla="*/ 6183535 w 6183535"/>
              <a:gd name="connsiteY2" fmla="*/ 3150640 h 3150640"/>
              <a:gd name="connsiteX3" fmla="*/ 925735 w 6183535"/>
              <a:gd name="connsiteY3" fmla="*/ 3150640 h 3150640"/>
              <a:gd name="connsiteX4" fmla="*/ 925735 w 6183535"/>
              <a:gd name="connsiteY4" fmla="*/ 5144 h 3150640"/>
              <a:gd name="connsiteX0" fmla="*/ 950320 w 6183535"/>
              <a:gd name="connsiteY0" fmla="*/ 0 h 3150640"/>
              <a:gd name="connsiteX1" fmla="*/ 107407 w 6183535"/>
              <a:gd name="connsiteY1" fmla="*/ 1472661 h 3150640"/>
              <a:gd name="connsiteX2" fmla="*/ 101991 w 6183535"/>
              <a:gd name="connsiteY2" fmla="*/ 1830727 h 3150640"/>
              <a:gd name="connsiteX3" fmla="*/ 933999 w 6183535"/>
              <a:gd name="connsiteY3" fmla="*/ 3091794 h 3150640"/>
              <a:gd name="connsiteX0" fmla="*/ 892698 w 6150498"/>
              <a:gd name="connsiteY0" fmla="*/ 5144 h 3150640"/>
              <a:gd name="connsiteX1" fmla="*/ 6150498 w 6150498"/>
              <a:gd name="connsiteY1" fmla="*/ 5144 h 3150640"/>
              <a:gd name="connsiteX2" fmla="*/ 6150498 w 6150498"/>
              <a:gd name="connsiteY2" fmla="*/ 3150640 h 3150640"/>
              <a:gd name="connsiteX3" fmla="*/ 892698 w 6150498"/>
              <a:gd name="connsiteY3" fmla="*/ 3150640 h 3150640"/>
              <a:gd name="connsiteX4" fmla="*/ 892698 w 6150498"/>
              <a:gd name="connsiteY4" fmla="*/ 5144 h 3150640"/>
              <a:gd name="connsiteX0" fmla="*/ 917283 w 6150498"/>
              <a:gd name="connsiteY0" fmla="*/ 0 h 3150640"/>
              <a:gd name="connsiteX1" fmla="*/ 161017 w 6150498"/>
              <a:gd name="connsiteY1" fmla="*/ 1142155 h 3150640"/>
              <a:gd name="connsiteX2" fmla="*/ 68954 w 6150498"/>
              <a:gd name="connsiteY2" fmla="*/ 1830727 h 3150640"/>
              <a:gd name="connsiteX3" fmla="*/ 900962 w 6150498"/>
              <a:gd name="connsiteY3" fmla="*/ 3091794 h 3150640"/>
              <a:gd name="connsiteX0" fmla="*/ 839090 w 6096890"/>
              <a:gd name="connsiteY0" fmla="*/ 5144 h 3150640"/>
              <a:gd name="connsiteX1" fmla="*/ 6096890 w 6096890"/>
              <a:gd name="connsiteY1" fmla="*/ 5144 h 3150640"/>
              <a:gd name="connsiteX2" fmla="*/ 6096890 w 6096890"/>
              <a:gd name="connsiteY2" fmla="*/ 3150640 h 3150640"/>
              <a:gd name="connsiteX3" fmla="*/ 839090 w 6096890"/>
              <a:gd name="connsiteY3" fmla="*/ 3150640 h 3150640"/>
              <a:gd name="connsiteX4" fmla="*/ 839090 w 6096890"/>
              <a:gd name="connsiteY4" fmla="*/ 5144 h 3150640"/>
              <a:gd name="connsiteX0" fmla="*/ 863675 w 6096890"/>
              <a:gd name="connsiteY0" fmla="*/ 0 h 3150640"/>
              <a:gd name="connsiteX1" fmla="*/ 107409 w 6096890"/>
              <a:gd name="connsiteY1" fmla="*/ 1142155 h 3150640"/>
              <a:gd name="connsiteX2" fmla="*/ 101992 w 6096890"/>
              <a:gd name="connsiteY2" fmla="*/ 1841744 h 3150640"/>
              <a:gd name="connsiteX3" fmla="*/ 847354 w 6096890"/>
              <a:gd name="connsiteY3" fmla="*/ 3091794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142155 h 3150640"/>
              <a:gd name="connsiteX2" fmla="*/ 0 w 5994898"/>
              <a:gd name="connsiteY2" fmla="*/ 1841744 h 3150640"/>
              <a:gd name="connsiteX3" fmla="*/ 745362 w 5994898"/>
              <a:gd name="connsiteY3" fmla="*/ 3091794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230290 h 3150640"/>
              <a:gd name="connsiteX2" fmla="*/ 0 w 5994898"/>
              <a:gd name="connsiteY2" fmla="*/ 1841744 h 3150640"/>
              <a:gd name="connsiteX3" fmla="*/ 745362 w 5994898"/>
              <a:gd name="connsiteY3" fmla="*/ 3091794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230290 h 3150640"/>
              <a:gd name="connsiteX2" fmla="*/ 0 w 5994898"/>
              <a:gd name="connsiteY2" fmla="*/ 1841744 h 3150640"/>
              <a:gd name="connsiteX3" fmla="*/ 745362 w 5994898"/>
              <a:gd name="connsiteY3" fmla="*/ 3091794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230290 h 3150640"/>
              <a:gd name="connsiteX2" fmla="*/ 0 w 5994898"/>
              <a:gd name="connsiteY2" fmla="*/ 1841744 h 3150640"/>
              <a:gd name="connsiteX3" fmla="*/ 745362 w 5994898"/>
              <a:gd name="connsiteY3" fmla="*/ 3146879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230290 h 3150640"/>
              <a:gd name="connsiteX2" fmla="*/ 0 w 5994898"/>
              <a:gd name="connsiteY2" fmla="*/ 1841744 h 3150640"/>
              <a:gd name="connsiteX3" fmla="*/ 745362 w 5994898"/>
              <a:gd name="connsiteY3" fmla="*/ 3146879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230290 h 3150640"/>
              <a:gd name="connsiteX2" fmla="*/ 0 w 5994898"/>
              <a:gd name="connsiteY2" fmla="*/ 1643440 h 3150640"/>
              <a:gd name="connsiteX3" fmla="*/ 745362 w 5994898"/>
              <a:gd name="connsiteY3" fmla="*/ 3146879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318425 h 3150640"/>
              <a:gd name="connsiteX2" fmla="*/ 0 w 5994898"/>
              <a:gd name="connsiteY2" fmla="*/ 1643440 h 3150640"/>
              <a:gd name="connsiteX3" fmla="*/ 745362 w 5994898"/>
              <a:gd name="connsiteY3" fmla="*/ 3146879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318425 h 3150640"/>
              <a:gd name="connsiteX2" fmla="*/ 0 w 5994898"/>
              <a:gd name="connsiteY2" fmla="*/ 1643440 h 3150640"/>
              <a:gd name="connsiteX3" fmla="*/ 745362 w 5994898"/>
              <a:gd name="connsiteY3" fmla="*/ 3146879 h 3150640"/>
              <a:gd name="connsiteX4" fmla="*/ 736501 w 5994898"/>
              <a:gd name="connsiteY4" fmla="*/ 112096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318425 h 3150640"/>
              <a:gd name="connsiteX2" fmla="*/ 0 w 5994898"/>
              <a:gd name="connsiteY2" fmla="*/ 1643440 h 3150640"/>
              <a:gd name="connsiteX3" fmla="*/ 745362 w 5994898"/>
              <a:gd name="connsiteY3" fmla="*/ 3146879 h 3150640"/>
              <a:gd name="connsiteX4" fmla="*/ 736501 w 5994898"/>
              <a:gd name="connsiteY4" fmla="*/ 12944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318425 h 3150640"/>
              <a:gd name="connsiteX2" fmla="*/ 0 w 5994898"/>
              <a:gd name="connsiteY2" fmla="*/ 1643440 h 3150640"/>
              <a:gd name="connsiteX3" fmla="*/ 702039 w 5994898"/>
              <a:gd name="connsiteY3" fmla="*/ 3146879 h 3150640"/>
              <a:gd name="connsiteX4" fmla="*/ 736501 w 5994898"/>
              <a:gd name="connsiteY4" fmla="*/ 12944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318425 h 3150640"/>
              <a:gd name="connsiteX2" fmla="*/ 0 w 5994898"/>
              <a:gd name="connsiteY2" fmla="*/ 1643440 h 3150640"/>
              <a:gd name="connsiteX3" fmla="*/ 702039 w 5994898"/>
              <a:gd name="connsiteY3" fmla="*/ 3146879 h 3150640"/>
              <a:gd name="connsiteX4" fmla="*/ 736501 w 5994898"/>
              <a:gd name="connsiteY4" fmla="*/ 12944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318425 h 3150640"/>
              <a:gd name="connsiteX2" fmla="*/ 0 w 5994898"/>
              <a:gd name="connsiteY2" fmla="*/ 1643440 h 3150640"/>
              <a:gd name="connsiteX3" fmla="*/ 702039 w 5994898"/>
              <a:gd name="connsiteY3" fmla="*/ 3146879 h 3150640"/>
              <a:gd name="connsiteX4" fmla="*/ 736501 w 5994898"/>
              <a:gd name="connsiteY4" fmla="*/ 12944 h 315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898" h="3150640" extrusionOk="0">
                <a:moveTo>
                  <a:pt x="737098" y="5144"/>
                </a:moveTo>
                <a:lnTo>
                  <a:pt x="5994898" y="5144"/>
                </a:lnTo>
                <a:lnTo>
                  <a:pt x="5994898" y="3150640"/>
                </a:lnTo>
                <a:lnTo>
                  <a:pt x="737098" y="3150640"/>
                </a:lnTo>
                <a:lnTo>
                  <a:pt x="737098" y="5144"/>
                </a:lnTo>
                <a:close/>
              </a:path>
              <a:path w="5994898" h="3150640" fill="none" extrusionOk="0">
                <a:moveTo>
                  <a:pt x="761683" y="0"/>
                </a:moveTo>
                <a:cubicBezTo>
                  <a:pt x="484322" y="553316"/>
                  <a:pt x="748507" y="115114"/>
                  <a:pt x="5417" y="1318425"/>
                </a:cubicBezTo>
                <a:cubicBezTo>
                  <a:pt x="3611" y="1551621"/>
                  <a:pt x="1806" y="1410244"/>
                  <a:pt x="0" y="1643440"/>
                </a:cubicBezTo>
                <a:cubicBezTo>
                  <a:pt x="137765" y="1913295"/>
                  <a:pt x="725835" y="3118479"/>
                  <a:pt x="702039" y="3146879"/>
                </a:cubicBezTo>
                <a:cubicBezTo>
                  <a:pt x="770634" y="3167076"/>
                  <a:pt x="738347" y="645190"/>
                  <a:pt x="736501" y="12944"/>
                </a:cubicBezTo>
              </a:path>
            </a:pathLst>
          </a:cu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437" name="Rectangle 2">
            <a:extLst>
              <a:ext uri="{FF2B5EF4-FFF2-40B4-BE49-F238E27FC236}">
                <a16:creationId xmlns:a16="http://schemas.microsoft.com/office/drawing/2014/main" id="{F39F7533-76FC-42CC-AEDB-A98AB4523F37}"/>
              </a:ext>
            </a:extLst>
          </p:cNvPr>
          <p:cNvSpPr>
            <a:spLocks noGrp="1" noChangeArrowheads="1"/>
          </p:cNvSpPr>
          <p:nvPr>
            <p:ph type="title"/>
          </p:nvPr>
        </p:nvSpPr>
        <p:spPr/>
        <p:txBody>
          <a:bodyPr/>
          <a:lstStyle/>
          <a:p>
            <a:r>
              <a:rPr lang="he-IL" altLang="en-US" dirty="0" err="1"/>
              <a:t>נסיון</a:t>
            </a:r>
            <a:r>
              <a:rPr lang="he-IL" altLang="en-US" dirty="0"/>
              <a:t> 1#: טבלת דפים ליניארית</a:t>
            </a:r>
            <a:endParaRPr lang="en-US" altLang="en-US" dirty="0"/>
          </a:p>
        </p:txBody>
      </p:sp>
      <p:sp>
        <p:nvSpPr>
          <p:cNvPr id="18438" name="Rectangle 3">
            <a:extLst>
              <a:ext uri="{FF2B5EF4-FFF2-40B4-BE49-F238E27FC236}">
                <a16:creationId xmlns:a16="http://schemas.microsoft.com/office/drawing/2014/main" id="{31D81EC6-A06D-4D5F-B6E5-9027AAEA58F3}"/>
              </a:ext>
            </a:extLst>
          </p:cNvPr>
          <p:cNvSpPr>
            <a:spLocks noGrp="1" noChangeArrowheads="1"/>
          </p:cNvSpPr>
          <p:nvPr>
            <p:ph idx="1"/>
          </p:nvPr>
        </p:nvSpPr>
        <p:spPr/>
        <p:txBody>
          <a:bodyPr>
            <a:normAutofit/>
          </a:bodyPr>
          <a:lstStyle/>
          <a:p>
            <a:r>
              <a:rPr lang="he-IL" altLang="en-US" dirty="0"/>
              <a:t>מערך שבו הכניסה ה-</a:t>
            </a:r>
            <a:r>
              <a:rPr lang="en-US" altLang="en-US" dirty="0"/>
              <a:t>k</a:t>
            </a:r>
            <a:r>
              <a:rPr lang="he-IL" altLang="en-US" dirty="0"/>
              <a:t> מכילה את המיפוי של הדף ה-</a:t>
            </a:r>
            <a:r>
              <a:rPr lang="en-US" altLang="en-US" dirty="0"/>
              <a:t>k</a:t>
            </a:r>
            <a:r>
              <a:rPr lang="he-IL" altLang="en-US" dirty="0"/>
              <a:t> :</a:t>
            </a:r>
          </a:p>
          <a:p>
            <a:r>
              <a:rPr lang="he-IL" altLang="en-US" dirty="0"/>
              <a:t>בתוך התא שמור: </a:t>
            </a:r>
          </a:p>
          <a:p>
            <a:pPr lvl="1"/>
            <a:r>
              <a:rPr lang="he-IL" altLang="en-US" dirty="0"/>
              <a:t>מספר </a:t>
            </a:r>
            <a:r>
              <a:rPr lang="he-IL" altLang="en-US" b="1" dirty="0"/>
              <a:t>המסגרת</a:t>
            </a:r>
            <a:r>
              <a:rPr lang="he-IL" altLang="en-US" dirty="0"/>
              <a:t> המתאימה לדף</a:t>
            </a:r>
          </a:p>
          <a:p>
            <a:pPr lvl="1"/>
            <a:r>
              <a:rPr lang="he-IL" altLang="en-US" dirty="0"/>
              <a:t>סיביות בקרה – </a:t>
            </a:r>
          </a:p>
          <a:p>
            <a:pPr lvl="2"/>
            <a:r>
              <a:rPr lang="he-IL" altLang="en-US" dirty="0"/>
              <a:t>האם הדף בזיכרון ? האם הוא בדיסק?</a:t>
            </a:r>
          </a:p>
          <a:p>
            <a:pPr lvl="2"/>
            <a:r>
              <a:rPr lang="he-IL" altLang="en-US" dirty="0"/>
              <a:t>האם הדף לקריאה בלבד? </a:t>
            </a:r>
          </a:p>
          <a:p>
            <a:pPr lvl="2"/>
            <a:r>
              <a:rPr lang="he-IL" altLang="en-US" dirty="0"/>
              <a:t>ועוד</a:t>
            </a:r>
            <a:endParaRPr lang="en-US" altLang="en-US" dirty="0"/>
          </a:p>
          <a:p>
            <a:pPr lvl="2"/>
            <a:endParaRPr lang="en-US" altLang="en-US" dirty="0"/>
          </a:p>
          <a:p>
            <a:endParaRPr lang="en-US" altLang="en-US" dirty="0"/>
          </a:p>
          <a:p>
            <a:endParaRPr lang="he-IL" altLang="en-US" dirty="0"/>
          </a:p>
          <a:p>
            <a:endParaRPr lang="he-IL" altLang="en-US" dirty="0"/>
          </a:p>
          <a:p>
            <a:endParaRPr lang="he-IL" altLang="en-US" dirty="0"/>
          </a:p>
        </p:txBody>
      </p:sp>
      <p:graphicFrame>
        <p:nvGraphicFramePr>
          <p:cNvPr id="11" name="Table 10"/>
          <p:cNvGraphicFramePr>
            <a:graphicFrameLocks noGrp="1"/>
          </p:cNvGraphicFramePr>
          <p:nvPr>
            <p:extLst>
              <p:ext uri="{D42A27DB-BD31-4B8C-83A1-F6EECF244321}">
                <p14:modId xmlns:p14="http://schemas.microsoft.com/office/powerpoint/2010/main" val="1619555794"/>
              </p:ext>
            </p:extLst>
          </p:nvPr>
        </p:nvGraphicFramePr>
        <p:xfrm>
          <a:off x="338341" y="2362200"/>
          <a:ext cx="2228590" cy="4114800"/>
        </p:xfrm>
        <a:graphic>
          <a:graphicData uri="http://schemas.openxmlformats.org/drawingml/2006/table">
            <a:tbl>
              <a:tblPr bandRow="1">
                <a:tableStyleId>{F5AB1C69-6EDB-4FF4-983F-18BD219EF322}</a:tableStyleId>
              </a:tblPr>
              <a:tblGrid>
                <a:gridCol w="769099">
                  <a:extLst>
                    <a:ext uri="{9D8B030D-6E8A-4147-A177-3AD203B41FA5}">
                      <a16:colId xmlns:a16="http://schemas.microsoft.com/office/drawing/2014/main" val="20000"/>
                    </a:ext>
                  </a:extLst>
                </a:gridCol>
                <a:gridCol w="1459491">
                  <a:extLst>
                    <a:ext uri="{9D8B030D-6E8A-4147-A177-3AD203B41FA5}">
                      <a16:colId xmlns:a16="http://schemas.microsoft.com/office/drawing/2014/main" val="20001"/>
                    </a:ext>
                  </a:extLst>
                </a:gridCol>
              </a:tblGrid>
              <a:tr h="411480">
                <a:tc>
                  <a:txBody>
                    <a:bodyPr/>
                    <a:lstStyle/>
                    <a:p>
                      <a:pPr algn="r"/>
                      <a:r>
                        <a:rPr lang="en-US"/>
                        <a:t>#0</a:t>
                      </a:r>
                    </a:p>
                  </a:txBody>
                  <a:tcPr>
                    <a:noFill/>
                  </a:tcPr>
                </a:tc>
                <a:tc>
                  <a:txBody>
                    <a:bodyPr/>
                    <a:lstStyle/>
                    <a:p>
                      <a:endParaRPr lang="en-US"/>
                    </a:p>
                  </a:txBody>
                  <a:tcPr/>
                </a:tc>
                <a:extLst>
                  <a:ext uri="{0D108BD9-81ED-4DB2-BD59-A6C34878D82A}">
                    <a16:rowId xmlns:a16="http://schemas.microsoft.com/office/drawing/2014/main" val="10000"/>
                  </a:ext>
                </a:extLst>
              </a:tr>
              <a:tr h="411480">
                <a:tc>
                  <a:txBody>
                    <a:bodyPr/>
                    <a:lstStyle/>
                    <a:p>
                      <a:pPr algn="r"/>
                      <a:r>
                        <a:rPr lang="en-US"/>
                        <a:t>#1</a:t>
                      </a:r>
                    </a:p>
                  </a:txBody>
                  <a:tcPr>
                    <a:noFill/>
                  </a:tcPr>
                </a:tc>
                <a:tc>
                  <a:txBody>
                    <a:bodyPr/>
                    <a:lstStyle/>
                    <a:p>
                      <a:endParaRPr lang="en-US"/>
                    </a:p>
                  </a:txBody>
                  <a:tcPr/>
                </a:tc>
                <a:extLst>
                  <a:ext uri="{0D108BD9-81ED-4DB2-BD59-A6C34878D82A}">
                    <a16:rowId xmlns:a16="http://schemas.microsoft.com/office/drawing/2014/main" val="10001"/>
                  </a:ext>
                </a:extLst>
              </a:tr>
              <a:tr h="411480">
                <a:tc>
                  <a:txBody>
                    <a:bodyPr/>
                    <a:lstStyle/>
                    <a:p>
                      <a:pPr algn="r"/>
                      <a:r>
                        <a:rPr lang="en-US" dirty="0"/>
                        <a:t>#2</a:t>
                      </a:r>
                    </a:p>
                  </a:txBody>
                  <a:tcPr>
                    <a:noFill/>
                  </a:tcPr>
                </a:tc>
                <a:tc>
                  <a:txBody>
                    <a:bodyPr/>
                    <a:lstStyle/>
                    <a:p>
                      <a:endParaRPr lang="en-US" dirty="0"/>
                    </a:p>
                  </a:txBody>
                  <a:tcPr/>
                </a:tc>
                <a:extLst>
                  <a:ext uri="{0D108BD9-81ED-4DB2-BD59-A6C34878D82A}">
                    <a16:rowId xmlns:a16="http://schemas.microsoft.com/office/drawing/2014/main" val="10002"/>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3"/>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4"/>
                  </a:ext>
                </a:extLst>
              </a:tr>
              <a:tr h="411480">
                <a:tc>
                  <a:txBody>
                    <a:bodyPr/>
                    <a:lstStyle/>
                    <a:p>
                      <a:pPr algn="r"/>
                      <a:r>
                        <a:rPr lang="he-IL" dirty="0"/>
                        <a:t>#</a:t>
                      </a:r>
                      <a:r>
                        <a:rPr lang="en-US" dirty="0"/>
                        <a:t>k</a:t>
                      </a:r>
                    </a:p>
                  </a:txBody>
                  <a:tcPr>
                    <a:noFill/>
                  </a:tcPr>
                </a:tc>
                <a:tc>
                  <a:txBody>
                    <a:bodyPr/>
                    <a:lstStyle/>
                    <a:p>
                      <a:endParaRPr lang="en-US"/>
                    </a:p>
                  </a:txBody>
                  <a:tcPr/>
                </a:tc>
                <a:extLst>
                  <a:ext uri="{0D108BD9-81ED-4DB2-BD59-A6C34878D82A}">
                    <a16:rowId xmlns:a16="http://schemas.microsoft.com/office/drawing/2014/main" val="10005"/>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6"/>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7"/>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8"/>
                  </a:ext>
                </a:extLst>
              </a:tr>
              <a:tr h="411480">
                <a:tc>
                  <a:txBody>
                    <a:bodyPr/>
                    <a:lstStyle/>
                    <a:p>
                      <a:pPr algn="r"/>
                      <a:r>
                        <a:rPr lang="en-US" dirty="0"/>
                        <a:t>#N-1</a:t>
                      </a:r>
                    </a:p>
                  </a:txBody>
                  <a:tcPr>
                    <a:noFill/>
                  </a:tcPr>
                </a:tc>
                <a:tc>
                  <a:txBody>
                    <a:bodyPr/>
                    <a:lstStyle/>
                    <a:p>
                      <a:endParaRPr lang="en-US" dirty="0"/>
                    </a:p>
                  </a:txBody>
                  <a:tcPr/>
                </a:tc>
                <a:extLst>
                  <a:ext uri="{0D108BD9-81ED-4DB2-BD59-A6C34878D82A}">
                    <a16:rowId xmlns:a16="http://schemas.microsoft.com/office/drawing/2014/main" val="10009"/>
                  </a:ext>
                </a:extLst>
              </a:tr>
            </a:tbl>
          </a:graphicData>
        </a:graphic>
      </p:graphicFrame>
      <p:sp>
        <p:nvSpPr>
          <p:cNvPr id="4" name="Slide Number Placeholder 3">
            <a:extLst>
              <a:ext uri="{FF2B5EF4-FFF2-40B4-BE49-F238E27FC236}">
                <a16:creationId xmlns:a16="http://schemas.microsoft.com/office/drawing/2014/main" id="{C23B5911-DC2C-4281-AD19-D4F65A05068A}"/>
              </a:ext>
            </a:extLst>
          </p:cNvPr>
          <p:cNvSpPr>
            <a:spLocks noGrp="1"/>
          </p:cNvSpPr>
          <p:nvPr>
            <p:ph type="sldNum" sz="quarter" idx="12"/>
          </p:nvPr>
        </p:nvSpPr>
        <p:spPr/>
        <p:txBody>
          <a:bodyPr/>
          <a:lstStyle/>
          <a:p>
            <a:fld id="{0CFEC368-1D7A-4F81-ABF6-AE0E36BAF64C}" type="slidenum">
              <a:rPr lang="en-US" smtClean="0"/>
              <a:pPr/>
              <a:t>30</a:t>
            </a:fld>
            <a:endParaRPr lang="en-US"/>
          </a:p>
        </p:txBody>
      </p:sp>
      <p:sp>
        <p:nvSpPr>
          <p:cNvPr id="3" name="Rectangle 2"/>
          <p:cNvSpPr/>
          <p:nvPr/>
        </p:nvSpPr>
        <p:spPr>
          <a:xfrm>
            <a:off x="3340620" y="4388856"/>
            <a:ext cx="3444240" cy="5269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he-IL" b="1" dirty="0"/>
              <a:t>מספר מסגרת</a:t>
            </a:r>
            <a:endParaRPr lang="en-US" b="1" dirty="0"/>
          </a:p>
        </p:txBody>
      </p:sp>
      <p:sp>
        <p:nvSpPr>
          <p:cNvPr id="10" name="Rectangle 9"/>
          <p:cNvSpPr/>
          <p:nvPr/>
        </p:nvSpPr>
        <p:spPr>
          <a:xfrm>
            <a:off x="6784860" y="4388856"/>
            <a:ext cx="1949312" cy="52694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he-IL" b="1" dirty="0" err="1"/>
              <a:t>ספייר</a:t>
            </a:r>
            <a:r>
              <a:rPr lang="he-IL" b="1" dirty="0"/>
              <a:t>?</a:t>
            </a:r>
            <a:endParaRPr lang="en-US" b="1" dirty="0"/>
          </a:p>
        </p:txBody>
      </p:sp>
      <p:sp>
        <p:nvSpPr>
          <p:cNvPr id="5" name="Footer Placeholder 4">
            <a:extLst>
              <a:ext uri="{FF2B5EF4-FFF2-40B4-BE49-F238E27FC236}">
                <a16:creationId xmlns:a16="http://schemas.microsoft.com/office/drawing/2014/main" id="{0424F6D7-84CC-4F8B-BBDD-1DA1689FB4F8}"/>
              </a:ext>
            </a:extLst>
          </p:cNvPr>
          <p:cNvSpPr>
            <a:spLocks noGrp="1"/>
          </p:cNvSpPr>
          <p:nvPr>
            <p:ph type="ftr" sz="quarter" idx="11"/>
          </p:nvPr>
        </p:nvSpPr>
        <p:spPr/>
        <p:txBody>
          <a:bodyPr/>
          <a:lstStyle/>
          <a:p>
            <a:pPr algn="r"/>
            <a:r>
              <a:rPr lang="he-IL"/>
              <a:t>מערכות הפעלה - תרגול 10</a:t>
            </a:r>
            <a:endParaRPr lang="en-US"/>
          </a:p>
        </p:txBody>
      </p:sp>
      <p:sp>
        <p:nvSpPr>
          <p:cNvPr id="12" name="Rectangle 11"/>
          <p:cNvSpPr/>
          <p:nvPr/>
        </p:nvSpPr>
        <p:spPr>
          <a:xfrm>
            <a:off x="6784860" y="4388856"/>
            <a:ext cx="1962900" cy="526944"/>
          </a:xfrm>
          <a:prstGeom prst="rect">
            <a:avLst/>
          </a:prstGeom>
          <a:gradFill flip="none" rotWithShape="1">
            <a:gsLst>
              <a:gs pos="0">
                <a:srgbClr val="FF0066">
                  <a:tint val="66000"/>
                  <a:satMod val="160000"/>
                </a:srgbClr>
              </a:gs>
              <a:gs pos="50000">
                <a:srgbClr val="FF0066">
                  <a:tint val="44500"/>
                  <a:satMod val="160000"/>
                </a:srgbClr>
              </a:gs>
              <a:gs pos="100000">
                <a:srgbClr val="FF0066">
                  <a:tint val="23500"/>
                  <a:satMod val="160000"/>
                </a:srgbClr>
              </a:gs>
            </a:gsLst>
            <a:lin ang="16200000" scaled="1"/>
            <a:tileRect/>
          </a:gradFill>
          <a:ln>
            <a:solidFill>
              <a:srgbClr val="FF006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he-IL" b="1" dirty="0"/>
              <a:t>סיביות בקרה</a:t>
            </a:r>
            <a:endParaRPr lang="en-US" b="1" dirty="0"/>
          </a:p>
        </p:txBody>
      </p:sp>
      <p:sp>
        <p:nvSpPr>
          <p:cNvPr id="2" name="Rectangle 1"/>
          <p:cNvSpPr/>
          <p:nvPr/>
        </p:nvSpPr>
        <p:spPr>
          <a:xfrm>
            <a:off x="4201160" y="5374508"/>
            <a:ext cx="1483360" cy="345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b="1" dirty="0">
                <a:solidFill>
                  <a:schemeClr val="tx1"/>
                </a:solidFill>
              </a:rPr>
              <a:t>20 </a:t>
            </a:r>
            <a:r>
              <a:rPr lang="en-US" b="1" dirty="0">
                <a:solidFill>
                  <a:schemeClr val="tx1"/>
                </a:solidFill>
              </a:rPr>
              <a:t> bits</a:t>
            </a:r>
          </a:p>
        </p:txBody>
      </p:sp>
      <p:sp>
        <p:nvSpPr>
          <p:cNvPr id="8" name="Left Brace 7"/>
          <p:cNvSpPr/>
          <p:nvPr/>
        </p:nvSpPr>
        <p:spPr>
          <a:xfrm rot="16200000">
            <a:off x="4910835" y="3399015"/>
            <a:ext cx="303810" cy="3444240"/>
          </a:xfrm>
          <a:prstGeom prst="leftBrace">
            <a:avLst>
              <a:gd name="adj1" fmla="val 81546"/>
              <a:gd name="adj2" fmla="val 47289"/>
            </a:avLst>
          </a:prstGeom>
          <a:ln w="28575"/>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14" name="Left Brace 13"/>
          <p:cNvSpPr/>
          <p:nvPr/>
        </p:nvSpPr>
        <p:spPr>
          <a:xfrm rot="16200000">
            <a:off x="7639500" y="4164780"/>
            <a:ext cx="281041" cy="1935480"/>
          </a:xfrm>
          <a:prstGeom prst="leftBrace">
            <a:avLst>
              <a:gd name="adj1" fmla="val 81546"/>
              <a:gd name="adj2" fmla="val 47289"/>
            </a:avLst>
          </a:prstGeom>
          <a:ln w="28575">
            <a:solidFill>
              <a:srgbClr val="FF0066"/>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15" name="Rectangle 14"/>
          <p:cNvSpPr/>
          <p:nvPr/>
        </p:nvSpPr>
        <p:spPr>
          <a:xfrm>
            <a:off x="7011042" y="5345059"/>
            <a:ext cx="1483360" cy="345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12</a:t>
            </a:r>
            <a:r>
              <a:rPr lang="he-IL" b="1" dirty="0">
                <a:solidFill>
                  <a:schemeClr val="tx1"/>
                </a:solidFill>
              </a:rPr>
              <a:t> </a:t>
            </a:r>
            <a:r>
              <a:rPr lang="en-US" b="1" dirty="0">
                <a:solidFill>
                  <a:schemeClr val="tx1"/>
                </a:solidFill>
              </a:rPr>
              <a:t> bits</a:t>
            </a:r>
          </a:p>
        </p:txBody>
      </p:sp>
    </p:spTree>
    <p:extLst>
      <p:ext uri="{BB962C8B-B14F-4D97-AF65-F5344CB8AC3E}">
        <p14:creationId xmlns:p14="http://schemas.microsoft.com/office/powerpoint/2010/main" val="281971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8">
                                            <p:txEl>
                                              <p:pRg st="2" end="2"/>
                                            </p:txEl>
                                          </p:spTgt>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0"/>
                                          </p:stCondLst>
                                        </p:cTn>
                                        <p:tgtEl>
                                          <p:spTgt spid="18438">
                                            <p:txEl>
                                              <p:pRg st="3" end="3"/>
                                            </p:txEl>
                                          </p:spTgt>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18438">
                                            <p:txEl>
                                              <p:pRg st="4" end="4"/>
                                            </p:txEl>
                                          </p:spTgt>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0"/>
                                          </p:stCondLst>
                                        </p:cTn>
                                        <p:tgtEl>
                                          <p:spTgt spid="18438">
                                            <p:txEl>
                                              <p:pRg st="5" end="5"/>
                                            </p:txEl>
                                          </p:spTgt>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nodeType="afterEffect">
                                  <p:stCondLst>
                                    <p:cond delay="0"/>
                                  </p:stCondLst>
                                  <p:childTnLst>
                                    <p:set>
                                      <p:cBhvr>
                                        <p:cTn id="47" dur="1" fill="hold">
                                          <p:stCondLst>
                                            <p:cond delay="0"/>
                                          </p:stCondLst>
                                        </p:cTn>
                                        <p:tgtEl>
                                          <p:spTgt spid="18438">
                                            <p:txEl>
                                              <p:pRg st="6" end="6"/>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2" grpId="0" animBg="1"/>
      <p:bldP spid="2" grpId="0"/>
      <p:bldP spid="8" grpId="0" animBg="1"/>
      <p:bldP spid="14" grpId="0" animBg="1"/>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a:extLst>
              <a:ext uri="{FF2B5EF4-FFF2-40B4-BE49-F238E27FC236}">
                <a16:creationId xmlns:a16="http://schemas.microsoft.com/office/drawing/2014/main" id="{F39F7533-76FC-42CC-AEDB-A98AB4523F37}"/>
              </a:ext>
            </a:extLst>
          </p:cNvPr>
          <p:cNvSpPr>
            <a:spLocks noGrp="1" noChangeArrowheads="1"/>
          </p:cNvSpPr>
          <p:nvPr>
            <p:ph type="title"/>
          </p:nvPr>
        </p:nvSpPr>
        <p:spPr/>
        <p:txBody>
          <a:bodyPr/>
          <a:lstStyle/>
          <a:p>
            <a:r>
              <a:rPr lang="he-IL" altLang="en-US"/>
              <a:t>נסיון 1#: טבלת דפים ליניארית</a:t>
            </a:r>
            <a:endParaRPr lang="en-US" altLang="en-US"/>
          </a:p>
        </p:txBody>
      </p:sp>
      <mc:AlternateContent xmlns:mc="http://schemas.openxmlformats.org/markup-compatibility/2006" xmlns:a14="http://schemas.microsoft.com/office/drawing/2010/main">
        <mc:Choice Requires="a14">
          <p:sp>
            <p:nvSpPr>
              <p:cNvPr id="18438" name="Rectangle 3">
                <a:extLst>
                  <a:ext uri="{FF2B5EF4-FFF2-40B4-BE49-F238E27FC236}">
                    <a16:creationId xmlns:a16="http://schemas.microsoft.com/office/drawing/2014/main" id="{31D81EC6-A06D-4D5F-B6E5-9027AAEA58F3}"/>
                  </a:ext>
                </a:extLst>
              </p:cNvPr>
              <p:cNvSpPr>
                <a:spLocks noGrp="1" noChangeArrowheads="1"/>
              </p:cNvSpPr>
              <p:nvPr>
                <p:ph idx="1"/>
              </p:nvPr>
            </p:nvSpPr>
            <p:spPr/>
            <p:txBody>
              <a:bodyPr>
                <a:normAutofit/>
              </a:bodyPr>
              <a:lstStyle/>
              <a:p>
                <a:r>
                  <a:rPr lang="he-IL" altLang="en-US" dirty="0"/>
                  <a:t>מה גודל טבלת הדפים?</a:t>
                </a:r>
              </a:p>
              <a:p>
                <a:r>
                  <a:rPr lang="he-IL" altLang="en-US" dirty="0"/>
                  <a:t>מספר הכניסות במערך הוא כמספר הדפים:</a:t>
                </a:r>
                <a:br>
                  <a:rPr lang="en-US" altLang="en-US" dirty="0"/>
                </a:br>
                <a:r>
                  <a:rPr lang="he-IL" altLang="en-US" dirty="0"/>
                  <a:t>   </a:t>
                </a:r>
                <a14:m>
                  <m:oMath xmlns:m="http://schemas.openxmlformats.org/officeDocument/2006/math">
                    <m:r>
                      <m:rPr>
                        <m:sty m:val="p"/>
                      </m:rPr>
                      <a:rPr lang="en-US" altLang="en-US" b="0" i="0" smtClean="0">
                        <a:latin typeface="Cambria Math" panose="02040503050406030204" pitchFamily="18" charset="0"/>
                      </a:rPr>
                      <m:t>N</m:t>
                    </m:r>
                    <m:r>
                      <a:rPr lang="en-US" altLang="en-US" b="0" i="0" smtClean="0">
                        <a:latin typeface="Cambria Math" panose="02040503050406030204" pitchFamily="18" charset="0"/>
                      </a:rPr>
                      <m:t>=</m:t>
                    </m:r>
                    <m:f>
                      <m:fPr>
                        <m:ctrlPr>
                          <a:rPr lang="en-US" altLang="en-US" b="0" i="1" smtClean="0">
                            <a:latin typeface="Cambria Math" panose="02040503050406030204" pitchFamily="18" charset="0"/>
                          </a:rPr>
                        </m:ctrlPr>
                      </m:fPr>
                      <m:num>
                        <m:sSup>
                          <m:sSupPr>
                            <m:ctrlPr>
                              <a:rPr lang="en-US" altLang="en-US" i="1">
                                <a:latin typeface="Cambria Math" panose="02040503050406030204" pitchFamily="18" charset="0"/>
                              </a:rPr>
                            </m:ctrlPr>
                          </m:sSupPr>
                          <m:e>
                            <m:r>
                              <m:rPr>
                                <m:nor/>
                              </m:rPr>
                              <a:rPr lang="en-US" altLang="en-US">
                                <a:latin typeface="Cambria Math" panose="02040503050406030204" pitchFamily="18" charset="0"/>
                              </a:rPr>
                              <m:t>2</m:t>
                            </m:r>
                          </m:e>
                          <m:sup>
                            <m:r>
                              <m:rPr>
                                <m:nor/>
                              </m:rPr>
                              <a:rPr lang="en-US" altLang="en-US">
                                <a:latin typeface="Cambria Math" panose="02040503050406030204" pitchFamily="18" charset="0"/>
                              </a:rPr>
                              <m:t>32</m:t>
                            </m:r>
                          </m:sup>
                        </m:sSup>
                      </m:num>
                      <m:den>
                        <m:sSup>
                          <m:sSupPr>
                            <m:ctrlPr>
                              <a:rPr lang="en-US" altLang="en-US" b="0" i="1" smtClean="0">
                                <a:latin typeface="Cambria Math" panose="02040503050406030204" pitchFamily="18" charset="0"/>
                              </a:rPr>
                            </m:ctrlPr>
                          </m:sSupPr>
                          <m:e>
                            <m:r>
                              <m:rPr>
                                <m:nor/>
                              </m:rPr>
                              <a:rPr lang="en-US" altLang="en-US" b="0" i="0" smtClean="0">
                                <a:latin typeface="Cambria Math" panose="02040503050406030204" pitchFamily="18" charset="0"/>
                              </a:rPr>
                              <m:t>2</m:t>
                            </m:r>
                          </m:e>
                          <m:sup>
                            <m:r>
                              <m:rPr>
                                <m:nor/>
                              </m:rPr>
                              <a:rPr lang="en-US" altLang="en-US" b="0" i="0" smtClean="0">
                                <a:latin typeface="Cambria Math" panose="02040503050406030204" pitchFamily="18" charset="0"/>
                              </a:rPr>
                              <m:t>12</m:t>
                            </m:r>
                          </m:sup>
                        </m:sSup>
                      </m:den>
                    </m:f>
                    <m:r>
                      <m:rPr>
                        <m:nor/>
                      </m:rPr>
                      <a:rPr lang="en-US" altLang="en-US">
                        <a:latin typeface="Cambria Math" panose="02040503050406030204" pitchFamily="18" charset="0"/>
                      </a:rPr>
                      <m:t>=</m:t>
                    </m:r>
                    <m:f>
                      <m:fPr>
                        <m:ctrlPr>
                          <a:rPr lang="en-US" altLang="en-US" i="1">
                            <a:latin typeface="Cambria Math" panose="02040503050406030204" pitchFamily="18" charset="0"/>
                          </a:rPr>
                        </m:ctrlPr>
                      </m:fPr>
                      <m:num>
                        <m:r>
                          <m:rPr>
                            <m:nor/>
                          </m:rPr>
                          <a:rPr lang="en-US" altLang="en-US" b="0" i="0" smtClean="0">
                            <a:latin typeface="Cambria Math" panose="02040503050406030204" pitchFamily="18" charset="0"/>
                          </a:rPr>
                          <m:t>4</m:t>
                        </m:r>
                        <m:r>
                          <m:rPr>
                            <m:nor/>
                          </m:rPr>
                          <a:rPr lang="en-US" altLang="en-US" b="0" i="0" smtClean="0">
                            <a:latin typeface="Cambria Math" panose="02040503050406030204" pitchFamily="18" charset="0"/>
                          </a:rPr>
                          <m:t>GB</m:t>
                        </m:r>
                      </m:num>
                      <m:den>
                        <m:r>
                          <m:rPr>
                            <m:nor/>
                          </m:rPr>
                          <a:rPr lang="en-US" altLang="en-US" b="0" i="0" smtClean="0">
                            <a:latin typeface="Cambria Math" panose="02040503050406030204" pitchFamily="18" charset="0"/>
                          </a:rPr>
                          <m:t>4</m:t>
                        </m:r>
                        <m:r>
                          <m:rPr>
                            <m:nor/>
                          </m:rPr>
                          <a:rPr lang="en-US" altLang="en-US" b="0" i="0" smtClean="0">
                            <a:latin typeface="Cambria Math" panose="02040503050406030204" pitchFamily="18" charset="0"/>
                          </a:rPr>
                          <m:t>KB</m:t>
                        </m:r>
                      </m:den>
                    </m:f>
                    <m:r>
                      <m:rPr>
                        <m:nor/>
                      </m:rPr>
                      <a:rPr lang="en-US" altLang="en-US" b="0" i="0" smtClean="0">
                        <a:latin typeface="Cambria Math" panose="02040503050406030204" pitchFamily="18" charset="0"/>
                      </a:rPr>
                      <m:t>=</m:t>
                    </m:r>
                    <m:r>
                      <m:rPr>
                        <m:nor/>
                      </m:rPr>
                      <a:rPr lang="en-US" altLang="en-US" b="0" i="0" smtClean="0">
                        <a:latin typeface="Cambria Math" panose="02040503050406030204" pitchFamily="18" charset="0"/>
                      </a:rPr>
                      <m:t>1 </m:t>
                    </m:r>
                    <m:r>
                      <m:rPr>
                        <m:nor/>
                      </m:rPr>
                      <a:rPr lang="en-US" altLang="en-US" b="0" i="0" smtClean="0">
                        <a:latin typeface="Cambria Math" panose="02040503050406030204" pitchFamily="18" charset="0"/>
                      </a:rPr>
                      <m:t>M</m:t>
                    </m:r>
                  </m:oMath>
                </a14:m>
                <a:endParaRPr lang="he-IL" altLang="en-US" dirty="0"/>
              </a:p>
              <a:p>
                <a:r>
                  <a:rPr lang="he-IL" altLang="en-US" b="1" u="sng" dirty="0"/>
                  <a:t>שאלה:</a:t>
                </a:r>
                <a:r>
                  <a:rPr lang="he-IL" altLang="en-US" dirty="0"/>
                  <a:t> כמה ביטים דרושים לשמירת מספר</a:t>
                </a:r>
                <a:endParaRPr lang="en-US" altLang="en-US" dirty="0"/>
              </a:p>
              <a:p>
                <a:pPr marL="0" indent="0">
                  <a:buNone/>
                </a:pPr>
                <a:r>
                  <a:rPr lang="he-IL" altLang="en-US" dirty="0"/>
                  <a:t>המסגרת?</a:t>
                </a:r>
                <a:endParaRPr lang="en-US" altLang="en-US" dirty="0"/>
              </a:p>
              <a:p>
                <a:r>
                  <a:rPr lang="he-IL" altLang="en-US" dirty="0"/>
                  <a:t>כל כניסה במערך היא בגודל </a:t>
                </a:r>
                <a:r>
                  <a:rPr lang="en-US" altLang="en-US" b="1" dirty="0"/>
                  <a:t>4</a:t>
                </a:r>
                <a:r>
                  <a:rPr lang="he-IL" altLang="en-US" dirty="0"/>
                  <a:t> בתים</a:t>
                </a:r>
                <a:endParaRPr lang="en-US" altLang="en-US" dirty="0"/>
              </a:p>
            </p:txBody>
          </p:sp>
        </mc:Choice>
        <mc:Fallback xmlns="">
          <p:sp>
            <p:nvSpPr>
              <p:cNvPr id="18438" name="Rectangle 3">
                <a:extLst>
                  <a:ext uri="{FF2B5EF4-FFF2-40B4-BE49-F238E27FC236}">
                    <a16:creationId xmlns:a16="http://schemas.microsoft.com/office/drawing/2014/main" id="{31D81EC6-A06D-4D5F-B6E5-9027AAEA58F3}"/>
                  </a:ext>
                </a:extLst>
              </p:cNvPr>
              <p:cNvSpPr>
                <a:spLocks noGrp="1" noRot="1" noChangeAspect="1" noMove="1" noResize="1" noEditPoints="1" noAdjustHandles="1" noChangeArrowheads="1" noChangeShapeType="1" noTextEdit="1"/>
              </p:cNvSpPr>
              <p:nvPr>
                <p:ph idx="1"/>
              </p:nvPr>
            </p:nvSpPr>
            <p:spPr>
              <a:blipFill>
                <a:blip r:embed="rId3"/>
                <a:stretch>
                  <a:fillRect t="-875" r="-1111"/>
                </a:stretch>
              </a:blipFill>
            </p:spPr>
            <p:txBody>
              <a:bodyPr/>
              <a:lstStyle/>
              <a:p>
                <a:r>
                  <a:rPr lang="en-US">
                    <a:noFill/>
                  </a:rPr>
                  <a:t> </a:t>
                </a:r>
              </a:p>
            </p:txBody>
          </p:sp>
        </mc:Fallback>
      </mc:AlternateContent>
      <p:graphicFrame>
        <p:nvGraphicFramePr>
          <p:cNvPr id="9" name="Table 8"/>
          <p:cNvGraphicFramePr>
            <a:graphicFrameLocks noGrp="1"/>
          </p:cNvGraphicFramePr>
          <p:nvPr>
            <p:extLst>
              <p:ext uri="{D42A27DB-BD31-4B8C-83A1-F6EECF244321}">
                <p14:modId xmlns:p14="http://schemas.microsoft.com/office/powerpoint/2010/main" val="1102371301"/>
              </p:ext>
            </p:extLst>
          </p:nvPr>
        </p:nvGraphicFramePr>
        <p:xfrm>
          <a:off x="375920" y="2362200"/>
          <a:ext cx="2191010" cy="4114800"/>
        </p:xfrm>
        <a:graphic>
          <a:graphicData uri="http://schemas.openxmlformats.org/drawingml/2006/table">
            <a:tbl>
              <a:tblPr bandRow="1">
                <a:tableStyleId>{F5AB1C69-6EDB-4FF4-983F-18BD219EF322}</a:tableStyleId>
              </a:tblPr>
              <a:tblGrid>
                <a:gridCol w="696394">
                  <a:extLst>
                    <a:ext uri="{9D8B030D-6E8A-4147-A177-3AD203B41FA5}">
                      <a16:colId xmlns:a16="http://schemas.microsoft.com/office/drawing/2014/main" val="20000"/>
                    </a:ext>
                  </a:extLst>
                </a:gridCol>
                <a:gridCol w="1494616">
                  <a:extLst>
                    <a:ext uri="{9D8B030D-6E8A-4147-A177-3AD203B41FA5}">
                      <a16:colId xmlns:a16="http://schemas.microsoft.com/office/drawing/2014/main" val="20001"/>
                    </a:ext>
                  </a:extLst>
                </a:gridCol>
              </a:tblGrid>
              <a:tr h="411480">
                <a:tc>
                  <a:txBody>
                    <a:bodyPr/>
                    <a:lstStyle/>
                    <a:p>
                      <a:pPr algn="r"/>
                      <a:r>
                        <a:rPr lang="en-US"/>
                        <a:t>#0</a:t>
                      </a:r>
                    </a:p>
                  </a:txBody>
                  <a:tcPr>
                    <a:noFill/>
                  </a:tcPr>
                </a:tc>
                <a:tc>
                  <a:txBody>
                    <a:bodyPr/>
                    <a:lstStyle/>
                    <a:p>
                      <a:endParaRPr lang="en-US"/>
                    </a:p>
                  </a:txBody>
                  <a:tcPr/>
                </a:tc>
                <a:extLst>
                  <a:ext uri="{0D108BD9-81ED-4DB2-BD59-A6C34878D82A}">
                    <a16:rowId xmlns:a16="http://schemas.microsoft.com/office/drawing/2014/main" val="10000"/>
                  </a:ext>
                </a:extLst>
              </a:tr>
              <a:tr h="411480">
                <a:tc>
                  <a:txBody>
                    <a:bodyPr/>
                    <a:lstStyle/>
                    <a:p>
                      <a:pPr algn="r"/>
                      <a:r>
                        <a:rPr lang="en-US"/>
                        <a:t>#1</a:t>
                      </a:r>
                    </a:p>
                  </a:txBody>
                  <a:tcPr>
                    <a:noFill/>
                  </a:tcPr>
                </a:tc>
                <a:tc>
                  <a:txBody>
                    <a:bodyPr/>
                    <a:lstStyle/>
                    <a:p>
                      <a:endParaRPr lang="en-US"/>
                    </a:p>
                  </a:txBody>
                  <a:tcPr/>
                </a:tc>
                <a:extLst>
                  <a:ext uri="{0D108BD9-81ED-4DB2-BD59-A6C34878D82A}">
                    <a16:rowId xmlns:a16="http://schemas.microsoft.com/office/drawing/2014/main" val="10001"/>
                  </a:ext>
                </a:extLst>
              </a:tr>
              <a:tr h="411480">
                <a:tc>
                  <a:txBody>
                    <a:bodyPr/>
                    <a:lstStyle/>
                    <a:p>
                      <a:pPr algn="r"/>
                      <a:r>
                        <a:rPr lang="en-US"/>
                        <a:t>#2</a:t>
                      </a:r>
                    </a:p>
                  </a:txBody>
                  <a:tcPr>
                    <a:noFill/>
                  </a:tcPr>
                </a:tc>
                <a:tc>
                  <a:txBody>
                    <a:bodyPr/>
                    <a:lstStyle/>
                    <a:p>
                      <a:endParaRPr lang="en-US" dirty="0"/>
                    </a:p>
                  </a:txBody>
                  <a:tcPr/>
                </a:tc>
                <a:extLst>
                  <a:ext uri="{0D108BD9-81ED-4DB2-BD59-A6C34878D82A}">
                    <a16:rowId xmlns:a16="http://schemas.microsoft.com/office/drawing/2014/main" val="10002"/>
                  </a:ext>
                </a:extLst>
              </a:tr>
              <a:tr h="411480">
                <a:tc>
                  <a:txBody>
                    <a:bodyPr/>
                    <a:lstStyle/>
                    <a:p>
                      <a:pPr algn="r"/>
                      <a:r>
                        <a:rPr lang="en-US"/>
                        <a:t>#3</a:t>
                      </a:r>
                    </a:p>
                  </a:txBody>
                  <a:tcPr>
                    <a:noFill/>
                  </a:tcPr>
                </a:tc>
                <a:tc>
                  <a:txBody>
                    <a:bodyPr/>
                    <a:lstStyle/>
                    <a:p>
                      <a:endParaRPr lang="en-US" dirty="0"/>
                    </a:p>
                  </a:txBody>
                  <a:tcPr/>
                </a:tc>
                <a:extLst>
                  <a:ext uri="{0D108BD9-81ED-4DB2-BD59-A6C34878D82A}">
                    <a16:rowId xmlns:a16="http://schemas.microsoft.com/office/drawing/2014/main" val="10003"/>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4"/>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5"/>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6"/>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7"/>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8"/>
                  </a:ext>
                </a:extLst>
              </a:tr>
              <a:tr h="411480">
                <a:tc>
                  <a:txBody>
                    <a:bodyPr/>
                    <a:lstStyle/>
                    <a:p>
                      <a:pPr algn="r"/>
                      <a:r>
                        <a:rPr lang="en-US" dirty="0"/>
                        <a:t>#N-1</a:t>
                      </a:r>
                    </a:p>
                  </a:txBody>
                  <a:tcPr>
                    <a:noFill/>
                  </a:tcPr>
                </a:tc>
                <a:tc>
                  <a:txBody>
                    <a:bodyPr/>
                    <a:lstStyle/>
                    <a:p>
                      <a:endParaRPr lang="en-US" dirty="0"/>
                    </a:p>
                  </a:txBody>
                  <a:tcPr/>
                </a:tc>
                <a:extLst>
                  <a:ext uri="{0D108BD9-81ED-4DB2-BD59-A6C34878D82A}">
                    <a16:rowId xmlns:a16="http://schemas.microsoft.com/office/drawing/2014/main" val="10009"/>
                  </a:ext>
                </a:extLst>
              </a:tr>
            </a:tbl>
          </a:graphicData>
        </a:graphic>
      </p:graphicFrame>
      <p:sp>
        <p:nvSpPr>
          <p:cNvPr id="4" name="Right Brace 3"/>
          <p:cNvSpPr/>
          <p:nvPr/>
        </p:nvSpPr>
        <p:spPr>
          <a:xfrm>
            <a:off x="2666081" y="2362200"/>
            <a:ext cx="457200" cy="4114800"/>
          </a:xfrm>
          <a:prstGeom prst="rightBrace">
            <a:avLst>
              <a:gd name="adj1" fmla="val 4040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6" name="TextBox 5"/>
          <p:cNvSpPr txBox="1"/>
          <p:nvPr/>
        </p:nvSpPr>
        <p:spPr>
          <a:xfrm>
            <a:off x="3784293" y="4574717"/>
            <a:ext cx="4241495" cy="830997"/>
          </a:xfrm>
          <a:prstGeom prst="rect">
            <a:avLst/>
          </a:prstGeom>
          <a:noFill/>
        </p:spPr>
        <p:txBody>
          <a:bodyPr wrap="square" rtlCol="0">
            <a:spAutoFit/>
          </a:bodyPr>
          <a:lstStyle/>
          <a:p>
            <a:pPr marL="342900" indent="-342900" algn="r" rtl="1">
              <a:buFont typeface="Wingdings" panose="05000000000000000000" pitchFamily="2" charset="2"/>
              <a:buChar char="ç"/>
            </a:pPr>
            <a:r>
              <a:rPr lang="he-IL" altLang="en-US" sz="2400" dirty="0"/>
              <a:t>גודל טבלת הדפים הוא </a:t>
            </a:r>
            <a:r>
              <a:rPr lang="en-US" altLang="en-US" sz="2400" dirty="0"/>
              <a:t>4MB</a:t>
            </a:r>
            <a:endParaRPr lang="he-IL" altLang="en-US" sz="2400" b="1" dirty="0"/>
          </a:p>
          <a:p>
            <a:pPr algn="r" rtl="1"/>
            <a:r>
              <a:rPr lang="he-IL" altLang="en-US" sz="2400" dirty="0"/>
              <a:t>(ולכל תהליך טבלת דפים משלו!)</a:t>
            </a:r>
          </a:p>
        </p:txBody>
      </p:sp>
      <p:sp>
        <p:nvSpPr>
          <p:cNvPr id="5" name="Slide Number Placeholder 4">
            <a:extLst>
              <a:ext uri="{FF2B5EF4-FFF2-40B4-BE49-F238E27FC236}">
                <a16:creationId xmlns:a16="http://schemas.microsoft.com/office/drawing/2014/main" id="{20BA7CDC-2E31-4720-BD85-4CE8E591D1A3}"/>
              </a:ext>
            </a:extLst>
          </p:cNvPr>
          <p:cNvSpPr>
            <a:spLocks noGrp="1"/>
          </p:cNvSpPr>
          <p:nvPr>
            <p:ph type="sldNum" sz="quarter" idx="12"/>
          </p:nvPr>
        </p:nvSpPr>
        <p:spPr/>
        <p:txBody>
          <a:bodyPr/>
          <a:lstStyle/>
          <a:p>
            <a:fld id="{0CFEC368-1D7A-4F81-ABF6-AE0E36BAF64C}" type="slidenum">
              <a:rPr lang="en-US" smtClean="0"/>
              <a:pPr/>
              <a:t>31</a:t>
            </a:fld>
            <a:endParaRPr lang="en-US"/>
          </a:p>
        </p:txBody>
      </p:sp>
      <p:sp>
        <p:nvSpPr>
          <p:cNvPr id="3" name="Footer Placeholder 2">
            <a:extLst>
              <a:ext uri="{FF2B5EF4-FFF2-40B4-BE49-F238E27FC236}">
                <a16:creationId xmlns:a16="http://schemas.microsoft.com/office/drawing/2014/main" id="{A453DC55-78BC-4797-B151-43C5CA7A6536}"/>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253392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43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a:extLst>
              <a:ext uri="{FF2B5EF4-FFF2-40B4-BE49-F238E27FC236}">
                <a16:creationId xmlns:a16="http://schemas.microsoft.com/office/drawing/2014/main" id="{F39F7533-76FC-42CC-AEDB-A98AB4523F37}"/>
              </a:ext>
            </a:extLst>
          </p:cNvPr>
          <p:cNvSpPr>
            <a:spLocks noGrp="1" noChangeArrowheads="1"/>
          </p:cNvSpPr>
          <p:nvPr>
            <p:ph type="title"/>
          </p:nvPr>
        </p:nvSpPr>
        <p:spPr/>
        <p:txBody>
          <a:bodyPr/>
          <a:lstStyle/>
          <a:p>
            <a:r>
              <a:rPr lang="he-IL" altLang="en-US"/>
              <a:t>נסיון 1#: טבלת דפים ליניארית</a:t>
            </a:r>
            <a:endParaRPr lang="en-US" altLang="en-US"/>
          </a:p>
        </p:txBody>
      </p:sp>
      <mc:AlternateContent xmlns:mc="http://schemas.openxmlformats.org/markup-compatibility/2006" xmlns:a14="http://schemas.microsoft.com/office/drawing/2010/main">
        <mc:Choice Requires="a14">
          <p:sp>
            <p:nvSpPr>
              <p:cNvPr id="18438" name="Rectangle 3">
                <a:extLst>
                  <a:ext uri="{FF2B5EF4-FFF2-40B4-BE49-F238E27FC236}">
                    <a16:creationId xmlns:a16="http://schemas.microsoft.com/office/drawing/2014/main" id="{31D81EC6-A06D-4D5F-B6E5-9027AAEA58F3}"/>
                  </a:ext>
                </a:extLst>
              </p:cNvPr>
              <p:cNvSpPr>
                <a:spLocks noGrp="1" noChangeArrowheads="1"/>
              </p:cNvSpPr>
              <p:nvPr>
                <p:ph idx="1"/>
              </p:nvPr>
            </p:nvSpPr>
            <p:spPr/>
            <p:txBody>
              <a:bodyPr>
                <a:normAutofit lnSpcReduction="10000"/>
              </a:bodyPr>
              <a:lstStyle/>
              <a:p>
                <a:r>
                  <a:rPr lang="he-IL" altLang="en-US" dirty="0"/>
                  <a:t>עבור 100 תהליכים, התקורה על הזיכרון הפיזי היא </a:t>
                </a:r>
                <a:r>
                  <a:rPr lang="en-US" altLang="en-US" dirty="0"/>
                  <a:t>400 MB</a:t>
                </a:r>
                <a:r>
                  <a:rPr lang="he-IL" altLang="en-US" dirty="0"/>
                  <a:t>.</a:t>
                </a:r>
              </a:p>
              <a:p>
                <a:r>
                  <a:rPr lang="he-IL" altLang="en-US" b="1" u="sng" dirty="0"/>
                  <a:t>אבחנה מרכזית</a:t>
                </a:r>
                <a:r>
                  <a:rPr lang="he-IL" altLang="en-US" b="1" dirty="0"/>
                  <a:t>: </a:t>
                </a:r>
                <a:r>
                  <a:rPr lang="he-IL" altLang="en-US" dirty="0"/>
                  <a:t>בפועל, תהליכים קטנים (ויש הרבה כאלו) ניגשים רק </a:t>
                </a:r>
                <a:r>
                  <a:rPr lang="he-IL" altLang="en-US" b="1" dirty="0"/>
                  <a:t>לחלק קטן</a:t>
                </a:r>
                <a:r>
                  <a:rPr lang="he-IL" altLang="en-US" dirty="0"/>
                  <a:t> של מרחב הזיכרון הוירטואלי, ולכן זה בזבזני להחזיק את הטבלה כולה.</a:t>
                </a:r>
              </a:p>
              <a:p>
                <a:endParaRPr lang="he-IL" altLang="en-US" dirty="0"/>
              </a:p>
              <a:p>
                <a:r>
                  <a:rPr lang="he-IL" altLang="en-US" dirty="0"/>
                  <a:t>יתרה מזאת, טבלת דפים ליניארית פשוט אינה ישימה בארכיטקטורות חדשות.</a:t>
                </a:r>
              </a:p>
              <a:p>
                <a:pPr lvl="1"/>
                <a:r>
                  <a:rPr lang="he-IL" altLang="en-US" dirty="0"/>
                  <a:t>למשל, נניח כי רוחב של כתובת וירטואלית ופיזית הוא 48 ביטים.</a:t>
                </a:r>
              </a:p>
              <a:p>
                <a:pPr lvl="1"/>
                <a:r>
                  <a:rPr lang="he-IL" altLang="en-US" dirty="0"/>
                  <a:t>מרחב הזיכרון </a:t>
                </a:r>
                <a:r>
                  <a:rPr lang="he-IL" altLang="en-US" dirty="0" err="1"/>
                  <a:t>הוירטואלי</a:t>
                </a:r>
                <a:r>
                  <a:rPr lang="he-IL" altLang="en-US" dirty="0"/>
                  <a:t> הוא בגודל </a:t>
                </a:r>
                <a14:m>
                  <m:oMath xmlns:m="http://schemas.openxmlformats.org/officeDocument/2006/math">
                    <m:sSup>
                      <m:sSupPr>
                        <m:ctrlPr>
                          <a:rPr lang="en-US" altLang="en-US" i="1" smtClean="0">
                            <a:latin typeface="Cambria Math" panose="02040503050406030204" pitchFamily="18" charset="0"/>
                          </a:rPr>
                        </m:ctrlPr>
                      </m:sSupPr>
                      <m:e>
                        <m:r>
                          <m:rPr>
                            <m:nor/>
                          </m:rPr>
                          <a:rPr lang="en-US" altLang="en-US" i="0" smtClean="0">
                            <a:latin typeface="Cambria Math" panose="02040503050406030204" pitchFamily="18" charset="0"/>
                          </a:rPr>
                          <m:t>2</m:t>
                        </m:r>
                      </m:e>
                      <m:sup>
                        <m:r>
                          <m:rPr>
                            <m:nor/>
                          </m:rPr>
                          <a:rPr lang="en-US" altLang="en-US" b="0" i="0" smtClean="0">
                            <a:latin typeface="Cambria Math" panose="02040503050406030204" pitchFamily="18" charset="0"/>
                          </a:rPr>
                          <m:t>48</m:t>
                        </m:r>
                      </m:sup>
                    </m:sSup>
                    <m:r>
                      <m:rPr>
                        <m:nor/>
                      </m:rPr>
                      <a:rPr lang="en-US" altLang="en-US" b="0" i="0" smtClean="0">
                        <a:latin typeface="Cambria Math" panose="02040503050406030204" pitchFamily="18" charset="0"/>
                      </a:rPr>
                      <m:t> </m:t>
                    </m:r>
                    <m:r>
                      <m:rPr>
                        <m:nor/>
                      </m:rPr>
                      <a:rPr lang="en-US" altLang="en-US" b="0" i="0" smtClean="0">
                        <a:latin typeface="Cambria Math" panose="02040503050406030204" pitchFamily="18" charset="0"/>
                      </a:rPr>
                      <m:t>B</m:t>
                    </m:r>
                    <m:r>
                      <m:rPr>
                        <m:nor/>
                      </m:rPr>
                      <a:rPr lang="en-US" altLang="en-US" i="0">
                        <a:latin typeface="Cambria Math" panose="02040503050406030204" pitchFamily="18" charset="0"/>
                      </a:rPr>
                      <m:t>=</m:t>
                    </m:r>
                    <m:r>
                      <m:rPr>
                        <m:nor/>
                      </m:rPr>
                      <a:rPr lang="en-US" altLang="en-US" b="0" i="0" smtClean="0">
                        <a:latin typeface="Cambria Math" panose="02040503050406030204" pitchFamily="18" charset="0"/>
                      </a:rPr>
                      <m:t>256 </m:t>
                    </m:r>
                    <m:r>
                      <m:rPr>
                        <m:nor/>
                      </m:rPr>
                      <a:rPr lang="en-US" altLang="en-US" b="0" i="0" smtClean="0">
                        <a:latin typeface="Cambria Math" panose="02040503050406030204" pitchFamily="18" charset="0"/>
                      </a:rPr>
                      <m:t>TB</m:t>
                    </m:r>
                  </m:oMath>
                </a14:m>
                <a:r>
                  <a:rPr lang="he-IL" altLang="en-US" dirty="0"/>
                  <a:t>.</a:t>
                </a:r>
              </a:p>
              <a:p>
                <a:pPr lvl="1"/>
                <a:r>
                  <a:rPr lang="he-IL" altLang="en-US" dirty="0"/>
                  <a:t>גודל דף הוא </a:t>
                </a:r>
                <a:r>
                  <a:rPr lang="en-US" altLang="en-US" dirty="0"/>
                  <a:t>4KB</a:t>
                </a:r>
                <a:r>
                  <a:rPr lang="he-IL" altLang="en-US" dirty="0"/>
                  <a:t> ולכן יש </a:t>
                </a:r>
                <a14:m>
                  <m:oMath xmlns:m="http://schemas.openxmlformats.org/officeDocument/2006/math">
                    <m:sSup>
                      <m:sSupPr>
                        <m:ctrlPr>
                          <a:rPr lang="en-US" altLang="en-US" i="1">
                            <a:latin typeface="Cambria Math" panose="02040503050406030204" pitchFamily="18" charset="0"/>
                          </a:rPr>
                        </m:ctrlPr>
                      </m:sSupPr>
                      <m:e>
                        <m:r>
                          <m:rPr>
                            <m:nor/>
                          </m:rPr>
                          <a:rPr lang="en-US" altLang="en-US">
                            <a:latin typeface="Cambria Math" panose="02040503050406030204" pitchFamily="18" charset="0"/>
                          </a:rPr>
                          <m:t>2</m:t>
                        </m:r>
                      </m:e>
                      <m:sup>
                        <m:r>
                          <m:rPr>
                            <m:nor/>
                          </m:rPr>
                          <a:rPr lang="en-US" altLang="en-US">
                            <a:latin typeface="Cambria Math" panose="02040503050406030204" pitchFamily="18" charset="0"/>
                          </a:rPr>
                          <m:t>48</m:t>
                        </m:r>
                      </m:sup>
                    </m:sSup>
                    <m:r>
                      <a:rPr lang="en-US" altLang="en-US" b="0" i="1" smtClean="0">
                        <a:latin typeface="Cambria Math" panose="02040503050406030204" pitchFamily="18" charset="0"/>
                      </a:rPr>
                      <m:t>/</m:t>
                    </m:r>
                    <m:sSup>
                      <m:sSupPr>
                        <m:ctrlPr>
                          <a:rPr lang="en-US" altLang="en-US" b="0" i="1" smtClean="0">
                            <a:latin typeface="Cambria Math" panose="02040503050406030204" pitchFamily="18" charset="0"/>
                          </a:rPr>
                        </m:ctrlPr>
                      </m:sSupPr>
                      <m:e>
                        <m:r>
                          <m:rPr>
                            <m:nor/>
                          </m:rPr>
                          <a:rPr lang="en-US" altLang="en-US" b="0" i="0" smtClean="0">
                            <a:latin typeface="Cambria Math" panose="02040503050406030204" pitchFamily="18" charset="0"/>
                          </a:rPr>
                          <m:t>2</m:t>
                        </m:r>
                      </m:e>
                      <m:sup>
                        <m:r>
                          <m:rPr>
                            <m:nor/>
                          </m:rPr>
                          <a:rPr lang="en-US" altLang="en-US" b="0" i="0" smtClean="0">
                            <a:latin typeface="Cambria Math" panose="02040503050406030204" pitchFamily="18" charset="0"/>
                          </a:rPr>
                          <m:t>12</m:t>
                        </m:r>
                      </m:sup>
                    </m:sSup>
                    <m:r>
                      <m:rPr>
                        <m:nor/>
                      </m:rPr>
                      <a:rPr lang="en-US" altLang="en-US" b="0" i="0" smtClean="0">
                        <a:latin typeface="Cambria Math" panose="02040503050406030204" pitchFamily="18" charset="0"/>
                      </a:rPr>
                      <m:t>=</m:t>
                    </m:r>
                    <m:sSup>
                      <m:sSupPr>
                        <m:ctrlPr>
                          <a:rPr lang="en-US" altLang="en-US" b="0" i="1" smtClean="0">
                            <a:latin typeface="Cambria Math" panose="02040503050406030204" pitchFamily="18" charset="0"/>
                          </a:rPr>
                        </m:ctrlPr>
                      </m:sSupPr>
                      <m:e>
                        <m:r>
                          <m:rPr>
                            <m:nor/>
                          </m:rPr>
                          <a:rPr lang="en-US" altLang="en-US" b="0" i="0" smtClean="0">
                            <a:latin typeface="Cambria Math" panose="02040503050406030204" pitchFamily="18" charset="0"/>
                          </a:rPr>
                          <m:t>2</m:t>
                        </m:r>
                      </m:e>
                      <m:sup>
                        <m:r>
                          <m:rPr>
                            <m:nor/>
                          </m:rPr>
                          <a:rPr lang="en-US" altLang="en-US" b="0" i="0" smtClean="0">
                            <a:latin typeface="Cambria Math" panose="02040503050406030204" pitchFamily="18" charset="0"/>
                          </a:rPr>
                          <m:t>36</m:t>
                        </m:r>
                      </m:sup>
                    </m:sSup>
                  </m:oMath>
                </a14:m>
                <a:r>
                  <a:rPr lang="he-IL" altLang="en-US" dirty="0"/>
                  <a:t> כניסות במערך.</a:t>
                </a:r>
              </a:p>
              <a:p>
                <a:pPr lvl="1"/>
                <a:r>
                  <a:rPr lang="he-IL" altLang="en-US" dirty="0"/>
                  <a:t>כל כניסה היא בגודל 8 בתים.</a:t>
                </a:r>
              </a:p>
              <a:p>
                <a:r>
                  <a:rPr lang="he-IL" altLang="en-US" dirty="0">
                    <a:sym typeface="Wingdings" panose="05000000000000000000" pitchFamily="2" charset="2"/>
                  </a:rPr>
                  <a:t> </a:t>
                </a:r>
                <a:r>
                  <a:rPr lang="he-IL" altLang="en-US" dirty="0"/>
                  <a:t>גודל טבלת הדפים יהיה </a:t>
                </a:r>
                <a:r>
                  <a:rPr lang="en-US" altLang="en-US" b="1" dirty="0">
                    <a:solidFill>
                      <a:srgbClr val="FF0000"/>
                    </a:solidFill>
                  </a:rPr>
                  <a:t>512GB</a:t>
                </a:r>
                <a:r>
                  <a:rPr lang="he-IL" altLang="en-US" dirty="0"/>
                  <a:t> לכל תהליך!</a:t>
                </a:r>
              </a:p>
              <a:p>
                <a:endParaRPr lang="he-IL" altLang="en-US" dirty="0"/>
              </a:p>
            </p:txBody>
          </p:sp>
        </mc:Choice>
        <mc:Fallback xmlns="">
          <p:sp>
            <p:nvSpPr>
              <p:cNvPr id="18438" name="Rectangle 3">
                <a:extLst>
                  <a:ext uri="{FF2B5EF4-FFF2-40B4-BE49-F238E27FC236}">
                    <a16:creationId xmlns:a16="http://schemas.microsoft.com/office/drawing/2014/main" id="{31D81EC6-A06D-4D5F-B6E5-9027AAEA58F3}"/>
                  </a:ext>
                </a:extLst>
              </p:cNvPr>
              <p:cNvSpPr>
                <a:spLocks noGrp="1" noRot="1" noChangeAspect="1" noMove="1" noResize="1" noEditPoints="1" noAdjustHandles="1" noChangeArrowheads="1" noChangeShapeType="1" noTextEdit="1"/>
              </p:cNvSpPr>
              <p:nvPr>
                <p:ph idx="1"/>
              </p:nvPr>
            </p:nvSpPr>
            <p:spPr>
              <a:blipFill>
                <a:blip r:embed="rId2"/>
                <a:stretch>
                  <a:fillRect l="-74" t="-1625" r="-7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7B3B5ED-EEDE-4CE6-B2EA-5F46A6B9D546}"/>
              </a:ext>
            </a:extLst>
          </p:cNvPr>
          <p:cNvSpPr>
            <a:spLocks noGrp="1"/>
          </p:cNvSpPr>
          <p:nvPr>
            <p:ph type="sldNum" sz="quarter" idx="12"/>
          </p:nvPr>
        </p:nvSpPr>
        <p:spPr/>
        <p:txBody>
          <a:bodyPr/>
          <a:lstStyle/>
          <a:p>
            <a:fld id="{0CFEC368-1D7A-4F81-ABF6-AE0E36BAF64C}" type="slidenum">
              <a:rPr lang="en-US" smtClean="0"/>
              <a:pPr/>
              <a:t>32</a:t>
            </a:fld>
            <a:endParaRPr lang="en-US"/>
          </a:p>
        </p:txBody>
      </p:sp>
      <p:sp>
        <p:nvSpPr>
          <p:cNvPr id="3" name="Footer Placeholder 2">
            <a:extLst>
              <a:ext uri="{FF2B5EF4-FFF2-40B4-BE49-F238E27FC236}">
                <a16:creationId xmlns:a16="http://schemas.microsoft.com/office/drawing/2014/main" id="{1C16DAF2-884F-4D01-AEF5-7A973B0E5FF7}"/>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58372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3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43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43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438">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4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a:extLst>
              <a:ext uri="{FF2B5EF4-FFF2-40B4-BE49-F238E27FC236}">
                <a16:creationId xmlns:a16="http://schemas.microsoft.com/office/drawing/2014/main" id="{F39F7533-76FC-42CC-AEDB-A98AB4523F37}"/>
              </a:ext>
            </a:extLst>
          </p:cNvPr>
          <p:cNvSpPr>
            <a:spLocks noGrp="1" noChangeArrowheads="1"/>
          </p:cNvSpPr>
          <p:nvPr>
            <p:ph type="title"/>
          </p:nvPr>
        </p:nvSpPr>
        <p:spPr/>
        <p:txBody>
          <a:bodyPr/>
          <a:lstStyle/>
          <a:p>
            <a:r>
              <a:rPr lang="he-IL" altLang="en-US"/>
              <a:t>טבלת הדפים בארכיטקטורת </a:t>
            </a:r>
            <a:r>
              <a:rPr lang="en-US" altLang="en-US"/>
              <a:t>IA-32</a:t>
            </a:r>
          </a:p>
        </p:txBody>
      </p:sp>
      <p:graphicFrame>
        <p:nvGraphicFramePr>
          <p:cNvPr id="4" name="Table 3"/>
          <p:cNvGraphicFramePr>
            <a:graphicFrameLocks noGrp="1"/>
          </p:cNvGraphicFramePr>
          <p:nvPr>
            <p:extLst>
              <p:ext uri="{D42A27DB-BD31-4B8C-83A1-F6EECF244321}">
                <p14:modId xmlns:p14="http://schemas.microsoft.com/office/powerpoint/2010/main" val="526138862"/>
              </p:ext>
            </p:extLst>
          </p:nvPr>
        </p:nvGraphicFramePr>
        <p:xfrm>
          <a:off x="457200" y="2562860"/>
          <a:ext cx="1737360" cy="2951480"/>
        </p:xfrm>
        <a:graphic>
          <a:graphicData uri="http://schemas.openxmlformats.org/drawingml/2006/table">
            <a:tbl>
              <a:tblPr firstRow="1" lastRow="1" bandRow="1">
                <a:tableStyleId>{8799B23B-EC83-4686-B30A-512413B5E67A}</a:tableStyleId>
              </a:tblPr>
              <a:tblGrid>
                <a:gridCol w="1737360">
                  <a:extLst>
                    <a:ext uri="{9D8B030D-6E8A-4147-A177-3AD203B41FA5}">
                      <a16:colId xmlns:a16="http://schemas.microsoft.com/office/drawing/2014/main" val="20000"/>
                    </a:ext>
                  </a:extLst>
                </a:gridCol>
              </a:tblGrid>
              <a:tr h="0">
                <a:tc>
                  <a:txBody>
                    <a:bodyPr/>
                    <a:lstStyle/>
                    <a:p>
                      <a:pPr algn="ctr"/>
                      <a:r>
                        <a:rPr lang="en-US" sz="2000"/>
                        <a:t>page</a:t>
                      </a:r>
                      <a:r>
                        <a:rPr lang="en-US" sz="2000" baseline="0"/>
                        <a:t> global directory</a:t>
                      </a:r>
                      <a:endParaRPr lang="en-US" sz="2000"/>
                    </a:p>
                  </a:txBody>
                  <a:tcPr/>
                </a:tc>
                <a:extLst>
                  <a:ext uri="{0D108BD9-81ED-4DB2-BD59-A6C34878D82A}">
                    <a16:rowId xmlns:a16="http://schemas.microsoft.com/office/drawing/2014/main" val="10000"/>
                  </a:ext>
                </a:extLst>
              </a:tr>
              <a:tr h="370840">
                <a:tc>
                  <a:txBody>
                    <a:bodyPr/>
                    <a:lstStyle/>
                    <a:p>
                      <a:pPr algn="ctr"/>
                      <a:r>
                        <a:rPr lang="en-US" sz="1800"/>
                        <a:t>…</a:t>
                      </a:r>
                    </a:p>
                  </a:txBody>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PDE #5</a:t>
                      </a:r>
                    </a:p>
                  </a:txBody>
                  <a:tcPr/>
                </a:tc>
                <a:extLst>
                  <a:ext uri="{0D108BD9-81ED-4DB2-BD59-A6C34878D82A}">
                    <a16:rowId xmlns:a16="http://schemas.microsoft.com/office/drawing/2014/main" val="10002"/>
                  </a:ext>
                </a:extLst>
              </a:tr>
              <a:tr h="370840">
                <a:tc>
                  <a:txBody>
                    <a:bodyPr/>
                    <a:lstStyle/>
                    <a:p>
                      <a:pPr algn="ctr"/>
                      <a:r>
                        <a:rPr lang="en-US" sz="1800"/>
                        <a:t>…</a:t>
                      </a:r>
                    </a:p>
                  </a:txBody>
                  <a:tcPr/>
                </a:tc>
                <a:extLst>
                  <a:ext uri="{0D108BD9-81ED-4DB2-BD59-A6C34878D82A}">
                    <a16:rowId xmlns:a16="http://schemas.microsoft.com/office/drawing/2014/main" val="10003"/>
                  </a:ext>
                </a:extLst>
              </a:tr>
              <a:tr h="370840">
                <a:tc>
                  <a:txBody>
                    <a:bodyPr/>
                    <a:lstStyle/>
                    <a:p>
                      <a:pPr algn="ctr"/>
                      <a:r>
                        <a:rPr lang="en-US" sz="1800"/>
                        <a:t>PDE</a:t>
                      </a:r>
                      <a:r>
                        <a:rPr lang="en-US" sz="1800" baseline="0"/>
                        <a:t> #180</a:t>
                      </a:r>
                      <a:endParaRPr lang="en-US" sz="1800"/>
                    </a:p>
                  </a:txBody>
                  <a:tcPr/>
                </a:tc>
                <a:extLst>
                  <a:ext uri="{0D108BD9-81ED-4DB2-BD59-A6C34878D82A}">
                    <a16:rowId xmlns:a16="http://schemas.microsoft.com/office/drawing/2014/main" val="10004"/>
                  </a:ext>
                </a:extLst>
              </a:tr>
              <a:tr h="370840">
                <a:tc>
                  <a:txBody>
                    <a:bodyPr/>
                    <a:lstStyle/>
                    <a:p>
                      <a:pPr algn="ctr"/>
                      <a:r>
                        <a:rPr lang="en-US" sz="1800"/>
                        <a:t>…</a:t>
                      </a:r>
                    </a:p>
                  </a:txBody>
                  <a:tcPr/>
                </a:tc>
                <a:extLst>
                  <a:ext uri="{0D108BD9-81ED-4DB2-BD59-A6C34878D82A}">
                    <a16:rowId xmlns:a16="http://schemas.microsoft.com/office/drawing/2014/main" val="10005"/>
                  </a:ext>
                </a:extLst>
              </a:tr>
              <a:tr h="370840">
                <a:tc>
                  <a:txBody>
                    <a:bodyPr/>
                    <a:lstStyle/>
                    <a:p>
                      <a:pPr algn="ctr"/>
                      <a:r>
                        <a:rPr lang="he-IL" sz="2000"/>
                        <a:t>מוקצה תמיד</a:t>
                      </a:r>
                    </a:p>
                  </a:txBody>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88828610"/>
              </p:ext>
            </p:extLst>
          </p:nvPr>
        </p:nvGraphicFramePr>
        <p:xfrm>
          <a:off x="3670703" y="1576294"/>
          <a:ext cx="2103120" cy="1905000"/>
        </p:xfrm>
        <a:graphic>
          <a:graphicData uri="http://schemas.openxmlformats.org/drawingml/2006/table">
            <a:tbl>
              <a:tblPr firstRow="1" lastRow="1" bandRow="1">
                <a:tableStyleId>{8799B23B-EC83-4686-B30A-512413B5E67A}</a:tableStyleId>
              </a:tblPr>
              <a:tblGrid>
                <a:gridCol w="2103120">
                  <a:extLst>
                    <a:ext uri="{9D8B030D-6E8A-4147-A177-3AD203B41FA5}">
                      <a16:colId xmlns:a16="http://schemas.microsoft.com/office/drawing/2014/main" val="20000"/>
                    </a:ext>
                  </a:extLst>
                </a:gridCol>
              </a:tblGrid>
              <a:tr h="0">
                <a:tc>
                  <a:txBody>
                    <a:bodyPr/>
                    <a:lstStyle/>
                    <a:p>
                      <a:pPr algn="ctr"/>
                      <a:r>
                        <a:rPr lang="en-US" sz="2000"/>
                        <a:t>page</a:t>
                      </a:r>
                      <a:r>
                        <a:rPr lang="en-US" sz="2000" baseline="0"/>
                        <a:t> table #5</a:t>
                      </a:r>
                      <a:endParaRPr lang="en-US" sz="2000"/>
                    </a:p>
                  </a:txBody>
                  <a:tcPr/>
                </a:tc>
                <a:extLst>
                  <a:ext uri="{0D108BD9-81ED-4DB2-BD59-A6C34878D82A}">
                    <a16:rowId xmlns:a16="http://schemas.microsoft.com/office/drawing/2014/main" val="10000"/>
                  </a:ext>
                </a:extLst>
              </a:tr>
              <a:tr h="370840">
                <a:tc>
                  <a:txBody>
                    <a:bodyPr/>
                    <a:lstStyle/>
                    <a:p>
                      <a:pPr algn="ctr"/>
                      <a:r>
                        <a:rPr lang="en-US" sz="1800"/>
                        <a:t>PTE #0</a:t>
                      </a:r>
                    </a:p>
                  </a:txBody>
                  <a:tcPr/>
                </a:tc>
                <a:extLst>
                  <a:ext uri="{0D108BD9-81ED-4DB2-BD59-A6C34878D82A}">
                    <a16:rowId xmlns:a16="http://schemas.microsoft.com/office/drawing/2014/main" val="10001"/>
                  </a:ext>
                </a:extLst>
              </a:tr>
              <a:tr h="370840">
                <a:tc>
                  <a:txBody>
                    <a:bodyPr/>
                    <a:lstStyle/>
                    <a:p>
                      <a:pPr algn="ctr"/>
                      <a:r>
                        <a:rPr lang="en-US" sz="1800"/>
                        <a:t>…</a:t>
                      </a:r>
                    </a:p>
                  </a:txBody>
                  <a:tcPr/>
                </a:tc>
                <a:extLst>
                  <a:ext uri="{0D108BD9-81ED-4DB2-BD59-A6C34878D82A}">
                    <a16:rowId xmlns:a16="http://schemas.microsoft.com/office/drawing/2014/main" val="10002"/>
                  </a:ext>
                </a:extLst>
              </a:tr>
              <a:tr h="370840">
                <a:tc>
                  <a:txBody>
                    <a:bodyPr/>
                    <a:lstStyle/>
                    <a:p>
                      <a:pPr algn="ctr"/>
                      <a:r>
                        <a:rPr lang="en-US" sz="1800" dirty="0"/>
                        <a:t>PTE #1023</a:t>
                      </a:r>
                    </a:p>
                  </a:txBody>
                  <a:tcPr/>
                </a:tc>
                <a:extLst>
                  <a:ext uri="{0D108BD9-81ED-4DB2-BD59-A6C34878D82A}">
                    <a16:rowId xmlns:a16="http://schemas.microsoft.com/office/drawing/2014/main" val="10003"/>
                  </a:ext>
                </a:extLst>
              </a:tr>
              <a:tr h="370840">
                <a:tc>
                  <a:txBody>
                    <a:bodyPr/>
                    <a:lstStyle/>
                    <a:p>
                      <a:pPr algn="ctr"/>
                      <a:r>
                        <a:rPr lang="he-IL" sz="2000" dirty="0">
                          <a:solidFill>
                            <a:srgbClr val="FF0000"/>
                          </a:solidFill>
                        </a:rPr>
                        <a:t>מוקצה לפי דרישה</a:t>
                      </a:r>
                    </a:p>
                  </a:txBody>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7033316"/>
              </p:ext>
            </p:extLst>
          </p:nvPr>
        </p:nvGraphicFramePr>
        <p:xfrm>
          <a:off x="3670703" y="4595906"/>
          <a:ext cx="2103120" cy="1905000"/>
        </p:xfrm>
        <a:graphic>
          <a:graphicData uri="http://schemas.openxmlformats.org/drawingml/2006/table">
            <a:tbl>
              <a:tblPr firstRow="1" lastRow="1" bandRow="1">
                <a:tableStyleId>{8799B23B-EC83-4686-B30A-512413B5E67A}</a:tableStyleId>
              </a:tblPr>
              <a:tblGrid>
                <a:gridCol w="2103120">
                  <a:extLst>
                    <a:ext uri="{9D8B030D-6E8A-4147-A177-3AD203B41FA5}">
                      <a16:colId xmlns:a16="http://schemas.microsoft.com/office/drawing/2014/main" val="20000"/>
                    </a:ext>
                  </a:extLst>
                </a:gridCol>
              </a:tblGrid>
              <a:tr h="0">
                <a:tc>
                  <a:txBody>
                    <a:bodyPr/>
                    <a:lstStyle/>
                    <a:p>
                      <a:pPr algn="ctr"/>
                      <a:r>
                        <a:rPr lang="en-US" sz="2000"/>
                        <a:t>page</a:t>
                      </a:r>
                      <a:r>
                        <a:rPr lang="en-US" sz="2000" baseline="0"/>
                        <a:t> table #180</a:t>
                      </a:r>
                      <a:endParaRPr lang="en-US" sz="2000"/>
                    </a:p>
                  </a:txBody>
                  <a:tcPr/>
                </a:tc>
                <a:extLst>
                  <a:ext uri="{0D108BD9-81ED-4DB2-BD59-A6C34878D82A}">
                    <a16:rowId xmlns:a16="http://schemas.microsoft.com/office/drawing/2014/main" val="10000"/>
                  </a:ext>
                </a:extLst>
              </a:tr>
              <a:tr h="370840">
                <a:tc>
                  <a:txBody>
                    <a:bodyPr/>
                    <a:lstStyle/>
                    <a:p>
                      <a:pPr algn="ctr"/>
                      <a:r>
                        <a:rPr lang="en-US" sz="1800"/>
                        <a:t>PTE #0</a:t>
                      </a:r>
                    </a:p>
                  </a:txBody>
                  <a:tcPr/>
                </a:tc>
                <a:extLst>
                  <a:ext uri="{0D108BD9-81ED-4DB2-BD59-A6C34878D82A}">
                    <a16:rowId xmlns:a16="http://schemas.microsoft.com/office/drawing/2014/main" val="10001"/>
                  </a:ext>
                </a:extLst>
              </a:tr>
              <a:tr h="370840">
                <a:tc>
                  <a:txBody>
                    <a:bodyPr/>
                    <a:lstStyle/>
                    <a:p>
                      <a:pPr algn="ctr"/>
                      <a:r>
                        <a:rPr lang="en-US" sz="1800"/>
                        <a:t>…</a:t>
                      </a:r>
                    </a:p>
                  </a:txBody>
                  <a:tcPr/>
                </a:tc>
                <a:extLst>
                  <a:ext uri="{0D108BD9-81ED-4DB2-BD59-A6C34878D82A}">
                    <a16:rowId xmlns:a16="http://schemas.microsoft.com/office/drawing/2014/main" val="10002"/>
                  </a:ext>
                </a:extLst>
              </a:tr>
              <a:tr h="370840">
                <a:tc>
                  <a:txBody>
                    <a:bodyPr/>
                    <a:lstStyle/>
                    <a:p>
                      <a:pPr algn="ctr"/>
                      <a:r>
                        <a:rPr lang="en-US" sz="1800"/>
                        <a:t>PTE #1023</a:t>
                      </a:r>
                    </a:p>
                  </a:txBody>
                  <a:tcPr/>
                </a:tc>
                <a:extLst>
                  <a:ext uri="{0D108BD9-81ED-4DB2-BD59-A6C34878D82A}">
                    <a16:rowId xmlns:a16="http://schemas.microsoft.com/office/drawing/2014/main" val="10003"/>
                  </a:ext>
                </a:extLst>
              </a:tr>
              <a:tr h="370840">
                <a:tc>
                  <a:txBody>
                    <a:bodyPr/>
                    <a:lstStyle/>
                    <a:p>
                      <a:pPr algn="ctr"/>
                      <a:r>
                        <a:rPr lang="he-IL" sz="2000" dirty="0">
                          <a:solidFill>
                            <a:srgbClr val="FF0000"/>
                          </a:solidFill>
                        </a:rPr>
                        <a:t>מוקצה לפי דרישה</a:t>
                      </a:r>
                    </a:p>
                  </a:txBody>
                  <a:tcPr/>
                </a:tc>
                <a:extLst>
                  <a:ext uri="{0D108BD9-81ED-4DB2-BD59-A6C34878D82A}">
                    <a16:rowId xmlns:a16="http://schemas.microsoft.com/office/drawing/2014/main" val="10004"/>
                  </a:ext>
                </a:extLst>
              </a:tr>
            </a:tbl>
          </a:graphicData>
        </a:graphic>
      </p:graphicFrame>
      <p:sp>
        <p:nvSpPr>
          <p:cNvPr id="11" name="Right Brace 10"/>
          <p:cNvSpPr/>
          <p:nvPr/>
        </p:nvSpPr>
        <p:spPr>
          <a:xfrm>
            <a:off x="6125378" y="1576294"/>
            <a:ext cx="457200" cy="4924612"/>
          </a:xfrm>
          <a:prstGeom prst="rightBrace">
            <a:avLst>
              <a:gd name="adj1" fmla="val 4040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 name="TextBox 11"/>
          <p:cNvSpPr txBox="1"/>
          <p:nvPr/>
        </p:nvSpPr>
        <p:spPr>
          <a:xfrm>
            <a:off x="6737730" y="3438435"/>
            <a:ext cx="1757561" cy="1200329"/>
          </a:xfrm>
          <a:prstGeom prst="rect">
            <a:avLst/>
          </a:prstGeom>
          <a:noFill/>
        </p:spPr>
        <p:txBody>
          <a:bodyPr wrap="square" rtlCol="0">
            <a:spAutoFit/>
          </a:bodyPr>
          <a:lstStyle/>
          <a:p>
            <a:pPr algn="ctr" rtl="1"/>
            <a:r>
              <a:rPr lang="he-IL" altLang="en-US" sz="2400" b="1" dirty="0">
                <a:sym typeface="Wingdings" panose="05000000000000000000" pitchFamily="2" charset="2"/>
              </a:rPr>
              <a:t>ייצוג דליל</a:t>
            </a:r>
            <a:br>
              <a:rPr lang="en-US" altLang="en-US" sz="2400" b="1" dirty="0">
                <a:sym typeface="Wingdings" panose="05000000000000000000" pitchFamily="2" charset="2"/>
              </a:rPr>
            </a:br>
            <a:r>
              <a:rPr lang="he-IL" altLang="en-US" sz="2400" dirty="0">
                <a:sym typeface="Wingdings" panose="05000000000000000000" pitchFamily="2" charset="2"/>
              </a:rPr>
              <a:t>של המערך</a:t>
            </a:r>
          </a:p>
          <a:p>
            <a:pPr algn="ctr" rtl="1"/>
            <a:r>
              <a:rPr lang="he-IL" altLang="en-US" sz="2400" dirty="0">
                <a:sym typeface="Wingdings" panose="05000000000000000000" pitchFamily="2" charset="2"/>
              </a:rPr>
              <a:t>שראינו קודם</a:t>
            </a:r>
            <a:endParaRPr lang="he-IL" altLang="en-US" sz="2400" dirty="0"/>
          </a:p>
        </p:txBody>
      </p:sp>
      <p:cxnSp>
        <p:nvCxnSpPr>
          <p:cNvPr id="18" name="Straight Arrow Connector 17">
            <a:extLst>
              <a:ext uri="{FF2B5EF4-FFF2-40B4-BE49-F238E27FC236}">
                <a16:creationId xmlns:a16="http://schemas.microsoft.com/office/drawing/2014/main" id="{87FD747E-F13C-42DC-9F9C-6D92093EAB3B}"/>
              </a:ext>
            </a:extLst>
          </p:cNvPr>
          <p:cNvCxnSpPr>
            <a:cxnSpLocks/>
          </p:cNvCxnSpPr>
          <p:nvPr/>
        </p:nvCxnSpPr>
        <p:spPr>
          <a:xfrm>
            <a:off x="2194559" y="4595906"/>
            <a:ext cx="146304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B595A623-747C-4078-9CB0-AC85D6849997}"/>
              </a:ext>
            </a:extLst>
          </p:cNvPr>
          <p:cNvCxnSpPr/>
          <p:nvPr/>
        </p:nvCxnSpPr>
        <p:spPr>
          <a:xfrm flipV="1">
            <a:off x="2194559" y="1576294"/>
            <a:ext cx="1463040" cy="2235542"/>
          </a:xfrm>
          <a:prstGeom prst="bentConnector3">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FCAE4BF2-A62F-4915-A514-123FAC5DE74C}"/>
              </a:ext>
            </a:extLst>
          </p:cNvPr>
          <p:cNvSpPr>
            <a:spLocks noGrp="1"/>
          </p:cNvSpPr>
          <p:nvPr>
            <p:ph type="sldNum" sz="quarter" idx="12"/>
          </p:nvPr>
        </p:nvSpPr>
        <p:spPr/>
        <p:txBody>
          <a:bodyPr/>
          <a:lstStyle/>
          <a:p>
            <a:fld id="{0CFEC368-1D7A-4F81-ABF6-AE0E36BAF64C}" type="slidenum">
              <a:rPr lang="en-US" smtClean="0"/>
              <a:pPr/>
              <a:t>33</a:t>
            </a:fld>
            <a:endParaRPr lang="en-US"/>
          </a:p>
        </p:txBody>
      </p:sp>
      <p:sp>
        <p:nvSpPr>
          <p:cNvPr id="3" name="Footer Placeholder 2">
            <a:extLst>
              <a:ext uri="{FF2B5EF4-FFF2-40B4-BE49-F238E27FC236}">
                <a16:creationId xmlns:a16="http://schemas.microsoft.com/office/drawing/2014/main" id="{78E44B23-AF75-4F4E-8AB2-23EA5BC6535D}"/>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903092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7" name="Rectangle 2">
            <a:extLst>
              <a:ext uri="{FF2B5EF4-FFF2-40B4-BE49-F238E27FC236}">
                <a16:creationId xmlns:a16="http://schemas.microsoft.com/office/drawing/2014/main" id="{F39F7533-76FC-42CC-AEDB-A98AB4523F37}"/>
              </a:ext>
            </a:extLst>
          </p:cNvPr>
          <p:cNvSpPr>
            <a:spLocks noGrp="1" noChangeArrowheads="1"/>
          </p:cNvSpPr>
          <p:nvPr>
            <p:ph type="title"/>
          </p:nvPr>
        </p:nvSpPr>
        <p:spPr/>
        <p:txBody>
          <a:bodyPr/>
          <a:lstStyle/>
          <a:p>
            <a:r>
              <a:rPr lang="he-IL" altLang="en-US"/>
              <a:t>טבלת הדפים בארכיטקטורת </a:t>
            </a:r>
            <a:r>
              <a:rPr lang="en-US" altLang="en-US"/>
              <a:t>IA-32</a:t>
            </a:r>
          </a:p>
        </p:txBody>
      </p:sp>
      <p:sp>
        <p:nvSpPr>
          <p:cNvPr id="18438" name="Rectangle 3">
            <a:extLst>
              <a:ext uri="{FF2B5EF4-FFF2-40B4-BE49-F238E27FC236}">
                <a16:creationId xmlns:a16="http://schemas.microsoft.com/office/drawing/2014/main" id="{31D81EC6-A06D-4D5F-B6E5-9027AAEA58F3}"/>
              </a:ext>
            </a:extLst>
          </p:cNvPr>
          <p:cNvSpPr>
            <a:spLocks noGrp="1" noChangeArrowheads="1"/>
          </p:cNvSpPr>
          <p:nvPr>
            <p:ph idx="1"/>
          </p:nvPr>
        </p:nvSpPr>
        <p:spPr/>
        <p:txBody>
          <a:bodyPr>
            <a:normAutofit/>
          </a:bodyPr>
          <a:lstStyle/>
          <a:p>
            <a:r>
              <a:rPr lang="he-IL" altLang="en-US" dirty="0"/>
              <a:t>בגלל הבעיות בטבלת הדפים הליניארית, אינטל בחרה בטבלת דפים היררכית בצורת עץ (דליל) עם שתי רמות.</a:t>
            </a:r>
          </a:p>
          <a:p>
            <a:pPr lvl="1"/>
            <a:r>
              <a:rPr lang="he-IL" altLang="en-US" dirty="0"/>
              <a:t>מבנה הנתונים: </a:t>
            </a:r>
            <a:r>
              <a:rPr lang="en-US" altLang="en-US" dirty="0"/>
              <a:t>radix tree</a:t>
            </a:r>
            <a:r>
              <a:rPr lang="he-IL" altLang="en-US" dirty="0"/>
              <a:t> במקום מערך.</a:t>
            </a:r>
          </a:p>
          <a:p>
            <a:pPr lvl="1"/>
            <a:r>
              <a:rPr lang="he-IL" altLang="en-US" dirty="0"/>
              <a:t>הרמה התחתונה בעץ שומרת מיפויים בין דפים למסגרות---בדיוק כמו במערך.</a:t>
            </a:r>
          </a:p>
          <a:p>
            <a:pPr lvl="1"/>
            <a:r>
              <a:rPr lang="he-IL" altLang="en-US" dirty="0"/>
              <a:t>הרמה העליונה בטבלת הדפים מצביעה למסגרות של הרמה התחתונה.</a:t>
            </a:r>
          </a:p>
          <a:p>
            <a:pPr lvl="1"/>
            <a:r>
              <a:rPr lang="he-IL" altLang="en-US" dirty="0"/>
              <a:t>כל 1024 כניסות סמוכות ברמה התחתונה יישמרו במסגרת נפרדת (המסגרות לא בהכרח רציפות בזיכרון הפיזי, בניגוד למערך).</a:t>
            </a:r>
          </a:p>
          <a:p>
            <a:pPr lvl="1"/>
            <a:r>
              <a:rPr lang="he-IL" altLang="en-US" dirty="0"/>
              <a:t>במידה ואף אחת מהכניסות ברמה התחתונה לא ממפה דף, אין צורך להקצות מסגרת ברמה התחתונה.</a:t>
            </a:r>
          </a:p>
          <a:p>
            <a:pPr lvl="1"/>
            <a:r>
              <a:rPr lang="he-IL" altLang="en-US" dirty="0"/>
              <a:t>כאשר מוקצה דף חדש לשימוש התהליך, צריך להקצות, לפי הצורך, מסגרות עבור הרמות בהיררכיה עד (לא כולל) השורש.</a:t>
            </a:r>
          </a:p>
          <a:p>
            <a:pPr lvl="1"/>
            <a:r>
              <a:rPr lang="he-IL" altLang="en-US" dirty="0"/>
              <a:t>רגיסטר מיוחד בשם </a:t>
            </a:r>
            <a:r>
              <a:rPr lang="en-US" altLang="en-US" b="1" dirty="0">
                <a:solidFill>
                  <a:srgbClr val="0000FF"/>
                </a:solidFill>
              </a:rPr>
              <a:t>CR3</a:t>
            </a:r>
            <a:r>
              <a:rPr lang="he-IL" altLang="en-US" dirty="0"/>
              <a:t> מצביע לשורש טבלת הדפים של התהליך הנוכחי.</a:t>
            </a:r>
          </a:p>
        </p:txBody>
      </p:sp>
      <p:sp>
        <p:nvSpPr>
          <p:cNvPr id="3" name="Footer Placeholder 2">
            <a:extLst>
              <a:ext uri="{FF2B5EF4-FFF2-40B4-BE49-F238E27FC236}">
                <a16:creationId xmlns:a16="http://schemas.microsoft.com/office/drawing/2014/main" id="{FE542305-3E05-4097-8256-0AAAE5A3AF50}"/>
              </a:ext>
            </a:extLst>
          </p:cNvPr>
          <p:cNvSpPr>
            <a:spLocks noGrp="1"/>
          </p:cNvSpPr>
          <p:nvPr>
            <p:ph type="ftr" sz="quarter" idx="11"/>
          </p:nvPr>
        </p:nvSpPr>
        <p:spPr/>
        <p:txBody>
          <a:bodyPr/>
          <a:lstStyle/>
          <a:p>
            <a:pPr algn="r"/>
            <a:r>
              <a:rPr lang="he-IL"/>
              <a:t>מערכות הפעלה - תרגול 10</a:t>
            </a:r>
            <a:endParaRPr lang="en-US"/>
          </a:p>
        </p:txBody>
      </p:sp>
      <p:sp>
        <p:nvSpPr>
          <p:cNvPr id="4" name="Slide Number Placeholder 3">
            <a:extLst>
              <a:ext uri="{FF2B5EF4-FFF2-40B4-BE49-F238E27FC236}">
                <a16:creationId xmlns:a16="http://schemas.microsoft.com/office/drawing/2014/main" id="{E0FECC5C-A922-4D7A-B766-26126B2A88F8}"/>
              </a:ext>
            </a:extLst>
          </p:cNvPr>
          <p:cNvSpPr>
            <a:spLocks noGrp="1"/>
          </p:cNvSpPr>
          <p:nvPr>
            <p:ph type="sldNum" sz="quarter" idx="12"/>
          </p:nvPr>
        </p:nvSpPr>
        <p:spPr/>
        <p:txBody>
          <a:bodyPr/>
          <a:lstStyle/>
          <a:p>
            <a:fld id="{0CFEC368-1D7A-4F81-ABF6-AE0E36BAF64C}" type="slidenum">
              <a:rPr lang="en-US" smtClean="0"/>
              <a:pPr/>
              <a:t>34</a:t>
            </a:fld>
            <a:endParaRPr lang="en-US"/>
          </a:p>
        </p:txBody>
      </p:sp>
    </p:spTree>
    <p:extLst>
      <p:ext uri="{BB962C8B-B14F-4D97-AF65-F5344CB8AC3E}">
        <p14:creationId xmlns:p14="http://schemas.microsoft.com/office/powerpoint/2010/main" val="1515923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he-IL" altLang="en-US"/>
              <a:t>תהליך תרגום כתובת וירטואלית</a:t>
            </a:r>
            <a:endParaRPr lang="en-US"/>
          </a:p>
        </p:txBody>
      </p:sp>
      <p:cxnSp>
        <p:nvCxnSpPr>
          <p:cNvPr id="11" name="Elbow Connector 31">
            <a:extLst>
              <a:ext uri="{FF2B5EF4-FFF2-40B4-BE49-F238E27FC236}">
                <a16:creationId xmlns:a16="http://schemas.microsoft.com/office/drawing/2014/main" id="{5B8483BA-5C13-40EE-81FE-D41B2E942743}"/>
              </a:ext>
            </a:extLst>
          </p:cNvPr>
          <p:cNvCxnSpPr>
            <a:cxnSpLocks/>
          </p:cNvCxnSpPr>
          <p:nvPr/>
        </p:nvCxnSpPr>
        <p:spPr>
          <a:xfrm rot="16200000" flipH="1">
            <a:off x="3426709" y="2861364"/>
            <a:ext cx="1737360" cy="640080"/>
          </a:xfrm>
          <a:prstGeom prst="bentConnector3">
            <a:avLst>
              <a:gd name="adj1" fmla="val 10008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549415" y="2998524"/>
            <a:ext cx="2103120" cy="731520"/>
          </a:xfrm>
          <a:prstGeom prst="bentConnector3">
            <a:avLst>
              <a:gd name="adj1" fmla="val 10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xtBox 36">
            <a:extLst>
              <a:ext uri="{FF2B5EF4-FFF2-40B4-BE49-F238E27FC236}">
                <a16:creationId xmlns:a16="http://schemas.microsoft.com/office/drawing/2014/main" id="{540DE664-E95B-4A86-AC14-50A6CA26FFED}"/>
              </a:ext>
            </a:extLst>
          </p:cNvPr>
          <p:cNvSpPr txBox="1"/>
          <p:nvPr/>
        </p:nvSpPr>
        <p:spPr>
          <a:xfrm>
            <a:off x="7163867" y="2952517"/>
            <a:ext cx="1463040" cy="246888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nchorCtr="0">
            <a:noAutofit/>
          </a:bodyPr>
          <a:lstStyle/>
          <a:p>
            <a:pPr marL="0" marR="0" algn="ctr">
              <a:spcBef>
                <a:spcPts val="0"/>
              </a:spcBef>
              <a:spcAft>
                <a:spcPts val="0"/>
              </a:spcAft>
            </a:pPr>
            <a:endParaRPr lang="en-US" sz="2000" kern="1200">
              <a:solidFill>
                <a:srgbClr val="000000"/>
              </a:solidFill>
              <a:effectLst/>
              <a:ea typeface="Times New Roman" panose="02020603050405020304" pitchFamily="18" charset="0"/>
              <a:cs typeface="Arial" panose="020B0604020202020204" pitchFamily="34" charset="0"/>
            </a:endParaRPr>
          </a:p>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a:t>
            </a:r>
            <a:br>
              <a:rPr lang="en-US" sz="2000" kern="1200">
                <a:solidFill>
                  <a:srgbClr val="000000"/>
                </a:solidFill>
                <a:effectLst/>
                <a:ea typeface="Times New Roman" panose="02020603050405020304" pitchFamily="18" charset="0"/>
                <a:cs typeface="Arial" panose="020B0604020202020204" pitchFamily="34" charset="0"/>
              </a:rPr>
            </a:br>
            <a:r>
              <a:rPr lang="en-US" sz="2000" kern="1200">
                <a:solidFill>
                  <a:srgbClr val="000000"/>
                </a:solidFill>
                <a:effectLst/>
                <a:ea typeface="Times New Roman" panose="02020603050405020304" pitchFamily="18" charset="0"/>
                <a:cs typeface="Arial" panose="020B0604020202020204" pitchFamily="34" charset="0"/>
              </a:rPr>
              <a:t>data page</a:t>
            </a:r>
          </a:p>
          <a:p>
            <a:pPr marL="0" marR="0" algn="ctr">
              <a:spcBef>
                <a:spcPts val="0"/>
              </a:spcBef>
              <a:spcAft>
                <a:spcPts val="0"/>
              </a:spcAft>
            </a:pPr>
            <a:endParaRPr lang="en-US">
              <a:effectLst/>
              <a:latin typeface="Times New Roman" panose="02020603050405020304" pitchFamily="18" charset="0"/>
              <a:ea typeface="Times New Roman" panose="02020603050405020304" pitchFamily="18" charset="0"/>
            </a:endParaRPr>
          </a:p>
        </p:txBody>
      </p:sp>
      <p:sp>
        <p:nvSpPr>
          <p:cNvPr id="17" name="Freeform 73">
            <a:extLst>
              <a:ext uri="{FF2B5EF4-FFF2-40B4-BE49-F238E27FC236}">
                <a16:creationId xmlns:a16="http://schemas.microsoft.com/office/drawing/2014/main" id="{CE45CD7C-5EE2-4FB6-8B06-E28C4DC07B9F}"/>
              </a:ext>
            </a:extLst>
          </p:cNvPr>
          <p:cNvSpPr>
            <a:spLocks/>
          </p:cNvSpPr>
          <p:nvPr/>
        </p:nvSpPr>
        <p:spPr>
          <a:xfrm>
            <a:off x="3423971" y="4429302"/>
            <a:ext cx="1188720" cy="100584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28575">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cxnSp>
        <p:nvCxnSpPr>
          <p:cNvPr id="18" name="Straight Arrow Connector 17">
            <a:extLst>
              <a:ext uri="{FF2B5EF4-FFF2-40B4-BE49-F238E27FC236}">
                <a16:creationId xmlns:a16="http://schemas.microsoft.com/office/drawing/2014/main" id="{87FD747E-F13C-42DC-9F9C-6D92093EAB3B}"/>
              </a:ext>
            </a:extLst>
          </p:cNvPr>
          <p:cNvCxnSpPr/>
          <p:nvPr/>
        </p:nvCxnSpPr>
        <p:spPr>
          <a:xfrm>
            <a:off x="1326655" y="5421397"/>
            <a:ext cx="64008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TextBox 36">
            <a:extLst>
              <a:ext uri="{FF2B5EF4-FFF2-40B4-BE49-F238E27FC236}">
                <a16:creationId xmlns:a16="http://schemas.microsoft.com/office/drawing/2014/main" id="{075D18E2-87CF-4DFA-BC2F-5FE4796F86BF}"/>
              </a:ext>
            </a:extLst>
          </p:cNvPr>
          <p:cNvSpPr txBox="1"/>
          <p:nvPr/>
        </p:nvSpPr>
        <p:spPr>
          <a:xfrm>
            <a:off x="589486" y="5192797"/>
            <a:ext cx="731520" cy="45720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CR3</a:t>
            </a:r>
            <a:endParaRPr lang="en-US">
              <a:effectLst/>
              <a:latin typeface="Times New Roman" panose="02020603050405020304" pitchFamily="18" charset="0"/>
              <a:ea typeface="Times New Roman" panose="02020603050405020304" pitchFamily="18" charset="0"/>
            </a:endParaRPr>
          </a:p>
        </p:txBody>
      </p:sp>
      <p:sp>
        <p:nvSpPr>
          <p:cNvPr id="21" name="Freeform 78">
            <a:extLst>
              <a:ext uri="{FF2B5EF4-FFF2-40B4-BE49-F238E27FC236}">
                <a16:creationId xmlns:a16="http://schemas.microsoft.com/office/drawing/2014/main" id="{3406A361-FF1A-40F3-A581-DAE4FB501271}"/>
              </a:ext>
            </a:extLst>
          </p:cNvPr>
          <p:cNvSpPr/>
          <p:nvPr/>
        </p:nvSpPr>
        <p:spPr>
          <a:xfrm>
            <a:off x="6087990" y="4051974"/>
            <a:ext cx="1065164" cy="137160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28575">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22" name="TextBox 36">
            <a:extLst>
              <a:ext uri="{FF2B5EF4-FFF2-40B4-BE49-F238E27FC236}">
                <a16:creationId xmlns:a16="http://schemas.microsoft.com/office/drawing/2014/main" id="{5262A272-D793-41ED-99ED-03A5F0760390}"/>
              </a:ext>
            </a:extLst>
          </p:cNvPr>
          <p:cNvSpPr txBox="1"/>
          <p:nvPr/>
        </p:nvSpPr>
        <p:spPr>
          <a:xfrm>
            <a:off x="2115239" y="6075698"/>
            <a:ext cx="3635566" cy="4624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 frames containing PTEs</a:t>
            </a:r>
            <a:endParaRPr lang="en-US">
              <a:effectLst/>
              <a:latin typeface="Times New Roman" panose="02020603050405020304" pitchFamily="18" charset="0"/>
              <a:ea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id="{1519C668-66D9-4A54-B207-38AF343C13FC}"/>
              </a:ext>
            </a:extLst>
          </p:cNvPr>
          <p:cNvCxnSpPr>
            <a:cxnSpLocks/>
            <a:stCxn id="22" idx="0"/>
            <a:endCxn id="33" idx="2"/>
          </p:cNvCxnSpPr>
          <p:nvPr/>
        </p:nvCxnSpPr>
        <p:spPr>
          <a:xfrm flipH="1" flipV="1">
            <a:off x="2698255" y="5441782"/>
            <a:ext cx="1234767" cy="63391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2C2D36FE-0C45-4616-BAB1-B379C94E4D03}"/>
              </a:ext>
            </a:extLst>
          </p:cNvPr>
          <p:cNvCxnSpPr>
            <a:cxnSpLocks/>
            <a:stCxn id="22" idx="0"/>
            <a:endCxn id="36" idx="2"/>
          </p:cNvCxnSpPr>
          <p:nvPr/>
        </p:nvCxnSpPr>
        <p:spPr>
          <a:xfrm flipV="1">
            <a:off x="3933022" y="5459173"/>
            <a:ext cx="1416838" cy="616525"/>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27" name="Table 26">
            <a:extLst>
              <a:ext uri="{FF2B5EF4-FFF2-40B4-BE49-F238E27FC236}">
                <a16:creationId xmlns:a16="http://schemas.microsoft.com/office/drawing/2014/main" id="{1C9961CD-3AAC-404C-B6AE-8B2577741F39}"/>
              </a:ext>
            </a:extLst>
          </p:cNvPr>
          <p:cNvGraphicFramePr>
            <a:graphicFrameLocks noGrp="1"/>
          </p:cNvGraphicFramePr>
          <p:nvPr>
            <p:extLst>
              <p:ext uri="{D42A27DB-BD31-4B8C-83A1-F6EECF244321}">
                <p14:modId xmlns:p14="http://schemas.microsoft.com/office/powerpoint/2010/main" val="2746751980"/>
              </p:ext>
            </p:extLst>
          </p:nvPr>
        </p:nvGraphicFramePr>
        <p:xfrm>
          <a:off x="457200" y="1595968"/>
          <a:ext cx="7040879" cy="731520"/>
        </p:xfrm>
        <a:graphic>
          <a:graphicData uri="http://schemas.openxmlformats.org/drawingml/2006/table">
            <a:tbl>
              <a:tblPr firstRow="1" bandRow="1">
                <a:tableStyleId>{BC89EF96-8CEA-46FF-86C4-4CE0E7609802}</a:tableStyleId>
              </a:tblPr>
              <a:tblGrid>
                <a:gridCol w="2384305">
                  <a:extLst>
                    <a:ext uri="{9D8B030D-6E8A-4147-A177-3AD203B41FA5}">
                      <a16:colId xmlns:a16="http://schemas.microsoft.com/office/drawing/2014/main" val="3668831837"/>
                    </a:ext>
                  </a:extLst>
                </a:gridCol>
                <a:gridCol w="2384305">
                  <a:extLst>
                    <a:ext uri="{9D8B030D-6E8A-4147-A177-3AD203B41FA5}">
                      <a16:colId xmlns:a16="http://schemas.microsoft.com/office/drawing/2014/main" val="2659340973"/>
                    </a:ext>
                  </a:extLst>
                </a:gridCol>
                <a:gridCol w="2272269">
                  <a:extLst>
                    <a:ext uri="{9D8B030D-6E8A-4147-A177-3AD203B41FA5}">
                      <a16:colId xmlns:a16="http://schemas.microsoft.com/office/drawing/2014/main" val="3623138401"/>
                    </a:ext>
                  </a:extLst>
                </a:gridCol>
              </a:tblGrid>
              <a:tr h="365760">
                <a:tc>
                  <a:txBody>
                    <a:bodyPr/>
                    <a:lstStyle/>
                    <a:p>
                      <a:pPr marL="0" marR="0" algn="ctr">
                        <a:lnSpc>
                          <a:spcPct val="115000"/>
                        </a:lnSpc>
                        <a:spcBef>
                          <a:spcPts val="0"/>
                        </a:spcBef>
                        <a:spcAft>
                          <a:spcPts val="0"/>
                        </a:spcAft>
                      </a:pPr>
                      <a:r>
                        <a:rPr lang="en-US" sz="2000" kern="1200">
                          <a:effectLst/>
                        </a:rPr>
                        <a:t>31                       22</a:t>
                      </a:r>
                      <a:endParaRPr lang="en-US" sz="18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2000" kern="1200">
                          <a:effectLst/>
                        </a:rPr>
                        <a:t>21                       12</a:t>
                      </a:r>
                      <a:endParaRPr lang="en-US" sz="18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2000" kern="1200">
                          <a:effectLst/>
                        </a:rPr>
                        <a:t>11                         0</a:t>
                      </a:r>
                      <a:endParaRPr lang="en-US" sz="18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2701445456"/>
                  </a:ext>
                </a:extLst>
              </a:tr>
              <a:tr h="365760">
                <a:tc>
                  <a:txBody>
                    <a:bodyPr/>
                    <a:lstStyle/>
                    <a:p>
                      <a:pPr marL="0" marR="0" algn="ctr">
                        <a:lnSpc>
                          <a:spcPct val="115000"/>
                        </a:lnSpc>
                        <a:spcBef>
                          <a:spcPts val="0"/>
                        </a:spcBef>
                        <a:spcAft>
                          <a:spcPts val="0"/>
                        </a:spcAft>
                      </a:pPr>
                      <a:r>
                        <a:rPr lang="en-US" sz="2000" kern="1200">
                          <a:effectLst/>
                        </a:rPr>
                        <a:t>index 2</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2000" kern="1200">
                          <a:effectLst/>
                        </a:rPr>
                        <a:t>index 1</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2000" kern="1200">
                          <a:effectLst/>
                        </a:rPr>
                        <a:t>offset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1370510057"/>
                  </a:ext>
                </a:extLst>
              </a:tr>
            </a:tbl>
          </a:graphicData>
        </a:graphic>
      </p:graphicFrame>
      <p:cxnSp>
        <p:nvCxnSpPr>
          <p:cNvPr id="32"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6105697" y="3007155"/>
            <a:ext cx="1737360" cy="365760"/>
          </a:xfrm>
          <a:prstGeom prst="bentConnector3">
            <a:avLst>
              <a:gd name="adj1" fmla="val 100000"/>
            </a:avLst>
          </a:prstGeom>
          <a:ln w="28575">
            <a:tailEnd type="arrow"/>
          </a:ln>
        </p:spPr>
        <p:style>
          <a:lnRef idx="1">
            <a:schemeClr val="accent1"/>
          </a:lnRef>
          <a:fillRef idx="0">
            <a:schemeClr val="accent1"/>
          </a:fillRef>
          <a:effectRef idx="0">
            <a:schemeClr val="accent1"/>
          </a:effectRef>
          <a:fontRef idx="minor">
            <a:schemeClr val="tx1"/>
          </a:fontRef>
        </p:style>
      </p:cxnSp>
      <p:graphicFrame>
        <p:nvGraphicFramePr>
          <p:cNvPr id="33" name="Table 32"/>
          <p:cNvGraphicFramePr>
            <a:graphicFrameLocks noGrp="1"/>
          </p:cNvGraphicFramePr>
          <p:nvPr>
            <p:extLst>
              <p:ext uri="{D42A27DB-BD31-4B8C-83A1-F6EECF244321}">
                <p14:modId xmlns:p14="http://schemas.microsoft.com/office/powerpoint/2010/main" val="3655068076"/>
              </p:ext>
            </p:extLst>
          </p:nvPr>
        </p:nvGraphicFramePr>
        <p:xfrm>
          <a:off x="1966735" y="2972902"/>
          <a:ext cx="1463040" cy="2468880"/>
        </p:xfrm>
        <a:graphic>
          <a:graphicData uri="http://schemas.openxmlformats.org/drawingml/2006/table">
            <a:tbl>
              <a:tblPr bandRow="1">
                <a:tableStyleId>{8799B23B-EC83-4686-B30A-512413B5E67A}</a:tableStyleId>
              </a:tblPr>
              <a:tblGrid>
                <a:gridCol w="1463040">
                  <a:extLst>
                    <a:ext uri="{9D8B030D-6E8A-4147-A177-3AD203B41FA5}">
                      <a16:colId xmlns:a16="http://schemas.microsoft.com/office/drawing/2014/main" val="20000"/>
                    </a:ext>
                  </a:extLst>
                </a:gridCol>
              </a:tblGrid>
              <a:tr h="411480">
                <a:tc>
                  <a:txBody>
                    <a:bodyPr/>
                    <a:lstStyle/>
                    <a:p>
                      <a:pPr algn="ctr"/>
                      <a:r>
                        <a:rPr lang="en-US" dirty="0"/>
                        <a:t>PDE #1023</a:t>
                      </a:r>
                    </a:p>
                  </a:txBody>
                  <a:tcPr/>
                </a:tc>
                <a:extLst>
                  <a:ext uri="{0D108BD9-81ED-4DB2-BD59-A6C34878D82A}">
                    <a16:rowId xmlns:a16="http://schemas.microsoft.com/office/drawing/2014/main" val="10000"/>
                  </a:ext>
                </a:extLst>
              </a:tr>
              <a:tr h="411480">
                <a:tc>
                  <a:txBody>
                    <a:bodyPr/>
                    <a:lstStyle/>
                    <a:p>
                      <a:pPr algn="ctr"/>
                      <a:r>
                        <a:rPr lang="en-US" dirty="0"/>
                        <a:t>PDE #1022</a:t>
                      </a:r>
                    </a:p>
                  </a:txBody>
                  <a:tcPr/>
                </a:tc>
                <a:extLst>
                  <a:ext uri="{0D108BD9-81ED-4DB2-BD59-A6C34878D82A}">
                    <a16:rowId xmlns:a16="http://schemas.microsoft.com/office/drawing/2014/main" val="10001"/>
                  </a:ext>
                </a:extLst>
              </a:tr>
              <a:tr h="411480">
                <a:tc>
                  <a:txBody>
                    <a:bodyPr/>
                    <a:lstStyle/>
                    <a:p>
                      <a:pPr algn="ctr"/>
                      <a:r>
                        <a:rPr lang="en-US"/>
                        <a:t>…</a:t>
                      </a:r>
                    </a:p>
                  </a:txBody>
                  <a:tcPr/>
                </a:tc>
                <a:extLst>
                  <a:ext uri="{0D108BD9-81ED-4DB2-BD59-A6C34878D82A}">
                    <a16:rowId xmlns:a16="http://schemas.microsoft.com/office/drawing/2014/main" val="10002"/>
                  </a:ext>
                </a:extLst>
              </a:tr>
              <a:tr h="411480">
                <a:tc>
                  <a:txBody>
                    <a:bodyPr/>
                    <a:lstStyle/>
                    <a:p>
                      <a:pPr algn="ctr"/>
                      <a:r>
                        <a:rPr lang="en-US"/>
                        <a:t>…</a:t>
                      </a:r>
                    </a:p>
                  </a:txBody>
                  <a:tcPr/>
                </a:tc>
                <a:extLst>
                  <a:ext uri="{0D108BD9-81ED-4DB2-BD59-A6C34878D82A}">
                    <a16:rowId xmlns:a16="http://schemas.microsoft.com/office/drawing/2014/main" val="10003"/>
                  </a:ext>
                </a:extLst>
              </a:tr>
              <a:tr h="411480">
                <a:tc>
                  <a:txBody>
                    <a:bodyPr/>
                    <a:lstStyle/>
                    <a:p>
                      <a:pPr algn="ctr"/>
                      <a:r>
                        <a:rPr lang="en-US" dirty="0"/>
                        <a:t>PDE #1</a:t>
                      </a:r>
                    </a:p>
                  </a:txBody>
                  <a:tcPr/>
                </a:tc>
                <a:extLst>
                  <a:ext uri="{0D108BD9-81ED-4DB2-BD59-A6C34878D82A}">
                    <a16:rowId xmlns:a16="http://schemas.microsoft.com/office/drawing/2014/main" val="10004"/>
                  </a:ext>
                </a:extLst>
              </a:tr>
              <a:tr h="411480">
                <a:tc>
                  <a:txBody>
                    <a:bodyPr/>
                    <a:lstStyle/>
                    <a:p>
                      <a:pPr algn="ctr"/>
                      <a:r>
                        <a:rPr lang="en-US" dirty="0"/>
                        <a:t>PDE #0</a:t>
                      </a:r>
                    </a:p>
                  </a:txBody>
                  <a:tcPr/>
                </a:tc>
                <a:extLst>
                  <a:ext uri="{0D108BD9-81ED-4DB2-BD59-A6C34878D82A}">
                    <a16:rowId xmlns:a16="http://schemas.microsoft.com/office/drawing/2014/main" val="10005"/>
                  </a:ext>
                </a:extLst>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1820211771"/>
              </p:ext>
            </p:extLst>
          </p:nvPr>
        </p:nvGraphicFramePr>
        <p:xfrm>
          <a:off x="4618340" y="2990293"/>
          <a:ext cx="1463040" cy="2468880"/>
        </p:xfrm>
        <a:graphic>
          <a:graphicData uri="http://schemas.openxmlformats.org/drawingml/2006/table">
            <a:tbl>
              <a:tblPr bandRow="1">
                <a:tableStyleId>{8799B23B-EC83-4686-B30A-512413B5E67A}</a:tableStyleId>
              </a:tblPr>
              <a:tblGrid>
                <a:gridCol w="1463040">
                  <a:extLst>
                    <a:ext uri="{9D8B030D-6E8A-4147-A177-3AD203B41FA5}">
                      <a16:colId xmlns:a16="http://schemas.microsoft.com/office/drawing/2014/main" val="20000"/>
                    </a:ext>
                  </a:extLst>
                </a:gridCol>
              </a:tblGrid>
              <a:tr h="411480">
                <a:tc>
                  <a:txBody>
                    <a:bodyPr/>
                    <a:lstStyle/>
                    <a:p>
                      <a:pPr algn="ctr"/>
                      <a:r>
                        <a:rPr lang="en-US" dirty="0"/>
                        <a:t>PTE #1023</a:t>
                      </a:r>
                    </a:p>
                  </a:txBody>
                  <a:tcPr/>
                </a:tc>
                <a:extLst>
                  <a:ext uri="{0D108BD9-81ED-4DB2-BD59-A6C34878D82A}">
                    <a16:rowId xmlns:a16="http://schemas.microsoft.com/office/drawing/2014/main" val="10000"/>
                  </a:ext>
                </a:extLst>
              </a:tr>
              <a:tr h="411480">
                <a:tc>
                  <a:txBody>
                    <a:bodyPr/>
                    <a:lstStyle/>
                    <a:p>
                      <a:pPr algn="ctr"/>
                      <a:r>
                        <a:rPr lang="en-US" dirty="0"/>
                        <a:t>PTE #1022</a:t>
                      </a:r>
                    </a:p>
                  </a:txBody>
                  <a:tcPr/>
                </a:tc>
                <a:extLst>
                  <a:ext uri="{0D108BD9-81ED-4DB2-BD59-A6C34878D82A}">
                    <a16:rowId xmlns:a16="http://schemas.microsoft.com/office/drawing/2014/main" val="10001"/>
                  </a:ext>
                </a:extLst>
              </a:tr>
              <a:tr h="411480">
                <a:tc>
                  <a:txBody>
                    <a:bodyPr/>
                    <a:lstStyle/>
                    <a:p>
                      <a:pPr algn="ctr"/>
                      <a:r>
                        <a:rPr lang="en-US"/>
                        <a:t>…</a:t>
                      </a:r>
                    </a:p>
                  </a:txBody>
                  <a:tcPr/>
                </a:tc>
                <a:extLst>
                  <a:ext uri="{0D108BD9-81ED-4DB2-BD59-A6C34878D82A}">
                    <a16:rowId xmlns:a16="http://schemas.microsoft.com/office/drawing/2014/main" val="10002"/>
                  </a:ext>
                </a:extLst>
              </a:tr>
              <a:tr h="411480">
                <a:tc>
                  <a:txBody>
                    <a:bodyPr/>
                    <a:lstStyle/>
                    <a:p>
                      <a:pPr algn="ctr"/>
                      <a:r>
                        <a:rPr lang="en-US"/>
                        <a:t>…</a:t>
                      </a:r>
                    </a:p>
                  </a:txBody>
                  <a:tcPr/>
                </a:tc>
                <a:extLst>
                  <a:ext uri="{0D108BD9-81ED-4DB2-BD59-A6C34878D82A}">
                    <a16:rowId xmlns:a16="http://schemas.microsoft.com/office/drawing/2014/main" val="10003"/>
                  </a:ext>
                </a:extLst>
              </a:tr>
              <a:tr h="411480">
                <a:tc>
                  <a:txBody>
                    <a:bodyPr/>
                    <a:lstStyle/>
                    <a:p>
                      <a:pPr algn="ctr"/>
                      <a:r>
                        <a:rPr lang="en-US" dirty="0"/>
                        <a:t>PTE</a:t>
                      </a:r>
                      <a:r>
                        <a:rPr lang="en-US" baseline="0" dirty="0"/>
                        <a:t> #1</a:t>
                      </a:r>
                      <a:endParaRPr lang="en-US" dirty="0"/>
                    </a:p>
                  </a:txBody>
                  <a:tcPr/>
                </a:tc>
                <a:extLst>
                  <a:ext uri="{0D108BD9-81ED-4DB2-BD59-A6C34878D82A}">
                    <a16:rowId xmlns:a16="http://schemas.microsoft.com/office/drawing/2014/main" val="10004"/>
                  </a:ext>
                </a:extLst>
              </a:tr>
              <a:tr h="411480">
                <a:tc>
                  <a:txBody>
                    <a:bodyPr/>
                    <a:lstStyle/>
                    <a:p>
                      <a:pPr algn="ctr"/>
                      <a:r>
                        <a:rPr lang="en-US" dirty="0"/>
                        <a:t>PTE #0</a:t>
                      </a:r>
                    </a:p>
                  </a:txBody>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4F982855-CE7C-46BB-A433-FF00B4F2B2C3}"/>
              </a:ext>
            </a:extLst>
          </p:cNvPr>
          <p:cNvSpPr>
            <a:spLocks noGrp="1"/>
          </p:cNvSpPr>
          <p:nvPr>
            <p:ph type="sldNum" sz="quarter" idx="12"/>
          </p:nvPr>
        </p:nvSpPr>
        <p:spPr/>
        <p:txBody>
          <a:bodyPr/>
          <a:lstStyle/>
          <a:p>
            <a:fld id="{0CFEC368-1D7A-4F81-ABF6-AE0E36BAF64C}" type="slidenum">
              <a:rPr lang="en-US" smtClean="0"/>
              <a:pPr/>
              <a:t>35</a:t>
            </a:fld>
            <a:endParaRPr lang="en-US"/>
          </a:p>
        </p:txBody>
      </p:sp>
      <p:sp>
        <p:nvSpPr>
          <p:cNvPr id="3" name="Footer Placeholder 2">
            <a:extLst>
              <a:ext uri="{FF2B5EF4-FFF2-40B4-BE49-F238E27FC236}">
                <a16:creationId xmlns:a16="http://schemas.microsoft.com/office/drawing/2014/main" id="{DA5786A8-94BD-4A20-A910-7B3346969C43}"/>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519180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he-IL" altLang="en-US" dirty="0"/>
              <a:t>דוגמה: תהליך תרגום כתובת וירטואלית</a:t>
            </a:r>
            <a:endParaRPr lang="en-US" dirty="0"/>
          </a:p>
        </p:txBody>
      </p:sp>
      <p:sp>
        <p:nvSpPr>
          <p:cNvPr id="16" name="TextBox 36">
            <a:extLst>
              <a:ext uri="{FF2B5EF4-FFF2-40B4-BE49-F238E27FC236}">
                <a16:creationId xmlns:a16="http://schemas.microsoft.com/office/drawing/2014/main" id="{540DE664-E95B-4A86-AC14-50A6CA26FFED}"/>
              </a:ext>
            </a:extLst>
          </p:cNvPr>
          <p:cNvSpPr txBox="1"/>
          <p:nvPr/>
        </p:nvSpPr>
        <p:spPr>
          <a:xfrm>
            <a:off x="7163092" y="3415300"/>
            <a:ext cx="1463040" cy="246888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nchorCtr="0">
            <a:noAutofit/>
          </a:bodyPr>
          <a:lstStyle/>
          <a:p>
            <a:pPr marL="0" marR="0" algn="ctr">
              <a:spcBef>
                <a:spcPts val="0"/>
              </a:spcBef>
              <a:spcAft>
                <a:spcPts val="0"/>
              </a:spcAft>
            </a:pPr>
            <a:endParaRPr lang="en-US" sz="2000" kern="1200" dirty="0">
              <a:solidFill>
                <a:srgbClr val="000000"/>
              </a:solidFill>
              <a:effectLst/>
              <a:ea typeface="Times New Roman" panose="02020603050405020304" pitchFamily="18" charset="0"/>
              <a:cs typeface="Arial" panose="020B0604020202020204" pitchFamily="34" charset="0"/>
            </a:endParaRPr>
          </a:p>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4KB</a:t>
            </a:r>
            <a:br>
              <a:rPr lang="en-US" sz="2000" kern="1200" dirty="0">
                <a:solidFill>
                  <a:srgbClr val="000000"/>
                </a:solidFill>
                <a:effectLst/>
                <a:ea typeface="Times New Roman" panose="02020603050405020304" pitchFamily="18" charset="0"/>
                <a:cs typeface="Arial" panose="020B0604020202020204" pitchFamily="34" charset="0"/>
              </a:rPr>
            </a:br>
            <a:r>
              <a:rPr lang="en-US" sz="2000" kern="1200" dirty="0">
                <a:solidFill>
                  <a:srgbClr val="000000"/>
                </a:solidFill>
                <a:effectLst/>
                <a:ea typeface="Times New Roman" panose="02020603050405020304" pitchFamily="18" charset="0"/>
                <a:cs typeface="Arial" panose="020B0604020202020204" pitchFamily="34" charset="0"/>
              </a:rPr>
              <a:t>data page</a:t>
            </a:r>
          </a:p>
          <a:p>
            <a:pPr marL="0" marR="0" algn="ctr">
              <a:spcBef>
                <a:spcPts val="0"/>
              </a:spcBef>
              <a:spcAft>
                <a:spcPts val="0"/>
              </a:spcAft>
            </a:pPr>
            <a:endParaRPr lang="en-US" dirty="0">
              <a:effectLst/>
              <a:latin typeface="Times New Roman" panose="02020603050405020304" pitchFamily="18" charset="0"/>
              <a:ea typeface="Times New Roman" panose="02020603050405020304" pitchFamily="18" charset="0"/>
            </a:endParaRPr>
          </a:p>
        </p:txBody>
      </p:sp>
      <p:sp>
        <p:nvSpPr>
          <p:cNvPr id="17" name="Freeform 73">
            <a:extLst>
              <a:ext uri="{FF2B5EF4-FFF2-40B4-BE49-F238E27FC236}">
                <a16:creationId xmlns:a16="http://schemas.microsoft.com/office/drawing/2014/main" id="{CE45CD7C-5EE2-4FB6-8B06-E28C4DC07B9F}"/>
              </a:ext>
            </a:extLst>
          </p:cNvPr>
          <p:cNvSpPr>
            <a:spLocks/>
          </p:cNvSpPr>
          <p:nvPr/>
        </p:nvSpPr>
        <p:spPr>
          <a:xfrm flipV="1">
            <a:off x="3423196" y="4514757"/>
            <a:ext cx="1188720" cy="794346"/>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28575">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cxnSp>
        <p:nvCxnSpPr>
          <p:cNvPr id="18" name="Straight Arrow Connector 17">
            <a:extLst>
              <a:ext uri="{FF2B5EF4-FFF2-40B4-BE49-F238E27FC236}">
                <a16:creationId xmlns:a16="http://schemas.microsoft.com/office/drawing/2014/main" id="{87FD747E-F13C-42DC-9F9C-6D92093EAB3B}"/>
              </a:ext>
            </a:extLst>
          </p:cNvPr>
          <p:cNvCxnSpPr/>
          <p:nvPr/>
        </p:nvCxnSpPr>
        <p:spPr>
          <a:xfrm>
            <a:off x="1325880" y="5884180"/>
            <a:ext cx="64008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TextBox 36">
            <a:extLst>
              <a:ext uri="{FF2B5EF4-FFF2-40B4-BE49-F238E27FC236}">
                <a16:creationId xmlns:a16="http://schemas.microsoft.com/office/drawing/2014/main" id="{075D18E2-87CF-4DFA-BC2F-5FE4796F86BF}"/>
              </a:ext>
            </a:extLst>
          </p:cNvPr>
          <p:cNvSpPr txBox="1"/>
          <p:nvPr/>
        </p:nvSpPr>
        <p:spPr>
          <a:xfrm>
            <a:off x="588711" y="5655580"/>
            <a:ext cx="731520" cy="45720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CR3</a:t>
            </a:r>
            <a:endParaRPr lang="en-US">
              <a:effectLst/>
              <a:latin typeface="Times New Roman" panose="02020603050405020304" pitchFamily="18" charset="0"/>
              <a:ea typeface="Times New Roman" panose="02020603050405020304" pitchFamily="18" charset="0"/>
            </a:endParaRPr>
          </a:p>
        </p:txBody>
      </p:sp>
      <p:sp>
        <p:nvSpPr>
          <p:cNvPr id="21" name="Freeform 78">
            <a:extLst>
              <a:ext uri="{FF2B5EF4-FFF2-40B4-BE49-F238E27FC236}">
                <a16:creationId xmlns:a16="http://schemas.microsoft.com/office/drawing/2014/main" id="{3406A361-FF1A-40F3-A581-DAE4FB501271}"/>
              </a:ext>
            </a:extLst>
          </p:cNvPr>
          <p:cNvSpPr/>
          <p:nvPr/>
        </p:nvSpPr>
        <p:spPr>
          <a:xfrm>
            <a:off x="6087214" y="4514757"/>
            <a:ext cx="1071613" cy="794346"/>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28575">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graphicFrame>
        <p:nvGraphicFramePr>
          <p:cNvPr id="33" name="Table 32"/>
          <p:cNvGraphicFramePr>
            <a:graphicFrameLocks noGrp="1"/>
          </p:cNvGraphicFramePr>
          <p:nvPr>
            <p:extLst>
              <p:ext uri="{D42A27DB-BD31-4B8C-83A1-F6EECF244321}">
                <p14:modId xmlns:p14="http://schemas.microsoft.com/office/powerpoint/2010/main" val="3570703455"/>
              </p:ext>
            </p:extLst>
          </p:nvPr>
        </p:nvGraphicFramePr>
        <p:xfrm>
          <a:off x="1965960" y="3435685"/>
          <a:ext cx="1463040" cy="2468880"/>
        </p:xfrm>
        <a:graphic>
          <a:graphicData uri="http://schemas.openxmlformats.org/drawingml/2006/table">
            <a:tbl>
              <a:tblPr bandRow="1">
                <a:tableStyleId>{8799B23B-EC83-4686-B30A-512413B5E67A}</a:tableStyleId>
              </a:tblPr>
              <a:tblGrid>
                <a:gridCol w="1463040">
                  <a:extLst>
                    <a:ext uri="{9D8B030D-6E8A-4147-A177-3AD203B41FA5}">
                      <a16:colId xmlns:a16="http://schemas.microsoft.com/office/drawing/2014/main" val="20000"/>
                    </a:ext>
                  </a:extLst>
                </a:gridCol>
              </a:tblGrid>
              <a:tr h="411480">
                <a:tc>
                  <a:txBody>
                    <a:bodyPr/>
                    <a:lstStyle/>
                    <a:p>
                      <a:pPr algn="ctr"/>
                      <a:r>
                        <a:rPr lang="en-US" dirty="0"/>
                        <a:t>PDE #1023</a:t>
                      </a:r>
                    </a:p>
                  </a:txBody>
                  <a:tcPr/>
                </a:tc>
                <a:extLst>
                  <a:ext uri="{0D108BD9-81ED-4DB2-BD59-A6C34878D82A}">
                    <a16:rowId xmlns:a16="http://schemas.microsoft.com/office/drawing/2014/main" val="10000"/>
                  </a:ext>
                </a:extLst>
              </a:tr>
              <a:tr h="411480">
                <a:tc>
                  <a:txBody>
                    <a:bodyPr/>
                    <a:lstStyle/>
                    <a:p>
                      <a:pPr algn="ctr"/>
                      <a:r>
                        <a:rPr lang="en-US" dirty="0"/>
                        <a:t>PDE #1022</a:t>
                      </a:r>
                    </a:p>
                  </a:txBody>
                  <a:tcPr/>
                </a:tc>
                <a:extLst>
                  <a:ext uri="{0D108BD9-81ED-4DB2-BD59-A6C34878D82A}">
                    <a16:rowId xmlns:a16="http://schemas.microsoft.com/office/drawing/2014/main" val="10001"/>
                  </a:ext>
                </a:extLst>
              </a:tr>
              <a:tr h="411480">
                <a:tc>
                  <a:txBody>
                    <a:bodyPr/>
                    <a:lstStyle/>
                    <a:p>
                      <a:pPr algn="ctr"/>
                      <a:r>
                        <a:rPr lang="en-US" dirty="0"/>
                        <a:t>…</a:t>
                      </a:r>
                    </a:p>
                  </a:txBody>
                  <a:tcPr/>
                </a:tc>
                <a:extLst>
                  <a:ext uri="{0D108BD9-81ED-4DB2-BD59-A6C34878D82A}">
                    <a16:rowId xmlns:a16="http://schemas.microsoft.com/office/drawing/2014/main" val="10002"/>
                  </a:ext>
                </a:extLst>
              </a:tr>
              <a:tr h="411480">
                <a:tc>
                  <a:txBody>
                    <a:bodyPr/>
                    <a:lstStyle/>
                    <a:p>
                      <a:pPr algn="ctr"/>
                      <a:r>
                        <a:rPr lang="en-US" dirty="0"/>
                        <a:t>…</a:t>
                      </a:r>
                    </a:p>
                  </a:txBody>
                  <a:tcPr/>
                </a:tc>
                <a:extLst>
                  <a:ext uri="{0D108BD9-81ED-4DB2-BD59-A6C34878D82A}">
                    <a16:rowId xmlns:a16="http://schemas.microsoft.com/office/drawing/2014/main" val="10003"/>
                  </a:ext>
                </a:extLst>
              </a:tr>
              <a:tr h="411480">
                <a:tc>
                  <a:txBody>
                    <a:bodyPr/>
                    <a:lstStyle/>
                    <a:p>
                      <a:pPr algn="ctr"/>
                      <a:r>
                        <a:rPr lang="en-US" dirty="0"/>
                        <a:t>PDE #1</a:t>
                      </a:r>
                    </a:p>
                  </a:txBody>
                  <a:tcPr/>
                </a:tc>
                <a:extLst>
                  <a:ext uri="{0D108BD9-81ED-4DB2-BD59-A6C34878D82A}">
                    <a16:rowId xmlns:a16="http://schemas.microsoft.com/office/drawing/2014/main" val="10004"/>
                  </a:ext>
                </a:extLst>
              </a:tr>
              <a:tr h="411480">
                <a:tc>
                  <a:txBody>
                    <a:bodyPr/>
                    <a:lstStyle/>
                    <a:p>
                      <a:pPr algn="ctr"/>
                      <a:r>
                        <a:rPr lang="en-US" dirty="0"/>
                        <a:t>PDE #0</a:t>
                      </a:r>
                    </a:p>
                  </a:txBody>
                  <a:tcPr/>
                </a:tc>
                <a:extLst>
                  <a:ext uri="{0D108BD9-81ED-4DB2-BD59-A6C34878D82A}">
                    <a16:rowId xmlns:a16="http://schemas.microsoft.com/office/drawing/2014/main" val="10005"/>
                  </a:ext>
                </a:extLst>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3381308101"/>
              </p:ext>
            </p:extLst>
          </p:nvPr>
        </p:nvGraphicFramePr>
        <p:xfrm>
          <a:off x="4617565" y="3453076"/>
          <a:ext cx="1463040" cy="2468880"/>
        </p:xfrm>
        <a:graphic>
          <a:graphicData uri="http://schemas.openxmlformats.org/drawingml/2006/table">
            <a:tbl>
              <a:tblPr bandRow="1">
                <a:tableStyleId>{8799B23B-EC83-4686-B30A-512413B5E67A}</a:tableStyleId>
              </a:tblPr>
              <a:tblGrid>
                <a:gridCol w="1463040">
                  <a:extLst>
                    <a:ext uri="{9D8B030D-6E8A-4147-A177-3AD203B41FA5}">
                      <a16:colId xmlns:a16="http://schemas.microsoft.com/office/drawing/2014/main" val="20000"/>
                    </a:ext>
                  </a:extLst>
                </a:gridCol>
              </a:tblGrid>
              <a:tr h="411480">
                <a:tc>
                  <a:txBody>
                    <a:bodyPr/>
                    <a:lstStyle/>
                    <a:p>
                      <a:pPr algn="ctr"/>
                      <a:r>
                        <a:rPr lang="en-US" dirty="0"/>
                        <a:t>PTE #1023</a:t>
                      </a:r>
                    </a:p>
                  </a:txBody>
                  <a:tcPr/>
                </a:tc>
                <a:extLst>
                  <a:ext uri="{0D108BD9-81ED-4DB2-BD59-A6C34878D82A}">
                    <a16:rowId xmlns:a16="http://schemas.microsoft.com/office/drawing/2014/main" val="10000"/>
                  </a:ext>
                </a:extLst>
              </a:tr>
              <a:tr h="411480">
                <a:tc>
                  <a:txBody>
                    <a:bodyPr/>
                    <a:lstStyle/>
                    <a:p>
                      <a:pPr algn="ctr"/>
                      <a:r>
                        <a:rPr lang="en-US" dirty="0"/>
                        <a:t>…</a:t>
                      </a:r>
                    </a:p>
                  </a:txBody>
                  <a:tcPr/>
                </a:tc>
                <a:extLst>
                  <a:ext uri="{0D108BD9-81ED-4DB2-BD59-A6C34878D82A}">
                    <a16:rowId xmlns:a16="http://schemas.microsoft.com/office/drawing/2014/main" val="10001"/>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PTE #288</a:t>
                      </a:r>
                    </a:p>
                  </a:txBody>
                  <a:tcPr/>
                </a:tc>
                <a:extLst>
                  <a:ext uri="{0D108BD9-81ED-4DB2-BD59-A6C34878D82A}">
                    <a16:rowId xmlns:a16="http://schemas.microsoft.com/office/drawing/2014/main" val="10002"/>
                  </a:ext>
                </a:extLst>
              </a:tr>
              <a:tr h="411480">
                <a:tc>
                  <a:txBody>
                    <a:bodyPr/>
                    <a:lstStyle/>
                    <a:p>
                      <a:pPr algn="ctr"/>
                      <a:r>
                        <a:rPr lang="en-US"/>
                        <a:t>…</a:t>
                      </a:r>
                    </a:p>
                  </a:txBody>
                  <a:tcPr/>
                </a:tc>
                <a:extLst>
                  <a:ext uri="{0D108BD9-81ED-4DB2-BD59-A6C34878D82A}">
                    <a16:rowId xmlns:a16="http://schemas.microsoft.com/office/drawing/2014/main" val="10003"/>
                  </a:ext>
                </a:extLst>
              </a:tr>
              <a:tr h="411480">
                <a:tc>
                  <a:txBody>
                    <a:bodyPr/>
                    <a:lstStyle/>
                    <a:p>
                      <a:pPr algn="ctr"/>
                      <a:r>
                        <a:rPr lang="en-US" dirty="0"/>
                        <a:t>PTE #1</a:t>
                      </a:r>
                    </a:p>
                  </a:txBody>
                  <a:tcPr/>
                </a:tc>
                <a:extLst>
                  <a:ext uri="{0D108BD9-81ED-4DB2-BD59-A6C34878D82A}">
                    <a16:rowId xmlns:a16="http://schemas.microsoft.com/office/drawing/2014/main" val="10004"/>
                  </a:ext>
                </a:extLst>
              </a:tr>
              <a:tr h="411480">
                <a:tc>
                  <a:txBody>
                    <a:bodyPr/>
                    <a:lstStyle/>
                    <a:p>
                      <a:pPr algn="ctr"/>
                      <a:r>
                        <a:rPr lang="en-US" dirty="0"/>
                        <a:t>PTE #0</a:t>
                      </a:r>
                    </a:p>
                  </a:txBody>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4F982855-CE7C-46BB-A433-FF00B4F2B2C3}"/>
              </a:ext>
            </a:extLst>
          </p:cNvPr>
          <p:cNvSpPr>
            <a:spLocks noGrp="1"/>
          </p:cNvSpPr>
          <p:nvPr>
            <p:ph type="sldNum" sz="quarter" idx="12"/>
          </p:nvPr>
        </p:nvSpPr>
        <p:spPr/>
        <p:txBody>
          <a:bodyPr/>
          <a:lstStyle/>
          <a:p>
            <a:fld id="{0CFEC368-1D7A-4F81-ABF6-AE0E36BAF64C}" type="slidenum">
              <a:rPr lang="en-US" smtClean="0"/>
              <a:pPr/>
              <a:t>36</a:t>
            </a:fld>
            <a:endParaRPr lang="en-US"/>
          </a:p>
        </p:txBody>
      </p:sp>
      <p:sp>
        <p:nvSpPr>
          <p:cNvPr id="3" name="Footer Placeholder 2">
            <a:extLst>
              <a:ext uri="{FF2B5EF4-FFF2-40B4-BE49-F238E27FC236}">
                <a16:creationId xmlns:a16="http://schemas.microsoft.com/office/drawing/2014/main" id="{DA5786A8-94BD-4A20-A910-7B3346969C43}"/>
              </a:ext>
            </a:extLst>
          </p:cNvPr>
          <p:cNvSpPr>
            <a:spLocks noGrp="1"/>
          </p:cNvSpPr>
          <p:nvPr>
            <p:ph type="ftr" sz="quarter" idx="11"/>
          </p:nvPr>
        </p:nvSpPr>
        <p:spPr/>
        <p:txBody>
          <a:bodyPr/>
          <a:lstStyle/>
          <a:p>
            <a:pPr algn="r"/>
            <a:r>
              <a:rPr lang="he-IL"/>
              <a:t>מערכות הפעלה - תרגול 10</a:t>
            </a:r>
            <a:endParaRPr lang="en-US"/>
          </a:p>
        </p:txBody>
      </p:sp>
      <mc:AlternateContent xmlns:mc="http://schemas.openxmlformats.org/markup-compatibility/2006" xmlns:a14="http://schemas.microsoft.com/office/drawing/2010/main">
        <mc:Choice Requires="a14">
          <p:sp>
            <p:nvSpPr>
              <p:cNvPr id="4" name="TextBox 3"/>
              <p:cNvSpPr txBox="1"/>
              <p:nvPr/>
            </p:nvSpPr>
            <p:spPr>
              <a:xfrm>
                <a:off x="4419601" y="1696720"/>
                <a:ext cx="4267200" cy="369332"/>
              </a:xfrm>
              <a:prstGeom prst="rect">
                <a:avLst/>
              </a:prstGeom>
              <a:noFill/>
            </p:spPr>
            <p:txBody>
              <a:bodyPr wrap="square" rtlCol="0">
                <a:spAutoFit/>
              </a:bodyPr>
              <a:lstStyle/>
              <a:p>
                <a:pPr algn="r" rtl="1"/>
                <a:r>
                  <a:rPr lang="he-IL" b="1" u="sng" dirty="0"/>
                  <a:t>שאלה:</a:t>
                </a:r>
                <a:r>
                  <a:rPr lang="he-IL" dirty="0"/>
                  <a:t> תרגמו את הכתובת</a:t>
                </a:r>
                <a:r>
                  <a:rPr lang="en-US" dirty="0"/>
                  <a:t> </a:t>
                </a:r>
                <a14:m>
                  <m:oMath xmlns:m="http://schemas.openxmlformats.org/officeDocument/2006/math">
                    <m:r>
                      <a:rPr lang="en-US" i="1" smtClean="0">
                        <a:solidFill>
                          <a:schemeClr val="tx1"/>
                        </a:solidFill>
                        <a:latin typeface="Cambria Math" panose="02040503050406030204" pitchFamily="18" charset="0"/>
                      </a:rPr>
                      <m:t>0</m:t>
                    </m:r>
                    <m:r>
                      <a:rPr lang="en-US" i="1" smtClean="0">
                        <a:solidFill>
                          <a:schemeClr val="tx1"/>
                        </a:solidFill>
                        <a:latin typeface="Cambria Math" panose="02040503050406030204" pitchFamily="18" charset="0"/>
                      </a:rPr>
                      <m:t>𝑥</m:t>
                    </m:r>
                    <m:r>
                      <a:rPr lang="en-US" b="1" i="1">
                        <a:solidFill>
                          <a:schemeClr val="tx1"/>
                        </a:solidFill>
                        <a:latin typeface="Cambria Math" panose="02040503050406030204" pitchFamily="18" charset="0"/>
                      </a:rPr>
                      <m:t>𝟎</m:t>
                    </m:r>
                    <m:r>
                      <a:rPr lang="he-IL" b="1" i="1" smtClean="0">
                        <a:solidFill>
                          <a:schemeClr val="tx1"/>
                        </a:solidFill>
                        <a:latin typeface="Cambria Math" panose="02040503050406030204" pitchFamily="18" charset="0"/>
                      </a:rPr>
                      <m:t>𝟎𝟓</m:t>
                    </m:r>
                    <m:r>
                      <a:rPr lang="en-US" b="1" i="1">
                        <a:solidFill>
                          <a:schemeClr val="tx1"/>
                        </a:solidFill>
                        <a:latin typeface="Cambria Math" panose="02040503050406030204" pitchFamily="18" charset="0"/>
                      </a:rPr>
                      <m:t>𝟐𝟎𝟎𝟎𝟒</m:t>
                    </m:r>
                  </m:oMath>
                </a14:m>
                <a:r>
                  <a:rPr lang="en-US" dirty="0">
                    <a:solidFill>
                      <a:schemeClr val="tx1"/>
                    </a:solidFill>
                  </a:rPr>
                  <a:t>  </a:t>
                </a:r>
                <a:endParaRPr lang="en-US" b="1" u="sng" dirty="0"/>
              </a:p>
            </p:txBody>
          </p:sp>
        </mc:Choice>
        <mc:Fallback xmlns="">
          <p:sp>
            <p:nvSpPr>
              <p:cNvPr id="4" name="TextBox 3"/>
              <p:cNvSpPr txBox="1">
                <a:spLocks noRot="1" noChangeAspect="1" noMove="1" noResize="1" noEditPoints="1" noAdjustHandles="1" noChangeArrowheads="1" noChangeShapeType="1" noTextEdit="1"/>
              </p:cNvSpPr>
              <p:nvPr/>
            </p:nvSpPr>
            <p:spPr>
              <a:xfrm>
                <a:off x="4419601" y="1696720"/>
                <a:ext cx="4267200" cy="369332"/>
              </a:xfrm>
              <a:prstGeom prst="rect">
                <a:avLst/>
              </a:prstGeom>
              <a:blipFill>
                <a:blip r:embed="rId3"/>
                <a:stretch>
                  <a:fillRect t="-8197" r="-114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812973" y="1615029"/>
                <a:ext cx="1667444"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0</m:t>
                    </m:r>
                    <m:r>
                      <a:rPr lang="en-US" i="1" smtClean="0">
                        <a:latin typeface="Cambria Math" panose="02040503050406030204" pitchFamily="18" charset="0"/>
                      </a:rPr>
                      <m:t>𝑥</m:t>
                    </m:r>
                    <m:r>
                      <a:rPr lang="en-US" b="1" i="1" smtClean="0">
                        <a:solidFill>
                          <a:srgbClr val="00B0F0"/>
                        </a:solidFill>
                        <a:latin typeface="Cambria Math" panose="02040503050406030204" pitchFamily="18" charset="0"/>
                      </a:rPr>
                      <m:t>𝟎</m:t>
                    </m:r>
                    <m:r>
                      <a:rPr lang="he-IL" b="1" i="1" smtClean="0">
                        <a:solidFill>
                          <a:srgbClr val="00B0F0"/>
                        </a:solidFill>
                        <a:latin typeface="Cambria Math" panose="02040503050406030204" pitchFamily="18" charset="0"/>
                      </a:rPr>
                      <m:t>𝟎</m:t>
                    </m:r>
                    <m:r>
                      <a:rPr lang="he-IL" b="1" i="1" smtClean="0">
                        <a:solidFill>
                          <a:srgbClr val="009999"/>
                        </a:solidFill>
                        <a:latin typeface="Cambria Math" panose="02040503050406030204" pitchFamily="18" charset="0"/>
                      </a:rPr>
                      <m:t>𝟓</m:t>
                    </m:r>
                    <m:r>
                      <a:rPr lang="en-US" b="1" i="1" smtClean="0">
                        <a:solidFill>
                          <a:srgbClr val="00B050"/>
                        </a:solidFill>
                        <a:latin typeface="Cambria Math" panose="02040503050406030204" pitchFamily="18" charset="0"/>
                      </a:rPr>
                      <m:t>𝟐𝟎</m:t>
                    </m:r>
                    <m:r>
                      <a:rPr lang="en-US" b="1" i="1" smtClean="0">
                        <a:solidFill>
                          <a:srgbClr val="FF0000"/>
                        </a:solidFill>
                        <a:latin typeface="Cambria Math" panose="02040503050406030204" pitchFamily="18" charset="0"/>
                      </a:rPr>
                      <m:t>𝟎𝟎</m:t>
                    </m:r>
                    <m:r>
                      <a:rPr lang="en-US" b="1" i="1">
                        <a:solidFill>
                          <a:srgbClr val="FF0000"/>
                        </a:solidFill>
                        <a:latin typeface="Cambria Math" panose="02040503050406030204" pitchFamily="18" charset="0"/>
                      </a:rPr>
                      <m:t>𝟒</m:t>
                    </m:r>
                  </m:oMath>
                </a14:m>
                <a:r>
                  <a:rPr lang="en-US" dirty="0">
                    <a:solidFill>
                      <a:srgbClr val="FF0000"/>
                    </a:solidFill>
                  </a:rPr>
                  <a:t>  </a:t>
                </a:r>
              </a:p>
            </p:txBody>
          </p:sp>
        </mc:Choice>
        <mc:Fallback xmlns="">
          <p:sp>
            <p:nvSpPr>
              <p:cNvPr id="5" name="Rectangle 4"/>
              <p:cNvSpPr>
                <a:spLocks noRot="1" noChangeAspect="1" noMove="1" noResize="1" noEditPoints="1" noAdjustHandles="1" noChangeArrowheads="1" noChangeShapeType="1" noTextEdit="1"/>
              </p:cNvSpPr>
              <p:nvPr/>
            </p:nvSpPr>
            <p:spPr>
              <a:xfrm>
                <a:off x="812973" y="1615029"/>
                <a:ext cx="166744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721533" y="2032846"/>
                <a:ext cx="52166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solidFill>
                            <a:srgbClr val="00B0F0"/>
                          </a:solidFill>
                          <a:latin typeface="Cambria Math" panose="02040503050406030204" pitchFamily="18" charset="0"/>
                        </a:rPr>
                        <m:t>𝟎</m:t>
                      </m:r>
                      <m:r>
                        <a:rPr lang="he-IL" b="1" i="0" smtClean="0">
                          <a:solidFill>
                            <a:srgbClr val="00B0F0"/>
                          </a:solidFill>
                          <a:latin typeface="Cambria Math" panose="02040503050406030204" pitchFamily="18" charset="0"/>
                        </a:rPr>
                        <m:t>𝟎𝟎𝟎</m:t>
                      </m:r>
                      <m:r>
                        <a:rPr lang="he-IL" b="1" i="0" smtClean="0">
                          <a:solidFill>
                            <a:srgbClr val="00B0F0"/>
                          </a:solidFill>
                          <a:latin typeface="Cambria Math" panose="02040503050406030204" pitchFamily="18" charset="0"/>
                        </a:rPr>
                        <m:t> </m:t>
                      </m:r>
                      <m:r>
                        <a:rPr lang="he-IL" b="1" i="0" smtClean="0">
                          <a:solidFill>
                            <a:srgbClr val="00B0F0"/>
                          </a:solidFill>
                          <a:latin typeface="Cambria Math" panose="02040503050406030204" pitchFamily="18" charset="0"/>
                        </a:rPr>
                        <m:t>𝟎𝟎𝟎𝟎</m:t>
                      </m:r>
                      <m:r>
                        <a:rPr lang="he-IL" b="1" i="0" smtClean="0">
                          <a:solidFill>
                            <a:srgbClr val="00B0F0"/>
                          </a:solidFill>
                          <a:latin typeface="Cambria Math" panose="02040503050406030204" pitchFamily="18" charset="0"/>
                        </a:rPr>
                        <m:t> </m:t>
                      </m:r>
                      <m:r>
                        <a:rPr lang="he-IL" b="1" i="0" smtClean="0">
                          <a:solidFill>
                            <a:srgbClr val="00B0F0"/>
                          </a:solidFill>
                          <a:latin typeface="Cambria Math" panose="02040503050406030204" pitchFamily="18" charset="0"/>
                        </a:rPr>
                        <m:t>𝟎𝟏</m:t>
                      </m:r>
                      <m:d>
                        <m:dPr>
                          <m:begChr m:val="|"/>
                          <m:endChr m:val="|"/>
                          <m:ctrlPr>
                            <a:rPr lang="en-US" b="1" i="1" smtClean="0">
                              <a:solidFill>
                                <a:schemeClr val="tx1"/>
                              </a:solidFill>
                              <a:latin typeface="Cambria Math" panose="02040503050406030204" pitchFamily="18" charset="0"/>
                            </a:rPr>
                          </m:ctrlPr>
                        </m:dPr>
                        <m:e>
                          <m:r>
                            <a:rPr lang="he-IL" b="1" i="0" smtClean="0">
                              <a:solidFill>
                                <a:srgbClr val="00B050"/>
                              </a:solidFill>
                              <a:latin typeface="Cambria Math" panose="02040503050406030204" pitchFamily="18" charset="0"/>
                            </a:rPr>
                            <m:t>𝟎𝟏</m:t>
                          </m:r>
                          <m:r>
                            <a:rPr lang="he-IL" b="1" i="0" smtClean="0">
                              <a:solidFill>
                                <a:srgbClr val="00B050"/>
                              </a:solidFill>
                              <a:latin typeface="Cambria Math" panose="02040503050406030204" pitchFamily="18" charset="0"/>
                            </a:rPr>
                            <m:t> </m:t>
                          </m:r>
                          <m:r>
                            <a:rPr lang="he-IL" b="1" i="0" smtClean="0">
                              <a:solidFill>
                                <a:srgbClr val="00B050"/>
                              </a:solidFill>
                              <a:latin typeface="Cambria Math" panose="02040503050406030204" pitchFamily="18" charset="0"/>
                            </a:rPr>
                            <m:t>𝟎𝟎𝟏𝟎</m:t>
                          </m:r>
                          <m:r>
                            <a:rPr lang="he-IL" b="1" i="0" smtClean="0">
                              <a:solidFill>
                                <a:srgbClr val="00B050"/>
                              </a:solidFill>
                              <a:latin typeface="Cambria Math" panose="02040503050406030204" pitchFamily="18" charset="0"/>
                            </a:rPr>
                            <m:t> </m:t>
                          </m:r>
                          <m:r>
                            <a:rPr lang="he-IL" b="1" i="0" smtClean="0">
                              <a:solidFill>
                                <a:srgbClr val="00B050"/>
                              </a:solidFill>
                              <a:latin typeface="Cambria Math" panose="02040503050406030204" pitchFamily="18" charset="0"/>
                            </a:rPr>
                            <m:t>𝟎𝟎𝟎𝟎</m:t>
                          </m:r>
                          <m:r>
                            <a:rPr lang="en-US" b="1" i="0" smtClean="0">
                              <a:solidFill>
                                <a:srgbClr val="00B050"/>
                              </a:solidFill>
                              <a:latin typeface="Cambria Math" panose="02040503050406030204" pitchFamily="18" charset="0"/>
                            </a:rPr>
                            <m:t> </m:t>
                          </m:r>
                        </m:e>
                      </m:d>
                      <m:r>
                        <a:rPr lang="en-US" b="1" i="0" smtClean="0">
                          <a:solidFill>
                            <a:schemeClr val="tx1"/>
                          </a:solidFill>
                          <a:latin typeface="Cambria Math" panose="02040503050406030204" pitchFamily="18" charset="0"/>
                        </a:rPr>
                        <m:t> </m:t>
                      </m:r>
                      <m:r>
                        <a:rPr lang="he-IL" b="1" i="0" smtClean="0">
                          <a:solidFill>
                            <a:srgbClr val="FF0000"/>
                          </a:solidFill>
                          <a:latin typeface="Cambria Math" panose="02040503050406030204" pitchFamily="18" charset="0"/>
                        </a:rPr>
                        <m:t>𝟎𝟎𝟎𝟎</m:t>
                      </m:r>
                      <m:r>
                        <a:rPr lang="he-IL" b="1" i="0" smtClean="0">
                          <a:solidFill>
                            <a:srgbClr val="FF0000"/>
                          </a:solidFill>
                          <a:latin typeface="Cambria Math" panose="02040503050406030204" pitchFamily="18" charset="0"/>
                        </a:rPr>
                        <m:t> </m:t>
                      </m:r>
                      <m:r>
                        <a:rPr lang="he-IL" b="1" i="0" smtClean="0">
                          <a:solidFill>
                            <a:srgbClr val="FF0000"/>
                          </a:solidFill>
                          <a:latin typeface="Cambria Math" panose="02040503050406030204" pitchFamily="18" charset="0"/>
                        </a:rPr>
                        <m:t>𝟎𝟎𝟎𝟎</m:t>
                      </m:r>
                      <m:r>
                        <a:rPr lang="he-IL" b="1" i="0" smtClean="0">
                          <a:solidFill>
                            <a:srgbClr val="FF0000"/>
                          </a:solidFill>
                          <a:latin typeface="Cambria Math" panose="02040503050406030204" pitchFamily="18" charset="0"/>
                        </a:rPr>
                        <m:t> </m:t>
                      </m:r>
                      <m:r>
                        <a:rPr lang="he-IL" b="1" i="0" smtClean="0">
                          <a:solidFill>
                            <a:srgbClr val="FF0000"/>
                          </a:solidFill>
                          <a:latin typeface="Cambria Math" panose="02040503050406030204" pitchFamily="18" charset="0"/>
                        </a:rPr>
                        <m:t>𝟎𝟏𝟎𝟎</m:t>
                      </m:r>
                    </m:oMath>
                  </m:oMathPara>
                </a14:m>
                <a:endParaRPr lang="en-US" b="1" dirty="0">
                  <a:solidFill>
                    <a:srgbClr val="FF0000"/>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721533" y="2032846"/>
                <a:ext cx="5216684" cy="369332"/>
              </a:xfrm>
              <a:prstGeom prst="rect">
                <a:avLst/>
              </a:prstGeom>
              <a:blipFill>
                <a:blip r:embed="rId5"/>
                <a:stretch>
                  <a:fillRect/>
                </a:stretch>
              </a:blipFill>
            </p:spPr>
            <p:txBody>
              <a:bodyPr/>
              <a:lstStyle/>
              <a:p>
                <a:r>
                  <a:rPr lang="en-US">
                    <a:noFill/>
                  </a:rPr>
                  <a:t> </a:t>
                </a:r>
              </a:p>
            </p:txBody>
          </p:sp>
        </mc:Fallback>
      </mc:AlternateContent>
      <p:sp>
        <p:nvSpPr>
          <p:cNvPr id="6" name="TextBox 5"/>
          <p:cNvSpPr txBox="1"/>
          <p:nvPr/>
        </p:nvSpPr>
        <p:spPr>
          <a:xfrm>
            <a:off x="2480417" y="2470891"/>
            <a:ext cx="1248303" cy="369332"/>
          </a:xfrm>
          <a:prstGeom prst="rect">
            <a:avLst/>
          </a:prstGeom>
          <a:noFill/>
        </p:spPr>
        <p:txBody>
          <a:bodyPr wrap="square" rtlCol="0">
            <a:spAutoFit/>
          </a:bodyPr>
          <a:lstStyle/>
          <a:p>
            <a:pPr algn="r" rtl="1"/>
            <a:r>
              <a:rPr lang="he-IL" dirty="0"/>
              <a:t>כניסה 288</a:t>
            </a:r>
            <a:r>
              <a:rPr lang="en-US" dirty="0"/>
              <a:t> </a:t>
            </a:r>
          </a:p>
        </p:txBody>
      </p:sp>
      <p:sp>
        <p:nvSpPr>
          <p:cNvPr id="29" name="TextBox 28"/>
          <p:cNvSpPr txBox="1"/>
          <p:nvPr/>
        </p:nvSpPr>
        <p:spPr>
          <a:xfrm>
            <a:off x="1036320" y="2453567"/>
            <a:ext cx="1021855" cy="369332"/>
          </a:xfrm>
          <a:prstGeom prst="rect">
            <a:avLst/>
          </a:prstGeom>
          <a:noFill/>
        </p:spPr>
        <p:txBody>
          <a:bodyPr wrap="square" rtlCol="0">
            <a:spAutoFit/>
          </a:bodyPr>
          <a:lstStyle/>
          <a:p>
            <a:pPr algn="r" rtl="1"/>
            <a:r>
              <a:rPr lang="he-IL" dirty="0"/>
              <a:t>כניסה 1</a:t>
            </a:r>
            <a:endParaRPr lang="en-US" dirty="0"/>
          </a:p>
        </p:txBody>
      </p:sp>
      <p:sp>
        <p:nvSpPr>
          <p:cNvPr id="30" name="TextBox 29"/>
          <p:cNvSpPr txBox="1"/>
          <p:nvPr/>
        </p:nvSpPr>
        <p:spPr>
          <a:xfrm>
            <a:off x="4066617" y="2448241"/>
            <a:ext cx="1248303" cy="369332"/>
          </a:xfrm>
          <a:prstGeom prst="rect">
            <a:avLst/>
          </a:prstGeom>
          <a:noFill/>
        </p:spPr>
        <p:txBody>
          <a:bodyPr wrap="square" rtlCol="0">
            <a:spAutoFit/>
          </a:bodyPr>
          <a:lstStyle/>
          <a:p>
            <a:pPr algn="r" rtl="1"/>
            <a:r>
              <a:rPr lang="he-IL" dirty="0"/>
              <a:t>בייט 4</a:t>
            </a:r>
            <a:endParaRPr lang="en-US" dirty="0"/>
          </a:p>
        </p:txBody>
      </p:sp>
      <p:sp>
        <p:nvSpPr>
          <p:cNvPr id="20" name="TextBox 36">
            <a:extLst>
              <a:ext uri="{FF2B5EF4-FFF2-40B4-BE49-F238E27FC236}">
                <a16:creationId xmlns:a16="http://schemas.microsoft.com/office/drawing/2014/main" id="{E12D64CE-FD2F-524A-8B61-4274818BB8B7}"/>
              </a:ext>
            </a:extLst>
          </p:cNvPr>
          <p:cNvSpPr txBox="1"/>
          <p:nvPr/>
        </p:nvSpPr>
        <p:spPr>
          <a:xfrm>
            <a:off x="7165057" y="5466362"/>
            <a:ext cx="395368" cy="4215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nchorCtr="0">
            <a:noAutofit/>
          </a:bodyPr>
          <a:lstStyle/>
          <a:p>
            <a:pPr marL="0" marR="0" algn="ctr">
              <a:spcBef>
                <a:spcPts val="0"/>
              </a:spcBef>
              <a:spcAft>
                <a:spcPts val="0"/>
              </a:spcAft>
            </a:pPr>
            <a:r>
              <a:rPr lang="en-US" dirty="0">
                <a:effectLst/>
                <a:ea typeface="Times New Roman" panose="02020603050405020304" pitchFamily="18" charset="0"/>
              </a:rPr>
              <a:t>0</a:t>
            </a:r>
          </a:p>
        </p:txBody>
      </p:sp>
      <p:sp>
        <p:nvSpPr>
          <p:cNvPr id="34" name="TextBox 36">
            <a:extLst>
              <a:ext uri="{FF2B5EF4-FFF2-40B4-BE49-F238E27FC236}">
                <a16:creationId xmlns:a16="http://schemas.microsoft.com/office/drawing/2014/main" id="{CB57E966-661E-7F40-BC98-56534D961B06}"/>
              </a:ext>
            </a:extLst>
          </p:cNvPr>
          <p:cNvSpPr txBox="1"/>
          <p:nvPr/>
        </p:nvSpPr>
        <p:spPr>
          <a:xfrm>
            <a:off x="7516681" y="5470000"/>
            <a:ext cx="395368" cy="4215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nchorCtr="0">
            <a:noAutofit/>
          </a:bodyPr>
          <a:lstStyle/>
          <a:p>
            <a:pPr marL="0" marR="0" algn="ctr">
              <a:spcBef>
                <a:spcPts val="0"/>
              </a:spcBef>
              <a:spcAft>
                <a:spcPts val="0"/>
              </a:spcAft>
            </a:pPr>
            <a:r>
              <a:rPr lang="en-US" sz="2000" kern="1200" dirty="0">
                <a:solidFill>
                  <a:srgbClr val="000000"/>
                </a:solidFill>
                <a:ea typeface="Times New Roman" panose="02020603050405020304" pitchFamily="18" charset="0"/>
                <a:cs typeface="Arial" panose="020B0604020202020204" pitchFamily="34" charset="0"/>
              </a:rPr>
              <a:t>1</a:t>
            </a:r>
            <a:endParaRPr lang="en-US" sz="2000" kern="1200" dirty="0">
              <a:solidFill>
                <a:srgbClr val="000000"/>
              </a:solidFill>
              <a:effectLst/>
              <a:ea typeface="Times New Roman" panose="02020603050405020304" pitchFamily="18" charset="0"/>
              <a:cs typeface="Arial" panose="020B0604020202020204" pitchFamily="34" charset="0"/>
            </a:endParaRPr>
          </a:p>
        </p:txBody>
      </p:sp>
      <p:sp>
        <p:nvSpPr>
          <p:cNvPr id="35" name="TextBox 36">
            <a:extLst>
              <a:ext uri="{FF2B5EF4-FFF2-40B4-BE49-F238E27FC236}">
                <a16:creationId xmlns:a16="http://schemas.microsoft.com/office/drawing/2014/main" id="{E7858F39-22DD-C144-A8F3-7D11419AA034}"/>
              </a:ext>
            </a:extLst>
          </p:cNvPr>
          <p:cNvSpPr txBox="1"/>
          <p:nvPr/>
        </p:nvSpPr>
        <p:spPr>
          <a:xfrm>
            <a:off x="7902788" y="5470803"/>
            <a:ext cx="395368" cy="4215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nchorCtr="0">
            <a:noAutofit/>
          </a:bodyPr>
          <a:lstStyle/>
          <a:p>
            <a:pPr marL="0" marR="0" algn="ctr">
              <a:spcBef>
                <a:spcPts val="0"/>
              </a:spcBef>
              <a:spcAft>
                <a:spcPts val="0"/>
              </a:spcAft>
            </a:pPr>
            <a:r>
              <a:rPr lang="en-US" sz="2000" kern="1200" dirty="0">
                <a:solidFill>
                  <a:srgbClr val="000000"/>
                </a:solidFill>
                <a:ea typeface="Times New Roman" panose="02020603050405020304" pitchFamily="18" charset="0"/>
                <a:cs typeface="Arial" panose="020B0604020202020204" pitchFamily="34" charset="0"/>
              </a:rPr>
              <a:t>2</a:t>
            </a:r>
            <a:endParaRPr lang="en-US" sz="2000" kern="1200" dirty="0">
              <a:solidFill>
                <a:srgbClr val="000000"/>
              </a:solidFill>
              <a:effectLst/>
              <a:ea typeface="Times New Roman" panose="02020603050405020304" pitchFamily="18" charset="0"/>
              <a:cs typeface="Arial" panose="020B0604020202020204" pitchFamily="34" charset="0"/>
            </a:endParaRPr>
          </a:p>
        </p:txBody>
      </p:sp>
      <p:sp>
        <p:nvSpPr>
          <p:cNvPr id="37" name="TextBox 36">
            <a:extLst>
              <a:ext uri="{FF2B5EF4-FFF2-40B4-BE49-F238E27FC236}">
                <a16:creationId xmlns:a16="http://schemas.microsoft.com/office/drawing/2014/main" id="{DD8B8216-5917-FE42-B2AD-095EF06EB225}"/>
              </a:ext>
            </a:extLst>
          </p:cNvPr>
          <p:cNvSpPr txBox="1"/>
          <p:nvPr/>
        </p:nvSpPr>
        <p:spPr>
          <a:xfrm>
            <a:off x="8251491" y="5471662"/>
            <a:ext cx="374641" cy="4215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nchorCtr="0">
            <a:noAutofit/>
          </a:bodyPr>
          <a:lstStyle/>
          <a:p>
            <a:pPr marL="0" marR="0" algn="ctr">
              <a:spcBef>
                <a:spcPts val="0"/>
              </a:spcBef>
              <a:spcAft>
                <a:spcPts val="0"/>
              </a:spcAft>
            </a:pPr>
            <a:r>
              <a:rPr lang="en-US" sz="2000" kern="1200" dirty="0">
                <a:solidFill>
                  <a:srgbClr val="000000"/>
                </a:solidFill>
                <a:ea typeface="Times New Roman" panose="02020603050405020304" pitchFamily="18" charset="0"/>
                <a:cs typeface="Arial" panose="020B0604020202020204" pitchFamily="34" charset="0"/>
              </a:rPr>
              <a:t>3</a:t>
            </a:r>
            <a:endParaRPr lang="en-US" sz="2000" kern="1200" dirty="0">
              <a:solidFill>
                <a:srgbClr val="000000"/>
              </a:solidFill>
              <a:effectLst/>
              <a:ea typeface="Times New Roman" panose="02020603050405020304" pitchFamily="18" charset="0"/>
              <a:cs typeface="Arial" panose="020B0604020202020204" pitchFamily="34" charset="0"/>
            </a:endParaRPr>
          </a:p>
        </p:txBody>
      </p:sp>
      <p:sp>
        <p:nvSpPr>
          <p:cNvPr id="38" name="TextBox 37">
            <a:extLst>
              <a:ext uri="{FF2B5EF4-FFF2-40B4-BE49-F238E27FC236}">
                <a16:creationId xmlns:a16="http://schemas.microsoft.com/office/drawing/2014/main" id="{C4173428-E861-8941-B3CC-D23D688E41EB}"/>
              </a:ext>
            </a:extLst>
          </p:cNvPr>
          <p:cNvSpPr txBox="1"/>
          <p:nvPr/>
        </p:nvSpPr>
        <p:spPr>
          <a:xfrm>
            <a:off x="7158828" y="5087390"/>
            <a:ext cx="349618" cy="382626"/>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nchorCtr="0">
            <a:noAutofit/>
          </a:bodyPr>
          <a:lstStyle/>
          <a:p>
            <a:pPr marL="0" marR="0" algn="ctr">
              <a:spcBef>
                <a:spcPts val="0"/>
              </a:spcBef>
              <a:spcAft>
                <a:spcPts val="0"/>
              </a:spcAft>
            </a:pPr>
            <a:r>
              <a:rPr lang="en-US" sz="2000" kern="1200" dirty="0">
                <a:solidFill>
                  <a:srgbClr val="000000"/>
                </a:solidFill>
                <a:ea typeface="Times New Roman" panose="02020603050405020304" pitchFamily="18" charset="0"/>
                <a:cs typeface="Arial" panose="020B0604020202020204" pitchFamily="34" charset="0"/>
              </a:rPr>
              <a:t>4</a:t>
            </a:r>
            <a:endParaRPr lang="en-US" sz="2000" kern="1200" dirty="0">
              <a:solidFill>
                <a:srgbClr val="000000"/>
              </a:solidFill>
              <a:effectLs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41873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animBg="1"/>
      <p:bldP spid="21" grpId="0" animBg="1"/>
      <p:bldP spid="5" grpId="0"/>
      <p:bldP spid="26" grpId="0"/>
      <p:bldP spid="6" grpId="0"/>
      <p:bldP spid="29" grpId="0"/>
      <p:bldP spid="30" grpId="0"/>
      <p:bldP spid="20" grpId="0" animBg="1"/>
      <p:bldP spid="34" grpId="0" animBg="1"/>
      <p:bldP spid="35" grpId="0" animBg="1"/>
      <p:bldP spid="37" grpId="0" animBg="1"/>
      <p:bldP spid="3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a:extLst>
              <a:ext uri="{FF2B5EF4-FFF2-40B4-BE49-F238E27FC236}">
                <a16:creationId xmlns:a16="http://schemas.microsoft.com/office/drawing/2014/main" id="{2402F9D2-79C3-423A-9BEE-1BA27A116BBF}"/>
              </a:ext>
            </a:extLst>
          </p:cNvPr>
          <p:cNvSpPr>
            <a:spLocks noGrp="1" noChangeArrowheads="1"/>
          </p:cNvSpPr>
          <p:nvPr>
            <p:ph type="title"/>
          </p:nvPr>
        </p:nvSpPr>
        <p:spPr/>
        <p:txBody>
          <a:bodyPr/>
          <a:lstStyle/>
          <a:p>
            <a:r>
              <a:rPr lang="he-IL" altLang="en-US"/>
              <a:t>מבנה כניסה בטבלת הדפים</a:t>
            </a:r>
            <a:endParaRPr lang="en-US" altLang="en-US"/>
          </a:p>
        </p:txBody>
      </p:sp>
      <p:sp>
        <p:nvSpPr>
          <p:cNvPr id="20486" name="Rectangle 3">
            <a:extLst>
              <a:ext uri="{FF2B5EF4-FFF2-40B4-BE49-F238E27FC236}">
                <a16:creationId xmlns:a16="http://schemas.microsoft.com/office/drawing/2014/main" id="{A8D4475E-D9B5-4A48-9008-94F66E8AA1D2}"/>
              </a:ext>
            </a:extLst>
          </p:cNvPr>
          <p:cNvSpPr>
            <a:spLocks noGrp="1" noChangeArrowheads="1"/>
          </p:cNvSpPr>
          <p:nvPr>
            <p:ph idx="1"/>
          </p:nvPr>
        </p:nvSpPr>
        <p:spPr/>
        <p:txBody>
          <a:bodyPr>
            <a:normAutofit lnSpcReduction="10000"/>
          </a:bodyPr>
          <a:lstStyle/>
          <a:p>
            <a:r>
              <a:rPr lang="he-IL" altLang="en-US" dirty="0"/>
              <a:t>כניסה ברמה הראשונה נקראת </a:t>
            </a:r>
            <a:r>
              <a:rPr lang="en-US" altLang="en-US" b="1" dirty="0">
                <a:solidFill>
                  <a:srgbClr val="0000FF"/>
                </a:solidFill>
              </a:rPr>
              <a:t>PDE</a:t>
            </a:r>
            <a:r>
              <a:rPr lang="en-US" altLang="en-US" dirty="0"/>
              <a:t> = page directory entry</a:t>
            </a:r>
            <a:r>
              <a:rPr lang="he-IL" altLang="en-US" dirty="0"/>
              <a:t>.</a:t>
            </a:r>
          </a:p>
          <a:p>
            <a:r>
              <a:rPr lang="he-IL" altLang="en-US" dirty="0"/>
              <a:t>כניסה ברמה </a:t>
            </a:r>
            <a:r>
              <a:rPr lang="he-IL" altLang="en-US" dirty="0" err="1"/>
              <a:t>השניה</a:t>
            </a:r>
            <a:r>
              <a:rPr lang="he-IL" altLang="en-US" dirty="0"/>
              <a:t> נקראת </a:t>
            </a:r>
            <a:r>
              <a:rPr lang="en-US" altLang="en-US" b="1" dirty="0">
                <a:solidFill>
                  <a:srgbClr val="0000FF"/>
                </a:solidFill>
              </a:rPr>
              <a:t>PTE</a:t>
            </a:r>
            <a:r>
              <a:rPr lang="en-US" altLang="en-US" dirty="0"/>
              <a:t> = page table entry</a:t>
            </a:r>
            <a:r>
              <a:rPr lang="he-IL" altLang="en-US" dirty="0"/>
              <a:t>.</a:t>
            </a:r>
          </a:p>
          <a:p>
            <a:pPr lvl="1"/>
            <a:r>
              <a:rPr lang="he-IL" altLang="en-US" dirty="0"/>
              <a:t>בפועל, קוראים לכל הכניסות בכל הרמות </a:t>
            </a:r>
            <a:r>
              <a:rPr lang="en-US" altLang="en-US" dirty="0"/>
              <a:t>PTE</a:t>
            </a:r>
            <a:r>
              <a:rPr lang="he-IL" altLang="en-US" dirty="0"/>
              <a:t>.</a:t>
            </a:r>
          </a:p>
          <a:p>
            <a:r>
              <a:rPr lang="he-IL" altLang="en-US" dirty="0"/>
              <a:t>כל כניסה בטבלת הדפים היא בגודל </a:t>
            </a:r>
            <a:r>
              <a:rPr lang="en-US" altLang="en-US" dirty="0"/>
              <a:t>bit</a:t>
            </a:r>
            <a:r>
              <a:rPr lang="he-IL" altLang="en-US" dirty="0"/>
              <a:t> </a:t>
            </a:r>
            <a:r>
              <a:rPr lang="he-IL" altLang="en-US" b="1" dirty="0"/>
              <a:t>32</a:t>
            </a:r>
            <a:r>
              <a:rPr lang="he-IL" altLang="en-US" dirty="0"/>
              <a:t>.</a:t>
            </a:r>
          </a:p>
          <a:p>
            <a:endParaRPr lang="he-IL" altLang="en-US" dirty="0"/>
          </a:p>
          <a:p>
            <a:r>
              <a:rPr lang="he-IL" altLang="en-US" dirty="0"/>
              <a:t>המידע שכניסה מכילה תלוי בביט</a:t>
            </a:r>
            <a:r>
              <a:rPr lang="en-US" altLang="en-US" b="1" dirty="0">
                <a:solidFill>
                  <a:srgbClr val="0000FF"/>
                </a:solidFill>
              </a:rPr>
              <a:t>present</a:t>
            </a:r>
            <a:r>
              <a:rPr lang="en-US" altLang="en-US" dirty="0"/>
              <a:t> </a:t>
            </a:r>
            <a:r>
              <a:rPr lang="he-IL" altLang="en-US" dirty="0"/>
              <a:t> (ביט 0 של ה-</a:t>
            </a:r>
            <a:r>
              <a:rPr lang="en-US" altLang="en-US" dirty="0"/>
              <a:t>PTE</a:t>
            </a:r>
            <a:r>
              <a:rPr lang="he-IL" altLang="en-US" dirty="0"/>
              <a:t>), המציין האם הדף נמצא בזיכרון הראשי.</a:t>
            </a:r>
          </a:p>
          <a:p>
            <a:r>
              <a:rPr lang="en-US" altLang="en-US" dirty="0"/>
              <a:t>present == 1</a:t>
            </a:r>
            <a:r>
              <a:rPr lang="he-IL" altLang="en-US" dirty="0"/>
              <a:t>: הדף נמצא בזיכרון הפיזי.</a:t>
            </a:r>
          </a:p>
          <a:p>
            <a:pPr lvl="1"/>
            <a:r>
              <a:rPr lang="he-IL" altLang="en-US" dirty="0"/>
              <a:t>הכניסה מכילה שדות המתארים את הדף בזיכרון הראשי.</a:t>
            </a:r>
          </a:p>
          <a:p>
            <a:r>
              <a:rPr lang="en-US" altLang="en-US" dirty="0"/>
              <a:t>present == 0</a:t>
            </a:r>
            <a:r>
              <a:rPr lang="he-IL" altLang="en-US" dirty="0"/>
              <a:t>: הדף נמצא באזור ה-</a:t>
            </a:r>
            <a:r>
              <a:rPr lang="en-US" altLang="en-US" b="1" dirty="0">
                <a:solidFill>
                  <a:srgbClr val="0000FF"/>
                </a:solidFill>
              </a:rPr>
              <a:t>swap</a:t>
            </a:r>
            <a:r>
              <a:rPr lang="he-IL" altLang="en-US" dirty="0"/>
              <a:t> של הדיסק.</a:t>
            </a:r>
            <a:endParaRPr lang="en-US" altLang="en-US" dirty="0"/>
          </a:p>
          <a:p>
            <a:pPr lvl="1"/>
            <a:r>
              <a:rPr lang="he-IL" altLang="en-US" dirty="0"/>
              <a:t>הכניסה עתה תכיל </a:t>
            </a:r>
            <a:r>
              <a:rPr lang="he-IL" altLang="en-US" b="1" dirty="0"/>
              <a:t>את כתובת הדף ב- </a:t>
            </a:r>
            <a:r>
              <a:rPr lang="en-US" altLang="en-US" b="1" dirty="0"/>
              <a:t>swap area</a:t>
            </a:r>
            <a:endParaRPr lang="he-IL" altLang="en-US" b="1" dirty="0"/>
          </a:p>
          <a:p>
            <a:r>
              <a:rPr lang="he-IL" altLang="en-US" b="1" u="sng" dirty="0"/>
              <a:t>שאלה:</a:t>
            </a:r>
            <a:r>
              <a:rPr lang="he-IL" altLang="en-US" dirty="0"/>
              <a:t> האם תתכן אופציה נוספת? </a:t>
            </a:r>
            <a:endParaRPr lang="he-IL" altLang="en-US" b="1" u="sng" dirty="0"/>
          </a:p>
          <a:p>
            <a:pPr lvl="1"/>
            <a:endParaRPr lang="he-IL" altLang="en-US" b="1" dirty="0"/>
          </a:p>
          <a:p>
            <a:pPr marL="0" indent="0">
              <a:buNone/>
            </a:pPr>
            <a:endParaRPr lang="he-IL" altLang="en-US" dirty="0"/>
          </a:p>
        </p:txBody>
      </p:sp>
      <p:sp>
        <p:nvSpPr>
          <p:cNvPr id="4" name="Slide Number Placeholder 3">
            <a:extLst>
              <a:ext uri="{FF2B5EF4-FFF2-40B4-BE49-F238E27FC236}">
                <a16:creationId xmlns:a16="http://schemas.microsoft.com/office/drawing/2014/main" id="{C5601FA4-D28A-4FCB-AAB5-B6D2F67D3976}"/>
              </a:ext>
            </a:extLst>
          </p:cNvPr>
          <p:cNvSpPr>
            <a:spLocks noGrp="1"/>
          </p:cNvSpPr>
          <p:nvPr>
            <p:ph type="sldNum" sz="quarter" idx="12"/>
          </p:nvPr>
        </p:nvSpPr>
        <p:spPr/>
        <p:txBody>
          <a:bodyPr/>
          <a:lstStyle/>
          <a:p>
            <a:fld id="{0CFEC368-1D7A-4F81-ABF6-AE0E36BAF64C}" type="slidenum">
              <a:rPr lang="en-US" smtClean="0"/>
              <a:pPr/>
              <a:t>37</a:t>
            </a:fld>
            <a:endParaRPr lang="en-US"/>
          </a:p>
        </p:txBody>
      </p:sp>
      <p:sp>
        <p:nvSpPr>
          <p:cNvPr id="3" name="Footer Placeholder 2">
            <a:extLst>
              <a:ext uri="{FF2B5EF4-FFF2-40B4-BE49-F238E27FC236}">
                <a16:creationId xmlns:a16="http://schemas.microsoft.com/office/drawing/2014/main" id="{9486811A-43A3-4F81-BAE4-B4C328E6BED2}"/>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45882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48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48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48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48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4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e-IL" dirty="0"/>
              <a:t>סיביות הבקרה וביט </a:t>
            </a:r>
            <a:r>
              <a:rPr lang="en-US" dirty="0"/>
              <a:t>Present</a:t>
            </a:r>
          </a:p>
        </p:txBody>
      </p:sp>
      <p:sp>
        <p:nvSpPr>
          <p:cNvPr id="2" name="Footer Placeholder 1">
            <a:extLst>
              <a:ext uri="{FF2B5EF4-FFF2-40B4-BE49-F238E27FC236}">
                <a16:creationId xmlns:a16="http://schemas.microsoft.com/office/drawing/2014/main" id="{36D921CA-527F-43F3-907C-FF3A445E98E8}"/>
              </a:ext>
            </a:extLst>
          </p:cNvPr>
          <p:cNvSpPr>
            <a:spLocks noGrp="1"/>
          </p:cNvSpPr>
          <p:nvPr>
            <p:ph type="ftr" sz="quarter" idx="11"/>
          </p:nvPr>
        </p:nvSpPr>
        <p:spPr/>
        <p:txBody>
          <a:bodyPr/>
          <a:lstStyle/>
          <a:p>
            <a:pPr algn="r"/>
            <a:r>
              <a:rPr lang="he-IL"/>
              <a:t>מערכות הפעלה - תרגול 10</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38</a:t>
            </a:fld>
            <a:endParaRPr lang="en-US"/>
          </a:p>
        </p:txBody>
      </p:sp>
      <p:pic>
        <p:nvPicPr>
          <p:cNvPr id="6" name="Content Placeholder 5"/>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1" b="-771"/>
          <a:stretch/>
        </p:blipFill>
        <p:spPr>
          <a:xfrm>
            <a:off x="1284288" y="1999615"/>
            <a:ext cx="6869112" cy="4102100"/>
          </a:xfrm>
          <a:prstGeom prst="rect">
            <a:avLst/>
          </a:prstGeom>
        </p:spPr>
      </p:pic>
      <p:sp>
        <p:nvSpPr>
          <p:cNvPr id="4" name="Rectangle 3"/>
          <p:cNvSpPr/>
          <p:nvPr/>
        </p:nvSpPr>
        <p:spPr>
          <a:xfrm>
            <a:off x="7833360" y="2956560"/>
            <a:ext cx="320040" cy="924560"/>
          </a:xfrm>
          <a:prstGeom prst="rect">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22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a:extLst>
              <a:ext uri="{FF2B5EF4-FFF2-40B4-BE49-F238E27FC236}">
                <a16:creationId xmlns:a16="http://schemas.microsoft.com/office/drawing/2014/main" id="{E0FD8757-BD60-4D99-8E80-0B2CBCE8ED92}"/>
              </a:ext>
            </a:extLst>
          </p:cNvPr>
          <p:cNvSpPr>
            <a:spLocks noGrp="1" noChangeArrowheads="1"/>
          </p:cNvSpPr>
          <p:nvPr>
            <p:ph type="title"/>
          </p:nvPr>
        </p:nvSpPr>
        <p:spPr/>
        <p:txBody>
          <a:bodyPr>
            <a:normAutofit/>
          </a:bodyPr>
          <a:lstStyle/>
          <a:p>
            <a:r>
              <a:rPr lang="he-IL" altLang="en-US" dirty="0"/>
              <a:t>סיביות בקרה נוספות, כאשר </a:t>
            </a:r>
            <a:r>
              <a:rPr lang="en-US" altLang="en-US" dirty="0"/>
              <a:t>present==1</a:t>
            </a:r>
            <a:r>
              <a:rPr lang="he-IL" altLang="en-US" dirty="0"/>
              <a:t> </a:t>
            </a:r>
            <a:endParaRPr lang="en-US" altLang="en-US" dirty="0"/>
          </a:p>
        </p:txBody>
      </p:sp>
      <p:sp>
        <p:nvSpPr>
          <p:cNvPr id="21510" name="Rectangle 3">
            <a:extLst>
              <a:ext uri="{FF2B5EF4-FFF2-40B4-BE49-F238E27FC236}">
                <a16:creationId xmlns:a16="http://schemas.microsoft.com/office/drawing/2014/main" id="{474AD976-1FFB-43C8-9CBE-94CC48E6CFE9}"/>
              </a:ext>
            </a:extLst>
          </p:cNvPr>
          <p:cNvSpPr>
            <a:spLocks noGrp="1" noChangeArrowheads="1"/>
          </p:cNvSpPr>
          <p:nvPr>
            <p:ph idx="1"/>
          </p:nvPr>
        </p:nvSpPr>
        <p:spPr/>
        <p:txBody>
          <a:bodyPr>
            <a:normAutofit/>
          </a:bodyPr>
          <a:lstStyle/>
          <a:p>
            <a:r>
              <a:rPr lang="he-IL" altLang="en-US" b="1" dirty="0">
                <a:solidFill>
                  <a:schemeClr val="accent2"/>
                </a:solidFill>
              </a:rPr>
              <a:t>ביט</a:t>
            </a:r>
            <a:r>
              <a:rPr lang="he-IL" altLang="en-US" dirty="0">
                <a:solidFill>
                  <a:schemeClr val="accent2"/>
                </a:solidFill>
              </a:rPr>
              <a:t> </a:t>
            </a:r>
            <a:r>
              <a:rPr lang="en-US" altLang="en-US" b="1" dirty="0">
                <a:solidFill>
                  <a:schemeClr val="accent2"/>
                </a:solidFill>
              </a:rPr>
              <a:t>accessed</a:t>
            </a:r>
            <a:r>
              <a:rPr lang="he-IL" altLang="en-US" dirty="0">
                <a:solidFill>
                  <a:schemeClr val="accent2"/>
                </a:solidFill>
              </a:rPr>
              <a:t> </a:t>
            </a:r>
            <a:r>
              <a:rPr lang="he-IL" altLang="en-US" dirty="0"/>
              <a:t>(נקרא גם ביט </a:t>
            </a:r>
            <a:r>
              <a:rPr lang="en-US" altLang="en-US" dirty="0"/>
              <a:t>referenced</a:t>
            </a:r>
            <a:r>
              <a:rPr lang="he-IL" altLang="en-US" dirty="0"/>
              <a:t>): מודלק ע"י החומרה בכל פעם שמתבצעת גישה לכתובת בדף. ביט זה מכובה באופן מחזורי ומשמש למדיניות פינוי הדפים לדיסק. </a:t>
            </a:r>
          </a:p>
          <a:p>
            <a:r>
              <a:rPr lang="he-IL" altLang="en-US" b="1" dirty="0">
                <a:solidFill>
                  <a:schemeClr val="accent2"/>
                </a:solidFill>
              </a:rPr>
              <a:t>ביט</a:t>
            </a:r>
            <a:r>
              <a:rPr lang="he-IL" altLang="en-US" dirty="0">
                <a:solidFill>
                  <a:schemeClr val="accent2"/>
                </a:solidFill>
              </a:rPr>
              <a:t> </a:t>
            </a:r>
            <a:r>
              <a:rPr lang="en-US" altLang="en-US" b="1" dirty="0">
                <a:solidFill>
                  <a:schemeClr val="accent2"/>
                </a:solidFill>
              </a:rPr>
              <a:t>dirty</a:t>
            </a:r>
            <a:r>
              <a:rPr lang="he-IL" altLang="en-US" dirty="0">
                <a:solidFill>
                  <a:schemeClr val="accent2"/>
                </a:solidFill>
              </a:rPr>
              <a:t> </a:t>
            </a:r>
            <a:r>
              <a:rPr lang="he-IL" altLang="en-US" dirty="0"/>
              <a:t>(נקרא גם ביט </a:t>
            </a:r>
            <a:r>
              <a:rPr lang="en-US" altLang="en-US" dirty="0"/>
              <a:t>modified</a:t>
            </a:r>
            <a:r>
              <a:rPr lang="he-IL" altLang="en-US" dirty="0"/>
              <a:t>): מודלק ע"י החומרה בכל פעם שמתבצעת כתיבה לנתון בדף. במידה והדף שייך לקובץ (לדוגמה) נדע שיש לכתוב אותו </a:t>
            </a:r>
            <a:r>
              <a:rPr lang="he-IL" altLang="en-US" b="1" dirty="0"/>
              <a:t>חזרה לדיסק </a:t>
            </a:r>
            <a:r>
              <a:rPr lang="he-IL" altLang="en-US" dirty="0"/>
              <a:t>מתישהו. </a:t>
            </a:r>
          </a:p>
          <a:p>
            <a:r>
              <a:rPr lang="he-IL" altLang="en-US" b="1" dirty="0">
                <a:solidFill>
                  <a:schemeClr val="accent2"/>
                </a:solidFill>
              </a:rPr>
              <a:t>ביט</a:t>
            </a:r>
            <a:r>
              <a:rPr lang="he-IL" altLang="en-US" dirty="0">
                <a:solidFill>
                  <a:schemeClr val="accent2"/>
                </a:solidFill>
              </a:rPr>
              <a:t> </a:t>
            </a:r>
            <a:r>
              <a:rPr lang="en-US" altLang="en-US" b="1" dirty="0">
                <a:solidFill>
                  <a:schemeClr val="accent2"/>
                </a:solidFill>
              </a:rPr>
              <a:t>read/write</a:t>
            </a:r>
            <a:r>
              <a:rPr lang="he-IL" altLang="en-US" dirty="0"/>
              <a:t>: הרשאת גישה.</a:t>
            </a:r>
          </a:p>
          <a:p>
            <a:pPr lvl="1"/>
            <a:r>
              <a:rPr lang="he-IL" altLang="en-US" dirty="0"/>
              <a:t>0 = קריאה בלבד. 1 = קריאה וכתיבה.</a:t>
            </a:r>
          </a:p>
          <a:p>
            <a:r>
              <a:rPr lang="he-IL" altLang="en-US" b="1" dirty="0">
                <a:solidFill>
                  <a:schemeClr val="accent2"/>
                </a:solidFill>
              </a:rPr>
              <a:t>ביט</a:t>
            </a:r>
            <a:r>
              <a:rPr lang="he-IL" altLang="en-US" dirty="0">
                <a:solidFill>
                  <a:schemeClr val="accent2"/>
                </a:solidFill>
              </a:rPr>
              <a:t> </a:t>
            </a:r>
            <a:r>
              <a:rPr lang="en-US" altLang="en-US" b="1" dirty="0">
                <a:solidFill>
                  <a:schemeClr val="accent2"/>
                </a:solidFill>
              </a:rPr>
              <a:t>user/supervisor</a:t>
            </a:r>
            <a:r>
              <a:rPr lang="he-IL" altLang="en-US" dirty="0"/>
              <a:t>: גישה מיוחסת – מיועד עבור זיכרון </a:t>
            </a:r>
            <a:r>
              <a:rPr lang="he-IL" altLang="en-US" dirty="0" err="1"/>
              <a:t>הקרנל</a:t>
            </a:r>
            <a:endParaRPr lang="he-IL" altLang="en-US" dirty="0"/>
          </a:p>
          <a:p>
            <a:pPr lvl="1"/>
            <a:r>
              <a:rPr lang="he-IL" altLang="en-US" dirty="0"/>
              <a:t>0 =  גישה לקוד הגרעין בלבד. 1 = גישה לכל תהליך.</a:t>
            </a:r>
            <a:endParaRPr lang="en-US" altLang="en-US" dirty="0"/>
          </a:p>
        </p:txBody>
      </p:sp>
      <p:sp>
        <p:nvSpPr>
          <p:cNvPr id="4" name="Slide Number Placeholder 3">
            <a:extLst>
              <a:ext uri="{FF2B5EF4-FFF2-40B4-BE49-F238E27FC236}">
                <a16:creationId xmlns:a16="http://schemas.microsoft.com/office/drawing/2014/main" id="{8157ED2F-9E8D-4E7E-87BF-87423E3C7EEC}"/>
              </a:ext>
            </a:extLst>
          </p:cNvPr>
          <p:cNvSpPr>
            <a:spLocks noGrp="1"/>
          </p:cNvSpPr>
          <p:nvPr>
            <p:ph type="sldNum" sz="quarter" idx="12"/>
          </p:nvPr>
        </p:nvSpPr>
        <p:spPr/>
        <p:txBody>
          <a:bodyPr/>
          <a:lstStyle/>
          <a:p>
            <a:fld id="{0CFEC368-1D7A-4F81-ABF6-AE0E36BAF64C}" type="slidenum">
              <a:rPr lang="en-US" smtClean="0"/>
              <a:pPr/>
              <a:t>39</a:t>
            </a:fld>
            <a:endParaRPr lang="en-US"/>
          </a:p>
        </p:txBody>
      </p:sp>
      <p:sp>
        <p:nvSpPr>
          <p:cNvPr id="3" name="Footer Placeholder 2">
            <a:extLst>
              <a:ext uri="{FF2B5EF4-FFF2-40B4-BE49-F238E27FC236}">
                <a16:creationId xmlns:a16="http://schemas.microsoft.com/office/drawing/2014/main" id="{DA68993C-690F-454F-9CEC-42F44506FC3A}"/>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297467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1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51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E2C9A00C-A412-42A1-BB16-5FFB191C138A}"/>
              </a:ext>
            </a:extLst>
          </p:cNvPr>
          <p:cNvSpPr>
            <a:spLocks noGrp="1" noChangeArrowheads="1"/>
          </p:cNvSpPr>
          <p:nvPr>
            <p:ph type="title"/>
          </p:nvPr>
        </p:nvSpPr>
        <p:spPr/>
        <p:txBody>
          <a:bodyPr/>
          <a:lstStyle/>
          <a:p>
            <a:r>
              <a:rPr lang="he-IL" altLang="en-US" dirty="0"/>
              <a:t>על ההבדל בין חומרה לתוכנה</a:t>
            </a:r>
            <a:endParaRPr lang="en-US" altLang="en-US" dirty="0"/>
          </a:p>
        </p:txBody>
      </p:sp>
      <p:sp>
        <p:nvSpPr>
          <p:cNvPr id="5" name="Text Placeholder 4"/>
          <p:cNvSpPr>
            <a:spLocks noGrp="1"/>
          </p:cNvSpPr>
          <p:nvPr>
            <p:ph type="body" idx="1"/>
          </p:nvPr>
        </p:nvSpPr>
        <p:spPr/>
        <p:txBody>
          <a:bodyPr/>
          <a:lstStyle/>
          <a:p>
            <a:r>
              <a:rPr lang="he-IL" b="1" dirty="0"/>
              <a:t>תוכנה – "מערכת ההפעלה"</a:t>
            </a:r>
            <a:endParaRPr lang="en-US" b="1" dirty="0"/>
          </a:p>
        </p:txBody>
      </p:sp>
      <p:sp>
        <p:nvSpPr>
          <p:cNvPr id="6" name="Content Placeholder 5"/>
          <p:cNvSpPr>
            <a:spLocks noGrp="1"/>
          </p:cNvSpPr>
          <p:nvPr>
            <p:ph sz="half" idx="2"/>
          </p:nvPr>
        </p:nvSpPr>
        <p:spPr/>
        <p:txBody>
          <a:bodyPr>
            <a:normAutofit fontScale="85000" lnSpcReduction="20000"/>
          </a:bodyPr>
          <a:lstStyle/>
          <a:p>
            <a:pPr marL="0" indent="0">
              <a:buNone/>
            </a:pPr>
            <a:r>
              <a:rPr lang="he-IL" dirty="0"/>
              <a:t>מורכבת </a:t>
            </a:r>
            <a:r>
              <a:rPr lang="he-IL" b="1" dirty="0"/>
              <a:t>מרצף של פקודות אסמבלר </a:t>
            </a:r>
            <a:r>
              <a:rPr lang="he-IL" dirty="0"/>
              <a:t>המבוצעת באופן סדרתי על גבי המעבד</a:t>
            </a:r>
          </a:p>
          <a:p>
            <a:pPr marL="0" indent="0">
              <a:buNone/>
            </a:pPr>
            <a:endParaRPr lang="he-IL" b="1" u="sng" dirty="0"/>
          </a:p>
          <a:p>
            <a:pPr marL="0" indent="0">
              <a:buNone/>
            </a:pPr>
            <a:r>
              <a:rPr lang="he-IL" b="1" u="sng" dirty="0"/>
              <a:t>יתרונות</a:t>
            </a:r>
            <a:r>
              <a:rPr lang="he-IL" u="sng" dirty="0"/>
              <a:t>:</a:t>
            </a:r>
          </a:p>
          <a:p>
            <a:r>
              <a:rPr lang="he-IL" b="1" dirty="0">
                <a:solidFill>
                  <a:srgbClr val="0000FF"/>
                </a:solidFill>
              </a:rPr>
              <a:t>מורכבות חישובית:</a:t>
            </a:r>
            <a:r>
              <a:rPr lang="he-IL" b="1" dirty="0"/>
              <a:t> </a:t>
            </a:r>
            <a:r>
              <a:rPr lang="he-IL" dirty="0"/>
              <a:t>מסוגלת לטפל בבעיות מיוחדות</a:t>
            </a:r>
            <a:r>
              <a:rPr lang="en-US" dirty="0"/>
              <a:t> </a:t>
            </a:r>
            <a:r>
              <a:rPr lang="he-IL" dirty="0"/>
              <a:t>(למשל, חריגות) הדורשות לוגיקה דינמית ואלגוריתמית</a:t>
            </a:r>
            <a:endParaRPr lang="he-IL" u="sng" dirty="0"/>
          </a:p>
          <a:p>
            <a:r>
              <a:rPr lang="he-IL" b="1" dirty="0">
                <a:solidFill>
                  <a:srgbClr val="0000FF"/>
                </a:solidFill>
              </a:rPr>
              <a:t>גמישות: </a:t>
            </a:r>
            <a:r>
              <a:rPr lang="he-IL" dirty="0"/>
              <a:t>נוחה לשינוי ועדכון</a:t>
            </a:r>
          </a:p>
          <a:p>
            <a:pPr marL="0" indent="0">
              <a:buNone/>
            </a:pPr>
            <a:r>
              <a:rPr lang="he-IL" b="1" u="sng" dirty="0"/>
              <a:t>חסרונות:</a:t>
            </a:r>
            <a:endParaRPr lang="he-IL" u="sng" dirty="0"/>
          </a:p>
          <a:p>
            <a:r>
              <a:rPr lang="he-IL" dirty="0"/>
              <a:t>איטית ויקרה חישובית -  דורשת טיפול בפסיקה וחישוב עשרות אלפי פקודות מעבד בכל גישה </a:t>
            </a:r>
          </a:p>
        </p:txBody>
      </p:sp>
      <p:sp>
        <p:nvSpPr>
          <p:cNvPr id="7" name="Text Placeholder 6"/>
          <p:cNvSpPr>
            <a:spLocks noGrp="1"/>
          </p:cNvSpPr>
          <p:nvPr>
            <p:ph type="body" sz="quarter" idx="3"/>
          </p:nvPr>
        </p:nvSpPr>
        <p:spPr/>
        <p:txBody>
          <a:bodyPr/>
          <a:lstStyle/>
          <a:p>
            <a:r>
              <a:rPr lang="he-IL" b="1" dirty="0"/>
              <a:t>חומרה</a:t>
            </a:r>
            <a:r>
              <a:rPr lang="he-IL" dirty="0"/>
              <a:t> – "</a:t>
            </a:r>
            <a:r>
              <a:rPr lang="he-IL" b="1" dirty="0"/>
              <a:t>המעבד</a:t>
            </a:r>
            <a:r>
              <a:rPr lang="he-IL" dirty="0"/>
              <a:t>"</a:t>
            </a:r>
            <a:endParaRPr lang="en-US" dirty="0"/>
          </a:p>
        </p:txBody>
      </p:sp>
      <p:sp>
        <p:nvSpPr>
          <p:cNvPr id="8" name="Content Placeholder 7"/>
          <p:cNvSpPr>
            <a:spLocks noGrp="1"/>
          </p:cNvSpPr>
          <p:nvPr>
            <p:ph sz="quarter" idx="4"/>
          </p:nvPr>
        </p:nvSpPr>
        <p:spPr/>
        <p:txBody>
          <a:bodyPr>
            <a:normAutofit fontScale="77500" lnSpcReduction="20000"/>
          </a:bodyPr>
          <a:lstStyle/>
          <a:p>
            <a:pPr marL="0" indent="0">
              <a:buNone/>
            </a:pPr>
            <a:r>
              <a:rPr lang="he-IL" dirty="0"/>
              <a:t>חומרה חישובית המורכבת מצבר רחב של </a:t>
            </a:r>
            <a:r>
              <a:rPr lang="he-IL" b="1" dirty="0"/>
              <a:t>שערים לוגים </a:t>
            </a:r>
            <a:r>
              <a:rPr lang="he-IL" dirty="0"/>
              <a:t>לרוב בתצורת ה-</a:t>
            </a:r>
            <a:r>
              <a:rPr lang="en-US" dirty="0"/>
              <a:t>Pipeline</a:t>
            </a:r>
            <a:r>
              <a:rPr lang="he-IL" dirty="0"/>
              <a:t> </a:t>
            </a:r>
          </a:p>
          <a:p>
            <a:pPr marL="0" indent="0">
              <a:buNone/>
            </a:pPr>
            <a:endParaRPr lang="he-IL" b="1" u="sng" dirty="0"/>
          </a:p>
          <a:p>
            <a:pPr marL="0" indent="0">
              <a:buNone/>
            </a:pPr>
            <a:r>
              <a:rPr lang="he-IL" b="1" u="sng" dirty="0"/>
              <a:t>יתרונות: </a:t>
            </a:r>
          </a:p>
          <a:p>
            <a:r>
              <a:rPr lang="he-IL" dirty="0"/>
              <a:t>מהירה, יעילה</a:t>
            </a:r>
          </a:p>
          <a:p>
            <a:pPr marL="0" indent="0">
              <a:buNone/>
            </a:pPr>
            <a:r>
              <a:rPr lang="he-IL" b="1" u="sng" dirty="0"/>
              <a:t>חסרונות:</a:t>
            </a:r>
            <a:r>
              <a:rPr lang="he-IL" u="sng" dirty="0"/>
              <a:t> </a:t>
            </a:r>
          </a:p>
          <a:p>
            <a:r>
              <a:rPr lang="he-IL" b="1" dirty="0">
                <a:solidFill>
                  <a:srgbClr val="0000FF"/>
                </a:solidFill>
              </a:rPr>
              <a:t>פשטנות חישובית:</a:t>
            </a:r>
            <a:r>
              <a:rPr lang="he-IL" b="1" dirty="0"/>
              <a:t> </a:t>
            </a:r>
            <a:r>
              <a:rPr lang="he-IL" dirty="0"/>
              <a:t>מסוגלת להתמודד </a:t>
            </a:r>
            <a:r>
              <a:rPr lang="he-IL" b="1" dirty="0"/>
              <a:t>רק</a:t>
            </a:r>
            <a:r>
              <a:rPr lang="he-IL" dirty="0"/>
              <a:t> עם משימות מאוד ספציפיות, אליהן היא נבנתה במיוחד לבצע</a:t>
            </a:r>
          </a:p>
          <a:p>
            <a:pPr lvl="1"/>
            <a:r>
              <a:rPr lang="he-IL" dirty="0"/>
              <a:t>לא מסוגלת להתמודד עם אלגוריתמיקה מורכבת. למשל, לא ניתן לממש </a:t>
            </a:r>
            <a:r>
              <a:rPr lang="en-US" b="1" dirty="0">
                <a:solidFill>
                  <a:srgbClr val="0000FF"/>
                </a:solidFill>
              </a:rPr>
              <a:t>LRU</a:t>
            </a:r>
            <a:r>
              <a:rPr lang="he-IL" dirty="0"/>
              <a:t> בחומרה. </a:t>
            </a:r>
          </a:p>
          <a:p>
            <a:r>
              <a:rPr lang="he-IL" b="1" dirty="0">
                <a:solidFill>
                  <a:srgbClr val="0000FF"/>
                </a:solidFill>
              </a:rPr>
              <a:t>קשיחות</a:t>
            </a:r>
            <a:r>
              <a:rPr lang="he-IL" dirty="0">
                <a:solidFill>
                  <a:srgbClr val="0000FF"/>
                </a:solidFill>
              </a:rPr>
              <a:t>: </a:t>
            </a:r>
            <a:r>
              <a:rPr lang="he-IL" dirty="0"/>
              <a:t>שינוי בלוגיקה שלה מצריך החלפה של החומרה </a:t>
            </a:r>
            <a:endParaRPr lang="en-US" b="1" dirty="0"/>
          </a:p>
          <a:p>
            <a:endParaRPr lang="en-US" b="1" dirty="0"/>
          </a:p>
          <a:p>
            <a:endParaRPr lang="en-US" b="1" dirty="0"/>
          </a:p>
          <a:p>
            <a:endParaRPr lang="en-US" b="1" dirty="0"/>
          </a:p>
        </p:txBody>
      </p:sp>
      <p:sp>
        <p:nvSpPr>
          <p:cNvPr id="3" name="Footer Placeholder 2">
            <a:extLst>
              <a:ext uri="{FF2B5EF4-FFF2-40B4-BE49-F238E27FC236}">
                <a16:creationId xmlns:a16="http://schemas.microsoft.com/office/drawing/2014/main" id="{BECA4F11-4075-42F6-B696-95FC43513EC0}"/>
              </a:ext>
            </a:extLst>
          </p:cNvPr>
          <p:cNvSpPr>
            <a:spLocks noGrp="1"/>
          </p:cNvSpPr>
          <p:nvPr>
            <p:ph type="ftr" sz="quarter" idx="11"/>
          </p:nvPr>
        </p:nvSpPr>
        <p:spPr/>
        <p:txBody>
          <a:bodyPr/>
          <a:lstStyle/>
          <a:p>
            <a:pPr algn="r"/>
            <a:r>
              <a:rPr lang="he-IL"/>
              <a:t>מערכות הפעלה - תרגול 10</a:t>
            </a:r>
            <a:endParaRPr lang="en-US"/>
          </a:p>
        </p:txBody>
      </p:sp>
      <p:sp>
        <p:nvSpPr>
          <p:cNvPr id="4" name="Slide Number Placeholder 3">
            <a:extLst>
              <a:ext uri="{FF2B5EF4-FFF2-40B4-BE49-F238E27FC236}">
                <a16:creationId xmlns:a16="http://schemas.microsoft.com/office/drawing/2014/main" id="{CE92780C-D0DE-43C3-A272-B98728F01EBA}"/>
              </a:ext>
            </a:extLst>
          </p:cNvPr>
          <p:cNvSpPr>
            <a:spLocks noGrp="1"/>
          </p:cNvSpPr>
          <p:nvPr>
            <p:ph type="sldNum" sz="quarter" idx="12"/>
          </p:nvPr>
        </p:nvSpPr>
        <p:spPr/>
        <p:txBody>
          <a:bodyPr/>
          <a:lstStyle/>
          <a:p>
            <a:fld id="{0CFEC368-1D7A-4F81-ABF6-AE0E36BAF64C}" type="slidenum">
              <a:rPr lang="en-US" smtClean="0"/>
              <a:pPr/>
              <a:t>4</a:t>
            </a:fld>
            <a:endParaRPr lang="en-US"/>
          </a:p>
        </p:txBody>
      </p:sp>
    </p:spTree>
    <p:extLst>
      <p:ext uri="{BB962C8B-B14F-4D97-AF65-F5344CB8AC3E}">
        <p14:creationId xmlns:p14="http://schemas.microsoft.com/office/powerpoint/2010/main" val="58356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EE3F4-B293-4DAB-9BD0-D2C2BE67075D}"/>
              </a:ext>
            </a:extLst>
          </p:cNvPr>
          <p:cNvSpPr>
            <a:spLocks noGrp="1"/>
          </p:cNvSpPr>
          <p:nvPr>
            <p:ph type="title"/>
          </p:nvPr>
        </p:nvSpPr>
        <p:spPr/>
        <p:txBody>
          <a:bodyPr/>
          <a:lstStyle/>
          <a:p>
            <a:r>
              <a:rPr lang="he-IL" dirty="0"/>
              <a:t>על סוגי הכניסות האפשריות</a:t>
            </a:r>
            <a:endParaRPr lang="en-US" dirty="0"/>
          </a:p>
        </p:txBody>
      </p:sp>
      <p:pic>
        <p:nvPicPr>
          <p:cNvPr id="6" name="Content Placeholder 5">
            <a:extLst>
              <a:ext uri="{FF2B5EF4-FFF2-40B4-BE49-F238E27FC236}">
                <a16:creationId xmlns:a16="http://schemas.microsoft.com/office/drawing/2014/main" id="{29CCEC0F-C40B-46ED-B34E-AE3898713DE5}"/>
              </a:ext>
            </a:extLst>
          </p:cNvPr>
          <p:cNvPicPr>
            <a:picLocks noGrp="1" noChangeAspect="1"/>
          </p:cNvPicPr>
          <p:nvPr>
            <p:ph idx="1"/>
          </p:nvPr>
        </p:nvPicPr>
        <p:blipFill>
          <a:blip r:embed="rId2">
            <a:lum bright="-20000" contrast="40000"/>
          </a:blip>
          <a:stretch>
            <a:fillRect/>
          </a:stretch>
        </p:blipFill>
        <p:spPr>
          <a:xfrm>
            <a:off x="687021" y="1838960"/>
            <a:ext cx="7999779" cy="3787693"/>
          </a:xfrm>
          <a:prstGeom prst="rect">
            <a:avLst/>
          </a:prstGeom>
        </p:spPr>
      </p:pic>
      <p:sp>
        <p:nvSpPr>
          <p:cNvPr id="3" name="Slide Number Placeholder 2">
            <a:extLst>
              <a:ext uri="{FF2B5EF4-FFF2-40B4-BE49-F238E27FC236}">
                <a16:creationId xmlns:a16="http://schemas.microsoft.com/office/drawing/2014/main" id="{C9E64BF7-46A1-4EA4-AFC7-71F4874DDB8A}"/>
              </a:ext>
            </a:extLst>
          </p:cNvPr>
          <p:cNvSpPr>
            <a:spLocks noGrp="1"/>
          </p:cNvSpPr>
          <p:nvPr>
            <p:ph type="sldNum" sz="quarter" idx="12"/>
          </p:nvPr>
        </p:nvSpPr>
        <p:spPr/>
        <p:txBody>
          <a:bodyPr/>
          <a:lstStyle/>
          <a:p>
            <a:fld id="{0CFEC368-1D7A-4F81-ABF6-AE0E36BAF64C}" type="slidenum">
              <a:rPr lang="en-US" smtClean="0"/>
              <a:pPr/>
              <a:t>40</a:t>
            </a:fld>
            <a:endParaRPr lang="en-US"/>
          </a:p>
        </p:txBody>
      </p:sp>
      <p:sp>
        <p:nvSpPr>
          <p:cNvPr id="5" name="Footer Placeholder 4">
            <a:extLst>
              <a:ext uri="{FF2B5EF4-FFF2-40B4-BE49-F238E27FC236}">
                <a16:creationId xmlns:a16="http://schemas.microsoft.com/office/drawing/2014/main" id="{5213C14B-EDD9-44BE-9B54-5BCD2ADC4FC5}"/>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2787027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FD3F-8B88-45E4-9CD7-70824B42B975}"/>
              </a:ext>
            </a:extLst>
          </p:cNvPr>
          <p:cNvSpPr>
            <a:spLocks noGrp="1"/>
          </p:cNvSpPr>
          <p:nvPr>
            <p:ph type="title"/>
          </p:nvPr>
        </p:nvSpPr>
        <p:spPr/>
        <p:txBody>
          <a:bodyPr/>
          <a:lstStyle/>
          <a:p>
            <a:r>
              <a:rPr lang="he-IL" altLang="en-US" dirty="0"/>
              <a:t>מאגרי דפדוף בלינוקס</a:t>
            </a:r>
            <a:endParaRPr lang="en-US" dirty="0"/>
          </a:p>
        </p:txBody>
      </p:sp>
      <p:sp>
        <p:nvSpPr>
          <p:cNvPr id="3" name="Content Placeholder 2">
            <a:extLst>
              <a:ext uri="{FF2B5EF4-FFF2-40B4-BE49-F238E27FC236}">
                <a16:creationId xmlns:a16="http://schemas.microsoft.com/office/drawing/2014/main" id="{88626C88-79B3-46CF-A2D4-E4511986D979}"/>
              </a:ext>
            </a:extLst>
          </p:cNvPr>
          <p:cNvSpPr>
            <a:spLocks noGrp="1"/>
          </p:cNvSpPr>
          <p:nvPr>
            <p:ph idx="1"/>
          </p:nvPr>
        </p:nvSpPr>
        <p:spPr/>
        <p:txBody>
          <a:bodyPr>
            <a:normAutofit/>
          </a:bodyPr>
          <a:lstStyle/>
          <a:p>
            <a:r>
              <a:rPr lang="he-IL" altLang="en-US" dirty="0"/>
              <a:t>מאגר דפדוף (</a:t>
            </a:r>
            <a:r>
              <a:rPr lang="en-US" altLang="en-US" dirty="0"/>
              <a:t>swap area</a:t>
            </a:r>
            <a:r>
              <a:rPr lang="he-IL" altLang="en-US" dirty="0"/>
              <a:t>) הוא אזור מיוחד בדיסק אליו מפונים דפים מהזיכרון.</a:t>
            </a:r>
          </a:p>
          <a:p>
            <a:r>
              <a:rPr lang="he-IL" altLang="en-US" dirty="0"/>
              <a:t>לינוקס מאפשרת להגדיר מספר מאגרי דפדוף, ובנוסף ניתן להפעיל ולכבות מאגרי דפדוף באופן דינמי תוך כדי פעולת המערכת.</a:t>
            </a:r>
          </a:p>
          <a:p>
            <a:pPr marL="274320" lvl="1" indent="0">
              <a:buNone/>
            </a:pPr>
            <a:endParaRPr lang="he-IL" altLang="en-US" dirty="0"/>
          </a:p>
          <a:p>
            <a:pPr marL="274320" lvl="1" indent="0">
              <a:buNone/>
            </a:pPr>
            <a:endParaRPr lang="he-IL" altLang="en-US" dirty="0"/>
          </a:p>
          <a:p>
            <a:r>
              <a:rPr lang="he-IL" altLang="en-US" dirty="0"/>
              <a:t>כל מאגר דפדוף הוא שטח דיסק המחולק למגירות (</a:t>
            </a:r>
            <a:r>
              <a:rPr lang="en-US" altLang="en-US" dirty="0"/>
              <a:t>slots</a:t>
            </a:r>
            <a:r>
              <a:rPr lang="he-IL" altLang="en-US" dirty="0"/>
              <a:t>).</a:t>
            </a:r>
          </a:p>
          <a:p>
            <a:pPr lvl="1"/>
            <a:r>
              <a:rPr lang="he-IL" altLang="en-US" dirty="0"/>
              <a:t>כל מגירה היא בדיוק בגודל דף / מסגרת (</a:t>
            </a:r>
            <a:r>
              <a:rPr lang="en-US" altLang="en-US" dirty="0"/>
              <a:t>4KB</a:t>
            </a:r>
            <a:r>
              <a:rPr lang="he-IL" altLang="en-US" dirty="0"/>
              <a:t>).</a:t>
            </a:r>
          </a:p>
          <a:p>
            <a:r>
              <a:rPr lang="he-IL" altLang="en-US" dirty="0"/>
              <a:t>המגירה הראשונה מכילה מידע ניהולי על המאגר.</a:t>
            </a:r>
          </a:p>
          <a:p>
            <a:pPr lvl="1"/>
            <a:r>
              <a:rPr lang="he-IL" altLang="en-US" dirty="0"/>
              <a:t>גודל, גרסת אלגוריתם דפדוף </a:t>
            </a:r>
            <a:r>
              <a:rPr lang="he-IL" altLang="en-US" dirty="0" err="1"/>
              <a:t>וכו</a:t>
            </a:r>
            <a:r>
              <a:rPr lang="he-IL" altLang="en-US" dirty="0"/>
              <a:t>'.</a:t>
            </a:r>
          </a:p>
          <a:p>
            <a:pPr marL="0" indent="0">
              <a:buNone/>
            </a:pPr>
            <a:endParaRPr lang="he-IL" altLang="en-US" b="1" u="sng" dirty="0"/>
          </a:p>
          <a:p>
            <a:pPr marL="0" indent="0">
              <a:buNone/>
            </a:pPr>
            <a:endParaRPr lang="he-IL" altLang="en-US" dirty="0"/>
          </a:p>
        </p:txBody>
      </p:sp>
      <p:pic>
        <p:nvPicPr>
          <p:cNvPr id="6" name="Picture 5" descr="j0133071[1]">
            <a:extLst>
              <a:ext uri="{FF2B5EF4-FFF2-40B4-BE49-F238E27FC236}">
                <a16:creationId xmlns:a16="http://schemas.microsoft.com/office/drawing/2014/main" id="{DFF8A489-B1EA-4BCB-B754-426A2D2681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533400"/>
            <a:ext cx="1235075" cy="992188"/>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9">
            <a:extLst>
              <a:ext uri="{FF2B5EF4-FFF2-40B4-BE49-F238E27FC236}">
                <a16:creationId xmlns:a16="http://schemas.microsoft.com/office/drawing/2014/main" id="{D0B1876F-AB60-4B4F-BCF4-162F392B07CD}"/>
              </a:ext>
            </a:extLst>
          </p:cNvPr>
          <p:cNvSpPr>
            <a:spLocks noGrp="1"/>
          </p:cNvSpPr>
          <p:nvPr>
            <p:ph type="ftr" sz="quarter" idx="11"/>
          </p:nvPr>
        </p:nvSpPr>
        <p:spPr/>
        <p:txBody>
          <a:bodyPr/>
          <a:lstStyle/>
          <a:p>
            <a:pPr algn="r"/>
            <a:r>
              <a:rPr lang="he-IL"/>
              <a:t>מערכות הפעלה - תרגול 12</a:t>
            </a:r>
            <a:endParaRPr lang="en-US" dirty="0"/>
          </a:p>
        </p:txBody>
      </p:sp>
      <p:sp>
        <p:nvSpPr>
          <p:cNvPr id="11" name="Slide Number Placeholder 10">
            <a:extLst>
              <a:ext uri="{FF2B5EF4-FFF2-40B4-BE49-F238E27FC236}">
                <a16:creationId xmlns:a16="http://schemas.microsoft.com/office/drawing/2014/main" id="{4803BA4C-EEA4-4B73-99AE-1EE2EABD280E}"/>
              </a:ext>
            </a:extLst>
          </p:cNvPr>
          <p:cNvSpPr>
            <a:spLocks noGrp="1"/>
          </p:cNvSpPr>
          <p:nvPr>
            <p:ph type="sldNum" sz="quarter" idx="12"/>
          </p:nvPr>
        </p:nvSpPr>
        <p:spPr/>
        <p:txBody>
          <a:bodyPr/>
          <a:lstStyle/>
          <a:p>
            <a:fld id="{0CFEC368-1D7A-4F81-ABF6-AE0E36BAF64C}" type="slidenum">
              <a:rPr lang="en-US" smtClean="0"/>
              <a:pPr/>
              <a:t>41</a:t>
            </a:fld>
            <a:endParaRPr lang="en-US"/>
          </a:p>
        </p:txBody>
      </p:sp>
      <p:sp>
        <p:nvSpPr>
          <p:cNvPr id="7" name="Speech Bubble: Rectangle 7">
            <a:extLst>
              <a:ext uri="{FF2B5EF4-FFF2-40B4-BE49-F238E27FC236}">
                <a16:creationId xmlns:a16="http://schemas.microsoft.com/office/drawing/2014/main" id="{F0226679-A95F-4E91-B31D-60A04B0CD489}"/>
              </a:ext>
            </a:extLst>
          </p:cNvPr>
          <p:cNvSpPr/>
          <p:nvPr/>
        </p:nvSpPr>
        <p:spPr>
          <a:xfrm>
            <a:off x="345440" y="3306809"/>
            <a:ext cx="2443163" cy="648000"/>
          </a:xfrm>
          <a:prstGeom prst="wedgeRoundRectCallout">
            <a:avLst>
              <a:gd name="adj1" fmla="val 93487"/>
              <a:gd name="adj2" fmla="val -61230"/>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lvl="0" algn="r" rtl="1">
              <a:defRPr/>
            </a:pPr>
            <a:r>
              <a:rPr lang="he-IL" altLang="en-US" sz="2000" dirty="0"/>
              <a:t>מה היתרון של מספר מאגרי דפדוף שונים?</a:t>
            </a:r>
          </a:p>
        </p:txBody>
      </p:sp>
    </p:spTree>
    <p:extLst>
      <p:ext uri="{BB962C8B-B14F-4D97-AF65-F5344CB8AC3E}">
        <p14:creationId xmlns:p14="http://schemas.microsoft.com/office/powerpoint/2010/main" val="207542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a:extLst>
              <a:ext uri="{FF2B5EF4-FFF2-40B4-BE49-F238E27FC236}">
                <a16:creationId xmlns:a16="http://schemas.microsoft.com/office/drawing/2014/main" id="{BC9F615E-F91F-43AA-97C3-5B3123CAD6B1}"/>
              </a:ext>
            </a:extLst>
          </p:cNvPr>
          <p:cNvSpPr>
            <a:spLocks noGrp="1" noChangeArrowheads="1"/>
          </p:cNvSpPr>
          <p:nvPr>
            <p:ph type="title"/>
          </p:nvPr>
        </p:nvSpPr>
        <p:spPr/>
        <p:txBody>
          <a:bodyPr/>
          <a:lstStyle/>
          <a:p>
            <a:r>
              <a:rPr lang="he-IL" altLang="en-US"/>
              <a:t>כניסה בטבלת הדפים, כאשר </a:t>
            </a:r>
            <a:r>
              <a:rPr lang="en-US" altLang="en-US"/>
              <a:t>present==0</a:t>
            </a:r>
          </a:p>
        </p:txBody>
      </p:sp>
      <p:sp>
        <p:nvSpPr>
          <p:cNvPr id="22534" name="Rectangle 3">
            <a:extLst>
              <a:ext uri="{FF2B5EF4-FFF2-40B4-BE49-F238E27FC236}">
                <a16:creationId xmlns:a16="http://schemas.microsoft.com/office/drawing/2014/main" id="{C0EE1412-FA65-4870-A397-A6D69569926C}"/>
              </a:ext>
            </a:extLst>
          </p:cNvPr>
          <p:cNvSpPr>
            <a:spLocks noGrp="1" noChangeArrowheads="1"/>
          </p:cNvSpPr>
          <p:nvPr>
            <p:ph idx="1"/>
          </p:nvPr>
        </p:nvSpPr>
        <p:spPr/>
        <p:txBody>
          <a:bodyPr/>
          <a:lstStyle/>
          <a:p>
            <a:r>
              <a:rPr lang="he-IL" altLang="en-US" dirty="0"/>
              <a:t>יש שתי אפשרויות:</a:t>
            </a:r>
          </a:p>
          <a:p>
            <a:pPr marL="457200" indent="-457200">
              <a:buFont typeface="+mj-lt"/>
              <a:buAutoNum type="arabicPeriod"/>
            </a:pPr>
            <a:r>
              <a:rPr lang="he-IL" altLang="en-US" dirty="0"/>
              <a:t>אם כל הביטים ב-</a:t>
            </a:r>
            <a:r>
              <a:rPr lang="en-US" altLang="en-US" dirty="0"/>
              <a:t>PTE</a:t>
            </a:r>
            <a:r>
              <a:rPr lang="he-IL" altLang="en-US" dirty="0"/>
              <a:t> הם אפס, אז הדף לא ממופה כלל במרחב הזיכרון של התהליך.</a:t>
            </a:r>
          </a:p>
          <a:p>
            <a:pPr marL="457200" indent="-457200">
              <a:buFont typeface="+mj-lt"/>
              <a:buAutoNum type="arabicPeriod"/>
            </a:pPr>
            <a:r>
              <a:rPr lang="he-IL" altLang="en-US" dirty="0"/>
              <a:t>אחרת, אם לפחות אחד מ-31 הביטים העליונים שונה מאפס, אז הדף נמצא במאגר דפדוף </a:t>
            </a:r>
            <a:r>
              <a:rPr lang="en-US" altLang="en-US" dirty="0"/>
              <a:t>(swap area)</a:t>
            </a:r>
            <a:r>
              <a:rPr lang="he-IL" altLang="en-US" dirty="0"/>
              <a:t> בדיסק, וב-</a:t>
            </a:r>
            <a:r>
              <a:rPr lang="en-US" altLang="en-US" dirty="0"/>
              <a:t>PTE</a:t>
            </a:r>
            <a:r>
              <a:rPr lang="he-IL" altLang="en-US" dirty="0"/>
              <a:t> נשמור את כתובתו </a:t>
            </a:r>
            <a:r>
              <a:rPr lang="he-IL" altLang="en-US" b="1" dirty="0"/>
              <a:t>ב-</a:t>
            </a:r>
            <a:r>
              <a:rPr lang="en-US" altLang="en-US" b="1" dirty="0"/>
              <a:t>swap area</a:t>
            </a:r>
            <a:r>
              <a:rPr lang="he-IL" altLang="en-US" b="1" dirty="0"/>
              <a:t>:</a:t>
            </a:r>
          </a:p>
          <a:p>
            <a:pPr marL="0" indent="0" algn="ctr">
              <a:buNone/>
            </a:pPr>
            <a:endParaRPr lang="he-IL" altLang="en-US" b="1" u="sng" dirty="0"/>
          </a:p>
          <a:p>
            <a:pPr marL="0" indent="0">
              <a:buNone/>
            </a:pPr>
            <a:endParaRPr lang="he-IL" altLang="en-US" b="1" u="sng" dirty="0"/>
          </a:p>
          <a:p>
            <a:pPr marL="0" indent="0">
              <a:buNone/>
            </a:pPr>
            <a:r>
              <a:rPr lang="he-IL" altLang="en-US" b="1" u="sng" dirty="0"/>
              <a:t>שאלה לבית:</a:t>
            </a:r>
          </a:p>
          <a:p>
            <a:pPr marL="0" indent="0">
              <a:buNone/>
            </a:pPr>
            <a:r>
              <a:rPr lang="he-IL" altLang="en-US" dirty="0"/>
              <a:t>בהתבסס על מבנה הכתובת מעלה, כמה מאגרי דפדוף אפשריים? מה גודלו המקסימלי של כל מאגר? כמה מקום ניתן לנצל בדיסק לדפדוף?</a:t>
            </a:r>
            <a:endParaRPr lang="en-US" altLang="en-US" b="1" dirty="0"/>
          </a:p>
        </p:txBody>
      </p:sp>
      <p:sp>
        <p:nvSpPr>
          <p:cNvPr id="5" name="Slide Number Placeholder 4">
            <a:extLst>
              <a:ext uri="{FF2B5EF4-FFF2-40B4-BE49-F238E27FC236}">
                <a16:creationId xmlns:a16="http://schemas.microsoft.com/office/drawing/2014/main" id="{4360EC80-156A-443D-A858-A66E5E5BB3E1}"/>
              </a:ext>
            </a:extLst>
          </p:cNvPr>
          <p:cNvSpPr>
            <a:spLocks noGrp="1"/>
          </p:cNvSpPr>
          <p:nvPr>
            <p:ph type="sldNum" sz="quarter" idx="12"/>
          </p:nvPr>
        </p:nvSpPr>
        <p:spPr/>
        <p:txBody>
          <a:bodyPr/>
          <a:lstStyle/>
          <a:p>
            <a:fld id="{0CFEC368-1D7A-4F81-ABF6-AE0E36BAF64C}" type="slidenum">
              <a:rPr lang="en-US" smtClean="0"/>
              <a:pPr/>
              <a:t>42</a:t>
            </a:fld>
            <a:endParaRPr lang="en-US"/>
          </a:p>
        </p:txBody>
      </p:sp>
      <p:sp>
        <p:nvSpPr>
          <p:cNvPr id="3" name="Footer Placeholder 2">
            <a:extLst>
              <a:ext uri="{FF2B5EF4-FFF2-40B4-BE49-F238E27FC236}">
                <a16:creationId xmlns:a16="http://schemas.microsoft.com/office/drawing/2014/main" id="{CF03B682-4DDA-4EC0-937E-45C8F219471F}"/>
              </a:ext>
            </a:extLst>
          </p:cNvPr>
          <p:cNvSpPr>
            <a:spLocks noGrp="1"/>
          </p:cNvSpPr>
          <p:nvPr>
            <p:ph type="ftr" sz="quarter" idx="11"/>
          </p:nvPr>
        </p:nvSpPr>
        <p:spPr/>
        <p:txBody>
          <a:bodyPr/>
          <a:lstStyle/>
          <a:p>
            <a:pPr algn="r"/>
            <a:r>
              <a:rPr lang="he-IL"/>
              <a:t>מערכות הפעלה - תרגול 10</a:t>
            </a:r>
            <a:endParaRPr lang="en-US"/>
          </a:p>
        </p:txBody>
      </p:sp>
      <p:grpSp>
        <p:nvGrpSpPr>
          <p:cNvPr id="6" name="Group 4"/>
          <p:cNvGrpSpPr>
            <a:grpSpLocks/>
          </p:cNvGrpSpPr>
          <p:nvPr/>
        </p:nvGrpSpPr>
        <p:grpSpPr bwMode="auto">
          <a:xfrm>
            <a:off x="1814512" y="4051300"/>
            <a:ext cx="5514975" cy="504825"/>
            <a:chOff x="1493" y="1888"/>
            <a:chExt cx="3474" cy="318"/>
          </a:xfrm>
        </p:grpSpPr>
        <p:sp>
          <p:nvSpPr>
            <p:cNvPr id="7" name="Rectangle 5"/>
            <p:cNvSpPr>
              <a:spLocks noChangeArrowheads="1"/>
            </p:cNvSpPr>
            <p:nvPr/>
          </p:nvSpPr>
          <p:spPr bwMode="auto">
            <a:xfrm>
              <a:off x="1519" y="2024"/>
              <a:ext cx="2087" cy="18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he-IL" altLang="en-US"/>
                <a:t>מספר המגירה במאגר</a:t>
              </a:r>
              <a:endParaRPr lang="en-US" altLang="en-US"/>
            </a:p>
          </p:txBody>
        </p:sp>
        <p:sp>
          <p:nvSpPr>
            <p:cNvPr id="8" name="Rectangle 6"/>
            <p:cNvSpPr>
              <a:spLocks noChangeArrowheads="1"/>
            </p:cNvSpPr>
            <p:nvPr/>
          </p:nvSpPr>
          <p:spPr bwMode="auto">
            <a:xfrm>
              <a:off x="3606" y="2024"/>
              <a:ext cx="1179" cy="182"/>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he-IL" altLang="en-US" dirty="0"/>
                <a:t>מספר המאגר</a:t>
              </a:r>
              <a:endParaRPr lang="en-US" altLang="en-US" dirty="0"/>
            </a:p>
          </p:txBody>
        </p:sp>
        <p:sp>
          <p:nvSpPr>
            <p:cNvPr id="9" name="Rectangle 7"/>
            <p:cNvSpPr>
              <a:spLocks noChangeArrowheads="1"/>
            </p:cNvSpPr>
            <p:nvPr/>
          </p:nvSpPr>
          <p:spPr bwMode="auto">
            <a:xfrm>
              <a:off x="4785" y="2024"/>
              <a:ext cx="182" cy="18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he-IL" altLang="en-US" dirty="0"/>
                <a:t>0</a:t>
              </a:r>
              <a:endParaRPr lang="en-US" altLang="en-US" dirty="0"/>
            </a:p>
          </p:txBody>
        </p:sp>
        <p:sp>
          <p:nvSpPr>
            <p:cNvPr id="10" name="Text Box 8"/>
            <p:cNvSpPr txBox="1">
              <a:spLocks noChangeArrowheads="1"/>
            </p:cNvSpPr>
            <p:nvPr/>
          </p:nvSpPr>
          <p:spPr bwMode="auto">
            <a:xfrm>
              <a:off x="4785" y="1888"/>
              <a:ext cx="169" cy="173"/>
            </a:xfrm>
            <a:prstGeom prst="rect">
              <a:avLst/>
            </a:prstGeom>
            <a:noFill/>
            <a:ln>
              <a:noFill/>
            </a:ln>
            <a:effectLst/>
            <a:extLst>
              <a:ext uri="{909E8E84-426E-40DD-AFC4-6F175D3DCCD1}">
                <a14:hiddenFill xmlns:a14="http://schemas.microsoft.com/office/drawing/2010/main">
                  <a:solidFill>
                    <a:srgbClr val="BBA1F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he-IL" altLang="en-US" sz="1200" b="1"/>
                <a:t>0</a:t>
              </a:r>
              <a:endParaRPr lang="en-US" altLang="en-US" sz="1200" b="1"/>
            </a:p>
          </p:txBody>
        </p:sp>
        <p:sp>
          <p:nvSpPr>
            <p:cNvPr id="11" name="Text Box 9"/>
            <p:cNvSpPr txBox="1">
              <a:spLocks noChangeArrowheads="1"/>
            </p:cNvSpPr>
            <p:nvPr/>
          </p:nvSpPr>
          <p:spPr bwMode="auto">
            <a:xfrm>
              <a:off x="4604" y="1888"/>
              <a:ext cx="169" cy="173"/>
            </a:xfrm>
            <a:prstGeom prst="rect">
              <a:avLst/>
            </a:prstGeom>
            <a:noFill/>
            <a:ln>
              <a:noFill/>
            </a:ln>
            <a:effectLst/>
            <a:extLst>
              <a:ext uri="{909E8E84-426E-40DD-AFC4-6F175D3DCCD1}">
                <a14:hiddenFill xmlns:a14="http://schemas.microsoft.com/office/drawing/2010/main">
                  <a:solidFill>
                    <a:srgbClr val="BBA1F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he-IL" altLang="en-US" sz="1200" b="1"/>
                <a:t>1</a:t>
              </a:r>
              <a:endParaRPr lang="en-US" altLang="en-US" sz="1200" b="1"/>
            </a:p>
          </p:txBody>
        </p:sp>
        <p:sp>
          <p:nvSpPr>
            <p:cNvPr id="12" name="Text Box 10"/>
            <p:cNvSpPr txBox="1">
              <a:spLocks noChangeArrowheads="1"/>
            </p:cNvSpPr>
            <p:nvPr/>
          </p:nvSpPr>
          <p:spPr bwMode="auto">
            <a:xfrm>
              <a:off x="3606" y="1888"/>
              <a:ext cx="169" cy="173"/>
            </a:xfrm>
            <a:prstGeom prst="rect">
              <a:avLst/>
            </a:prstGeom>
            <a:noFill/>
            <a:ln>
              <a:noFill/>
            </a:ln>
            <a:effectLst/>
            <a:extLst>
              <a:ext uri="{909E8E84-426E-40DD-AFC4-6F175D3DCCD1}">
                <a14:hiddenFill xmlns:a14="http://schemas.microsoft.com/office/drawing/2010/main">
                  <a:solidFill>
                    <a:srgbClr val="BBA1F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he-IL" altLang="en-US" sz="1200" b="1"/>
                <a:t>7</a:t>
              </a:r>
              <a:endParaRPr lang="en-US" altLang="en-US" sz="1200" b="1"/>
            </a:p>
          </p:txBody>
        </p:sp>
        <p:sp>
          <p:nvSpPr>
            <p:cNvPr id="13" name="Text Box 11"/>
            <p:cNvSpPr txBox="1">
              <a:spLocks noChangeArrowheads="1"/>
            </p:cNvSpPr>
            <p:nvPr/>
          </p:nvSpPr>
          <p:spPr bwMode="auto">
            <a:xfrm>
              <a:off x="3424" y="1888"/>
              <a:ext cx="169" cy="173"/>
            </a:xfrm>
            <a:prstGeom prst="rect">
              <a:avLst/>
            </a:prstGeom>
            <a:noFill/>
            <a:ln>
              <a:noFill/>
            </a:ln>
            <a:effectLst/>
            <a:extLst>
              <a:ext uri="{909E8E84-426E-40DD-AFC4-6F175D3DCCD1}">
                <a14:hiddenFill xmlns:a14="http://schemas.microsoft.com/office/drawing/2010/main">
                  <a:solidFill>
                    <a:srgbClr val="BBA1F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he-IL" altLang="en-US" sz="1200" b="1"/>
                <a:t>8</a:t>
              </a:r>
              <a:endParaRPr lang="en-US" altLang="en-US" sz="1200" b="1"/>
            </a:p>
          </p:txBody>
        </p:sp>
        <p:sp>
          <p:nvSpPr>
            <p:cNvPr id="14" name="Text Box 12"/>
            <p:cNvSpPr txBox="1">
              <a:spLocks noChangeArrowheads="1"/>
            </p:cNvSpPr>
            <p:nvPr/>
          </p:nvSpPr>
          <p:spPr bwMode="auto">
            <a:xfrm>
              <a:off x="1493" y="1888"/>
              <a:ext cx="222" cy="173"/>
            </a:xfrm>
            <a:prstGeom prst="rect">
              <a:avLst/>
            </a:prstGeom>
            <a:noFill/>
            <a:ln>
              <a:noFill/>
            </a:ln>
            <a:effectLst/>
            <a:extLst>
              <a:ext uri="{909E8E84-426E-40DD-AFC4-6F175D3DCCD1}">
                <a14:hiddenFill xmlns:a14="http://schemas.microsoft.com/office/drawing/2010/main">
                  <a:solidFill>
                    <a:srgbClr val="BBA1F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he-IL" altLang="en-US" sz="1200" b="1"/>
                <a:t>31</a:t>
              </a:r>
              <a:endParaRPr lang="en-US" altLang="en-US" sz="1200" b="1"/>
            </a:p>
          </p:txBody>
        </p:sp>
      </p:grpSp>
    </p:spTree>
    <p:extLst>
      <p:ext uri="{BB962C8B-B14F-4D97-AF65-F5344CB8AC3E}">
        <p14:creationId xmlns:p14="http://schemas.microsoft.com/office/powerpoint/2010/main" val="407061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4">
            <a:extLst>
              <a:ext uri="{FF2B5EF4-FFF2-40B4-BE49-F238E27FC236}">
                <a16:creationId xmlns:a16="http://schemas.microsoft.com/office/drawing/2014/main" id="{8BF0E50D-865C-474B-932B-15E129A483F2}"/>
              </a:ext>
            </a:extLst>
          </p:cNvPr>
          <p:cNvSpPr>
            <a:spLocks noGrp="1" noChangeArrowheads="1"/>
          </p:cNvSpPr>
          <p:nvPr>
            <p:ph type="title"/>
          </p:nvPr>
        </p:nvSpPr>
        <p:spPr/>
        <p:txBody>
          <a:bodyPr/>
          <a:lstStyle/>
          <a:p>
            <a:r>
              <a:rPr lang="en-US" altLang="en-US" dirty="0"/>
              <a:t>TLB - Translation Lookaside Buffer</a:t>
            </a:r>
          </a:p>
        </p:txBody>
      </p:sp>
      <p:sp>
        <p:nvSpPr>
          <p:cNvPr id="28678" name="Rectangle 5">
            <a:extLst>
              <a:ext uri="{FF2B5EF4-FFF2-40B4-BE49-F238E27FC236}">
                <a16:creationId xmlns:a16="http://schemas.microsoft.com/office/drawing/2014/main" id="{F93F9AD1-A915-4DF1-B5ED-5FAF3D0796FF}"/>
              </a:ext>
            </a:extLst>
          </p:cNvPr>
          <p:cNvSpPr>
            <a:spLocks noGrp="1" noChangeArrowheads="1"/>
          </p:cNvSpPr>
          <p:nvPr>
            <p:ph idx="1"/>
          </p:nvPr>
        </p:nvSpPr>
        <p:spPr/>
        <p:txBody>
          <a:bodyPr>
            <a:normAutofit/>
          </a:bodyPr>
          <a:lstStyle/>
          <a:p>
            <a:r>
              <a:rPr lang="he-IL" dirty="0"/>
              <a:t>תרגום כתובת וירטואלית ל</a:t>
            </a:r>
            <a:r>
              <a:rPr lang="he-IL" dirty="0">
                <a:sym typeface="Wingdings" panose="05000000000000000000" pitchFamily="2" charset="2"/>
              </a:rPr>
              <a:t>פיזית </a:t>
            </a:r>
            <a:r>
              <a:rPr lang="he-IL" dirty="0"/>
              <a:t>קורה כל גישה לזיכרון.</a:t>
            </a:r>
          </a:p>
          <a:p>
            <a:pPr lvl="1"/>
            <a:r>
              <a:rPr lang="he-IL" b="1" dirty="0">
                <a:solidFill>
                  <a:srgbClr val="FF0000"/>
                </a:solidFill>
              </a:rPr>
              <a:t>30%--50%</a:t>
            </a:r>
            <a:r>
              <a:rPr lang="he-IL" dirty="0"/>
              <a:t> מהפקודות בתכנית ממוצעת ניגשות לזיכרון </a:t>
            </a:r>
            <a:r>
              <a:rPr lang="he-IL" dirty="0">
                <a:sym typeface="Wingdings" panose="05000000000000000000" pitchFamily="2" charset="2"/>
              </a:rPr>
              <a:t> תקורה גבוהה.</a:t>
            </a:r>
            <a:endParaRPr lang="he-IL" dirty="0"/>
          </a:p>
          <a:p>
            <a:r>
              <a:rPr lang="he-IL" dirty="0"/>
              <a:t>כדי לשפר את הביצועים, מעבדי </a:t>
            </a:r>
            <a:r>
              <a:rPr lang="en-US" dirty="0"/>
              <a:t>IA-32</a:t>
            </a:r>
            <a:r>
              <a:rPr lang="he-IL" dirty="0"/>
              <a:t> מכילים מטמון (</a:t>
            </a:r>
            <a:r>
              <a:rPr lang="en-US" dirty="0"/>
              <a:t>cache</a:t>
            </a:r>
            <a:r>
              <a:rPr lang="he-IL" dirty="0"/>
              <a:t>) מיוחד, </a:t>
            </a:r>
            <a:r>
              <a:rPr lang="he-IL" altLang="en-US" dirty="0"/>
              <a:t>ה-</a:t>
            </a:r>
            <a:r>
              <a:rPr lang="en-US" altLang="en-US" b="1" dirty="0">
                <a:solidFill>
                  <a:srgbClr val="0000FF"/>
                </a:solidFill>
              </a:rPr>
              <a:t>TLB</a:t>
            </a:r>
            <a:r>
              <a:rPr lang="he-IL" altLang="en-US" dirty="0"/>
              <a:t>, אשר מכיל את התרגומים האחרונים בהם השתמשו.</a:t>
            </a:r>
          </a:p>
          <a:p>
            <a:pPr lvl="1"/>
            <a:r>
              <a:rPr lang="he-IL" altLang="en-US" dirty="0"/>
              <a:t>המעבד מחפש ב-</a:t>
            </a:r>
            <a:r>
              <a:rPr lang="en-US" altLang="en-US" dirty="0"/>
              <a:t>TLB</a:t>
            </a:r>
            <a:r>
              <a:rPr lang="he-IL" altLang="en-US" dirty="0"/>
              <a:t> לפני החיפוש בטבלת הדפים. אם התרגום המבוקש נמצא ב-</a:t>
            </a:r>
            <a:r>
              <a:rPr lang="en-US" altLang="en-US" dirty="0"/>
              <a:t>TLB</a:t>
            </a:r>
            <a:r>
              <a:rPr lang="he-IL" altLang="en-US" dirty="0"/>
              <a:t>, נחסכו גישות יקרות לזיכרון (כמספר הרמות בהיררכיה).</a:t>
            </a:r>
          </a:p>
          <a:p>
            <a:pPr lvl="1"/>
            <a:r>
              <a:rPr lang="he-IL" altLang="en-US" dirty="0"/>
              <a:t>אם התרגום המבוקש לא נמצא ב-</a:t>
            </a:r>
            <a:r>
              <a:rPr lang="en-US" altLang="en-US" dirty="0"/>
              <a:t>TLB</a:t>
            </a:r>
            <a:r>
              <a:rPr lang="he-IL" altLang="en-US" dirty="0"/>
              <a:t>, המעבד פונה לחפש בטבלת הדפים ואז מוסיף ל-</a:t>
            </a:r>
            <a:r>
              <a:rPr lang="en-US" altLang="en-US" dirty="0"/>
              <a:t>TLB</a:t>
            </a:r>
            <a:r>
              <a:rPr lang="he-IL" altLang="en-US" dirty="0"/>
              <a:t> את התרגום החדש (לטובת הגישות הבאות לזיכרון).</a:t>
            </a:r>
          </a:p>
        </p:txBody>
      </p:sp>
      <p:sp>
        <p:nvSpPr>
          <p:cNvPr id="4" name="Slide Number Placeholder 3">
            <a:extLst>
              <a:ext uri="{FF2B5EF4-FFF2-40B4-BE49-F238E27FC236}">
                <a16:creationId xmlns:a16="http://schemas.microsoft.com/office/drawing/2014/main" id="{1D9D4230-0E6E-4E29-B373-2C2A6228CC6E}"/>
              </a:ext>
            </a:extLst>
          </p:cNvPr>
          <p:cNvSpPr>
            <a:spLocks noGrp="1"/>
          </p:cNvSpPr>
          <p:nvPr>
            <p:ph type="sldNum" sz="quarter" idx="12"/>
          </p:nvPr>
        </p:nvSpPr>
        <p:spPr/>
        <p:txBody>
          <a:bodyPr/>
          <a:lstStyle/>
          <a:p>
            <a:fld id="{0CFEC368-1D7A-4F81-ABF6-AE0E36BAF64C}" type="slidenum">
              <a:rPr lang="en-US" smtClean="0"/>
              <a:pPr/>
              <a:t>43</a:t>
            </a:fld>
            <a:endParaRPr lang="en-US"/>
          </a:p>
        </p:txBody>
      </p:sp>
      <p:graphicFrame>
        <p:nvGraphicFramePr>
          <p:cNvPr id="9" name="Table 8">
            <a:extLst>
              <a:ext uri="{FF2B5EF4-FFF2-40B4-BE49-F238E27FC236}">
                <a16:creationId xmlns:a16="http://schemas.microsoft.com/office/drawing/2014/main" id="{EED0347B-F5E6-4750-9D27-C7C990D05450}"/>
              </a:ext>
            </a:extLst>
          </p:cNvPr>
          <p:cNvGraphicFramePr>
            <a:graphicFrameLocks noGrp="1"/>
          </p:cNvGraphicFramePr>
          <p:nvPr>
            <p:extLst>
              <p:ext uri="{D42A27DB-BD31-4B8C-83A1-F6EECF244321}">
                <p14:modId xmlns:p14="http://schemas.microsoft.com/office/powerpoint/2010/main" val="3975753813"/>
              </p:ext>
            </p:extLst>
          </p:nvPr>
        </p:nvGraphicFramePr>
        <p:xfrm>
          <a:off x="2212181" y="4851400"/>
          <a:ext cx="4719637" cy="1483360"/>
        </p:xfrm>
        <a:graphic>
          <a:graphicData uri="http://schemas.openxmlformats.org/drawingml/2006/table">
            <a:tbl>
              <a:tblPr firstRow="1" bandRow="1">
                <a:tableStyleId>{B301B821-A1FF-4177-AEE7-76D212191A09}</a:tableStyleId>
              </a:tblPr>
              <a:tblGrid>
                <a:gridCol w="1788319">
                  <a:extLst>
                    <a:ext uri="{9D8B030D-6E8A-4147-A177-3AD203B41FA5}">
                      <a16:colId xmlns:a16="http://schemas.microsoft.com/office/drawing/2014/main" val="2738574778"/>
                    </a:ext>
                  </a:extLst>
                </a:gridCol>
                <a:gridCol w="1788319">
                  <a:extLst>
                    <a:ext uri="{9D8B030D-6E8A-4147-A177-3AD203B41FA5}">
                      <a16:colId xmlns:a16="http://schemas.microsoft.com/office/drawing/2014/main" val="2753178533"/>
                    </a:ext>
                  </a:extLst>
                </a:gridCol>
                <a:gridCol w="1142999">
                  <a:extLst>
                    <a:ext uri="{9D8B030D-6E8A-4147-A177-3AD203B41FA5}">
                      <a16:colId xmlns:a16="http://schemas.microsoft.com/office/drawing/2014/main" val="3467813470"/>
                    </a:ext>
                  </a:extLst>
                </a:gridCol>
              </a:tblGrid>
              <a:tr h="370840">
                <a:tc>
                  <a:txBody>
                    <a:bodyPr/>
                    <a:lstStyle/>
                    <a:p>
                      <a:pPr algn="ctr"/>
                      <a:r>
                        <a:rPr lang="en-US" dirty="0"/>
                        <a:t>page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frame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flags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5215306"/>
                  </a:ext>
                </a:extLst>
              </a:tr>
              <a:tr h="370840">
                <a:tc>
                  <a:txBody>
                    <a:bodyPr/>
                    <a:lstStyle/>
                    <a:p>
                      <a:pPr algn="ctr"/>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069185"/>
                  </a:ext>
                </a:extLst>
              </a:tr>
              <a:tr h="370840">
                <a:tc>
                  <a:txBody>
                    <a:bodyPr/>
                    <a:lstStyle/>
                    <a:p>
                      <a:pPr algn="ctr"/>
                      <a:r>
                        <a:rPr lang="en-US"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6089198"/>
                  </a:ext>
                </a:extLst>
              </a:tr>
              <a:tr h="37084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917841"/>
                  </a:ext>
                </a:extLst>
              </a:tr>
            </a:tbl>
          </a:graphicData>
        </a:graphic>
      </p:graphicFrame>
      <p:sp>
        <p:nvSpPr>
          <p:cNvPr id="3" name="Footer Placeholder 2">
            <a:extLst>
              <a:ext uri="{FF2B5EF4-FFF2-40B4-BE49-F238E27FC236}">
                <a16:creationId xmlns:a16="http://schemas.microsoft.com/office/drawing/2014/main" id="{C2876A49-983B-4892-9364-2D08FCD52590}"/>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23191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67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6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5A93-523C-4917-B721-DAD979D0B3D7}"/>
              </a:ext>
            </a:extLst>
          </p:cNvPr>
          <p:cNvSpPr>
            <a:spLocks noGrp="1"/>
          </p:cNvSpPr>
          <p:nvPr>
            <p:ph type="title"/>
          </p:nvPr>
        </p:nvSpPr>
        <p:spPr>
          <a:xfrm>
            <a:off x="457200" y="525473"/>
            <a:ext cx="8229600" cy="990600"/>
          </a:xfrm>
        </p:spPr>
        <p:txBody>
          <a:bodyPr>
            <a:normAutofit fontScale="90000"/>
          </a:bodyPr>
          <a:lstStyle/>
          <a:p>
            <a:r>
              <a:rPr lang="he-IL" dirty="0"/>
              <a:t>סיכום </a:t>
            </a:r>
            <a:r>
              <a:rPr lang="he-IL" b="1" dirty="0"/>
              <a:t>מופשט</a:t>
            </a:r>
            <a:r>
              <a:rPr lang="he-IL" dirty="0"/>
              <a:t>: תהליך התרגום בשיטת </a:t>
            </a:r>
            <a:r>
              <a:rPr lang="en-US" dirty="0"/>
              <a:t>paging</a:t>
            </a:r>
          </a:p>
        </p:txBody>
      </p:sp>
      <p:sp>
        <p:nvSpPr>
          <p:cNvPr id="5" name="Slide Number Placeholder 4">
            <a:extLst>
              <a:ext uri="{FF2B5EF4-FFF2-40B4-BE49-F238E27FC236}">
                <a16:creationId xmlns:a16="http://schemas.microsoft.com/office/drawing/2014/main" id="{6CCCF610-1D54-4B14-91CD-F5C56017FAA5}"/>
              </a:ext>
            </a:extLst>
          </p:cNvPr>
          <p:cNvSpPr>
            <a:spLocks noGrp="1"/>
          </p:cNvSpPr>
          <p:nvPr>
            <p:ph type="sldNum" sz="quarter" idx="12"/>
          </p:nvPr>
        </p:nvSpPr>
        <p:spPr/>
        <p:txBody>
          <a:bodyPr/>
          <a:lstStyle/>
          <a:p>
            <a:pPr lvl="0"/>
            <a:fld id="{0CFEC368-1D7A-4F81-ABF6-AE0E36BAF64C}" type="slidenum">
              <a:rPr lang="en-US" noProof="0" smtClean="0"/>
              <a:pPr lvl="0"/>
              <a:t>44</a:t>
            </a:fld>
            <a:endParaRPr lang="en-US" noProof="0"/>
          </a:p>
        </p:txBody>
      </p:sp>
      <p:cxnSp>
        <p:nvCxnSpPr>
          <p:cNvPr id="11" name="Connector: Elbow 10">
            <a:extLst>
              <a:ext uri="{FF2B5EF4-FFF2-40B4-BE49-F238E27FC236}">
                <a16:creationId xmlns:a16="http://schemas.microsoft.com/office/drawing/2014/main" id="{8E048286-97CA-4595-B19E-9C8DBD87AD3D}"/>
              </a:ext>
            </a:extLst>
          </p:cNvPr>
          <p:cNvCxnSpPr>
            <a:cxnSpLocks/>
            <a:stCxn id="6" idx="1"/>
            <a:endCxn id="54" idx="0"/>
          </p:cNvCxnSpPr>
          <p:nvPr/>
        </p:nvCxnSpPr>
        <p:spPr>
          <a:xfrm rot="10800000" flipV="1">
            <a:off x="1605918" y="3416194"/>
            <a:ext cx="582921" cy="2166982"/>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 name="Connector: Elbow 11">
            <a:extLst>
              <a:ext uri="{FF2B5EF4-FFF2-40B4-BE49-F238E27FC236}">
                <a16:creationId xmlns:a16="http://schemas.microsoft.com/office/drawing/2014/main" id="{908E3A79-E278-4ABD-B8B4-D849A1832D0C}"/>
              </a:ext>
            </a:extLst>
          </p:cNvPr>
          <p:cNvCxnSpPr>
            <a:cxnSpLocks/>
            <a:stCxn id="6" idx="3"/>
            <a:endCxn id="39" idx="0"/>
          </p:cNvCxnSpPr>
          <p:nvPr/>
        </p:nvCxnSpPr>
        <p:spPr>
          <a:xfrm>
            <a:off x="4383398" y="3416194"/>
            <a:ext cx="805517" cy="796459"/>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pSp>
        <p:nvGrpSpPr>
          <p:cNvPr id="32" name="Group 31">
            <a:extLst>
              <a:ext uri="{FF2B5EF4-FFF2-40B4-BE49-F238E27FC236}">
                <a16:creationId xmlns:a16="http://schemas.microsoft.com/office/drawing/2014/main" id="{04051303-D5CF-45A3-9097-47F1B1B9C226}"/>
              </a:ext>
            </a:extLst>
          </p:cNvPr>
          <p:cNvGrpSpPr/>
          <p:nvPr/>
        </p:nvGrpSpPr>
        <p:grpSpPr>
          <a:xfrm>
            <a:off x="1635267" y="3050434"/>
            <a:ext cx="3489510" cy="731520"/>
            <a:chOff x="2050295" y="1600199"/>
            <a:chExt cx="3489510" cy="731520"/>
          </a:xfrm>
        </p:grpSpPr>
        <p:sp>
          <p:nvSpPr>
            <p:cNvPr id="6" name="Rectangle: Rounded Corners 5">
              <a:extLst>
                <a:ext uri="{FF2B5EF4-FFF2-40B4-BE49-F238E27FC236}">
                  <a16:creationId xmlns:a16="http://schemas.microsoft.com/office/drawing/2014/main" id="{5B0527F2-D97D-474F-80F2-2A02A3E2614B}"/>
                </a:ext>
              </a:extLst>
            </p:cNvPr>
            <p:cNvSpPr/>
            <p:nvPr/>
          </p:nvSpPr>
          <p:spPr>
            <a:xfrm>
              <a:off x="2603866" y="1600199"/>
              <a:ext cx="2194560" cy="731520"/>
            </a:xfrm>
            <a:prstGeom prst="round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the CPU searches the TLB</a:t>
              </a:r>
            </a:p>
          </p:txBody>
        </p:sp>
        <p:sp>
          <p:nvSpPr>
            <p:cNvPr id="15" name="TextBox 14">
              <a:extLst>
                <a:ext uri="{FF2B5EF4-FFF2-40B4-BE49-F238E27FC236}">
                  <a16:creationId xmlns:a16="http://schemas.microsoft.com/office/drawing/2014/main" id="{7F4C67E1-7865-41AA-96AC-ADDD8B225185}"/>
                </a:ext>
              </a:extLst>
            </p:cNvPr>
            <p:cNvSpPr txBox="1"/>
            <p:nvPr/>
          </p:nvSpPr>
          <p:spPr>
            <a:xfrm>
              <a:off x="2050295" y="1603658"/>
              <a:ext cx="548640" cy="36576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hit</a:t>
              </a:r>
            </a:p>
          </p:txBody>
        </p:sp>
        <p:sp>
          <p:nvSpPr>
            <p:cNvPr id="31" name="TextBox 30">
              <a:extLst>
                <a:ext uri="{FF2B5EF4-FFF2-40B4-BE49-F238E27FC236}">
                  <a16:creationId xmlns:a16="http://schemas.microsoft.com/office/drawing/2014/main" id="{D52A96BE-6FEB-462B-9699-CF6D27AF8FE2}"/>
                </a:ext>
              </a:extLst>
            </p:cNvPr>
            <p:cNvSpPr txBox="1"/>
            <p:nvPr/>
          </p:nvSpPr>
          <p:spPr>
            <a:xfrm>
              <a:off x="4808285" y="1603658"/>
              <a:ext cx="731520" cy="36576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miss</a:t>
              </a:r>
            </a:p>
          </p:txBody>
        </p:sp>
      </p:grpSp>
      <p:cxnSp>
        <p:nvCxnSpPr>
          <p:cNvPr id="36" name="Connector: Elbow 35">
            <a:extLst>
              <a:ext uri="{FF2B5EF4-FFF2-40B4-BE49-F238E27FC236}">
                <a16:creationId xmlns:a16="http://schemas.microsoft.com/office/drawing/2014/main" id="{9AC12752-FDBE-4167-A1AE-77E94CCA7B87}"/>
              </a:ext>
            </a:extLst>
          </p:cNvPr>
          <p:cNvCxnSpPr>
            <a:cxnSpLocks/>
            <a:stCxn id="39" idx="1"/>
            <a:endCxn id="54" idx="0"/>
          </p:cNvCxnSpPr>
          <p:nvPr/>
        </p:nvCxnSpPr>
        <p:spPr>
          <a:xfrm rot="10800000" flipV="1">
            <a:off x="1605917" y="4578412"/>
            <a:ext cx="2621728" cy="1004763"/>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7" name="Connector: Elbow 36">
            <a:extLst>
              <a:ext uri="{FF2B5EF4-FFF2-40B4-BE49-F238E27FC236}">
                <a16:creationId xmlns:a16="http://schemas.microsoft.com/office/drawing/2014/main" id="{DE2A86AA-F53D-47A3-B553-8150B871725B}"/>
              </a:ext>
            </a:extLst>
          </p:cNvPr>
          <p:cNvCxnSpPr>
            <a:cxnSpLocks/>
            <a:stCxn id="39" idx="3"/>
            <a:endCxn id="55" idx="0"/>
          </p:cNvCxnSpPr>
          <p:nvPr/>
        </p:nvCxnSpPr>
        <p:spPr>
          <a:xfrm>
            <a:off x="6150184" y="4578413"/>
            <a:ext cx="1421135" cy="825531"/>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pSp>
        <p:nvGrpSpPr>
          <p:cNvPr id="38" name="Group 37">
            <a:extLst>
              <a:ext uri="{FF2B5EF4-FFF2-40B4-BE49-F238E27FC236}">
                <a16:creationId xmlns:a16="http://schemas.microsoft.com/office/drawing/2014/main" id="{CC6A173A-4919-44BE-B034-BBFC0A5A13B4}"/>
              </a:ext>
            </a:extLst>
          </p:cNvPr>
          <p:cNvGrpSpPr/>
          <p:nvPr/>
        </p:nvGrpSpPr>
        <p:grpSpPr>
          <a:xfrm>
            <a:off x="2810324" y="4212653"/>
            <a:ext cx="4620017" cy="731520"/>
            <a:chOff x="259165" y="1600199"/>
            <a:chExt cx="6152657" cy="731520"/>
          </a:xfrm>
        </p:grpSpPr>
        <p:sp>
          <p:nvSpPr>
            <p:cNvPr id="39" name="Rectangle: Rounded Corners 38">
              <a:extLst>
                <a:ext uri="{FF2B5EF4-FFF2-40B4-BE49-F238E27FC236}">
                  <a16:creationId xmlns:a16="http://schemas.microsoft.com/office/drawing/2014/main" id="{EE36C879-DC16-455A-827D-62A3FD74B4B9}"/>
                </a:ext>
              </a:extLst>
            </p:cNvPr>
            <p:cNvSpPr/>
            <p:nvPr/>
          </p:nvSpPr>
          <p:spPr>
            <a:xfrm>
              <a:off x="2146666" y="1600199"/>
              <a:ext cx="2560320" cy="731520"/>
            </a:xfrm>
            <a:prstGeom prst="round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the CPU walks the page table</a:t>
              </a:r>
            </a:p>
          </p:txBody>
        </p:sp>
        <p:sp>
          <p:nvSpPr>
            <p:cNvPr id="40" name="TextBox 39">
              <a:extLst>
                <a:ext uri="{FF2B5EF4-FFF2-40B4-BE49-F238E27FC236}">
                  <a16:creationId xmlns:a16="http://schemas.microsoft.com/office/drawing/2014/main" id="{05652A24-4A87-4DBA-B736-2ECCAE03477D}"/>
                </a:ext>
              </a:extLst>
            </p:cNvPr>
            <p:cNvSpPr txBox="1"/>
            <p:nvPr/>
          </p:nvSpPr>
          <p:spPr>
            <a:xfrm>
              <a:off x="259165" y="1603466"/>
              <a:ext cx="1826613" cy="646331"/>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solidFill>
                    <a:prstClr val="black"/>
                  </a:solidFill>
                  <a:latin typeface="Arial"/>
                </a:rPr>
                <a:t>page walk</a:t>
              </a:r>
            </a:p>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solidFill>
                    <a:prstClr val="black"/>
                  </a:solidFill>
                  <a:latin typeface="Arial"/>
                </a:rPr>
                <a:t>success</a:t>
              </a: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41" name="TextBox 40">
              <a:extLst>
                <a:ext uri="{FF2B5EF4-FFF2-40B4-BE49-F238E27FC236}">
                  <a16:creationId xmlns:a16="http://schemas.microsoft.com/office/drawing/2014/main" id="{950A2567-4BFA-479F-85E9-BD5B541C7EE7}"/>
                </a:ext>
              </a:extLst>
            </p:cNvPr>
            <p:cNvSpPr txBox="1"/>
            <p:nvPr/>
          </p:nvSpPr>
          <p:spPr>
            <a:xfrm>
              <a:off x="4706983" y="1600199"/>
              <a:ext cx="1704839" cy="36576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page fault</a:t>
              </a:r>
            </a:p>
          </p:txBody>
        </p:sp>
      </p:grpSp>
      <p:sp>
        <p:nvSpPr>
          <p:cNvPr id="54" name="Rectangle: Rounded Corners 53">
            <a:extLst>
              <a:ext uri="{FF2B5EF4-FFF2-40B4-BE49-F238E27FC236}">
                <a16:creationId xmlns:a16="http://schemas.microsoft.com/office/drawing/2014/main" id="{26709399-1C2F-4EB2-82C0-748795829EA3}"/>
              </a:ext>
            </a:extLst>
          </p:cNvPr>
          <p:cNvSpPr/>
          <p:nvPr/>
        </p:nvSpPr>
        <p:spPr>
          <a:xfrm>
            <a:off x="600077" y="5583176"/>
            <a:ext cx="2011680" cy="457200"/>
          </a:xfrm>
          <a:prstGeom prst="round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a:ea typeface="+mn-ea"/>
                <a:cs typeface="+mn-cs"/>
              </a:rPr>
              <a:t>physical address</a:t>
            </a: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4" name="Rectangle: Rounded Corners 23">
            <a:extLst>
              <a:ext uri="{FF2B5EF4-FFF2-40B4-BE49-F238E27FC236}">
                <a16:creationId xmlns:a16="http://schemas.microsoft.com/office/drawing/2014/main" id="{9C71AE63-8478-45DB-9A1C-EDB1A6337B1D}"/>
              </a:ext>
            </a:extLst>
          </p:cNvPr>
          <p:cNvSpPr/>
          <p:nvPr/>
        </p:nvSpPr>
        <p:spPr>
          <a:xfrm>
            <a:off x="2280278" y="1836102"/>
            <a:ext cx="2011680" cy="457200"/>
          </a:xfrm>
          <a:prstGeom prst="round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a:ea typeface="+mn-ea"/>
                <a:cs typeface="+mn-cs"/>
              </a:rPr>
              <a:t>virtual address</a:t>
            </a: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cxnSp>
        <p:nvCxnSpPr>
          <p:cNvPr id="21" name="Straight Arrow Connector 20">
            <a:extLst>
              <a:ext uri="{FF2B5EF4-FFF2-40B4-BE49-F238E27FC236}">
                <a16:creationId xmlns:a16="http://schemas.microsoft.com/office/drawing/2014/main" id="{DE5EB531-1CB9-4E76-9A07-5224010ED934}"/>
              </a:ext>
            </a:extLst>
          </p:cNvPr>
          <p:cNvCxnSpPr>
            <a:stCxn id="24" idx="2"/>
            <a:endCxn id="6" idx="0"/>
          </p:cNvCxnSpPr>
          <p:nvPr/>
        </p:nvCxnSpPr>
        <p:spPr>
          <a:xfrm>
            <a:off x="3286118" y="2293302"/>
            <a:ext cx="0" cy="75713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5" name="Rectangle: Rounded Corners 54">
            <a:extLst>
              <a:ext uri="{FF2B5EF4-FFF2-40B4-BE49-F238E27FC236}">
                <a16:creationId xmlns:a16="http://schemas.microsoft.com/office/drawing/2014/main" id="{52506C66-3441-40A8-83F5-4E543F42D3B4}"/>
              </a:ext>
            </a:extLst>
          </p:cNvPr>
          <p:cNvSpPr/>
          <p:nvPr/>
        </p:nvSpPr>
        <p:spPr>
          <a:xfrm>
            <a:off x="6610050" y="5403944"/>
            <a:ext cx="1922537" cy="731520"/>
          </a:xfrm>
          <a:prstGeom prst="roundRect">
            <a:avLst/>
          </a:prstGeom>
          <a:ln w="3810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the OS serves the page fault</a:t>
            </a:r>
          </a:p>
        </p:txBody>
      </p:sp>
      <p:sp>
        <p:nvSpPr>
          <p:cNvPr id="16" name="Footer Placeholder 15">
            <a:extLst>
              <a:ext uri="{FF2B5EF4-FFF2-40B4-BE49-F238E27FC236}">
                <a16:creationId xmlns:a16="http://schemas.microsoft.com/office/drawing/2014/main" id="{8C6CF863-933A-4637-9156-C21DDDF021D5}"/>
              </a:ext>
            </a:extLst>
          </p:cNvPr>
          <p:cNvSpPr>
            <a:spLocks noGrp="1"/>
          </p:cNvSpPr>
          <p:nvPr>
            <p:ph type="ftr" sz="quarter" idx="11"/>
          </p:nvPr>
        </p:nvSpPr>
        <p:spPr/>
        <p:txBody>
          <a:bodyPr/>
          <a:lstStyle/>
          <a:p>
            <a:pPr algn="r"/>
            <a:r>
              <a:rPr lang="he-IL"/>
              <a:t>מערכות הפעלה - תרגול 10</a:t>
            </a:r>
            <a:endParaRPr lang="en-US" dirty="0"/>
          </a:p>
        </p:txBody>
      </p:sp>
    </p:spTree>
    <p:extLst>
      <p:ext uri="{BB962C8B-B14F-4D97-AF65-F5344CB8AC3E}">
        <p14:creationId xmlns:p14="http://schemas.microsoft.com/office/powerpoint/2010/main" val="2530157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פעולות על ה-</a:t>
            </a:r>
            <a:r>
              <a:rPr lang="en-US" dirty="0"/>
              <a:t>TLB</a:t>
            </a:r>
          </a:p>
        </p:txBody>
      </p:sp>
      <p:sp>
        <p:nvSpPr>
          <p:cNvPr id="3" name="Content Placeholder 2"/>
          <p:cNvSpPr>
            <a:spLocks noGrp="1"/>
          </p:cNvSpPr>
          <p:nvPr>
            <p:ph idx="1"/>
          </p:nvPr>
        </p:nvSpPr>
        <p:spPr/>
        <p:txBody>
          <a:bodyPr/>
          <a:lstStyle/>
          <a:p>
            <a:pPr marL="0" indent="0">
              <a:buNone/>
            </a:pPr>
            <a:r>
              <a:rPr lang="he-IL" dirty="0"/>
              <a:t>בארכיטקטורה </a:t>
            </a:r>
            <a:r>
              <a:rPr lang="en-US" dirty="0"/>
              <a:t>IA-32</a:t>
            </a:r>
            <a:r>
              <a:rPr lang="he-IL" dirty="0"/>
              <a:t>, רק שתי פעולות מוגדרות על ה-</a:t>
            </a:r>
            <a:r>
              <a:rPr lang="en-US" dirty="0"/>
              <a:t>TLB</a:t>
            </a:r>
            <a:r>
              <a:rPr lang="he-IL" dirty="0"/>
              <a:t>:</a:t>
            </a:r>
          </a:p>
          <a:p>
            <a:pPr marL="457200" indent="-457200">
              <a:buFont typeface="+mj-lt"/>
              <a:buAutoNum type="arabicPeriod"/>
            </a:pPr>
            <a:r>
              <a:rPr lang="he-IL" dirty="0"/>
              <a:t>הזנה של רשומה בזמן תהליך התרגום</a:t>
            </a:r>
          </a:p>
          <a:p>
            <a:pPr marL="457200" indent="-457200">
              <a:buFont typeface="+mj-lt"/>
              <a:buAutoNum type="arabicPeriod"/>
            </a:pPr>
            <a:r>
              <a:rPr lang="he-IL" dirty="0"/>
              <a:t>פסילה ה-</a:t>
            </a:r>
            <a:r>
              <a:rPr lang="en-US" dirty="0"/>
              <a:t>TLB</a:t>
            </a:r>
            <a:r>
              <a:rPr lang="he-IL" dirty="0"/>
              <a:t> (</a:t>
            </a:r>
            <a:r>
              <a:rPr lang="en-US" b="1" dirty="0">
                <a:solidFill>
                  <a:srgbClr val="0000FF"/>
                </a:solidFill>
              </a:rPr>
              <a:t>invalidate</a:t>
            </a:r>
            <a:r>
              <a:rPr lang="he-IL" dirty="0"/>
              <a:t>) כתוצאה מ-</a:t>
            </a:r>
            <a:r>
              <a:rPr lang="en-US" dirty="0" err="1"/>
              <a:t>mov</a:t>
            </a:r>
            <a:r>
              <a:rPr lang="he-IL" dirty="0"/>
              <a:t> לרגיסטר </a:t>
            </a:r>
            <a:r>
              <a:rPr lang="en-US" dirty="0"/>
              <a:t>CR3</a:t>
            </a:r>
            <a:r>
              <a:rPr lang="he-IL" dirty="0"/>
              <a:t>. פעולה זו גורמת לאיפוס כל רשומות ה-</a:t>
            </a:r>
            <a:r>
              <a:rPr lang="en-US" dirty="0"/>
              <a:t>TLB</a:t>
            </a:r>
            <a:r>
              <a:rPr lang="he-IL" dirty="0"/>
              <a:t>.</a:t>
            </a:r>
          </a:p>
          <a:p>
            <a:endParaRPr lang="he-IL" dirty="0"/>
          </a:p>
          <a:p>
            <a:pPr marL="0" indent="0">
              <a:buNone/>
            </a:pPr>
            <a:r>
              <a:rPr lang="he-IL" b="1" u="sng" dirty="0"/>
              <a:t>מסקנה:</a:t>
            </a:r>
            <a:r>
              <a:rPr lang="he-IL" b="1" dirty="0"/>
              <a:t> </a:t>
            </a:r>
            <a:r>
              <a:rPr lang="he-IL" dirty="0"/>
              <a:t>בארכיטקטורה </a:t>
            </a:r>
            <a:r>
              <a:rPr lang="en-US" dirty="0"/>
              <a:t>IA-32</a:t>
            </a:r>
            <a:r>
              <a:rPr lang="he-IL" dirty="0"/>
              <a:t>, לא ניתן לבצע </a:t>
            </a:r>
            <a:r>
              <a:rPr lang="he-IL" dirty="0" err="1"/>
              <a:t>אופטימזציות</a:t>
            </a:r>
            <a:r>
              <a:rPr lang="he-IL" dirty="0"/>
              <a:t> על </a:t>
            </a:r>
            <a:r>
              <a:rPr lang="he-IL" b="1" dirty="0"/>
              <a:t>אלו</a:t>
            </a:r>
            <a:r>
              <a:rPr lang="he-IL" dirty="0"/>
              <a:t> ערכים יש לנקות</a:t>
            </a:r>
            <a:r>
              <a:rPr lang="en-US" dirty="0"/>
              <a:t>/</a:t>
            </a:r>
            <a:r>
              <a:rPr lang="he-IL" dirty="0"/>
              <a:t>להשאיר במטמון. בנוסף, לא ניתן לעדכן סיביות בקרה לאחר הכנסת רשומה ל-</a:t>
            </a:r>
            <a:r>
              <a:rPr lang="en-US" dirty="0"/>
              <a:t>TLB</a:t>
            </a:r>
            <a:r>
              <a:rPr lang="he-IL" dirty="0"/>
              <a:t> עקב כך.</a:t>
            </a:r>
          </a:p>
          <a:p>
            <a:endParaRPr lang="en-US" dirty="0"/>
          </a:p>
        </p:txBody>
      </p:sp>
      <p:sp>
        <p:nvSpPr>
          <p:cNvPr id="4" name="Footer Placeholder 3"/>
          <p:cNvSpPr>
            <a:spLocks noGrp="1"/>
          </p:cNvSpPr>
          <p:nvPr>
            <p:ph type="ftr" sz="quarter" idx="11"/>
          </p:nvPr>
        </p:nvSpPr>
        <p:spPr/>
        <p:txBody>
          <a:bodyPr/>
          <a:lstStyle/>
          <a:p>
            <a:pPr algn="r"/>
            <a:r>
              <a:rPr lang="he-IL"/>
              <a:t>מערכות הפעלה - תרגול 10</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45</a:t>
            </a:fld>
            <a:endParaRPr lang="en-US"/>
          </a:p>
        </p:txBody>
      </p:sp>
    </p:spTree>
    <p:extLst>
      <p:ext uri="{BB962C8B-B14F-4D97-AF65-F5344CB8AC3E}">
        <p14:creationId xmlns:p14="http://schemas.microsoft.com/office/powerpoint/2010/main" val="145266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he-IL" dirty="0"/>
              <a:t>דגלים ב-</a:t>
            </a:r>
            <a:r>
              <a:rPr lang="en-US" dirty="0"/>
              <a:t>TLB</a:t>
            </a:r>
          </a:p>
        </p:txBody>
      </p:sp>
      <p:sp>
        <p:nvSpPr>
          <p:cNvPr id="6" name="Content Placeholder 5"/>
          <p:cNvSpPr>
            <a:spLocks noGrp="1"/>
          </p:cNvSpPr>
          <p:nvPr>
            <p:ph idx="1"/>
          </p:nvPr>
        </p:nvSpPr>
        <p:spPr/>
        <p:txBody>
          <a:bodyPr>
            <a:normAutofit/>
          </a:bodyPr>
          <a:lstStyle/>
          <a:p>
            <a:r>
              <a:rPr lang="he-IL" dirty="0"/>
              <a:t>ה-</a:t>
            </a:r>
            <a:r>
              <a:rPr lang="en-US" dirty="0"/>
              <a:t>TLB</a:t>
            </a:r>
            <a:r>
              <a:rPr lang="he-IL" dirty="0"/>
              <a:t> שומר עותק חלקי של סיביות הבקרה ב-</a:t>
            </a:r>
            <a:r>
              <a:rPr lang="en-US" dirty="0"/>
              <a:t>PTEs</a:t>
            </a:r>
            <a:r>
              <a:rPr lang="he-IL" dirty="0"/>
              <a:t> על מנת לשמור על קוהרנטיות </a:t>
            </a:r>
            <a:r>
              <a:rPr lang="he-IL" dirty="0" err="1"/>
              <a:t>הזכרון</a:t>
            </a:r>
            <a:endParaRPr lang="he-IL" dirty="0"/>
          </a:p>
          <a:p>
            <a:pPr lvl="1"/>
            <a:r>
              <a:rPr lang="he-IL" dirty="0"/>
              <a:t>דוגמה: מנסים לבצע כתיבה לדף שהוא </a:t>
            </a:r>
            <a:r>
              <a:rPr lang="he-IL" b="1" dirty="0"/>
              <a:t>לקריאה בלבד</a:t>
            </a:r>
            <a:r>
              <a:rPr lang="he-IL" dirty="0"/>
              <a:t> (גורר </a:t>
            </a:r>
            <a:r>
              <a:rPr lang="en-US" b="1" dirty="0"/>
              <a:t>page fault</a:t>
            </a:r>
            <a:r>
              <a:rPr lang="he-IL" dirty="0"/>
              <a:t>). הביט המורה על כך שמור ברשומה על הדף ב-</a:t>
            </a:r>
            <a:r>
              <a:rPr lang="en-US" dirty="0"/>
              <a:t>PTE</a:t>
            </a:r>
            <a:r>
              <a:rPr lang="he-IL" dirty="0"/>
              <a:t>. ע"י חסכון ה-</a:t>
            </a:r>
            <a:r>
              <a:rPr lang="en-US" dirty="0"/>
              <a:t>Page Walk</a:t>
            </a:r>
            <a:r>
              <a:rPr lang="he-IL" dirty="0"/>
              <a:t> בעזרת ה-</a:t>
            </a:r>
            <a:r>
              <a:rPr lang="en-US" dirty="0"/>
              <a:t>TLB</a:t>
            </a:r>
            <a:r>
              <a:rPr lang="he-IL" dirty="0"/>
              <a:t>, לעולם לא נראה ביט זה. מכאן, הביט </a:t>
            </a:r>
            <a:r>
              <a:rPr lang="en-US" dirty="0"/>
              <a:t>R/W</a:t>
            </a:r>
            <a:r>
              <a:rPr lang="he-IL" dirty="0"/>
              <a:t> חייב להיות שמור גם ב-</a:t>
            </a:r>
            <a:r>
              <a:rPr lang="en-US" dirty="0"/>
              <a:t>TLB</a:t>
            </a:r>
            <a:r>
              <a:rPr lang="he-IL" dirty="0"/>
              <a:t>. </a:t>
            </a:r>
          </a:p>
          <a:p>
            <a:pPr lvl="1"/>
            <a:r>
              <a:rPr lang="he-IL" dirty="0"/>
              <a:t>דוגמה: </a:t>
            </a:r>
            <a:r>
              <a:rPr lang="he-IL" b="1" dirty="0"/>
              <a:t>ביט </a:t>
            </a:r>
            <a:r>
              <a:rPr lang="en-US" b="1" dirty="0">
                <a:solidFill>
                  <a:srgbClr val="0000FF"/>
                </a:solidFill>
              </a:rPr>
              <a:t>Global</a:t>
            </a:r>
            <a:r>
              <a:rPr lang="he-IL" dirty="0"/>
              <a:t>. רשומות המסומנות ב-</a:t>
            </a:r>
            <a:r>
              <a:rPr lang="en-US" dirty="0"/>
              <a:t>Global==1</a:t>
            </a:r>
            <a:r>
              <a:rPr lang="he-IL" dirty="0"/>
              <a:t>, לא </a:t>
            </a:r>
            <a:r>
              <a:rPr lang="he-IL" dirty="0" err="1"/>
              <a:t>ינוקו</a:t>
            </a:r>
            <a:r>
              <a:rPr lang="he-IL" dirty="0"/>
              <a:t> מהמטמון בעת פסילה של ה-</a:t>
            </a:r>
            <a:r>
              <a:rPr lang="en-US" dirty="0"/>
              <a:t>TLB</a:t>
            </a:r>
            <a:r>
              <a:rPr lang="he-IL" dirty="0"/>
              <a:t>. רשומות של </a:t>
            </a:r>
            <a:r>
              <a:rPr lang="he-IL" dirty="0" err="1"/>
              <a:t>זכרון</a:t>
            </a:r>
            <a:r>
              <a:rPr lang="he-IL" dirty="0"/>
              <a:t> </a:t>
            </a:r>
            <a:r>
              <a:rPr lang="he-IL" dirty="0" err="1"/>
              <a:t>הקרנל</a:t>
            </a:r>
            <a:r>
              <a:rPr lang="he-IL" dirty="0"/>
              <a:t> למשל, המשותף בין כל התהליכים, מסומנות בסיבית זו (עוד על כך – בתרגול הבא). </a:t>
            </a:r>
          </a:p>
          <a:p>
            <a:pPr marL="0" indent="0">
              <a:buNone/>
            </a:pPr>
            <a:endParaRPr lang="he-IL" b="1" u="sng" dirty="0"/>
          </a:p>
        </p:txBody>
      </p:sp>
      <p:sp>
        <p:nvSpPr>
          <p:cNvPr id="3" name="Footer Placeholder 2"/>
          <p:cNvSpPr>
            <a:spLocks noGrp="1"/>
          </p:cNvSpPr>
          <p:nvPr>
            <p:ph type="ftr" sz="quarter" idx="11"/>
          </p:nvPr>
        </p:nvSpPr>
        <p:spPr/>
        <p:txBody>
          <a:bodyPr/>
          <a:lstStyle/>
          <a:p>
            <a:pPr algn="r"/>
            <a:r>
              <a:rPr lang="he-IL"/>
              <a:t>מערכות הפעלה - תרגול 10</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46</a:t>
            </a:fld>
            <a:endParaRPr lang="en-US"/>
          </a:p>
        </p:txBody>
      </p:sp>
    </p:spTree>
    <p:extLst>
      <p:ext uri="{BB962C8B-B14F-4D97-AF65-F5344CB8AC3E}">
        <p14:creationId xmlns:p14="http://schemas.microsoft.com/office/powerpoint/2010/main" val="312659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4">
            <a:extLst>
              <a:ext uri="{FF2B5EF4-FFF2-40B4-BE49-F238E27FC236}">
                <a16:creationId xmlns:a16="http://schemas.microsoft.com/office/drawing/2014/main" id="{B77F6C1A-9144-44F1-B58E-2F40BCE15EEE}"/>
              </a:ext>
            </a:extLst>
          </p:cNvPr>
          <p:cNvSpPr>
            <a:spLocks noGrp="1" noChangeArrowheads="1"/>
          </p:cNvSpPr>
          <p:nvPr>
            <p:ph type="title"/>
          </p:nvPr>
        </p:nvSpPr>
        <p:spPr/>
        <p:txBody>
          <a:bodyPr/>
          <a:lstStyle/>
          <a:p>
            <a:r>
              <a:rPr lang="he-IL" altLang="en-US" dirty="0"/>
              <a:t>פסילת תוכן ה-</a:t>
            </a:r>
            <a:r>
              <a:rPr lang="en-US" altLang="en-US" dirty="0"/>
              <a:t>TLB</a:t>
            </a:r>
          </a:p>
        </p:txBody>
      </p:sp>
      <p:sp>
        <p:nvSpPr>
          <p:cNvPr id="29702" name="Rectangle 5">
            <a:extLst>
              <a:ext uri="{FF2B5EF4-FFF2-40B4-BE49-F238E27FC236}">
                <a16:creationId xmlns:a16="http://schemas.microsoft.com/office/drawing/2014/main" id="{AA940270-2998-487E-AF54-FE920B12B39F}"/>
              </a:ext>
            </a:extLst>
          </p:cNvPr>
          <p:cNvSpPr>
            <a:spLocks noGrp="1" noChangeArrowheads="1"/>
          </p:cNvSpPr>
          <p:nvPr>
            <p:ph idx="1"/>
          </p:nvPr>
        </p:nvSpPr>
        <p:spPr/>
        <p:txBody>
          <a:bodyPr>
            <a:normAutofit lnSpcReduction="10000"/>
          </a:bodyPr>
          <a:lstStyle/>
          <a:p>
            <a:r>
              <a:rPr lang="he-IL" altLang="en-US" dirty="0"/>
              <a:t>ה-</a:t>
            </a:r>
            <a:r>
              <a:rPr lang="en-US" altLang="en-US" dirty="0"/>
              <a:t>TLB</a:t>
            </a:r>
            <a:r>
              <a:rPr lang="he-IL" altLang="en-US" dirty="0"/>
              <a:t> מכיל עותק חלקי של המידע הקיים בטבלת הדפים, ולכן מערכת ההפעלה צריכה לשמור על קוהרנטיות המידע ב-</a:t>
            </a:r>
            <a:r>
              <a:rPr lang="en-US" altLang="en-US" dirty="0"/>
              <a:t>TLB</a:t>
            </a:r>
            <a:r>
              <a:rPr lang="he-IL" altLang="en-US" dirty="0"/>
              <a:t>.</a:t>
            </a:r>
          </a:p>
          <a:p>
            <a:pPr marL="457200" indent="-457200">
              <a:buFont typeface="+mj-lt"/>
              <a:buAutoNum type="arabicPeriod"/>
            </a:pPr>
            <a:r>
              <a:rPr lang="he-IL" altLang="en-US" dirty="0"/>
              <a:t>עקב חוסר יכולת עדכון סיביות הבקרה ב-</a:t>
            </a:r>
            <a:r>
              <a:rPr lang="en-US" altLang="en-US" dirty="0"/>
              <a:t>TLB</a:t>
            </a:r>
            <a:r>
              <a:rPr lang="he-IL" altLang="en-US" dirty="0"/>
              <a:t>, </a:t>
            </a:r>
            <a:r>
              <a:rPr lang="he-IL" altLang="en-US" b="1" u="sng" dirty="0"/>
              <a:t>הגרעין</a:t>
            </a:r>
            <a:r>
              <a:rPr lang="he-IL" altLang="en-US" dirty="0"/>
              <a:t> צריך לפסול (</a:t>
            </a:r>
            <a:r>
              <a:rPr lang="en-US" altLang="en-US" dirty="0"/>
              <a:t>invalidate</a:t>
            </a:r>
            <a:r>
              <a:rPr lang="he-IL" altLang="en-US" dirty="0"/>
              <a:t>) את תוכן ה-</a:t>
            </a:r>
            <a:r>
              <a:rPr lang="en-US" altLang="en-US" dirty="0"/>
              <a:t>TLB</a:t>
            </a:r>
            <a:r>
              <a:rPr lang="he-IL" altLang="en-US" dirty="0"/>
              <a:t> כאשר הוא מעדכן רשומה בטבלת הדפים, למשל בפינוי דף קיים. </a:t>
            </a:r>
          </a:p>
          <a:p>
            <a:pPr lvl="1"/>
            <a:r>
              <a:rPr lang="he-IL" altLang="en-US" b="1" u="sng" dirty="0"/>
              <a:t>שאלה:</a:t>
            </a:r>
            <a:r>
              <a:rPr lang="he-IL" altLang="en-US" b="1" dirty="0"/>
              <a:t> </a:t>
            </a:r>
            <a:r>
              <a:rPr lang="he-IL" altLang="en-US" dirty="0"/>
              <a:t>מה עלול לקרות אם הגרעין לא יעשה זאת?</a:t>
            </a:r>
          </a:p>
          <a:p>
            <a:pPr lvl="2"/>
            <a:r>
              <a:rPr lang="he-IL" dirty="0"/>
              <a:t>התהליך עלול לגשת למידע לא מעודכן, בגלל שה-</a:t>
            </a:r>
            <a:r>
              <a:rPr lang="en-US" dirty="0"/>
              <a:t>TLB</a:t>
            </a:r>
            <a:r>
              <a:rPr lang="he-IL" dirty="0"/>
              <a:t> עדיין מצביע למסגרת שכבר פונתה מהזיכרון.</a:t>
            </a:r>
            <a:endParaRPr lang="he-IL" altLang="en-US" dirty="0"/>
          </a:p>
          <a:p>
            <a:pPr marL="457200" indent="-457200">
              <a:buFont typeface="+mj-lt"/>
              <a:buAutoNum type="arabicPeriod"/>
            </a:pPr>
            <a:endParaRPr lang="he-IL" altLang="en-US" dirty="0"/>
          </a:p>
          <a:p>
            <a:pPr marL="457200" indent="-457200">
              <a:buFont typeface="+mj-lt"/>
              <a:buAutoNum type="arabicPeriod"/>
            </a:pPr>
            <a:r>
              <a:rPr lang="he-IL" altLang="en-US" dirty="0"/>
              <a:t>בנוסף, בכל החלפת הקשר מתבצעת פסילה של תוכן ה-</a:t>
            </a:r>
            <a:r>
              <a:rPr lang="en-US" altLang="en-US" dirty="0"/>
              <a:t>TLB</a:t>
            </a:r>
            <a:r>
              <a:rPr lang="he-IL" altLang="en-US" dirty="0"/>
              <a:t> כולו. הגרעין פוסל את תוכן ה-</a:t>
            </a:r>
            <a:r>
              <a:rPr lang="en-US" altLang="en-US" dirty="0"/>
              <a:t>TLB</a:t>
            </a:r>
            <a:r>
              <a:rPr lang="he-IL" altLang="en-US" dirty="0"/>
              <a:t> ע"י טעינת ערך חדש ל-</a:t>
            </a:r>
            <a:r>
              <a:rPr lang="en-US" altLang="en-US" b="1" dirty="0"/>
              <a:t>CR3</a:t>
            </a:r>
            <a:r>
              <a:rPr lang="he-IL" altLang="en-US" dirty="0"/>
              <a:t> </a:t>
            </a:r>
          </a:p>
          <a:p>
            <a:pPr lvl="1"/>
            <a:r>
              <a:rPr lang="he-IL" altLang="en-US" b="1" u="sng" dirty="0"/>
              <a:t>שאלה:</a:t>
            </a:r>
            <a:r>
              <a:rPr lang="he-IL" altLang="en-US" dirty="0"/>
              <a:t> מה עלול לקרות אם הגרעין לא יעשה זאת?</a:t>
            </a:r>
          </a:p>
          <a:p>
            <a:pPr lvl="2"/>
            <a:r>
              <a:rPr lang="he-IL" altLang="en-US" dirty="0"/>
              <a:t>התהליך הבא לביצוע ייגש למסגרות של התהליך שרץ לפניו.</a:t>
            </a:r>
          </a:p>
        </p:txBody>
      </p:sp>
      <p:sp>
        <p:nvSpPr>
          <p:cNvPr id="4" name="Slide Number Placeholder 3">
            <a:extLst>
              <a:ext uri="{FF2B5EF4-FFF2-40B4-BE49-F238E27FC236}">
                <a16:creationId xmlns:a16="http://schemas.microsoft.com/office/drawing/2014/main" id="{5C0F5365-6782-4E3D-AFDD-CE0E780DE6AD}"/>
              </a:ext>
            </a:extLst>
          </p:cNvPr>
          <p:cNvSpPr>
            <a:spLocks noGrp="1"/>
          </p:cNvSpPr>
          <p:nvPr>
            <p:ph type="sldNum" sz="quarter" idx="12"/>
          </p:nvPr>
        </p:nvSpPr>
        <p:spPr/>
        <p:txBody>
          <a:bodyPr/>
          <a:lstStyle/>
          <a:p>
            <a:fld id="{0CFEC368-1D7A-4F81-ABF6-AE0E36BAF64C}" type="slidenum">
              <a:rPr lang="en-US" smtClean="0"/>
              <a:pPr/>
              <a:t>47</a:t>
            </a:fld>
            <a:endParaRPr lang="en-US"/>
          </a:p>
        </p:txBody>
      </p:sp>
      <p:sp>
        <p:nvSpPr>
          <p:cNvPr id="3" name="Footer Placeholder 2">
            <a:extLst>
              <a:ext uri="{FF2B5EF4-FFF2-40B4-BE49-F238E27FC236}">
                <a16:creationId xmlns:a16="http://schemas.microsoft.com/office/drawing/2014/main" id="{22F81514-4B33-4D21-9D56-B001377E63FA}"/>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7288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0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70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70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70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70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4">
            <a:extLst>
              <a:ext uri="{FF2B5EF4-FFF2-40B4-BE49-F238E27FC236}">
                <a16:creationId xmlns:a16="http://schemas.microsoft.com/office/drawing/2014/main" id="{B77F6C1A-9144-44F1-B58E-2F40BCE15EEE}"/>
              </a:ext>
            </a:extLst>
          </p:cNvPr>
          <p:cNvSpPr>
            <a:spLocks noGrp="1" noChangeArrowheads="1"/>
          </p:cNvSpPr>
          <p:nvPr>
            <p:ph type="title"/>
          </p:nvPr>
        </p:nvSpPr>
        <p:spPr/>
        <p:txBody>
          <a:bodyPr/>
          <a:lstStyle/>
          <a:p>
            <a:r>
              <a:rPr lang="he-IL" altLang="en-US"/>
              <a:t>הימנעות מפסילת תוכן ה-</a:t>
            </a:r>
            <a:r>
              <a:rPr lang="en-US" altLang="en-US"/>
              <a:t>TLB</a:t>
            </a:r>
          </a:p>
        </p:txBody>
      </p:sp>
      <p:sp>
        <p:nvSpPr>
          <p:cNvPr id="29702" name="Rectangle 5">
            <a:extLst>
              <a:ext uri="{FF2B5EF4-FFF2-40B4-BE49-F238E27FC236}">
                <a16:creationId xmlns:a16="http://schemas.microsoft.com/office/drawing/2014/main" id="{AA940270-2998-487E-AF54-FE920B12B39F}"/>
              </a:ext>
            </a:extLst>
          </p:cNvPr>
          <p:cNvSpPr>
            <a:spLocks noGrp="1" noChangeArrowheads="1"/>
          </p:cNvSpPr>
          <p:nvPr>
            <p:ph idx="1"/>
          </p:nvPr>
        </p:nvSpPr>
        <p:spPr/>
        <p:txBody>
          <a:bodyPr>
            <a:normAutofit/>
          </a:bodyPr>
          <a:lstStyle/>
          <a:p>
            <a:r>
              <a:rPr lang="he-IL" altLang="en-US" b="1" u="sng" dirty="0"/>
              <a:t>שאלה:</a:t>
            </a:r>
            <a:r>
              <a:rPr lang="he-IL" altLang="en-US" b="1" dirty="0"/>
              <a:t> </a:t>
            </a:r>
            <a:r>
              <a:rPr lang="he-IL" altLang="en-US" dirty="0"/>
              <a:t>למה כדאי להימנע מפסילת תוכן ה-</a:t>
            </a:r>
            <a:r>
              <a:rPr lang="en-US" altLang="en-US" dirty="0"/>
              <a:t>TLB</a:t>
            </a:r>
            <a:r>
              <a:rPr lang="he-IL" altLang="en-US" dirty="0"/>
              <a:t>?</a:t>
            </a:r>
          </a:p>
          <a:p>
            <a:pPr marL="0" indent="0">
              <a:buNone/>
            </a:pPr>
            <a:endParaRPr lang="he-IL" altLang="en-US" dirty="0"/>
          </a:p>
          <a:p>
            <a:r>
              <a:rPr lang="he-IL" altLang="en-US" dirty="0"/>
              <a:t>לינוקס נמנעת מפסילת תוכן ה-</a:t>
            </a:r>
            <a:r>
              <a:rPr lang="en-US" altLang="en-US" dirty="0"/>
              <a:t>TLB</a:t>
            </a:r>
            <a:r>
              <a:rPr lang="he-IL" altLang="en-US" dirty="0"/>
              <a:t> בהחלפת הקשר אם:</a:t>
            </a:r>
          </a:p>
          <a:p>
            <a:pPr marL="457200" indent="-457200">
              <a:buFont typeface="+mj-lt"/>
              <a:buAutoNum type="arabicPeriod"/>
            </a:pPr>
            <a:r>
              <a:rPr lang="he-IL" altLang="en-US" dirty="0"/>
              <a:t>התהליך הבא לביצוע חולק את אותו מרחב זיכרון (אותן טבלאות דפים) יחד עם התהליך הקודם (שני חוטים של אותו תהליך)</a:t>
            </a:r>
          </a:p>
          <a:p>
            <a:pPr marL="457200" indent="-457200">
              <a:buFont typeface="+mj-lt"/>
              <a:buAutoNum type="arabicPeriod"/>
            </a:pPr>
            <a:r>
              <a:rPr lang="he-IL" altLang="en-US" dirty="0"/>
              <a:t>התהליך הבא לביצוע הוא תהליך גרעין (</a:t>
            </a:r>
            <a:r>
              <a:rPr lang="en-US" altLang="en-US" b="1" dirty="0">
                <a:solidFill>
                  <a:srgbClr val="0000FF"/>
                </a:solidFill>
              </a:rPr>
              <a:t>kernel thread</a:t>
            </a:r>
            <a:r>
              <a:rPr lang="he-IL" altLang="en-US" dirty="0"/>
              <a:t>).</a:t>
            </a:r>
          </a:p>
          <a:p>
            <a:pPr lvl="1"/>
            <a:r>
              <a:rPr lang="he-IL" altLang="en-US" dirty="0"/>
              <a:t>לתהליכי גרעין אין מרחב זיכרון משלהם, והם פועלים על מרחב הזיכרון של הגרעין. </a:t>
            </a:r>
          </a:p>
          <a:p>
            <a:pPr lvl="1"/>
            <a:r>
              <a:rPr lang="he-IL" altLang="en-US" dirty="0"/>
              <a:t>תהליך גרעין מנצל את טבלאות הדפים של תהליך המשתמש שרץ לפניו, מפני שאין לו טבלאות דפים משלו.</a:t>
            </a:r>
          </a:p>
          <a:p>
            <a:pPr lvl="1"/>
            <a:r>
              <a:rPr lang="he-IL" altLang="en-US" b="1" u="sng" dirty="0"/>
              <a:t>שאלה:</a:t>
            </a:r>
            <a:r>
              <a:rPr lang="he-IL" altLang="en-US" b="1" dirty="0"/>
              <a:t> </a:t>
            </a:r>
            <a:r>
              <a:rPr lang="he-IL" altLang="en-US" dirty="0"/>
              <a:t>האם הגרעין יכול לגשת למרחב הזיכרון של התהליך הקודם?</a:t>
            </a:r>
          </a:p>
          <a:p>
            <a:endParaRPr lang="he-IL" altLang="en-US" b="1" u="sng" dirty="0"/>
          </a:p>
          <a:p>
            <a:endParaRPr lang="he-IL" altLang="en-US" dirty="0"/>
          </a:p>
        </p:txBody>
      </p:sp>
      <p:sp>
        <p:nvSpPr>
          <p:cNvPr id="4" name="Slide Number Placeholder 3">
            <a:extLst>
              <a:ext uri="{FF2B5EF4-FFF2-40B4-BE49-F238E27FC236}">
                <a16:creationId xmlns:a16="http://schemas.microsoft.com/office/drawing/2014/main" id="{5C0F5365-6782-4E3D-AFDD-CE0E780DE6AD}"/>
              </a:ext>
            </a:extLst>
          </p:cNvPr>
          <p:cNvSpPr>
            <a:spLocks noGrp="1"/>
          </p:cNvSpPr>
          <p:nvPr>
            <p:ph type="sldNum" sz="quarter" idx="12"/>
          </p:nvPr>
        </p:nvSpPr>
        <p:spPr/>
        <p:txBody>
          <a:bodyPr/>
          <a:lstStyle/>
          <a:p>
            <a:fld id="{0CFEC368-1D7A-4F81-ABF6-AE0E36BAF64C}" type="slidenum">
              <a:rPr lang="en-US" smtClean="0"/>
              <a:pPr/>
              <a:t>48</a:t>
            </a:fld>
            <a:endParaRPr lang="en-US"/>
          </a:p>
        </p:txBody>
      </p:sp>
      <p:sp>
        <p:nvSpPr>
          <p:cNvPr id="3" name="Footer Placeholder 2">
            <a:extLst>
              <a:ext uri="{FF2B5EF4-FFF2-40B4-BE49-F238E27FC236}">
                <a16:creationId xmlns:a16="http://schemas.microsoft.com/office/drawing/2014/main" id="{7C03BDE7-3515-4625-88BD-9B79C2994E9C}"/>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47995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0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70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70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70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70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70"/>
          <p:cNvSpPr txBox="1">
            <a:spLocks/>
          </p:cNvSpPr>
          <p:nvPr/>
        </p:nvSpPr>
        <p:spPr>
          <a:xfrm>
            <a:off x="1704340" y="2384749"/>
            <a:ext cx="5829300" cy="869850"/>
          </a:xfrm>
          <a:prstGeom prst="rect">
            <a:avLst/>
          </a:prstGeom>
        </p:spPr>
        <p:txBody>
          <a:bodyPr spcFirstLastPara="1" wrap="square" lIns="68569" tIns="68569" rIns="68569" bIns="68569" anchor="b" anchorCtr="0">
            <a:noAutofit/>
          </a:bodyPr>
          <a:lstStyle>
            <a:lvl1pPr algn="r" defTabSz="914400" rtl="1" eaLnBrk="1" latinLnBrk="0" hangingPunct="1">
              <a:spcBef>
                <a:spcPct val="0"/>
              </a:spcBef>
              <a:buNone/>
              <a:defRPr sz="4000" kern="1200" spc="-100" baseline="0">
                <a:solidFill>
                  <a:schemeClr val="tx2"/>
                </a:solidFill>
                <a:latin typeface="+mj-lt"/>
                <a:ea typeface="+mj-ea"/>
                <a:cs typeface="+mj-cs"/>
              </a:defRPr>
            </a:lvl1pPr>
          </a:lstStyle>
          <a:p>
            <a:pPr algn="ctr">
              <a:spcBef>
                <a:spcPts val="0"/>
              </a:spcBef>
            </a:pPr>
            <a:r>
              <a:rPr lang="en-US" sz="7200">
                <a:solidFill>
                  <a:schemeClr val="tx1"/>
                </a:solidFill>
                <a:latin typeface="Walter Turncoat"/>
                <a:cs typeface="Courier New" panose="02070309020205020404" pitchFamily="49" charset="0"/>
              </a:rPr>
              <a:t>1</a:t>
            </a:r>
          </a:p>
        </p:txBody>
      </p:sp>
      <p:sp>
        <p:nvSpPr>
          <p:cNvPr id="9" name="Shape 72"/>
          <p:cNvSpPr/>
          <p:nvPr/>
        </p:nvSpPr>
        <p:spPr>
          <a:xfrm>
            <a:off x="3723836" y="1777999"/>
            <a:ext cx="1810628" cy="1656629"/>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chemeClr val="tx1"/>
          </a:solidFill>
          <a:ln>
            <a:solidFill>
              <a:schemeClr val="tx1"/>
            </a:solidFill>
          </a:ln>
        </p:spPr>
        <p:txBody>
          <a:bodyPr spcFirstLastPara="1" wrap="square" lIns="68569" tIns="68569" rIns="68569" bIns="68569" anchor="ctr" anchorCtr="0">
            <a:noAutofit/>
          </a:bodyPr>
          <a:lstStyle/>
          <a:p>
            <a:endParaRPr sz="1350"/>
          </a:p>
        </p:txBody>
      </p:sp>
      <p:sp>
        <p:nvSpPr>
          <p:cNvPr id="10" name="Shape 70"/>
          <p:cNvSpPr txBox="1">
            <a:spLocks/>
          </p:cNvSpPr>
          <p:nvPr/>
        </p:nvSpPr>
        <p:spPr>
          <a:xfrm>
            <a:off x="1704340" y="4106179"/>
            <a:ext cx="5829300" cy="869850"/>
          </a:xfrm>
          <a:prstGeom prst="rect">
            <a:avLst/>
          </a:prstGeom>
          <a:noFill/>
          <a:ln>
            <a:noFill/>
          </a:ln>
        </p:spPr>
        <p:txBody>
          <a:bodyPr spcFirstLastPara="1" wrap="square" lIns="68569" tIns="68569" rIns="68569" bIns="6856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9pPr>
          </a:lstStyle>
          <a:p>
            <a:r>
              <a:rPr lang="he-IL" sz="4400">
                <a:solidFill>
                  <a:schemeClr val="tx1"/>
                </a:solidFill>
                <a:latin typeface="Calibri" panose="020F0502020204030204" pitchFamily="34" charset="0"/>
                <a:cs typeface="Calibri" panose="020F0502020204030204" pitchFamily="34" charset="0"/>
              </a:rPr>
              <a:t>שאלה ממבחן – </a:t>
            </a:r>
          </a:p>
          <a:p>
            <a:r>
              <a:rPr lang="he-IL" sz="4400">
                <a:solidFill>
                  <a:schemeClr val="tx1"/>
                </a:solidFill>
                <a:latin typeface="Calibri" panose="020F0502020204030204" pitchFamily="34" charset="0"/>
                <a:cs typeface="Calibri" panose="020F0502020204030204" pitchFamily="34" charset="0"/>
              </a:rPr>
              <a:t>מערכת 64 ביט</a:t>
            </a:r>
          </a:p>
        </p:txBody>
      </p:sp>
      <p:sp>
        <p:nvSpPr>
          <p:cNvPr id="2" name="Slide Number Placeholder 1">
            <a:extLst>
              <a:ext uri="{FF2B5EF4-FFF2-40B4-BE49-F238E27FC236}">
                <a16:creationId xmlns:a16="http://schemas.microsoft.com/office/drawing/2014/main" id="{76503075-4F5E-4AD3-869C-AC0B6B47E3C5}"/>
              </a:ext>
            </a:extLst>
          </p:cNvPr>
          <p:cNvSpPr>
            <a:spLocks noGrp="1"/>
          </p:cNvSpPr>
          <p:nvPr>
            <p:ph type="sldNum" sz="quarter" idx="12"/>
          </p:nvPr>
        </p:nvSpPr>
        <p:spPr/>
        <p:txBody>
          <a:bodyPr/>
          <a:lstStyle/>
          <a:p>
            <a:fld id="{0CFEC368-1D7A-4F81-ABF6-AE0E36BAF64C}" type="slidenum">
              <a:rPr lang="en-US" smtClean="0"/>
              <a:pPr/>
              <a:t>49</a:t>
            </a:fld>
            <a:endParaRPr lang="en-US"/>
          </a:p>
        </p:txBody>
      </p:sp>
      <p:sp>
        <p:nvSpPr>
          <p:cNvPr id="3" name="Footer Placeholder 2">
            <a:extLst>
              <a:ext uri="{FF2B5EF4-FFF2-40B4-BE49-F238E27FC236}">
                <a16:creationId xmlns:a16="http://schemas.microsoft.com/office/drawing/2014/main" id="{0A2DEA84-0E86-4CD0-AEB9-4C98F7E6897E}"/>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4027478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E2C9A00C-A412-42A1-BB16-5FFB191C138A}"/>
              </a:ext>
            </a:extLst>
          </p:cNvPr>
          <p:cNvSpPr>
            <a:spLocks noGrp="1" noChangeArrowheads="1"/>
          </p:cNvSpPr>
          <p:nvPr>
            <p:ph type="title"/>
          </p:nvPr>
        </p:nvSpPr>
        <p:spPr/>
        <p:txBody>
          <a:bodyPr/>
          <a:lstStyle/>
          <a:p>
            <a:r>
              <a:rPr lang="he-IL" altLang="en-US" dirty="0"/>
              <a:t>על ההבדל בין חומרה לתוכנה</a:t>
            </a:r>
            <a:endParaRPr lang="en-US" altLang="en-US" dirty="0"/>
          </a:p>
        </p:txBody>
      </p:sp>
      <p:sp>
        <p:nvSpPr>
          <p:cNvPr id="5" name="Text Placeholder 4"/>
          <p:cNvSpPr>
            <a:spLocks noGrp="1"/>
          </p:cNvSpPr>
          <p:nvPr>
            <p:ph type="body" idx="1"/>
          </p:nvPr>
        </p:nvSpPr>
        <p:spPr/>
        <p:txBody>
          <a:bodyPr/>
          <a:lstStyle/>
          <a:p>
            <a:r>
              <a:rPr lang="he-IL" b="1" dirty="0"/>
              <a:t>תוכנה – "מערכת ההפעלה"</a:t>
            </a:r>
            <a:endParaRPr lang="en-US" b="1" dirty="0"/>
          </a:p>
        </p:txBody>
      </p:sp>
      <p:sp>
        <p:nvSpPr>
          <p:cNvPr id="7" name="Text Placeholder 6"/>
          <p:cNvSpPr>
            <a:spLocks noGrp="1"/>
          </p:cNvSpPr>
          <p:nvPr>
            <p:ph type="body" sz="quarter" idx="3"/>
          </p:nvPr>
        </p:nvSpPr>
        <p:spPr/>
        <p:txBody>
          <a:bodyPr/>
          <a:lstStyle/>
          <a:p>
            <a:r>
              <a:rPr lang="he-IL" b="1" dirty="0"/>
              <a:t>חומרה</a:t>
            </a:r>
            <a:r>
              <a:rPr lang="he-IL" dirty="0"/>
              <a:t> – "</a:t>
            </a:r>
            <a:r>
              <a:rPr lang="he-IL" b="1" dirty="0"/>
              <a:t>המעבד</a:t>
            </a:r>
            <a:r>
              <a:rPr lang="he-IL" dirty="0"/>
              <a:t>"</a:t>
            </a:r>
            <a:endParaRPr lang="en-US" dirty="0"/>
          </a:p>
        </p:txBody>
      </p:sp>
      <p:sp>
        <p:nvSpPr>
          <p:cNvPr id="3" name="Footer Placeholder 2">
            <a:extLst>
              <a:ext uri="{FF2B5EF4-FFF2-40B4-BE49-F238E27FC236}">
                <a16:creationId xmlns:a16="http://schemas.microsoft.com/office/drawing/2014/main" id="{BECA4F11-4075-42F6-B696-95FC43513EC0}"/>
              </a:ext>
            </a:extLst>
          </p:cNvPr>
          <p:cNvSpPr>
            <a:spLocks noGrp="1"/>
          </p:cNvSpPr>
          <p:nvPr>
            <p:ph type="ftr" sz="quarter" idx="11"/>
          </p:nvPr>
        </p:nvSpPr>
        <p:spPr/>
        <p:txBody>
          <a:bodyPr/>
          <a:lstStyle/>
          <a:p>
            <a:pPr algn="r"/>
            <a:r>
              <a:rPr lang="he-IL"/>
              <a:t>מערכות הפעלה - תרגול 10</a:t>
            </a:r>
            <a:endParaRPr lang="en-US"/>
          </a:p>
        </p:txBody>
      </p:sp>
      <p:sp>
        <p:nvSpPr>
          <p:cNvPr id="4" name="Slide Number Placeholder 3">
            <a:extLst>
              <a:ext uri="{FF2B5EF4-FFF2-40B4-BE49-F238E27FC236}">
                <a16:creationId xmlns:a16="http://schemas.microsoft.com/office/drawing/2014/main" id="{CE92780C-D0DE-43C3-A272-B98728F01EBA}"/>
              </a:ext>
            </a:extLst>
          </p:cNvPr>
          <p:cNvSpPr>
            <a:spLocks noGrp="1"/>
          </p:cNvSpPr>
          <p:nvPr>
            <p:ph type="sldNum" sz="quarter" idx="12"/>
          </p:nvPr>
        </p:nvSpPr>
        <p:spPr/>
        <p:txBody>
          <a:bodyPr/>
          <a:lstStyle/>
          <a:p>
            <a:fld id="{0CFEC368-1D7A-4F81-ABF6-AE0E36BAF64C}" type="slidenum">
              <a:rPr lang="en-US" smtClean="0"/>
              <a:pPr/>
              <a:t>5</a:t>
            </a:fld>
            <a:endParaRPr lang="en-US"/>
          </a:p>
        </p:txBody>
      </p:sp>
      <p:pic>
        <p:nvPicPr>
          <p:cNvPr id="2050"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3380" y="4787392"/>
            <a:ext cx="3653420" cy="17400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MI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3380" y="2468562"/>
            <a:ext cx="3627120" cy="215920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0345" y="2523976"/>
            <a:ext cx="3385952" cy="19045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a:stretch>
            <a:fillRect/>
          </a:stretch>
        </p:blipFill>
        <p:spPr>
          <a:xfrm>
            <a:off x="294509" y="4619710"/>
            <a:ext cx="3857625" cy="1514475"/>
          </a:xfrm>
          <a:prstGeom prst="rect">
            <a:avLst/>
          </a:prstGeom>
        </p:spPr>
      </p:pic>
    </p:spTree>
    <p:extLst>
      <p:ext uri="{BB962C8B-B14F-4D97-AF65-F5344CB8AC3E}">
        <p14:creationId xmlns:p14="http://schemas.microsoft.com/office/powerpoint/2010/main" val="16038607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4741-1154-4F5E-B507-638EB7B487CA}"/>
              </a:ext>
            </a:extLst>
          </p:cNvPr>
          <p:cNvSpPr>
            <a:spLocks noGrp="1"/>
          </p:cNvSpPr>
          <p:nvPr>
            <p:ph type="title"/>
          </p:nvPr>
        </p:nvSpPr>
        <p:spPr/>
        <p:txBody>
          <a:bodyPr/>
          <a:lstStyle/>
          <a:p>
            <a:r>
              <a:rPr lang="he-IL"/>
              <a:t>סעיף 1: גודל מרחב הזיכרון</a:t>
            </a:r>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6BD2463-F2CB-4E67-82A0-0D3404659508}"/>
                  </a:ext>
                </a:extLst>
              </p:cNvPr>
              <p:cNvSpPr>
                <a:spLocks noGrp="1"/>
              </p:cNvSpPr>
              <p:nvPr>
                <p:ph idx="1"/>
              </p:nvPr>
            </p:nvSpPr>
            <p:spPr/>
            <p:txBody>
              <a:bodyPr>
                <a:normAutofit fontScale="92500" lnSpcReduction="10000"/>
              </a:bodyPr>
              <a:lstStyle/>
              <a:p>
                <a:pPr lvl="0"/>
                <a:r>
                  <a:rPr lang="he-IL" b="1" u="sng" dirty="0"/>
                  <a:t>שאלה:</a:t>
                </a:r>
                <a:r>
                  <a:rPr lang="he-IL" b="1" dirty="0"/>
                  <a:t> </a:t>
                </a:r>
                <a:r>
                  <a:rPr lang="he-IL" dirty="0"/>
                  <a:t>במעבדי 64 ביט של אינטל (ארכיטקטורת </a:t>
                </a:r>
                <a:r>
                  <a:rPr lang="en-US" dirty="0"/>
                  <a:t>x86-64</a:t>
                </a:r>
                <a:r>
                  <a:rPr lang="he-IL" dirty="0"/>
                  <a:t>), משתמשים בכתובות וירטואליות של 48 ביט בלבד (מתוך 64 אפשריים).</a:t>
                </a:r>
                <a:br>
                  <a:rPr lang="en-US" dirty="0"/>
                </a:br>
                <a:r>
                  <a:rPr lang="he-IL" dirty="0"/>
                  <a:t>מה גודל מרחב הזיכרון </a:t>
                </a:r>
                <a:r>
                  <a:rPr lang="he-IL" dirty="0" err="1"/>
                  <a:t>הוירטואלי</a:t>
                </a:r>
                <a:r>
                  <a:rPr lang="he-IL" dirty="0"/>
                  <a:t>?</a:t>
                </a:r>
              </a:p>
              <a:p>
                <a:pPr lvl="0"/>
                <a14:m>
                  <m:oMath xmlns:m="http://schemas.openxmlformats.org/officeDocument/2006/math">
                    <m:sSup>
                      <m:sSupPr>
                        <m:ctrlPr>
                          <a:rPr lang="en-US" i="1" smtClean="0">
                            <a:latin typeface="Cambria Math" panose="02040503050406030204" pitchFamily="18" charset="0"/>
                          </a:rPr>
                        </m:ctrlPr>
                      </m:sSupPr>
                      <m:e>
                        <m:r>
                          <a:rPr lang="en-US" smtClean="0">
                            <a:latin typeface="Cambria Math" panose="02040503050406030204" pitchFamily="18" charset="0"/>
                          </a:rPr>
                          <m:t>2</m:t>
                        </m:r>
                      </m:e>
                      <m:sup>
                        <m:r>
                          <a:rPr lang="en-US" smtClean="0">
                            <a:latin typeface="Cambria Math" panose="02040503050406030204" pitchFamily="18" charset="0"/>
                          </a:rPr>
                          <m:t>48</m:t>
                        </m:r>
                      </m:sup>
                    </m:sSup>
                    <m:r>
                      <a:rPr lang="en-US" smtClean="0">
                        <a:latin typeface="Cambria Math" panose="02040503050406030204" pitchFamily="18" charset="0"/>
                      </a:rPr>
                      <m:t> </m:t>
                    </m:r>
                    <m:r>
                      <a:rPr lang="en-US" smtClean="0">
                        <a:latin typeface="Cambria Math" panose="02040503050406030204" pitchFamily="18" charset="0"/>
                      </a:rPr>
                      <m:t>𝐵</m:t>
                    </m:r>
                    <m:r>
                      <a:rPr lang="en-US" smtClean="0">
                        <a:latin typeface="Cambria Math" panose="02040503050406030204" pitchFamily="18" charset="0"/>
                      </a:rPr>
                      <m:t>=</m:t>
                    </m:r>
                    <m:r>
                      <a:rPr lang="en-US" smtClean="0">
                        <a:latin typeface="Cambria Math" panose="02040503050406030204" pitchFamily="18" charset="0"/>
                      </a:rPr>
                      <m:t>256</m:t>
                    </m:r>
                    <m:r>
                      <a:rPr lang="en-US" smtClean="0">
                        <a:latin typeface="Cambria Math" panose="02040503050406030204" pitchFamily="18" charset="0"/>
                      </a:rPr>
                      <m:t> </m:t>
                    </m:r>
                    <m:r>
                      <a:rPr lang="en-US" smtClean="0">
                        <a:latin typeface="Cambria Math" panose="02040503050406030204" pitchFamily="18" charset="0"/>
                      </a:rPr>
                      <m:t>𝑇𝐵</m:t>
                    </m:r>
                  </m:oMath>
                </a14:m>
                <a:endParaRPr lang="he-IL" dirty="0"/>
              </a:p>
              <a:p>
                <a:pPr lvl="0"/>
                <a:endParaRPr lang="he-IL" dirty="0"/>
              </a:p>
              <a:p>
                <a:pPr lvl="0"/>
                <a:r>
                  <a:rPr lang="he-IL" b="1" u="sng" dirty="0"/>
                  <a:t>שאלה:</a:t>
                </a:r>
                <a:r>
                  <a:rPr lang="he-IL" b="1" dirty="0"/>
                  <a:t> </a:t>
                </a:r>
                <a:r>
                  <a:rPr lang="he-IL" dirty="0"/>
                  <a:t>מה היה גודל מרחב הזיכרון אם היו משתמשים בכל 64 הביטים לייצוג כתובות?</a:t>
                </a:r>
              </a:p>
              <a:p>
                <a:pPr lvl="0"/>
                <a14:m>
                  <m:oMath xmlns:m="http://schemas.openxmlformats.org/officeDocument/2006/math">
                    <m:sSup>
                      <m:sSupPr>
                        <m:ctrlPr>
                          <a:rPr lang="en-US" i="1" smtClean="0">
                            <a:latin typeface="Cambria Math" panose="02040503050406030204" pitchFamily="18" charset="0"/>
                          </a:rPr>
                        </m:ctrlPr>
                      </m:sSupPr>
                      <m:e>
                        <m:r>
                          <a:rPr lang="en-US" smtClean="0">
                            <a:latin typeface="Cambria Math" panose="02040503050406030204" pitchFamily="18" charset="0"/>
                          </a:rPr>
                          <m:t>2</m:t>
                        </m:r>
                      </m:e>
                      <m:sup>
                        <m:r>
                          <a:rPr lang="en-US" smtClean="0">
                            <a:latin typeface="Cambria Math" panose="02040503050406030204" pitchFamily="18" charset="0"/>
                          </a:rPr>
                          <m:t>64</m:t>
                        </m:r>
                      </m:sup>
                    </m:sSup>
                    <m:r>
                      <a:rPr lang="en-US" smtClean="0">
                        <a:latin typeface="Cambria Math" panose="02040503050406030204" pitchFamily="18" charset="0"/>
                      </a:rPr>
                      <m:t>=</m:t>
                    </m:r>
                    <m:r>
                      <a:rPr lang="en-US" b="1" i="1" smtClean="0">
                        <a:solidFill>
                          <a:srgbClr val="FF0000"/>
                        </a:solidFill>
                        <a:latin typeface="Cambria Math" panose="02040503050406030204" pitchFamily="18" charset="0"/>
                      </a:rPr>
                      <m:t>𝟏𝟔</m:t>
                    </m:r>
                    <m:r>
                      <a:rPr lang="en-US" b="1" smtClean="0">
                        <a:solidFill>
                          <a:srgbClr val="FF0000"/>
                        </a:solidFill>
                        <a:latin typeface="Cambria Math" panose="02040503050406030204" pitchFamily="18" charset="0"/>
                      </a:rPr>
                      <m:t> </m:t>
                    </m:r>
                    <m:r>
                      <a:rPr lang="en-US" b="1" i="0" smtClean="0">
                        <a:solidFill>
                          <a:srgbClr val="FF0000"/>
                        </a:solidFill>
                        <a:latin typeface="Cambria Math" panose="02040503050406030204" pitchFamily="18" charset="0"/>
                      </a:rPr>
                      <m:t>𝐄𝐱𝐚𝐛𝐲𝐭𝐞</m:t>
                    </m:r>
                  </m:oMath>
                </a14:m>
                <a:endParaRPr lang="he-IL" b="1" dirty="0">
                  <a:solidFill>
                    <a:srgbClr val="FF0000"/>
                  </a:solidFill>
                </a:endParaRPr>
              </a:p>
              <a:p>
                <a:pPr lvl="1"/>
                <a:r>
                  <a:rPr lang="he-IL" dirty="0"/>
                  <a:t>הערכות עבור 2019 – האנושות כולה ייצרה עד כה </a:t>
                </a:r>
                <a:r>
                  <a:rPr lang="en-US" dirty="0"/>
                  <a:t>2700 </a:t>
                </a:r>
                <a:r>
                  <a:rPr lang="en-US" dirty="0" err="1"/>
                  <a:t>exabytes</a:t>
                </a:r>
                <a:r>
                  <a:rPr lang="he-IL" dirty="0"/>
                  <a:t> של מידע </a:t>
                </a:r>
                <a:r>
                  <a:rPr lang="he-IL" dirty="0" err="1"/>
                  <a:t>דיגטלי</a:t>
                </a:r>
                <a:r>
                  <a:rPr lang="he-IL" dirty="0"/>
                  <a:t> </a:t>
                </a:r>
              </a:p>
              <a:p>
                <a:pPr lvl="0"/>
                <a:endParaRPr lang="he-IL" dirty="0"/>
              </a:p>
              <a:p>
                <a:pPr lvl="0"/>
                <a:r>
                  <a:rPr lang="he-IL" b="1" u="sng" dirty="0"/>
                  <a:t>שאלה:</a:t>
                </a:r>
                <a:r>
                  <a:rPr lang="he-IL" b="1" dirty="0"/>
                  <a:t> </a:t>
                </a:r>
                <a:r>
                  <a:rPr lang="he-IL" dirty="0"/>
                  <a:t>מדוע, אם כן, משתמשים רק ב-48 ביט?</a:t>
                </a:r>
              </a:p>
              <a:p>
                <a:pPr lvl="0"/>
                <a:r>
                  <a:rPr lang="he-IL" dirty="0"/>
                  <a:t>עבור האפליקציות הקיימות היום, אין צורך במרחב וירטואלי גדול כל כך.</a:t>
                </a:r>
              </a:p>
            </p:txBody>
          </p:sp>
        </mc:Choice>
        <mc:Fallback xmlns="">
          <p:sp>
            <p:nvSpPr>
              <p:cNvPr id="6" name="Content Placeholder 5">
                <a:extLst>
                  <a:ext uri="{FF2B5EF4-FFF2-40B4-BE49-F238E27FC236}">
                    <a16:creationId xmlns:a16="http://schemas.microsoft.com/office/drawing/2014/main" id="{06BD2463-F2CB-4E67-82A0-0D3404659508}"/>
                  </a:ext>
                </a:extLst>
              </p:cNvPr>
              <p:cNvSpPr>
                <a:spLocks noGrp="1" noRot="1" noChangeAspect="1" noMove="1" noResize="1" noEditPoints="1" noAdjustHandles="1" noChangeArrowheads="1" noChangeShapeType="1" noTextEdit="1"/>
              </p:cNvSpPr>
              <p:nvPr>
                <p:ph idx="1"/>
              </p:nvPr>
            </p:nvSpPr>
            <p:spPr>
              <a:blipFill>
                <a:blip r:embed="rId3"/>
                <a:stretch>
                  <a:fillRect t="-1500" r="-593"/>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D993EF13-13F3-44E1-B8D2-AB0DAAE6886D}"/>
              </a:ext>
            </a:extLst>
          </p:cNvPr>
          <p:cNvSpPr>
            <a:spLocks noGrp="1"/>
          </p:cNvSpPr>
          <p:nvPr>
            <p:ph type="sldNum" sz="quarter" idx="12"/>
          </p:nvPr>
        </p:nvSpPr>
        <p:spPr/>
        <p:txBody>
          <a:bodyPr/>
          <a:lstStyle/>
          <a:p>
            <a:fld id="{0CFEC368-1D7A-4F81-ABF6-AE0E36BAF64C}" type="slidenum">
              <a:rPr lang="en-US" smtClean="0"/>
              <a:pPr/>
              <a:t>50</a:t>
            </a:fld>
            <a:endParaRPr lang="en-US"/>
          </a:p>
        </p:txBody>
      </p:sp>
      <p:sp>
        <p:nvSpPr>
          <p:cNvPr id="5" name="Footer Placeholder 4">
            <a:extLst>
              <a:ext uri="{FF2B5EF4-FFF2-40B4-BE49-F238E27FC236}">
                <a16:creationId xmlns:a16="http://schemas.microsoft.com/office/drawing/2014/main" id="{DA7D1C72-7694-4B59-8AA6-B556E8BCDBC3}"/>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67339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4741-1154-4F5E-B507-638EB7B487CA}"/>
              </a:ext>
            </a:extLst>
          </p:cNvPr>
          <p:cNvSpPr>
            <a:spLocks noGrp="1"/>
          </p:cNvSpPr>
          <p:nvPr>
            <p:ph type="title"/>
          </p:nvPr>
        </p:nvSpPr>
        <p:spPr/>
        <p:txBody>
          <a:bodyPr/>
          <a:lstStyle/>
          <a:p>
            <a:r>
              <a:rPr lang="he-IL"/>
              <a:t>סעיף 2: אינדקסים לטבלת הדפים</a:t>
            </a:r>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6BD2463-F2CB-4E67-82A0-0D3404659508}"/>
                  </a:ext>
                </a:extLst>
              </p:cNvPr>
              <p:cNvSpPr>
                <a:spLocks noGrp="1"/>
              </p:cNvSpPr>
              <p:nvPr>
                <p:ph idx="1"/>
              </p:nvPr>
            </p:nvSpPr>
            <p:spPr/>
            <p:txBody>
              <a:bodyPr>
                <a:normAutofit fontScale="85000" lnSpcReduction="20000"/>
              </a:bodyPr>
              <a:lstStyle/>
              <a:p>
                <a:pPr marL="0" indent="0">
                  <a:buNone/>
                </a:pPr>
                <a:r>
                  <a:rPr lang="he-IL" dirty="0"/>
                  <a:t>בארכיטקטורת </a:t>
                </a:r>
                <a:r>
                  <a:rPr lang="en-US" dirty="0"/>
                  <a:t>x86-64</a:t>
                </a:r>
                <a:r>
                  <a:rPr lang="he-IL" dirty="0"/>
                  <a:t>, הניחו: </a:t>
                </a:r>
              </a:p>
              <a:p>
                <a:pPr marL="457200" indent="-457200">
                  <a:buFont typeface="+mj-lt"/>
                  <a:buAutoNum type="arabicPeriod"/>
                </a:pPr>
                <a:r>
                  <a:rPr lang="he-IL" dirty="0"/>
                  <a:t>גודל הדף הסטנדרטי הוא </a:t>
                </a:r>
                <a:r>
                  <a:rPr lang="en-US" dirty="0"/>
                  <a:t>4KB</a:t>
                </a:r>
                <a:r>
                  <a:rPr lang="he-IL" dirty="0"/>
                  <a:t>.</a:t>
                </a:r>
              </a:p>
              <a:p>
                <a:pPr marL="457200" indent="-457200">
                  <a:buFont typeface="+mj-lt"/>
                  <a:buAutoNum type="arabicPeriod"/>
                </a:pPr>
                <a:r>
                  <a:rPr lang="he-IL" dirty="0"/>
                  <a:t>גודל כניסה בטבלת הדפים הוא 8 בתים (64 ביט)</a:t>
                </a:r>
              </a:p>
              <a:p>
                <a:pPr marL="457200" indent="-457200">
                  <a:buFont typeface="+mj-lt"/>
                  <a:buAutoNum type="arabicPeriod"/>
                </a:pPr>
                <a:r>
                  <a:rPr lang="he-IL" dirty="0"/>
                  <a:t>הזיכרון </a:t>
                </a:r>
                <a:r>
                  <a:rPr lang="he-IL" b="1" dirty="0"/>
                  <a:t>הפיזי</a:t>
                </a:r>
                <a:r>
                  <a:rPr lang="he-IL" dirty="0"/>
                  <a:t> ממופה עם 52 ביטים. </a:t>
                </a:r>
              </a:p>
              <a:p>
                <a:pPr marL="0" indent="0">
                  <a:buNone/>
                </a:pPr>
                <a:endParaRPr lang="he-IL" dirty="0"/>
              </a:p>
              <a:p>
                <a:r>
                  <a:rPr lang="he-IL" b="1" u="sng" dirty="0"/>
                  <a:t>שאלה:</a:t>
                </a:r>
                <a:r>
                  <a:rPr lang="he-IL" b="1" dirty="0"/>
                  <a:t> </a:t>
                </a:r>
                <a:r>
                  <a:rPr lang="he-IL" dirty="0"/>
                  <a:t>כמה מסגרות נתמכות עם גודל זיכרון פיזי זה?</a:t>
                </a:r>
              </a:p>
              <a:p>
                <a:r>
                  <a:rPr lang="he-IL" dirty="0"/>
                  <a:t>נוריד את סיביות ה-</a:t>
                </a:r>
                <a:r>
                  <a:rPr lang="en-US" dirty="0"/>
                  <a:t>offset</a:t>
                </a:r>
                <a:r>
                  <a:rPr lang="he-IL" dirty="0"/>
                  <a:t> לקבל 40 סיביות לטובת מספר מסגרת. מכאן מספר המסגרות האפשרי: </a:t>
                </a:r>
              </a:p>
              <a:p>
                <a14:m>
                  <m:oMath xmlns:m="http://schemas.openxmlformats.org/officeDocument/2006/math">
                    <m:sSup>
                      <m:sSupPr>
                        <m:ctrlPr>
                          <a:rPr lang="he-IL" b="0" i="1" smtClean="0">
                            <a:latin typeface="Cambria Math" panose="02040503050406030204" pitchFamily="18" charset="0"/>
                          </a:rPr>
                        </m:ctrlPr>
                      </m:sSupPr>
                      <m:e>
                        <m:r>
                          <a:rPr lang="he-IL" b="0" i="1" smtClean="0">
                            <a:latin typeface="Cambria Math" panose="02040503050406030204" pitchFamily="18" charset="0"/>
                          </a:rPr>
                          <m:t>2</m:t>
                        </m:r>
                      </m:e>
                      <m:sup>
                        <m:r>
                          <a:rPr lang="he-IL" b="0" i="1" smtClean="0">
                            <a:latin typeface="Cambria Math" panose="02040503050406030204" pitchFamily="18" charset="0"/>
                          </a:rPr>
                          <m:t>40</m:t>
                        </m:r>
                      </m:sup>
                    </m:sSup>
                    <m:r>
                      <a:rPr lang="he-IL" b="0" i="1" smtClean="0">
                        <a:latin typeface="Cambria Math" panose="02040503050406030204" pitchFamily="18" charset="0"/>
                      </a:rPr>
                      <m:t>=</m:t>
                    </m:r>
                    <m:r>
                      <a:rPr lang="he-IL" b="0" i="1" smtClean="0">
                        <a:latin typeface="Cambria Math" panose="02040503050406030204" pitchFamily="18" charset="0"/>
                      </a:rPr>
                      <m:t>1</m:t>
                    </m:r>
                    <m:r>
                      <a:rPr lang="en-US" b="0" i="1" smtClean="0">
                        <a:latin typeface="Cambria Math" panose="02040503050406030204" pitchFamily="18" charset="0"/>
                      </a:rPr>
                      <m:t>𝑇𝐵</m:t>
                    </m:r>
                  </m:oMath>
                </a14:m>
                <a:endParaRPr lang="he-IL" dirty="0"/>
              </a:p>
              <a:p>
                <a:pPr lvl="1"/>
                <a:endParaRPr lang="he-IL" dirty="0"/>
              </a:p>
              <a:p>
                <a:r>
                  <a:rPr lang="he-IL" b="1" u="sng" dirty="0"/>
                  <a:t>שאלה:</a:t>
                </a:r>
                <a:r>
                  <a:rPr lang="he-IL" b="1" dirty="0"/>
                  <a:t> </a:t>
                </a:r>
                <a:r>
                  <a:rPr lang="he-IL" dirty="0"/>
                  <a:t>כמה כניסות (</a:t>
                </a:r>
                <a:r>
                  <a:rPr lang="en-US" dirty="0"/>
                  <a:t>PTEs</a:t>
                </a:r>
                <a:r>
                  <a:rPr lang="he-IL" dirty="0"/>
                  <a:t>) מוכלות במסגרת (בגודל </a:t>
                </a:r>
                <a:r>
                  <a:rPr lang="en-US" dirty="0"/>
                  <a:t>4KB</a:t>
                </a:r>
                <a:r>
                  <a:rPr lang="he-IL" dirty="0"/>
                  <a:t>)?</a:t>
                </a:r>
              </a:p>
              <a:p>
                <a14:m>
                  <m:oMath xmlns:m="http://schemas.openxmlformats.org/officeDocument/2006/math">
                    <m:f>
                      <m:fPr>
                        <m:ctrlPr>
                          <a:rPr lang="en-US" i="1" smtClean="0">
                            <a:latin typeface="Cambria Math" panose="02040503050406030204" pitchFamily="18" charset="0"/>
                          </a:rPr>
                        </m:ctrlPr>
                      </m:fPr>
                      <m:num>
                        <m:r>
                          <a:rPr lang="en-US" smtClean="0">
                            <a:latin typeface="Cambria Math" panose="02040503050406030204" pitchFamily="18" charset="0"/>
                          </a:rPr>
                          <m:t>4</m:t>
                        </m:r>
                        <m:r>
                          <a:rPr lang="en-US" smtClean="0">
                            <a:latin typeface="Cambria Math" panose="02040503050406030204" pitchFamily="18" charset="0"/>
                          </a:rPr>
                          <m:t>𝐾𝐵</m:t>
                        </m:r>
                      </m:num>
                      <m:den>
                        <m:r>
                          <a:rPr lang="en-US" smtClean="0">
                            <a:latin typeface="Cambria Math" panose="02040503050406030204" pitchFamily="18" charset="0"/>
                          </a:rPr>
                          <m:t>8</m:t>
                        </m:r>
                        <m:r>
                          <a:rPr lang="en-US" smtClean="0">
                            <a:latin typeface="Cambria Math" panose="02040503050406030204" pitchFamily="18" charset="0"/>
                          </a:rPr>
                          <m:t>𝐵</m:t>
                        </m:r>
                      </m:den>
                    </m:f>
                    <m:r>
                      <a:rPr lang="en-US" smtClean="0">
                        <a:latin typeface="Cambria Math" panose="02040503050406030204" pitchFamily="18" charset="0"/>
                      </a:rPr>
                      <m:t>=</m:t>
                    </m:r>
                    <m:r>
                      <a:rPr lang="en-US" smtClean="0">
                        <a:latin typeface="Cambria Math" panose="02040503050406030204" pitchFamily="18" charset="0"/>
                      </a:rPr>
                      <m:t>512</m:t>
                    </m:r>
                  </m:oMath>
                </a14:m>
                <a:endParaRPr lang="he-IL" dirty="0"/>
              </a:p>
              <a:p>
                <a:endParaRPr lang="en-US" dirty="0"/>
              </a:p>
              <a:p>
                <a:r>
                  <a:rPr lang="he-IL" b="1" u="sng" dirty="0"/>
                  <a:t>שאלה: </a:t>
                </a:r>
                <a:r>
                  <a:rPr lang="he-IL" dirty="0"/>
                  <a:t>כמה ביטים צריך כדי לאנדקס אותם?</a:t>
                </a:r>
                <a:endParaRPr lang="en-US" dirty="0"/>
              </a:p>
              <a:p>
                <a14:m>
                  <m:oMath xmlns:m="http://schemas.openxmlformats.org/officeDocument/2006/math">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smtClean="0">
                                <a:latin typeface="Cambria Math" panose="02040503050406030204" pitchFamily="18" charset="0"/>
                              </a:rPr>
                              <m:t>2</m:t>
                            </m:r>
                          </m:sub>
                        </m:sSub>
                      </m:fName>
                      <m:e>
                        <m:r>
                          <a:rPr lang="en-US" smtClean="0">
                            <a:latin typeface="Cambria Math" panose="02040503050406030204" pitchFamily="18" charset="0"/>
                          </a:rPr>
                          <m:t>512</m:t>
                        </m:r>
                        <m:r>
                          <a:rPr lang="en-US" smtClean="0">
                            <a:latin typeface="Cambria Math" panose="02040503050406030204" pitchFamily="18" charset="0"/>
                          </a:rPr>
                          <m:t>=</m:t>
                        </m:r>
                        <m:r>
                          <a:rPr lang="en-US" smtClean="0">
                            <a:latin typeface="Cambria Math" panose="02040503050406030204" pitchFamily="18" charset="0"/>
                          </a:rPr>
                          <m:t>9</m:t>
                        </m:r>
                      </m:e>
                    </m:func>
                  </m:oMath>
                </a14:m>
                <a:endParaRPr lang="he-IL" dirty="0"/>
              </a:p>
            </p:txBody>
          </p:sp>
        </mc:Choice>
        <mc:Fallback xmlns="">
          <p:sp>
            <p:nvSpPr>
              <p:cNvPr id="6" name="Content Placeholder 5">
                <a:extLst>
                  <a:ext uri="{FF2B5EF4-FFF2-40B4-BE49-F238E27FC236}">
                    <a16:creationId xmlns:a16="http://schemas.microsoft.com/office/drawing/2014/main" id="{06BD2463-F2CB-4E67-82A0-0D3404659508}"/>
                  </a:ext>
                </a:extLst>
              </p:cNvPr>
              <p:cNvSpPr>
                <a:spLocks noGrp="1" noRot="1" noChangeAspect="1" noMove="1" noResize="1" noEditPoints="1" noAdjustHandles="1" noChangeArrowheads="1" noChangeShapeType="1" noTextEdit="1"/>
              </p:cNvSpPr>
              <p:nvPr>
                <p:ph idx="1"/>
              </p:nvPr>
            </p:nvSpPr>
            <p:spPr>
              <a:blipFill>
                <a:blip r:embed="rId2"/>
                <a:stretch>
                  <a:fillRect t="-1875" r="-741" b="-375"/>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8BC815AE-718A-41E5-BE16-A8B4B0973614}"/>
              </a:ext>
            </a:extLst>
          </p:cNvPr>
          <p:cNvSpPr>
            <a:spLocks noGrp="1"/>
          </p:cNvSpPr>
          <p:nvPr>
            <p:ph type="sldNum" sz="quarter" idx="12"/>
          </p:nvPr>
        </p:nvSpPr>
        <p:spPr/>
        <p:txBody>
          <a:bodyPr/>
          <a:lstStyle/>
          <a:p>
            <a:fld id="{0CFEC368-1D7A-4F81-ABF6-AE0E36BAF64C}" type="slidenum">
              <a:rPr lang="en-US" smtClean="0"/>
              <a:pPr/>
              <a:t>51</a:t>
            </a:fld>
            <a:endParaRPr lang="en-US"/>
          </a:p>
        </p:txBody>
      </p:sp>
      <p:sp>
        <p:nvSpPr>
          <p:cNvPr id="5" name="Footer Placeholder 4">
            <a:extLst>
              <a:ext uri="{FF2B5EF4-FFF2-40B4-BE49-F238E27FC236}">
                <a16:creationId xmlns:a16="http://schemas.microsoft.com/office/drawing/2014/main" id="{800DAF74-1F70-422E-8020-138172E5353F}"/>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89711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he-IL" dirty="0"/>
              <a:t>סעיף 3: </a:t>
            </a:r>
            <a:r>
              <a:rPr lang="en-US" dirty="0"/>
              <a:t>page table walk</a:t>
            </a:r>
          </a:p>
        </p:txBody>
      </p:sp>
      <p:sp>
        <p:nvSpPr>
          <p:cNvPr id="3" name="Content Placeholder 2">
            <a:extLst>
              <a:ext uri="{FF2B5EF4-FFF2-40B4-BE49-F238E27FC236}">
                <a16:creationId xmlns:a16="http://schemas.microsoft.com/office/drawing/2014/main" id="{667621A3-1E31-4100-8C45-C57CCBF7DC00}"/>
              </a:ext>
            </a:extLst>
          </p:cNvPr>
          <p:cNvSpPr>
            <a:spLocks noGrp="1"/>
          </p:cNvSpPr>
          <p:nvPr>
            <p:ph idx="1"/>
          </p:nvPr>
        </p:nvSpPr>
        <p:spPr/>
        <p:txBody>
          <a:bodyPr/>
          <a:lstStyle/>
          <a:p>
            <a:r>
              <a:rPr lang="he-IL" dirty="0"/>
              <a:t>מעבדי </a:t>
            </a:r>
            <a:r>
              <a:rPr lang="en-US" dirty="0"/>
              <a:t>x86-64</a:t>
            </a:r>
            <a:r>
              <a:rPr lang="he-IL" dirty="0"/>
              <a:t> משתמשים בטבלאות דפים עם 4 רמות תרגום במקום 2.</a:t>
            </a:r>
          </a:p>
          <a:p>
            <a:r>
              <a:rPr lang="he-IL" dirty="0"/>
              <a:t>לצורך הפשטות, נקרא בשם </a:t>
            </a:r>
            <a:r>
              <a:rPr lang="en-US" dirty="0"/>
              <a:t>PTE</a:t>
            </a:r>
            <a:r>
              <a:rPr lang="he-IL" dirty="0"/>
              <a:t> עבור כניסות בכל הרמות של הטבלה.</a:t>
            </a:r>
          </a:p>
          <a:p>
            <a:r>
              <a:rPr lang="he-IL" dirty="0"/>
              <a:t>גודל מסגרת בכל הרמות של טבלת הדפים הוא </a:t>
            </a:r>
            <a:r>
              <a:rPr lang="en-US" dirty="0"/>
              <a:t>4KB</a:t>
            </a:r>
            <a:r>
              <a:rPr lang="he-IL" dirty="0"/>
              <a:t>.</a:t>
            </a:r>
          </a:p>
          <a:p>
            <a:pPr marL="0" indent="0">
              <a:buNone/>
            </a:pPr>
            <a:endParaRPr lang="he-IL" dirty="0"/>
          </a:p>
        </p:txBody>
      </p:sp>
      <p:sp>
        <p:nvSpPr>
          <p:cNvPr id="6" name="Slide Number Placeholder 5">
            <a:extLst>
              <a:ext uri="{FF2B5EF4-FFF2-40B4-BE49-F238E27FC236}">
                <a16:creationId xmlns:a16="http://schemas.microsoft.com/office/drawing/2014/main" id="{0CFB060D-24D6-400F-A487-9A70C43D77A8}"/>
              </a:ext>
            </a:extLst>
          </p:cNvPr>
          <p:cNvSpPr>
            <a:spLocks noGrp="1"/>
          </p:cNvSpPr>
          <p:nvPr>
            <p:ph type="sldNum" sz="quarter" idx="12"/>
          </p:nvPr>
        </p:nvSpPr>
        <p:spPr/>
        <p:txBody>
          <a:bodyPr/>
          <a:lstStyle/>
          <a:p>
            <a:fld id="{0CFEC368-1D7A-4F81-ABF6-AE0E36BAF64C}" type="slidenum">
              <a:rPr lang="en-US" smtClean="0"/>
              <a:pPr/>
              <a:t>52</a:t>
            </a:fld>
            <a:endParaRPr lang="en-US"/>
          </a:p>
        </p:txBody>
      </p:sp>
      <p:sp>
        <p:nvSpPr>
          <p:cNvPr id="5" name="Footer Placeholder 4">
            <a:extLst>
              <a:ext uri="{FF2B5EF4-FFF2-40B4-BE49-F238E27FC236}">
                <a16:creationId xmlns:a16="http://schemas.microsoft.com/office/drawing/2014/main" id="{E0DB56E5-B548-42D9-AE59-3C1ED91304A9}"/>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27299105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he-IL" dirty="0"/>
              <a:t>השלימו את הסכמה</a:t>
            </a:r>
            <a:endParaRPr lang="en-US" dirty="0"/>
          </a:p>
        </p:txBody>
      </p:sp>
      <p:pic>
        <p:nvPicPr>
          <p:cNvPr id="8" name="table">
            <a:extLst>
              <a:ext uri="{FF2B5EF4-FFF2-40B4-BE49-F238E27FC236}">
                <a16:creationId xmlns:a16="http://schemas.microsoft.com/office/drawing/2014/main" id="{3771F05B-10F8-432F-909A-8D46080FC73C}"/>
              </a:ext>
            </a:extLst>
          </p:cNvPr>
          <p:cNvPicPr>
            <a:picLocks/>
          </p:cNvPicPr>
          <p:nvPr/>
        </p:nvPicPr>
        <p:blipFill>
          <a:blip r:embed="rId2"/>
          <a:stretch>
            <a:fillRect/>
          </a:stretch>
        </p:blipFill>
        <p:spPr>
          <a:xfrm>
            <a:off x="2465278" y="2914650"/>
            <a:ext cx="707958" cy="2436360"/>
          </a:xfrm>
          <a:prstGeom prst="rect">
            <a:avLst/>
          </a:prstGeom>
        </p:spPr>
      </p:pic>
      <p:pic>
        <p:nvPicPr>
          <p:cNvPr id="9" name="table">
            <a:extLst>
              <a:ext uri="{FF2B5EF4-FFF2-40B4-BE49-F238E27FC236}">
                <a16:creationId xmlns:a16="http://schemas.microsoft.com/office/drawing/2014/main" id="{83F3167C-32B4-45E1-9DB9-514C6F441C61}"/>
              </a:ext>
            </a:extLst>
          </p:cNvPr>
          <p:cNvPicPr>
            <a:picLocks/>
          </p:cNvPicPr>
          <p:nvPr/>
        </p:nvPicPr>
        <p:blipFill>
          <a:blip r:embed="rId3"/>
          <a:stretch>
            <a:fillRect/>
          </a:stretch>
        </p:blipFill>
        <p:spPr>
          <a:xfrm>
            <a:off x="3767500" y="2917080"/>
            <a:ext cx="707958" cy="2445914"/>
          </a:xfrm>
          <a:prstGeom prst="rect">
            <a:avLst/>
          </a:prstGeom>
        </p:spPr>
      </p:pic>
      <p:pic>
        <p:nvPicPr>
          <p:cNvPr id="10" name="table">
            <a:extLst>
              <a:ext uri="{FF2B5EF4-FFF2-40B4-BE49-F238E27FC236}">
                <a16:creationId xmlns:a16="http://schemas.microsoft.com/office/drawing/2014/main" id="{C95FC29F-83FD-48DE-BEB5-3CEEE9D6AF24}"/>
              </a:ext>
            </a:extLst>
          </p:cNvPr>
          <p:cNvPicPr>
            <a:picLocks/>
          </p:cNvPicPr>
          <p:nvPr/>
        </p:nvPicPr>
        <p:blipFill>
          <a:blip r:embed="rId4"/>
          <a:stretch>
            <a:fillRect/>
          </a:stretch>
        </p:blipFill>
        <p:spPr>
          <a:xfrm>
            <a:off x="5089127" y="2934512"/>
            <a:ext cx="707958" cy="2445914"/>
          </a:xfrm>
          <a:prstGeom prst="rect">
            <a:avLst/>
          </a:prstGeom>
        </p:spPr>
      </p:pic>
      <p:pic>
        <p:nvPicPr>
          <p:cNvPr id="11" name="table">
            <a:extLst>
              <a:ext uri="{FF2B5EF4-FFF2-40B4-BE49-F238E27FC236}">
                <a16:creationId xmlns:a16="http://schemas.microsoft.com/office/drawing/2014/main" id="{2575936E-994B-400A-963C-7723722DC434}"/>
              </a:ext>
            </a:extLst>
          </p:cNvPr>
          <p:cNvPicPr>
            <a:picLocks/>
          </p:cNvPicPr>
          <p:nvPr/>
        </p:nvPicPr>
        <p:blipFill>
          <a:blip r:embed="rId5"/>
          <a:stretch>
            <a:fillRect/>
          </a:stretch>
        </p:blipFill>
        <p:spPr>
          <a:xfrm>
            <a:off x="6426749" y="2917080"/>
            <a:ext cx="707958" cy="2445914"/>
          </a:xfrm>
          <a:prstGeom prst="rect">
            <a:avLst/>
          </a:prstGeom>
        </p:spPr>
      </p:pic>
      <p:cxnSp>
        <p:nvCxnSpPr>
          <p:cNvPr id="12" name="Elbow Connector 33">
            <a:extLst>
              <a:ext uri="{FF2B5EF4-FFF2-40B4-BE49-F238E27FC236}">
                <a16:creationId xmlns:a16="http://schemas.microsoft.com/office/drawing/2014/main" id="{29EA7ED5-CC94-4033-9C13-E9E8E3008B87}"/>
              </a:ext>
            </a:extLst>
          </p:cNvPr>
          <p:cNvCxnSpPr>
            <a:cxnSpLocks/>
          </p:cNvCxnSpPr>
          <p:nvPr/>
        </p:nvCxnSpPr>
        <p:spPr>
          <a:xfrm rot="16200000" flipH="1">
            <a:off x="4171496" y="3077340"/>
            <a:ext cx="1463040" cy="365760"/>
          </a:xfrm>
          <a:prstGeom prst="bentConnector3">
            <a:avLst>
              <a:gd name="adj1" fmla="val 10011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31">
            <a:extLst>
              <a:ext uri="{FF2B5EF4-FFF2-40B4-BE49-F238E27FC236}">
                <a16:creationId xmlns:a16="http://schemas.microsoft.com/office/drawing/2014/main" id="{5B8483BA-5C13-40EE-81FE-D41B2E942743}"/>
              </a:ext>
            </a:extLst>
          </p:cNvPr>
          <p:cNvCxnSpPr>
            <a:cxnSpLocks/>
          </p:cNvCxnSpPr>
          <p:nvPr/>
        </p:nvCxnSpPr>
        <p:spPr>
          <a:xfrm rot="16200000" flipH="1">
            <a:off x="2721321" y="3205768"/>
            <a:ext cx="1737360" cy="365760"/>
          </a:xfrm>
          <a:prstGeom prst="bentConnector3">
            <a:avLst>
              <a:gd name="adj1" fmla="val 1000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45">
            <a:extLst>
              <a:ext uri="{FF2B5EF4-FFF2-40B4-BE49-F238E27FC236}">
                <a16:creationId xmlns:a16="http://schemas.microsoft.com/office/drawing/2014/main" id="{DFCF27B9-FEE7-4222-B576-AF0346AABE77}"/>
              </a:ext>
            </a:extLst>
          </p:cNvPr>
          <p:cNvCxnSpPr>
            <a:cxnSpLocks/>
          </p:cNvCxnSpPr>
          <p:nvPr/>
        </p:nvCxnSpPr>
        <p:spPr>
          <a:xfrm rot="16200000" flipH="1">
            <a:off x="5831027" y="2755687"/>
            <a:ext cx="822960" cy="365760"/>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1094307" y="3537251"/>
            <a:ext cx="2377440" cy="365760"/>
          </a:xfrm>
          <a:prstGeom prst="bentConnector3">
            <a:avLst>
              <a:gd name="adj1" fmla="val 10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Freeform 78">
            <a:extLst>
              <a:ext uri="{FF2B5EF4-FFF2-40B4-BE49-F238E27FC236}">
                <a16:creationId xmlns:a16="http://schemas.microsoft.com/office/drawing/2014/main" id="{ADB040C6-1AA5-416D-95AC-904D8635A0C2}"/>
              </a:ext>
            </a:extLst>
          </p:cNvPr>
          <p:cNvSpPr>
            <a:spLocks/>
          </p:cNvSpPr>
          <p:nvPr/>
        </p:nvSpPr>
        <p:spPr>
          <a:xfrm>
            <a:off x="5783983" y="3951296"/>
            <a:ext cx="640080" cy="1385381"/>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17" name="Freeform 74">
            <a:extLst>
              <a:ext uri="{FF2B5EF4-FFF2-40B4-BE49-F238E27FC236}">
                <a16:creationId xmlns:a16="http://schemas.microsoft.com/office/drawing/2014/main" id="{D5F086BA-AC34-452E-A2B7-852B9FE698C8}"/>
              </a:ext>
            </a:extLst>
          </p:cNvPr>
          <p:cNvSpPr>
            <a:spLocks/>
          </p:cNvSpPr>
          <p:nvPr/>
        </p:nvSpPr>
        <p:spPr>
          <a:xfrm>
            <a:off x="4448223" y="4252260"/>
            <a:ext cx="640080" cy="109875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18" name="TextBox 36">
            <a:extLst>
              <a:ext uri="{FF2B5EF4-FFF2-40B4-BE49-F238E27FC236}">
                <a16:creationId xmlns:a16="http://schemas.microsoft.com/office/drawing/2014/main" id="{540DE664-E95B-4A86-AC14-50A6CA26FFED}"/>
              </a:ext>
            </a:extLst>
          </p:cNvPr>
          <p:cNvSpPr txBox="1"/>
          <p:nvPr/>
        </p:nvSpPr>
        <p:spPr>
          <a:xfrm>
            <a:off x="7628275" y="2902709"/>
            <a:ext cx="963910" cy="859892"/>
          </a:xfrm>
          <a:prstGeom prst="rect">
            <a:avLst/>
          </a:prstGeom>
        </p:spPr>
        <p:style>
          <a:lnRef idx="2">
            <a:schemeClr val="dk1"/>
          </a:lnRef>
          <a:fillRef idx="1">
            <a:schemeClr val="lt1"/>
          </a:fillRef>
          <a:effectRef idx="0">
            <a:schemeClr val="dk1"/>
          </a:effectRef>
          <a:fontRef idx="minor">
            <a:schemeClr val="dk1"/>
          </a:fontRef>
        </p:style>
        <p:txBody>
          <a:bodyPr wrap="square" rtlCol="0" anchor="ctr" anchorCtr="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 page</a:t>
            </a:r>
            <a:endParaRPr lang="en-US">
              <a:effectLst/>
              <a:latin typeface="Times New Roman" panose="02020603050405020304" pitchFamily="18" charset="0"/>
              <a:ea typeface="Times New Roman" panose="02020603050405020304" pitchFamily="18" charset="0"/>
            </a:endParaRPr>
          </a:p>
        </p:txBody>
      </p:sp>
      <p:sp>
        <p:nvSpPr>
          <p:cNvPr id="19" name="Freeform 73">
            <a:extLst>
              <a:ext uri="{FF2B5EF4-FFF2-40B4-BE49-F238E27FC236}">
                <a16:creationId xmlns:a16="http://schemas.microsoft.com/office/drawing/2014/main" id="{CE45CD7C-5EE2-4FB6-8B06-E28C4DC07B9F}"/>
              </a:ext>
            </a:extLst>
          </p:cNvPr>
          <p:cNvSpPr>
            <a:spLocks/>
          </p:cNvSpPr>
          <p:nvPr/>
        </p:nvSpPr>
        <p:spPr>
          <a:xfrm>
            <a:off x="3137534" y="4858959"/>
            <a:ext cx="640080" cy="477718"/>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cxnSp>
        <p:nvCxnSpPr>
          <p:cNvPr id="20" name="Straight Arrow Connector 19">
            <a:extLst>
              <a:ext uri="{FF2B5EF4-FFF2-40B4-BE49-F238E27FC236}">
                <a16:creationId xmlns:a16="http://schemas.microsoft.com/office/drawing/2014/main" id="{87FD747E-F13C-42DC-9F9C-6D92093EAB3B}"/>
              </a:ext>
            </a:extLst>
          </p:cNvPr>
          <p:cNvCxnSpPr/>
          <p:nvPr/>
        </p:nvCxnSpPr>
        <p:spPr>
          <a:xfrm>
            <a:off x="1485029" y="5342649"/>
            <a:ext cx="98024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TextBox 36">
            <a:extLst>
              <a:ext uri="{FF2B5EF4-FFF2-40B4-BE49-F238E27FC236}">
                <a16:creationId xmlns:a16="http://schemas.microsoft.com/office/drawing/2014/main" id="{075D18E2-87CF-4DFA-BC2F-5FE4796F86BF}"/>
              </a:ext>
            </a:extLst>
          </p:cNvPr>
          <p:cNvSpPr txBox="1"/>
          <p:nvPr/>
        </p:nvSpPr>
        <p:spPr>
          <a:xfrm>
            <a:off x="488445" y="5127676"/>
            <a:ext cx="982062" cy="418003"/>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CR3</a:t>
            </a:r>
            <a:endParaRPr lang="en-US">
              <a:effectLst/>
              <a:latin typeface="Times New Roman" panose="02020603050405020304" pitchFamily="18" charset="0"/>
              <a:ea typeface="Times New Roman" panose="02020603050405020304" pitchFamily="18" charset="0"/>
            </a:endParaRPr>
          </a:p>
        </p:txBody>
      </p:sp>
      <p:cxnSp>
        <p:nvCxnSpPr>
          <p:cNvPr id="22" name="Elbow Connector 45">
            <a:extLst>
              <a:ext uri="{FF2B5EF4-FFF2-40B4-BE49-F238E27FC236}">
                <a16:creationId xmlns:a16="http://schemas.microsoft.com/office/drawing/2014/main" id="{D0707585-D84B-4CEB-8FC7-AD8BAB7F462A}"/>
              </a:ext>
            </a:extLst>
          </p:cNvPr>
          <p:cNvCxnSpPr/>
          <p:nvPr/>
        </p:nvCxnSpPr>
        <p:spPr>
          <a:xfrm rot="16200000" flipH="1">
            <a:off x="7123645" y="2756702"/>
            <a:ext cx="731520" cy="272291"/>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Freeform 78">
            <a:extLst>
              <a:ext uri="{FF2B5EF4-FFF2-40B4-BE49-F238E27FC236}">
                <a16:creationId xmlns:a16="http://schemas.microsoft.com/office/drawing/2014/main" id="{3406A361-FF1A-40F3-A581-DAE4FB501271}"/>
              </a:ext>
            </a:extLst>
          </p:cNvPr>
          <p:cNvSpPr/>
          <p:nvPr/>
        </p:nvSpPr>
        <p:spPr>
          <a:xfrm>
            <a:off x="7099288" y="3420766"/>
            <a:ext cx="544583" cy="343957"/>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28" name="TextBox 36">
            <a:extLst>
              <a:ext uri="{FF2B5EF4-FFF2-40B4-BE49-F238E27FC236}">
                <a16:creationId xmlns:a16="http://schemas.microsoft.com/office/drawing/2014/main" id="{5262A272-D793-41ED-99ED-03A5F0760390}"/>
              </a:ext>
            </a:extLst>
          </p:cNvPr>
          <p:cNvSpPr txBox="1"/>
          <p:nvPr/>
        </p:nvSpPr>
        <p:spPr>
          <a:xfrm>
            <a:off x="2465279" y="6097732"/>
            <a:ext cx="4634010" cy="4624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 frames containing PTEs</a:t>
            </a:r>
            <a:endParaRPr lang="en-US">
              <a:effectLst/>
              <a:latin typeface="Times New Roman" panose="02020603050405020304" pitchFamily="18" charset="0"/>
              <a:ea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1519C668-66D9-4A54-B207-38AF343C13FC}"/>
              </a:ext>
            </a:extLst>
          </p:cNvPr>
          <p:cNvCxnSpPr>
            <a:cxnSpLocks/>
            <a:stCxn id="28" idx="0"/>
            <a:endCxn id="8" idx="2"/>
          </p:cNvCxnSpPr>
          <p:nvPr/>
        </p:nvCxnSpPr>
        <p:spPr>
          <a:xfrm flipH="1" flipV="1">
            <a:off x="2819257" y="5351010"/>
            <a:ext cx="1963027" cy="746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C2D36FE-0C45-4616-BAB1-B379C94E4D03}"/>
              </a:ext>
            </a:extLst>
          </p:cNvPr>
          <p:cNvCxnSpPr>
            <a:cxnSpLocks/>
            <a:stCxn id="28" idx="0"/>
            <a:endCxn id="9" idx="2"/>
          </p:cNvCxnSpPr>
          <p:nvPr/>
        </p:nvCxnSpPr>
        <p:spPr>
          <a:xfrm flipH="1" flipV="1">
            <a:off x="4121479" y="5362994"/>
            <a:ext cx="660805"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024715A-AC83-4272-8613-42D34ECC724C}"/>
              </a:ext>
            </a:extLst>
          </p:cNvPr>
          <p:cNvCxnSpPr>
            <a:cxnSpLocks/>
            <a:stCxn id="28" idx="0"/>
            <a:endCxn id="10" idx="2"/>
          </p:cNvCxnSpPr>
          <p:nvPr/>
        </p:nvCxnSpPr>
        <p:spPr>
          <a:xfrm flipV="1">
            <a:off x="4782284" y="5380426"/>
            <a:ext cx="660822" cy="717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B8A6E0D-DF1E-4D93-B460-FAEF550D1520}"/>
              </a:ext>
            </a:extLst>
          </p:cNvPr>
          <p:cNvCxnSpPr>
            <a:cxnSpLocks/>
            <a:stCxn id="28" idx="0"/>
            <a:endCxn id="11" idx="2"/>
          </p:cNvCxnSpPr>
          <p:nvPr/>
        </p:nvCxnSpPr>
        <p:spPr>
          <a:xfrm flipV="1">
            <a:off x="4782284" y="5362994"/>
            <a:ext cx="1998444"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2" name="Table 41">
            <a:extLst>
              <a:ext uri="{FF2B5EF4-FFF2-40B4-BE49-F238E27FC236}">
                <a16:creationId xmlns:a16="http://schemas.microsoft.com/office/drawing/2014/main" id="{B37D558D-2E50-4441-8F19-F8C167E8F062}"/>
              </a:ext>
            </a:extLst>
          </p:cNvPr>
          <p:cNvGraphicFramePr>
            <a:graphicFrameLocks noGrp="1"/>
          </p:cNvGraphicFramePr>
          <p:nvPr>
            <p:extLst>
              <p:ext uri="{D42A27DB-BD31-4B8C-83A1-F6EECF244321}">
                <p14:modId xmlns:p14="http://schemas.microsoft.com/office/powerpoint/2010/main" val="1549238524"/>
              </p:ext>
            </p:extLst>
          </p:nvPr>
        </p:nvGraphicFramePr>
        <p:xfrm>
          <a:off x="457200" y="1800565"/>
          <a:ext cx="7818893" cy="698881"/>
        </p:xfrm>
        <a:graphic>
          <a:graphicData uri="http://schemas.openxmlformats.org/drawingml/2006/table">
            <a:tbl>
              <a:tblPr firstRow="1" bandRow="1">
                <a:tableStyleId>{BC89EF96-8CEA-46FF-86C4-4CE0E7609802}</a:tableStyleId>
              </a:tblPr>
              <a:tblGrid>
                <a:gridCol w="1046136">
                  <a:extLst>
                    <a:ext uri="{9D8B030D-6E8A-4147-A177-3AD203B41FA5}">
                      <a16:colId xmlns:a16="http://schemas.microsoft.com/office/drawing/2014/main" val="2649531113"/>
                    </a:ext>
                  </a:extLst>
                </a:gridCol>
                <a:gridCol w="1367402">
                  <a:extLst>
                    <a:ext uri="{9D8B030D-6E8A-4147-A177-3AD203B41FA5}">
                      <a16:colId xmlns:a16="http://schemas.microsoft.com/office/drawing/2014/main" val="339828405"/>
                    </a:ext>
                  </a:extLst>
                </a:gridCol>
                <a:gridCol w="1367402">
                  <a:extLst>
                    <a:ext uri="{9D8B030D-6E8A-4147-A177-3AD203B41FA5}">
                      <a16:colId xmlns:a16="http://schemas.microsoft.com/office/drawing/2014/main" val="1577572658"/>
                    </a:ext>
                  </a:extLst>
                </a:gridCol>
                <a:gridCol w="1367402">
                  <a:extLst>
                    <a:ext uri="{9D8B030D-6E8A-4147-A177-3AD203B41FA5}">
                      <a16:colId xmlns:a16="http://schemas.microsoft.com/office/drawing/2014/main" val="3668831837"/>
                    </a:ext>
                  </a:extLst>
                </a:gridCol>
                <a:gridCol w="1367402">
                  <a:extLst>
                    <a:ext uri="{9D8B030D-6E8A-4147-A177-3AD203B41FA5}">
                      <a16:colId xmlns:a16="http://schemas.microsoft.com/office/drawing/2014/main" val="2659340973"/>
                    </a:ext>
                  </a:extLst>
                </a:gridCol>
                <a:gridCol w="1303149">
                  <a:extLst>
                    <a:ext uri="{9D8B030D-6E8A-4147-A177-3AD203B41FA5}">
                      <a16:colId xmlns:a16="http://schemas.microsoft.com/office/drawing/2014/main" val="3623138401"/>
                    </a:ext>
                  </a:extLst>
                </a:gridCol>
              </a:tblGrid>
              <a:tr h="370840">
                <a:tc>
                  <a:txBody>
                    <a:bodyPr/>
                    <a:lstStyle/>
                    <a:p>
                      <a:pPr marL="0" marR="0" algn="ctr">
                        <a:lnSpc>
                          <a:spcPct val="115000"/>
                        </a:lnSpc>
                        <a:spcBef>
                          <a:spcPts val="0"/>
                        </a:spcBef>
                        <a:spcAft>
                          <a:spcPts val="0"/>
                        </a:spcAft>
                      </a:pPr>
                      <a:r>
                        <a:rPr lang="en-US" sz="1800" kern="1200">
                          <a:effectLst/>
                        </a:rPr>
                        <a:t>63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2701445456"/>
                  </a:ext>
                </a:extLst>
              </a:tr>
              <a:tr h="257732">
                <a:tc>
                  <a:txBody>
                    <a:bodyPr/>
                    <a:lstStyle/>
                    <a:p>
                      <a:pPr marL="0" marR="0" algn="ctr">
                        <a:lnSpc>
                          <a:spcPct val="115000"/>
                        </a:lnSpc>
                        <a:spcBef>
                          <a:spcPts val="0"/>
                        </a:spcBef>
                        <a:spcAft>
                          <a:spcPts val="0"/>
                        </a:spcAft>
                      </a:pPr>
                      <a:r>
                        <a:rPr lang="en-US" sz="1800" kern="1200">
                          <a:effectLst/>
                        </a:rPr>
                        <a:t>unused</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4</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3</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2</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1</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offset</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1370510057"/>
                  </a:ext>
                </a:extLst>
              </a:tr>
            </a:tbl>
          </a:graphicData>
        </a:graphic>
      </p:graphicFrame>
      <p:sp>
        <p:nvSpPr>
          <p:cNvPr id="3" name="Slide Number Placeholder 2">
            <a:extLst>
              <a:ext uri="{FF2B5EF4-FFF2-40B4-BE49-F238E27FC236}">
                <a16:creationId xmlns:a16="http://schemas.microsoft.com/office/drawing/2014/main" id="{5E2168F4-928B-4232-B7AB-1CFB9653E088}"/>
              </a:ext>
            </a:extLst>
          </p:cNvPr>
          <p:cNvSpPr>
            <a:spLocks noGrp="1"/>
          </p:cNvSpPr>
          <p:nvPr>
            <p:ph type="sldNum" sz="quarter" idx="12"/>
          </p:nvPr>
        </p:nvSpPr>
        <p:spPr/>
        <p:txBody>
          <a:bodyPr/>
          <a:lstStyle/>
          <a:p>
            <a:fld id="{0CFEC368-1D7A-4F81-ABF6-AE0E36BAF64C}" type="slidenum">
              <a:rPr lang="en-US" smtClean="0"/>
              <a:pPr/>
              <a:t>53</a:t>
            </a:fld>
            <a:endParaRPr lang="en-US"/>
          </a:p>
        </p:txBody>
      </p:sp>
      <p:sp>
        <p:nvSpPr>
          <p:cNvPr id="5" name="Footer Placeholder 4">
            <a:extLst>
              <a:ext uri="{FF2B5EF4-FFF2-40B4-BE49-F238E27FC236}">
                <a16:creationId xmlns:a16="http://schemas.microsoft.com/office/drawing/2014/main" id="{37176A48-6E83-4DB8-AE3B-B3650464D48E}"/>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1263913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he-IL" dirty="0"/>
              <a:t>סעיף 3: </a:t>
            </a:r>
            <a:r>
              <a:rPr lang="en-US" dirty="0"/>
              <a:t>page table walk</a:t>
            </a:r>
          </a:p>
        </p:txBody>
      </p:sp>
      <p:pic>
        <p:nvPicPr>
          <p:cNvPr id="8" name="table">
            <a:extLst>
              <a:ext uri="{FF2B5EF4-FFF2-40B4-BE49-F238E27FC236}">
                <a16:creationId xmlns:a16="http://schemas.microsoft.com/office/drawing/2014/main" id="{3771F05B-10F8-432F-909A-8D46080FC73C}"/>
              </a:ext>
            </a:extLst>
          </p:cNvPr>
          <p:cNvPicPr>
            <a:picLocks/>
          </p:cNvPicPr>
          <p:nvPr/>
        </p:nvPicPr>
        <p:blipFill>
          <a:blip r:embed="rId2"/>
          <a:stretch>
            <a:fillRect/>
          </a:stretch>
        </p:blipFill>
        <p:spPr>
          <a:xfrm>
            <a:off x="2465278" y="2914650"/>
            <a:ext cx="707958" cy="2436360"/>
          </a:xfrm>
          <a:prstGeom prst="rect">
            <a:avLst/>
          </a:prstGeom>
        </p:spPr>
      </p:pic>
      <p:pic>
        <p:nvPicPr>
          <p:cNvPr id="9" name="table">
            <a:extLst>
              <a:ext uri="{FF2B5EF4-FFF2-40B4-BE49-F238E27FC236}">
                <a16:creationId xmlns:a16="http://schemas.microsoft.com/office/drawing/2014/main" id="{83F3167C-32B4-45E1-9DB9-514C6F441C61}"/>
              </a:ext>
            </a:extLst>
          </p:cNvPr>
          <p:cNvPicPr>
            <a:picLocks/>
          </p:cNvPicPr>
          <p:nvPr/>
        </p:nvPicPr>
        <p:blipFill>
          <a:blip r:embed="rId3"/>
          <a:stretch>
            <a:fillRect/>
          </a:stretch>
        </p:blipFill>
        <p:spPr>
          <a:xfrm>
            <a:off x="3767500" y="2917080"/>
            <a:ext cx="707958" cy="2445914"/>
          </a:xfrm>
          <a:prstGeom prst="rect">
            <a:avLst/>
          </a:prstGeom>
        </p:spPr>
      </p:pic>
      <p:pic>
        <p:nvPicPr>
          <p:cNvPr id="10" name="table">
            <a:extLst>
              <a:ext uri="{FF2B5EF4-FFF2-40B4-BE49-F238E27FC236}">
                <a16:creationId xmlns:a16="http://schemas.microsoft.com/office/drawing/2014/main" id="{C95FC29F-83FD-48DE-BEB5-3CEEE9D6AF24}"/>
              </a:ext>
            </a:extLst>
          </p:cNvPr>
          <p:cNvPicPr>
            <a:picLocks/>
          </p:cNvPicPr>
          <p:nvPr/>
        </p:nvPicPr>
        <p:blipFill>
          <a:blip r:embed="rId4"/>
          <a:stretch>
            <a:fillRect/>
          </a:stretch>
        </p:blipFill>
        <p:spPr>
          <a:xfrm>
            <a:off x="5089127" y="2934512"/>
            <a:ext cx="707958" cy="2445914"/>
          </a:xfrm>
          <a:prstGeom prst="rect">
            <a:avLst/>
          </a:prstGeom>
        </p:spPr>
      </p:pic>
      <p:pic>
        <p:nvPicPr>
          <p:cNvPr id="11" name="table">
            <a:extLst>
              <a:ext uri="{FF2B5EF4-FFF2-40B4-BE49-F238E27FC236}">
                <a16:creationId xmlns:a16="http://schemas.microsoft.com/office/drawing/2014/main" id="{2575936E-994B-400A-963C-7723722DC434}"/>
              </a:ext>
            </a:extLst>
          </p:cNvPr>
          <p:cNvPicPr>
            <a:picLocks/>
          </p:cNvPicPr>
          <p:nvPr/>
        </p:nvPicPr>
        <p:blipFill>
          <a:blip r:embed="rId5"/>
          <a:stretch>
            <a:fillRect/>
          </a:stretch>
        </p:blipFill>
        <p:spPr>
          <a:xfrm>
            <a:off x="6426749" y="2917080"/>
            <a:ext cx="707958" cy="2445914"/>
          </a:xfrm>
          <a:prstGeom prst="rect">
            <a:avLst/>
          </a:prstGeom>
        </p:spPr>
      </p:pic>
      <p:cxnSp>
        <p:nvCxnSpPr>
          <p:cNvPr id="12" name="Elbow Connector 33">
            <a:extLst>
              <a:ext uri="{FF2B5EF4-FFF2-40B4-BE49-F238E27FC236}">
                <a16:creationId xmlns:a16="http://schemas.microsoft.com/office/drawing/2014/main" id="{29EA7ED5-CC94-4033-9C13-E9E8E3008B87}"/>
              </a:ext>
            </a:extLst>
          </p:cNvPr>
          <p:cNvCxnSpPr>
            <a:cxnSpLocks/>
          </p:cNvCxnSpPr>
          <p:nvPr/>
        </p:nvCxnSpPr>
        <p:spPr>
          <a:xfrm rot="16200000" flipH="1">
            <a:off x="4171496" y="3077340"/>
            <a:ext cx="1463040" cy="365760"/>
          </a:xfrm>
          <a:prstGeom prst="bentConnector3">
            <a:avLst>
              <a:gd name="adj1" fmla="val 10011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31">
            <a:extLst>
              <a:ext uri="{FF2B5EF4-FFF2-40B4-BE49-F238E27FC236}">
                <a16:creationId xmlns:a16="http://schemas.microsoft.com/office/drawing/2014/main" id="{5B8483BA-5C13-40EE-81FE-D41B2E942743}"/>
              </a:ext>
            </a:extLst>
          </p:cNvPr>
          <p:cNvCxnSpPr>
            <a:cxnSpLocks/>
          </p:cNvCxnSpPr>
          <p:nvPr/>
        </p:nvCxnSpPr>
        <p:spPr>
          <a:xfrm rot="16200000" flipH="1">
            <a:off x="2721321" y="3205768"/>
            <a:ext cx="1737360" cy="365760"/>
          </a:xfrm>
          <a:prstGeom prst="bentConnector3">
            <a:avLst>
              <a:gd name="adj1" fmla="val 1000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45">
            <a:extLst>
              <a:ext uri="{FF2B5EF4-FFF2-40B4-BE49-F238E27FC236}">
                <a16:creationId xmlns:a16="http://schemas.microsoft.com/office/drawing/2014/main" id="{DFCF27B9-FEE7-4222-B576-AF0346AABE77}"/>
              </a:ext>
            </a:extLst>
          </p:cNvPr>
          <p:cNvCxnSpPr>
            <a:cxnSpLocks/>
          </p:cNvCxnSpPr>
          <p:nvPr/>
        </p:nvCxnSpPr>
        <p:spPr>
          <a:xfrm rot="16200000" flipH="1">
            <a:off x="5831027" y="2755687"/>
            <a:ext cx="822960" cy="365760"/>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1094307" y="3537251"/>
            <a:ext cx="2377440" cy="365760"/>
          </a:xfrm>
          <a:prstGeom prst="bentConnector3">
            <a:avLst>
              <a:gd name="adj1" fmla="val 10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Freeform 78">
            <a:extLst>
              <a:ext uri="{FF2B5EF4-FFF2-40B4-BE49-F238E27FC236}">
                <a16:creationId xmlns:a16="http://schemas.microsoft.com/office/drawing/2014/main" id="{ADB040C6-1AA5-416D-95AC-904D8635A0C2}"/>
              </a:ext>
            </a:extLst>
          </p:cNvPr>
          <p:cNvSpPr>
            <a:spLocks/>
          </p:cNvSpPr>
          <p:nvPr/>
        </p:nvSpPr>
        <p:spPr>
          <a:xfrm>
            <a:off x="5783983" y="3951296"/>
            <a:ext cx="640080" cy="1385381"/>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17" name="Freeform 74">
            <a:extLst>
              <a:ext uri="{FF2B5EF4-FFF2-40B4-BE49-F238E27FC236}">
                <a16:creationId xmlns:a16="http://schemas.microsoft.com/office/drawing/2014/main" id="{D5F086BA-AC34-452E-A2B7-852B9FE698C8}"/>
              </a:ext>
            </a:extLst>
          </p:cNvPr>
          <p:cNvSpPr>
            <a:spLocks/>
          </p:cNvSpPr>
          <p:nvPr/>
        </p:nvSpPr>
        <p:spPr>
          <a:xfrm>
            <a:off x="4448223" y="4252260"/>
            <a:ext cx="640080" cy="109875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18" name="TextBox 36">
            <a:extLst>
              <a:ext uri="{FF2B5EF4-FFF2-40B4-BE49-F238E27FC236}">
                <a16:creationId xmlns:a16="http://schemas.microsoft.com/office/drawing/2014/main" id="{540DE664-E95B-4A86-AC14-50A6CA26FFED}"/>
              </a:ext>
            </a:extLst>
          </p:cNvPr>
          <p:cNvSpPr txBox="1"/>
          <p:nvPr/>
        </p:nvSpPr>
        <p:spPr>
          <a:xfrm>
            <a:off x="7628275" y="2902709"/>
            <a:ext cx="963910" cy="859892"/>
          </a:xfrm>
          <a:prstGeom prst="rect">
            <a:avLst/>
          </a:prstGeom>
        </p:spPr>
        <p:style>
          <a:lnRef idx="2">
            <a:schemeClr val="dk1"/>
          </a:lnRef>
          <a:fillRef idx="1">
            <a:schemeClr val="lt1"/>
          </a:fillRef>
          <a:effectRef idx="0">
            <a:schemeClr val="dk1"/>
          </a:effectRef>
          <a:fontRef idx="minor">
            <a:schemeClr val="dk1"/>
          </a:fontRef>
        </p:style>
        <p:txBody>
          <a:bodyPr wrap="square" rtlCol="0" anchor="ctr" anchorCtr="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 page</a:t>
            </a:r>
            <a:endParaRPr lang="en-US">
              <a:effectLst/>
              <a:latin typeface="Times New Roman" panose="02020603050405020304" pitchFamily="18" charset="0"/>
              <a:ea typeface="Times New Roman" panose="02020603050405020304" pitchFamily="18" charset="0"/>
            </a:endParaRPr>
          </a:p>
        </p:txBody>
      </p:sp>
      <p:sp>
        <p:nvSpPr>
          <p:cNvPr id="19" name="Freeform 73">
            <a:extLst>
              <a:ext uri="{FF2B5EF4-FFF2-40B4-BE49-F238E27FC236}">
                <a16:creationId xmlns:a16="http://schemas.microsoft.com/office/drawing/2014/main" id="{CE45CD7C-5EE2-4FB6-8B06-E28C4DC07B9F}"/>
              </a:ext>
            </a:extLst>
          </p:cNvPr>
          <p:cNvSpPr>
            <a:spLocks/>
          </p:cNvSpPr>
          <p:nvPr/>
        </p:nvSpPr>
        <p:spPr>
          <a:xfrm>
            <a:off x="3137534" y="4858959"/>
            <a:ext cx="640080" cy="477718"/>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cxnSp>
        <p:nvCxnSpPr>
          <p:cNvPr id="20" name="Straight Arrow Connector 19">
            <a:extLst>
              <a:ext uri="{FF2B5EF4-FFF2-40B4-BE49-F238E27FC236}">
                <a16:creationId xmlns:a16="http://schemas.microsoft.com/office/drawing/2014/main" id="{87FD747E-F13C-42DC-9F9C-6D92093EAB3B}"/>
              </a:ext>
            </a:extLst>
          </p:cNvPr>
          <p:cNvCxnSpPr/>
          <p:nvPr/>
        </p:nvCxnSpPr>
        <p:spPr>
          <a:xfrm>
            <a:off x="1485029" y="5342649"/>
            <a:ext cx="98024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TextBox 36">
            <a:extLst>
              <a:ext uri="{FF2B5EF4-FFF2-40B4-BE49-F238E27FC236}">
                <a16:creationId xmlns:a16="http://schemas.microsoft.com/office/drawing/2014/main" id="{075D18E2-87CF-4DFA-BC2F-5FE4796F86BF}"/>
              </a:ext>
            </a:extLst>
          </p:cNvPr>
          <p:cNvSpPr txBox="1"/>
          <p:nvPr/>
        </p:nvSpPr>
        <p:spPr>
          <a:xfrm>
            <a:off x="488445" y="5127676"/>
            <a:ext cx="982062" cy="418003"/>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CR3</a:t>
            </a:r>
            <a:endParaRPr lang="en-US">
              <a:effectLst/>
              <a:latin typeface="Times New Roman" panose="02020603050405020304" pitchFamily="18" charset="0"/>
              <a:ea typeface="Times New Roman" panose="02020603050405020304" pitchFamily="18" charset="0"/>
            </a:endParaRPr>
          </a:p>
        </p:txBody>
      </p:sp>
      <p:cxnSp>
        <p:nvCxnSpPr>
          <p:cNvPr id="22" name="Elbow Connector 45">
            <a:extLst>
              <a:ext uri="{FF2B5EF4-FFF2-40B4-BE49-F238E27FC236}">
                <a16:creationId xmlns:a16="http://schemas.microsoft.com/office/drawing/2014/main" id="{D0707585-D84B-4CEB-8FC7-AD8BAB7F462A}"/>
              </a:ext>
            </a:extLst>
          </p:cNvPr>
          <p:cNvCxnSpPr/>
          <p:nvPr/>
        </p:nvCxnSpPr>
        <p:spPr>
          <a:xfrm rot="16200000" flipH="1">
            <a:off x="7123645" y="2756702"/>
            <a:ext cx="731520" cy="272291"/>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Freeform 78">
            <a:extLst>
              <a:ext uri="{FF2B5EF4-FFF2-40B4-BE49-F238E27FC236}">
                <a16:creationId xmlns:a16="http://schemas.microsoft.com/office/drawing/2014/main" id="{3406A361-FF1A-40F3-A581-DAE4FB501271}"/>
              </a:ext>
            </a:extLst>
          </p:cNvPr>
          <p:cNvSpPr/>
          <p:nvPr/>
        </p:nvSpPr>
        <p:spPr>
          <a:xfrm>
            <a:off x="7099288" y="3420766"/>
            <a:ext cx="544583" cy="343957"/>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28" name="TextBox 36">
            <a:extLst>
              <a:ext uri="{FF2B5EF4-FFF2-40B4-BE49-F238E27FC236}">
                <a16:creationId xmlns:a16="http://schemas.microsoft.com/office/drawing/2014/main" id="{5262A272-D793-41ED-99ED-03A5F0760390}"/>
              </a:ext>
            </a:extLst>
          </p:cNvPr>
          <p:cNvSpPr txBox="1"/>
          <p:nvPr/>
        </p:nvSpPr>
        <p:spPr>
          <a:xfrm>
            <a:off x="2465279" y="6097732"/>
            <a:ext cx="4634010" cy="4624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 frames containing PTEs</a:t>
            </a:r>
            <a:endParaRPr lang="en-US">
              <a:effectLst/>
              <a:latin typeface="Times New Roman" panose="02020603050405020304" pitchFamily="18" charset="0"/>
              <a:ea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1519C668-66D9-4A54-B207-38AF343C13FC}"/>
              </a:ext>
            </a:extLst>
          </p:cNvPr>
          <p:cNvCxnSpPr>
            <a:cxnSpLocks/>
            <a:stCxn id="28" idx="0"/>
            <a:endCxn id="8" idx="2"/>
          </p:cNvCxnSpPr>
          <p:nvPr/>
        </p:nvCxnSpPr>
        <p:spPr>
          <a:xfrm flipH="1" flipV="1">
            <a:off x="2819257" y="5351010"/>
            <a:ext cx="1963027" cy="746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C2D36FE-0C45-4616-BAB1-B379C94E4D03}"/>
              </a:ext>
            </a:extLst>
          </p:cNvPr>
          <p:cNvCxnSpPr>
            <a:cxnSpLocks/>
            <a:stCxn id="28" idx="0"/>
            <a:endCxn id="9" idx="2"/>
          </p:cNvCxnSpPr>
          <p:nvPr/>
        </p:nvCxnSpPr>
        <p:spPr>
          <a:xfrm flipH="1" flipV="1">
            <a:off x="4121479" y="5362994"/>
            <a:ext cx="660805"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024715A-AC83-4272-8613-42D34ECC724C}"/>
              </a:ext>
            </a:extLst>
          </p:cNvPr>
          <p:cNvCxnSpPr>
            <a:cxnSpLocks/>
            <a:stCxn id="28" idx="0"/>
            <a:endCxn id="10" idx="2"/>
          </p:cNvCxnSpPr>
          <p:nvPr/>
        </p:nvCxnSpPr>
        <p:spPr>
          <a:xfrm flipV="1">
            <a:off x="4782284" y="5380426"/>
            <a:ext cx="660822" cy="717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B8A6E0D-DF1E-4D93-B460-FAEF550D1520}"/>
              </a:ext>
            </a:extLst>
          </p:cNvPr>
          <p:cNvCxnSpPr>
            <a:cxnSpLocks/>
            <a:stCxn id="28" idx="0"/>
            <a:endCxn id="11" idx="2"/>
          </p:cNvCxnSpPr>
          <p:nvPr/>
        </p:nvCxnSpPr>
        <p:spPr>
          <a:xfrm flipV="1">
            <a:off x="4782284" y="5362994"/>
            <a:ext cx="1998444"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1" name="Table 30">
            <a:extLst>
              <a:ext uri="{FF2B5EF4-FFF2-40B4-BE49-F238E27FC236}">
                <a16:creationId xmlns:a16="http://schemas.microsoft.com/office/drawing/2014/main" id="{1C9961CD-3AAC-404C-B6AE-8B2577741F39}"/>
              </a:ext>
            </a:extLst>
          </p:cNvPr>
          <p:cNvGraphicFramePr>
            <a:graphicFrameLocks noGrp="1"/>
          </p:cNvGraphicFramePr>
          <p:nvPr>
            <p:extLst>
              <p:ext uri="{D42A27DB-BD31-4B8C-83A1-F6EECF244321}">
                <p14:modId xmlns:p14="http://schemas.microsoft.com/office/powerpoint/2010/main" val="1099411074"/>
              </p:ext>
            </p:extLst>
          </p:nvPr>
        </p:nvGraphicFramePr>
        <p:xfrm>
          <a:off x="457200" y="1800565"/>
          <a:ext cx="7818893" cy="698881"/>
        </p:xfrm>
        <a:graphic>
          <a:graphicData uri="http://schemas.openxmlformats.org/drawingml/2006/table">
            <a:tbl>
              <a:tblPr firstRow="1" bandRow="1">
                <a:tableStyleId>{BC89EF96-8CEA-46FF-86C4-4CE0E7609802}</a:tableStyleId>
              </a:tblPr>
              <a:tblGrid>
                <a:gridCol w="1046136">
                  <a:extLst>
                    <a:ext uri="{9D8B030D-6E8A-4147-A177-3AD203B41FA5}">
                      <a16:colId xmlns:a16="http://schemas.microsoft.com/office/drawing/2014/main" val="2649531113"/>
                    </a:ext>
                  </a:extLst>
                </a:gridCol>
                <a:gridCol w="1367402">
                  <a:extLst>
                    <a:ext uri="{9D8B030D-6E8A-4147-A177-3AD203B41FA5}">
                      <a16:colId xmlns:a16="http://schemas.microsoft.com/office/drawing/2014/main" val="339828405"/>
                    </a:ext>
                  </a:extLst>
                </a:gridCol>
                <a:gridCol w="1367402">
                  <a:extLst>
                    <a:ext uri="{9D8B030D-6E8A-4147-A177-3AD203B41FA5}">
                      <a16:colId xmlns:a16="http://schemas.microsoft.com/office/drawing/2014/main" val="1577572658"/>
                    </a:ext>
                  </a:extLst>
                </a:gridCol>
                <a:gridCol w="1367402">
                  <a:extLst>
                    <a:ext uri="{9D8B030D-6E8A-4147-A177-3AD203B41FA5}">
                      <a16:colId xmlns:a16="http://schemas.microsoft.com/office/drawing/2014/main" val="3668831837"/>
                    </a:ext>
                  </a:extLst>
                </a:gridCol>
                <a:gridCol w="1367402">
                  <a:extLst>
                    <a:ext uri="{9D8B030D-6E8A-4147-A177-3AD203B41FA5}">
                      <a16:colId xmlns:a16="http://schemas.microsoft.com/office/drawing/2014/main" val="2659340973"/>
                    </a:ext>
                  </a:extLst>
                </a:gridCol>
                <a:gridCol w="1303149">
                  <a:extLst>
                    <a:ext uri="{9D8B030D-6E8A-4147-A177-3AD203B41FA5}">
                      <a16:colId xmlns:a16="http://schemas.microsoft.com/office/drawing/2014/main" val="3623138401"/>
                    </a:ext>
                  </a:extLst>
                </a:gridCol>
              </a:tblGrid>
              <a:tr h="370840">
                <a:tc>
                  <a:txBody>
                    <a:bodyPr/>
                    <a:lstStyle/>
                    <a:p>
                      <a:pPr marL="0" marR="0" algn="ctr">
                        <a:lnSpc>
                          <a:spcPct val="115000"/>
                        </a:lnSpc>
                        <a:spcBef>
                          <a:spcPts val="0"/>
                        </a:spcBef>
                        <a:spcAft>
                          <a:spcPts val="0"/>
                        </a:spcAft>
                      </a:pPr>
                      <a:r>
                        <a:rPr lang="en-US" sz="1800" kern="1200">
                          <a:effectLst/>
                        </a:rPr>
                        <a:t>63      48</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47          39</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38           30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29          21</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20           12</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11            0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2701445456"/>
                  </a:ext>
                </a:extLst>
              </a:tr>
              <a:tr h="257732">
                <a:tc>
                  <a:txBody>
                    <a:bodyPr/>
                    <a:lstStyle/>
                    <a:p>
                      <a:pPr marL="0" marR="0" algn="ctr">
                        <a:lnSpc>
                          <a:spcPct val="115000"/>
                        </a:lnSpc>
                        <a:spcBef>
                          <a:spcPts val="0"/>
                        </a:spcBef>
                        <a:spcAft>
                          <a:spcPts val="0"/>
                        </a:spcAft>
                      </a:pPr>
                      <a:r>
                        <a:rPr lang="en-US" sz="1800" kern="1200">
                          <a:effectLst/>
                        </a:rPr>
                        <a:t>unused</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4</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3</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2</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1</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offset</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1370510057"/>
                  </a:ext>
                </a:extLst>
              </a:tr>
            </a:tbl>
          </a:graphicData>
        </a:graphic>
      </p:graphicFrame>
      <p:sp>
        <p:nvSpPr>
          <p:cNvPr id="3" name="Slide Number Placeholder 2">
            <a:extLst>
              <a:ext uri="{FF2B5EF4-FFF2-40B4-BE49-F238E27FC236}">
                <a16:creationId xmlns:a16="http://schemas.microsoft.com/office/drawing/2014/main" id="{B82CDD85-705E-44ED-BB2F-A0537A597554}"/>
              </a:ext>
            </a:extLst>
          </p:cNvPr>
          <p:cNvSpPr>
            <a:spLocks noGrp="1"/>
          </p:cNvSpPr>
          <p:nvPr>
            <p:ph type="sldNum" sz="quarter" idx="12"/>
          </p:nvPr>
        </p:nvSpPr>
        <p:spPr/>
        <p:txBody>
          <a:bodyPr/>
          <a:lstStyle/>
          <a:p>
            <a:fld id="{0CFEC368-1D7A-4F81-ABF6-AE0E36BAF64C}" type="slidenum">
              <a:rPr lang="en-US" smtClean="0"/>
              <a:pPr/>
              <a:t>54</a:t>
            </a:fld>
            <a:endParaRPr lang="en-US"/>
          </a:p>
        </p:txBody>
      </p:sp>
      <p:sp>
        <p:nvSpPr>
          <p:cNvPr id="5" name="Footer Placeholder 4">
            <a:extLst>
              <a:ext uri="{FF2B5EF4-FFF2-40B4-BE49-F238E27FC236}">
                <a16:creationId xmlns:a16="http://schemas.microsoft.com/office/drawing/2014/main" id="{5C444693-5455-4D88-AB1C-2CA9E8C8964B}"/>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3684514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he-IL"/>
              <a:t>סעיף 4: דפים גדולים</a:t>
            </a:r>
            <a:endParaRPr lang="en-US"/>
          </a:p>
        </p:txBody>
      </p:sp>
      <p:sp>
        <p:nvSpPr>
          <p:cNvPr id="3" name="Content Placeholder 2">
            <a:extLst>
              <a:ext uri="{FF2B5EF4-FFF2-40B4-BE49-F238E27FC236}">
                <a16:creationId xmlns:a16="http://schemas.microsoft.com/office/drawing/2014/main" id="{667621A3-1E31-4100-8C45-C57CCBF7DC00}"/>
              </a:ext>
            </a:extLst>
          </p:cNvPr>
          <p:cNvSpPr>
            <a:spLocks noGrp="1"/>
          </p:cNvSpPr>
          <p:nvPr>
            <p:ph idx="1"/>
          </p:nvPr>
        </p:nvSpPr>
        <p:spPr/>
        <p:txBody>
          <a:bodyPr/>
          <a:lstStyle/>
          <a:p>
            <a:r>
              <a:rPr lang="he-IL"/>
              <a:t>מעבדי </a:t>
            </a:r>
            <a:r>
              <a:rPr lang="en-US"/>
              <a:t>x86-64</a:t>
            </a:r>
            <a:r>
              <a:rPr lang="he-IL"/>
              <a:t> תומכים גם בדפים גדולים (</a:t>
            </a:r>
            <a:r>
              <a:rPr lang="en-US"/>
              <a:t>huge pages</a:t>
            </a:r>
            <a:r>
              <a:rPr lang="he-IL"/>
              <a:t>).</a:t>
            </a:r>
          </a:p>
          <a:p>
            <a:r>
              <a:rPr lang="he-IL"/>
              <a:t>תרגום של דפים גדולים "הולך" רק דרך 2 או 3 רמות של טבלת הדפים ההיררכית.</a:t>
            </a:r>
          </a:p>
          <a:p>
            <a:r>
              <a:rPr lang="he-IL"/>
              <a:t>הביטים של האינדקסים שנזרקו מצטרפים לשדה </a:t>
            </a:r>
            <a:r>
              <a:rPr lang="en-US"/>
              <a:t>offset</a:t>
            </a:r>
            <a:r>
              <a:rPr lang="he-IL"/>
              <a:t>.</a:t>
            </a:r>
          </a:p>
          <a:p>
            <a:endParaRPr lang="he-IL"/>
          </a:p>
          <a:p>
            <a:r>
              <a:rPr lang="he-IL"/>
              <a:t>השלימו את הסכימות הבאות ומצאו את גודל הדפים הגדולים:</a:t>
            </a:r>
            <a:endParaRPr lang="en-US"/>
          </a:p>
        </p:txBody>
      </p:sp>
      <p:sp>
        <p:nvSpPr>
          <p:cNvPr id="6" name="Slide Number Placeholder 5">
            <a:extLst>
              <a:ext uri="{FF2B5EF4-FFF2-40B4-BE49-F238E27FC236}">
                <a16:creationId xmlns:a16="http://schemas.microsoft.com/office/drawing/2014/main" id="{6705696D-1C86-4162-AA15-5EAC4AD6DDC3}"/>
              </a:ext>
            </a:extLst>
          </p:cNvPr>
          <p:cNvSpPr>
            <a:spLocks noGrp="1"/>
          </p:cNvSpPr>
          <p:nvPr>
            <p:ph type="sldNum" sz="quarter" idx="12"/>
          </p:nvPr>
        </p:nvSpPr>
        <p:spPr/>
        <p:txBody>
          <a:bodyPr/>
          <a:lstStyle/>
          <a:p>
            <a:fld id="{0CFEC368-1D7A-4F81-ABF6-AE0E36BAF64C}" type="slidenum">
              <a:rPr lang="en-US" smtClean="0"/>
              <a:pPr/>
              <a:t>55</a:t>
            </a:fld>
            <a:endParaRPr lang="en-US"/>
          </a:p>
        </p:txBody>
      </p:sp>
      <p:sp>
        <p:nvSpPr>
          <p:cNvPr id="5" name="Footer Placeholder 4">
            <a:extLst>
              <a:ext uri="{FF2B5EF4-FFF2-40B4-BE49-F238E27FC236}">
                <a16:creationId xmlns:a16="http://schemas.microsoft.com/office/drawing/2014/main" id="{A91649F6-DD63-4DAC-B013-5A1E6A17BF9D}"/>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7826981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he-IL" dirty="0"/>
              <a:t>השלימו את הסכמה</a:t>
            </a:r>
            <a:endParaRPr lang="en-US" dirty="0"/>
          </a:p>
        </p:txBody>
      </p:sp>
      <p:pic>
        <p:nvPicPr>
          <p:cNvPr id="8" name="table">
            <a:extLst>
              <a:ext uri="{FF2B5EF4-FFF2-40B4-BE49-F238E27FC236}">
                <a16:creationId xmlns:a16="http://schemas.microsoft.com/office/drawing/2014/main" id="{3771F05B-10F8-432F-909A-8D46080FC73C}"/>
              </a:ext>
            </a:extLst>
          </p:cNvPr>
          <p:cNvPicPr>
            <a:picLocks/>
          </p:cNvPicPr>
          <p:nvPr/>
        </p:nvPicPr>
        <p:blipFill>
          <a:blip r:embed="rId2"/>
          <a:stretch>
            <a:fillRect/>
          </a:stretch>
        </p:blipFill>
        <p:spPr>
          <a:xfrm>
            <a:off x="2465278" y="2914650"/>
            <a:ext cx="707958" cy="2436360"/>
          </a:xfrm>
          <a:prstGeom prst="rect">
            <a:avLst/>
          </a:prstGeom>
        </p:spPr>
      </p:pic>
      <p:pic>
        <p:nvPicPr>
          <p:cNvPr id="9" name="table">
            <a:extLst>
              <a:ext uri="{FF2B5EF4-FFF2-40B4-BE49-F238E27FC236}">
                <a16:creationId xmlns:a16="http://schemas.microsoft.com/office/drawing/2014/main" id="{83F3167C-32B4-45E1-9DB9-514C6F441C61}"/>
              </a:ext>
            </a:extLst>
          </p:cNvPr>
          <p:cNvPicPr>
            <a:picLocks/>
          </p:cNvPicPr>
          <p:nvPr/>
        </p:nvPicPr>
        <p:blipFill>
          <a:blip r:embed="rId3"/>
          <a:stretch>
            <a:fillRect/>
          </a:stretch>
        </p:blipFill>
        <p:spPr>
          <a:xfrm>
            <a:off x="3767500" y="2917080"/>
            <a:ext cx="707958" cy="2445914"/>
          </a:xfrm>
          <a:prstGeom prst="rect">
            <a:avLst/>
          </a:prstGeom>
        </p:spPr>
      </p:pic>
      <p:pic>
        <p:nvPicPr>
          <p:cNvPr id="10" name="table">
            <a:extLst>
              <a:ext uri="{FF2B5EF4-FFF2-40B4-BE49-F238E27FC236}">
                <a16:creationId xmlns:a16="http://schemas.microsoft.com/office/drawing/2014/main" id="{C95FC29F-83FD-48DE-BEB5-3CEEE9D6AF24}"/>
              </a:ext>
            </a:extLst>
          </p:cNvPr>
          <p:cNvPicPr>
            <a:picLocks/>
          </p:cNvPicPr>
          <p:nvPr/>
        </p:nvPicPr>
        <p:blipFill>
          <a:blip r:embed="rId4"/>
          <a:stretch>
            <a:fillRect/>
          </a:stretch>
        </p:blipFill>
        <p:spPr>
          <a:xfrm>
            <a:off x="5089127" y="2934512"/>
            <a:ext cx="707958" cy="2445914"/>
          </a:xfrm>
          <a:prstGeom prst="rect">
            <a:avLst/>
          </a:prstGeom>
        </p:spPr>
      </p:pic>
      <p:cxnSp>
        <p:nvCxnSpPr>
          <p:cNvPr id="12" name="Elbow Connector 33">
            <a:extLst>
              <a:ext uri="{FF2B5EF4-FFF2-40B4-BE49-F238E27FC236}">
                <a16:creationId xmlns:a16="http://schemas.microsoft.com/office/drawing/2014/main" id="{29EA7ED5-CC94-4033-9C13-E9E8E3008B87}"/>
              </a:ext>
            </a:extLst>
          </p:cNvPr>
          <p:cNvCxnSpPr>
            <a:cxnSpLocks/>
          </p:cNvCxnSpPr>
          <p:nvPr/>
        </p:nvCxnSpPr>
        <p:spPr>
          <a:xfrm rot="16200000" flipH="1">
            <a:off x="4171496" y="3077340"/>
            <a:ext cx="1463040" cy="365760"/>
          </a:xfrm>
          <a:prstGeom prst="bentConnector3">
            <a:avLst>
              <a:gd name="adj1" fmla="val 10011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31">
            <a:extLst>
              <a:ext uri="{FF2B5EF4-FFF2-40B4-BE49-F238E27FC236}">
                <a16:creationId xmlns:a16="http://schemas.microsoft.com/office/drawing/2014/main" id="{5B8483BA-5C13-40EE-81FE-D41B2E942743}"/>
              </a:ext>
            </a:extLst>
          </p:cNvPr>
          <p:cNvCxnSpPr>
            <a:cxnSpLocks/>
          </p:cNvCxnSpPr>
          <p:nvPr/>
        </p:nvCxnSpPr>
        <p:spPr>
          <a:xfrm rot="16200000" flipH="1">
            <a:off x="2721321" y="3205768"/>
            <a:ext cx="1737360" cy="365760"/>
          </a:xfrm>
          <a:prstGeom prst="bentConnector3">
            <a:avLst>
              <a:gd name="adj1" fmla="val 1000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1094307" y="3537251"/>
            <a:ext cx="2377440" cy="365760"/>
          </a:xfrm>
          <a:prstGeom prst="bentConnector3">
            <a:avLst>
              <a:gd name="adj1" fmla="val 10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Freeform 74">
            <a:extLst>
              <a:ext uri="{FF2B5EF4-FFF2-40B4-BE49-F238E27FC236}">
                <a16:creationId xmlns:a16="http://schemas.microsoft.com/office/drawing/2014/main" id="{D5F086BA-AC34-452E-A2B7-852B9FE698C8}"/>
              </a:ext>
            </a:extLst>
          </p:cNvPr>
          <p:cNvSpPr>
            <a:spLocks/>
          </p:cNvSpPr>
          <p:nvPr/>
        </p:nvSpPr>
        <p:spPr>
          <a:xfrm>
            <a:off x="4448223" y="4252260"/>
            <a:ext cx="640080" cy="109875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18" name="TextBox 36">
            <a:extLst>
              <a:ext uri="{FF2B5EF4-FFF2-40B4-BE49-F238E27FC236}">
                <a16:creationId xmlns:a16="http://schemas.microsoft.com/office/drawing/2014/main" id="{540DE664-E95B-4A86-AC14-50A6CA26FFED}"/>
              </a:ext>
            </a:extLst>
          </p:cNvPr>
          <p:cNvSpPr txBox="1"/>
          <p:nvPr/>
        </p:nvSpPr>
        <p:spPr>
          <a:xfrm>
            <a:off x="7615023" y="2902709"/>
            <a:ext cx="963910" cy="859892"/>
          </a:xfrm>
          <a:prstGeom prst="rect">
            <a:avLst/>
          </a:prstGeom>
        </p:spPr>
        <p:style>
          <a:lnRef idx="2">
            <a:schemeClr val="dk1"/>
          </a:lnRef>
          <a:fillRef idx="1">
            <a:schemeClr val="lt1"/>
          </a:fillRef>
          <a:effectRef idx="0">
            <a:schemeClr val="dk1"/>
          </a:effectRef>
          <a:fontRef idx="minor">
            <a:schemeClr val="dk1"/>
          </a:fontRef>
        </p:style>
        <p:txBody>
          <a:bodyPr wrap="square" rtlCol="0" anchor="ctr" anchorCtr="0">
            <a:noAutofit/>
          </a:bodyPr>
          <a:lstStyle/>
          <a:p>
            <a:pPr marL="0" marR="0" algn="ctr">
              <a:spcBef>
                <a:spcPts val="0"/>
              </a:spcBef>
              <a:spcAft>
                <a:spcPts val="0"/>
              </a:spcAft>
            </a:pPr>
            <a:r>
              <a:rPr lang="en-US" sz="2000">
                <a:solidFill>
                  <a:srgbClr val="000000"/>
                </a:solidFill>
                <a:highlight>
                  <a:srgbClr val="FFFF00"/>
                </a:highlight>
                <a:ea typeface="Times New Roman" panose="02020603050405020304" pitchFamily="18" charset="0"/>
                <a:cs typeface="Arial" panose="020B0604020202020204" pitchFamily="34" charset="0"/>
              </a:rPr>
              <a:t>???</a:t>
            </a:r>
            <a:br>
              <a:rPr lang="en-US" sz="2000">
                <a:solidFill>
                  <a:srgbClr val="000000"/>
                </a:solidFill>
                <a:ea typeface="Times New Roman" panose="02020603050405020304" pitchFamily="18" charset="0"/>
                <a:cs typeface="Arial" panose="020B0604020202020204" pitchFamily="34" charset="0"/>
              </a:rPr>
            </a:br>
            <a:r>
              <a:rPr lang="en-US" sz="2000" kern="1200">
                <a:solidFill>
                  <a:srgbClr val="000000"/>
                </a:solidFill>
                <a:effectLst/>
                <a:ea typeface="Times New Roman" panose="02020603050405020304" pitchFamily="18" charset="0"/>
                <a:cs typeface="Arial" panose="020B0604020202020204" pitchFamily="34" charset="0"/>
              </a:rPr>
              <a:t>page</a:t>
            </a:r>
            <a:endParaRPr lang="en-US">
              <a:effectLst/>
              <a:latin typeface="Times New Roman" panose="02020603050405020304" pitchFamily="18" charset="0"/>
              <a:ea typeface="Times New Roman" panose="02020603050405020304" pitchFamily="18" charset="0"/>
            </a:endParaRPr>
          </a:p>
        </p:txBody>
      </p:sp>
      <p:sp>
        <p:nvSpPr>
          <p:cNvPr id="19" name="Freeform 73">
            <a:extLst>
              <a:ext uri="{FF2B5EF4-FFF2-40B4-BE49-F238E27FC236}">
                <a16:creationId xmlns:a16="http://schemas.microsoft.com/office/drawing/2014/main" id="{CE45CD7C-5EE2-4FB6-8B06-E28C4DC07B9F}"/>
              </a:ext>
            </a:extLst>
          </p:cNvPr>
          <p:cNvSpPr>
            <a:spLocks/>
          </p:cNvSpPr>
          <p:nvPr/>
        </p:nvSpPr>
        <p:spPr>
          <a:xfrm>
            <a:off x="3137534" y="4858959"/>
            <a:ext cx="640080" cy="477718"/>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cxnSp>
        <p:nvCxnSpPr>
          <p:cNvPr id="20" name="Straight Arrow Connector 19">
            <a:extLst>
              <a:ext uri="{FF2B5EF4-FFF2-40B4-BE49-F238E27FC236}">
                <a16:creationId xmlns:a16="http://schemas.microsoft.com/office/drawing/2014/main" id="{87FD747E-F13C-42DC-9F9C-6D92093EAB3B}"/>
              </a:ext>
            </a:extLst>
          </p:cNvPr>
          <p:cNvCxnSpPr/>
          <p:nvPr/>
        </p:nvCxnSpPr>
        <p:spPr>
          <a:xfrm>
            <a:off x="1485029" y="5342649"/>
            <a:ext cx="98024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TextBox 36">
            <a:extLst>
              <a:ext uri="{FF2B5EF4-FFF2-40B4-BE49-F238E27FC236}">
                <a16:creationId xmlns:a16="http://schemas.microsoft.com/office/drawing/2014/main" id="{075D18E2-87CF-4DFA-BC2F-5FE4796F86BF}"/>
              </a:ext>
            </a:extLst>
          </p:cNvPr>
          <p:cNvSpPr txBox="1"/>
          <p:nvPr/>
        </p:nvSpPr>
        <p:spPr>
          <a:xfrm>
            <a:off x="488445" y="5127676"/>
            <a:ext cx="982062" cy="418003"/>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CR3</a:t>
            </a:r>
            <a:endParaRPr lang="en-US">
              <a:effectLst/>
              <a:latin typeface="Times New Roman" panose="02020603050405020304" pitchFamily="18" charset="0"/>
              <a:ea typeface="Times New Roman" panose="02020603050405020304" pitchFamily="18" charset="0"/>
            </a:endParaRPr>
          </a:p>
        </p:txBody>
      </p:sp>
      <p:cxnSp>
        <p:nvCxnSpPr>
          <p:cNvPr id="22" name="Elbow Connector 45">
            <a:extLst>
              <a:ext uri="{FF2B5EF4-FFF2-40B4-BE49-F238E27FC236}">
                <a16:creationId xmlns:a16="http://schemas.microsoft.com/office/drawing/2014/main" id="{D0707585-D84B-4CEB-8FC7-AD8BAB7F462A}"/>
              </a:ext>
            </a:extLst>
          </p:cNvPr>
          <p:cNvCxnSpPr/>
          <p:nvPr/>
        </p:nvCxnSpPr>
        <p:spPr>
          <a:xfrm rot="16200000" flipH="1">
            <a:off x="6970605" y="2620140"/>
            <a:ext cx="731520" cy="548640"/>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Freeform 78">
            <a:extLst>
              <a:ext uri="{FF2B5EF4-FFF2-40B4-BE49-F238E27FC236}">
                <a16:creationId xmlns:a16="http://schemas.microsoft.com/office/drawing/2014/main" id="{3406A361-FF1A-40F3-A581-DAE4FB501271}"/>
              </a:ext>
            </a:extLst>
          </p:cNvPr>
          <p:cNvSpPr/>
          <p:nvPr/>
        </p:nvSpPr>
        <p:spPr>
          <a:xfrm flipV="1">
            <a:off x="5783833" y="3762467"/>
            <a:ext cx="1828800" cy="18288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28" name="TextBox 36">
            <a:extLst>
              <a:ext uri="{FF2B5EF4-FFF2-40B4-BE49-F238E27FC236}">
                <a16:creationId xmlns:a16="http://schemas.microsoft.com/office/drawing/2014/main" id="{5262A272-D793-41ED-99ED-03A5F0760390}"/>
              </a:ext>
            </a:extLst>
          </p:cNvPr>
          <p:cNvSpPr txBox="1"/>
          <p:nvPr/>
        </p:nvSpPr>
        <p:spPr>
          <a:xfrm>
            <a:off x="2465279" y="6097732"/>
            <a:ext cx="4634010" cy="4624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 frames containing PTEs</a:t>
            </a:r>
            <a:endParaRPr lang="en-US">
              <a:effectLst/>
              <a:latin typeface="Times New Roman" panose="02020603050405020304" pitchFamily="18" charset="0"/>
              <a:ea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1519C668-66D9-4A54-B207-38AF343C13FC}"/>
              </a:ext>
            </a:extLst>
          </p:cNvPr>
          <p:cNvCxnSpPr>
            <a:cxnSpLocks/>
            <a:stCxn id="28" idx="0"/>
            <a:endCxn id="8" idx="2"/>
          </p:cNvCxnSpPr>
          <p:nvPr/>
        </p:nvCxnSpPr>
        <p:spPr>
          <a:xfrm flipH="1" flipV="1">
            <a:off x="2819257" y="5351010"/>
            <a:ext cx="1963027" cy="746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C2D36FE-0C45-4616-BAB1-B379C94E4D03}"/>
              </a:ext>
            </a:extLst>
          </p:cNvPr>
          <p:cNvCxnSpPr>
            <a:cxnSpLocks/>
            <a:stCxn id="28" idx="0"/>
            <a:endCxn id="9" idx="2"/>
          </p:cNvCxnSpPr>
          <p:nvPr/>
        </p:nvCxnSpPr>
        <p:spPr>
          <a:xfrm flipH="1" flipV="1">
            <a:off x="4121479" y="5362994"/>
            <a:ext cx="660805"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024715A-AC83-4272-8613-42D34ECC724C}"/>
              </a:ext>
            </a:extLst>
          </p:cNvPr>
          <p:cNvCxnSpPr>
            <a:cxnSpLocks/>
            <a:stCxn id="28" idx="0"/>
            <a:endCxn id="10" idx="2"/>
          </p:cNvCxnSpPr>
          <p:nvPr/>
        </p:nvCxnSpPr>
        <p:spPr>
          <a:xfrm flipV="1">
            <a:off x="4782284" y="5380426"/>
            <a:ext cx="660822" cy="717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2" name="Table 41">
            <a:extLst>
              <a:ext uri="{FF2B5EF4-FFF2-40B4-BE49-F238E27FC236}">
                <a16:creationId xmlns:a16="http://schemas.microsoft.com/office/drawing/2014/main" id="{B37D558D-2E50-4441-8F19-F8C167E8F062}"/>
              </a:ext>
            </a:extLst>
          </p:cNvPr>
          <p:cNvGraphicFramePr>
            <a:graphicFrameLocks noGrp="1"/>
          </p:cNvGraphicFramePr>
          <p:nvPr>
            <p:extLst>
              <p:ext uri="{D42A27DB-BD31-4B8C-83A1-F6EECF244321}">
                <p14:modId xmlns:p14="http://schemas.microsoft.com/office/powerpoint/2010/main" val="4115335459"/>
              </p:ext>
            </p:extLst>
          </p:nvPr>
        </p:nvGraphicFramePr>
        <p:xfrm>
          <a:off x="457200" y="1800565"/>
          <a:ext cx="7818893" cy="698881"/>
        </p:xfrm>
        <a:graphic>
          <a:graphicData uri="http://schemas.openxmlformats.org/drawingml/2006/table">
            <a:tbl>
              <a:tblPr firstRow="1" bandRow="1">
                <a:tableStyleId>{BC89EF96-8CEA-46FF-86C4-4CE0E7609802}</a:tableStyleId>
              </a:tblPr>
              <a:tblGrid>
                <a:gridCol w="1046136">
                  <a:extLst>
                    <a:ext uri="{9D8B030D-6E8A-4147-A177-3AD203B41FA5}">
                      <a16:colId xmlns:a16="http://schemas.microsoft.com/office/drawing/2014/main" val="2649531113"/>
                    </a:ext>
                  </a:extLst>
                </a:gridCol>
                <a:gridCol w="1367402">
                  <a:extLst>
                    <a:ext uri="{9D8B030D-6E8A-4147-A177-3AD203B41FA5}">
                      <a16:colId xmlns:a16="http://schemas.microsoft.com/office/drawing/2014/main" val="339828405"/>
                    </a:ext>
                  </a:extLst>
                </a:gridCol>
                <a:gridCol w="1367402">
                  <a:extLst>
                    <a:ext uri="{9D8B030D-6E8A-4147-A177-3AD203B41FA5}">
                      <a16:colId xmlns:a16="http://schemas.microsoft.com/office/drawing/2014/main" val="1577572658"/>
                    </a:ext>
                  </a:extLst>
                </a:gridCol>
                <a:gridCol w="1367402">
                  <a:extLst>
                    <a:ext uri="{9D8B030D-6E8A-4147-A177-3AD203B41FA5}">
                      <a16:colId xmlns:a16="http://schemas.microsoft.com/office/drawing/2014/main" val="3668831837"/>
                    </a:ext>
                  </a:extLst>
                </a:gridCol>
                <a:gridCol w="2670551">
                  <a:extLst>
                    <a:ext uri="{9D8B030D-6E8A-4147-A177-3AD203B41FA5}">
                      <a16:colId xmlns:a16="http://schemas.microsoft.com/office/drawing/2014/main" val="2659340973"/>
                    </a:ext>
                  </a:extLst>
                </a:gridCol>
              </a:tblGrid>
              <a:tr h="370840">
                <a:tc>
                  <a:txBody>
                    <a:bodyPr/>
                    <a:lstStyle/>
                    <a:p>
                      <a:pPr marL="0" marR="0" algn="ctr">
                        <a:lnSpc>
                          <a:spcPct val="115000"/>
                        </a:lnSpc>
                        <a:spcBef>
                          <a:spcPts val="0"/>
                        </a:spcBef>
                        <a:spcAft>
                          <a:spcPts val="0"/>
                        </a:spcAft>
                      </a:pPr>
                      <a:r>
                        <a:rPr lang="en-US" sz="1800" kern="1200">
                          <a:effectLst/>
                        </a:rPr>
                        <a:t>63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2701445456"/>
                  </a:ext>
                </a:extLst>
              </a:tr>
              <a:tr h="257732">
                <a:tc>
                  <a:txBody>
                    <a:bodyPr/>
                    <a:lstStyle/>
                    <a:p>
                      <a:pPr marL="0" marR="0" algn="ctr">
                        <a:lnSpc>
                          <a:spcPct val="115000"/>
                        </a:lnSpc>
                        <a:spcBef>
                          <a:spcPts val="0"/>
                        </a:spcBef>
                        <a:spcAft>
                          <a:spcPts val="0"/>
                        </a:spcAft>
                      </a:pPr>
                      <a:r>
                        <a:rPr lang="en-US" sz="1800" kern="1200">
                          <a:effectLst/>
                        </a:rPr>
                        <a:t>unused</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4</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3</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2</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offset</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1370510057"/>
                  </a:ext>
                </a:extLst>
              </a:tr>
            </a:tbl>
          </a:graphicData>
        </a:graphic>
      </p:graphicFrame>
      <p:sp>
        <p:nvSpPr>
          <p:cNvPr id="3" name="Slide Number Placeholder 2">
            <a:extLst>
              <a:ext uri="{FF2B5EF4-FFF2-40B4-BE49-F238E27FC236}">
                <a16:creationId xmlns:a16="http://schemas.microsoft.com/office/drawing/2014/main" id="{3ADD9B8B-33C7-41F1-A3E9-2D2DDCB81BD3}"/>
              </a:ext>
            </a:extLst>
          </p:cNvPr>
          <p:cNvSpPr>
            <a:spLocks noGrp="1"/>
          </p:cNvSpPr>
          <p:nvPr>
            <p:ph type="sldNum" sz="quarter" idx="12"/>
          </p:nvPr>
        </p:nvSpPr>
        <p:spPr/>
        <p:txBody>
          <a:bodyPr/>
          <a:lstStyle/>
          <a:p>
            <a:fld id="{0CFEC368-1D7A-4F81-ABF6-AE0E36BAF64C}" type="slidenum">
              <a:rPr lang="en-US" smtClean="0"/>
              <a:pPr/>
              <a:t>56</a:t>
            </a:fld>
            <a:endParaRPr lang="en-US"/>
          </a:p>
        </p:txBody>
      </p:sp>
      <p:sp>
        <p:nvSpPr>
          <p:cNvPr id="5" name="Footer Placeholder 4">
            <a:extLst>
              <a:ext uri="{FF2B5EF4-FFF2-40B4-BE49-F238E27FC236}">
                <a16:creationId xmlns:a16="http://schemas.microsoft.com/office/drawing/2014/main" id="{9A64872D-EFCE-444E-B0B2-A05C4D43C1AC}"/>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2368783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he-IL"/>
              <a:t>סעיף 4: דפים גדולים</a:t>
            </a:r>
            <a:endParaRPr lang="en-US"/>
          </a:p>
        </p:txBody>
      </p:sp>
      <p:pic>
        <p:nvPicPr>
          <p:cNvPr id="8" name="table">
            <a:extLst>
              <a:ext uri="{FF2B5EF4-FFF2-40B4-BE49-F238E27FC236}">
                <a16:creationId xmlns:a16="http://schemas.microsoft.com/office/drawing/2014/main" id="{3771F05B-10F8-432F-909A-8D46080FC73C}"/>
              </a:ext>
            </a:extLst>
          </p:cNvPr>
          <p:cNvPicPr>
            <a:picLocks/>
          </p:cNvPicPr>
          <p:nvPr/>
        </p:nvPicPr>
        <p:blipFill>
          <a:blip r:embed="rId2"/>
          <a:stretch>
            <a:fillRect/>
          </a:stretch>
        </p:blipFill>
        <p:spPr>
          <a:xfrm>
            <a:off x="2465278" y="2914650"/>
            <a:ext cx="707958" cy="2436360"/>
          </a:xfrm>
          <a:prstGeom prst="rect">
            <a:avLst/>
          </a:prstGeom>
        </p:spPr>
      </p:pic>
      <p:pic>
        <p:nvPicPr>
          <p:cNvPr id="9" name="table">
            <a:extLst>
              <a:ext uri="{FF2B5EF4-FFF2-40B4-BE49-F238E27FC236}">
                <a16:creationId xmlns:a16="http://schemas.microsoft.com/office/drawing/2014/main" id="{83F3167C-32B4-45E1-9DB9-514C6F441C61}"/>
              </a:ext>
            </a:extLst>
          </p:cNvPr>
          <p:cNvPicPr>
            <a:picLocks/>
          </p:cNvPicPr>
          <p:nvPr/>
        </p:nvPicPr>
        <p:blipFill>
          <a:blip r:embed="rId3"/>
          <a:stretch>
            <a:fillRect/>
          </a:stretch>
        </p:blipFill>
        <p:spPr>
          <a:xfrm>
            <a:off x="3767500" y="2917080"/>
            <a:ext cx="707958" cy="2445914"/>
          </a:xfrm>
          <a:prstGeom prst="rect">
            <a:avLst/>
          </a:prstGeom>
        </p:spPr>
      </p:pic>
      <p:pic>
        <p:nvPicPr>
          <p:cNvPr id="10" name="table">
            <a:extLst>
              <a:ext uri="{FF2B5EF4-FFF2-40B4-BE49-F238E27FC236}">
                <a16:creationId xmlns:a16="http://schemas.microsoft.com/office/drawing/2014/main" id="{C95FC29F-83FD-48DE-BEB5-3CEEE9D6AF24}"/>
              </a:ext>
            </a:extLst>
          </p:cNvPr>
          <p:cNvPicPr>
            <a:picLocks/>
          </p:cNvPicPr>
          <p:nvPr/>
        </p:nvPicPr>
        <p:blipFill>
          <a:blip r:embed="rId4"/>
          <a:stretch>
            <a:fillRect/>
          </a:stretch>
        </p:blipFill>
        <p:spPr>
          <a:xfrm>
            <a:off x="5089127" y="2934512"/>
            <a:ext cx="707958" cy="2445914"/>
          </a:xfrm>
          <a:prstGeom prst="rect">
            <a:avLst/>
          </a:prstGeom>
        </p:spPr>
      </p:pic>
      <p:cxnSp>
        <p:nvCxnSpPr>
          <p:cNvPr id="12" name="Elbow Connector 33">
            <a:extLst>
              <a:ext uri="{FF2B5EF4-FFF2-40B4-BE49-F238E27FC236}">
                <a16:creationId xmlns:a16="http://schemas.microsoft.com/office/drawing/2014/main" id="{29EA7ED5-CC94-4033-9C13-E9E8E3008B87}"/>
              </a:ext>
            </a:extLst>
          </p:cNvPr>
          <p:cNvCxnSpPr>
            <a:cxnSpLocks/>
          </p:cNvCxnSpPr>
          <p:nvPr/>
        </p:nvCxnSpPr>
        <p:spPr>
          <a:xfrm rot="16200000" flipH="1">
            <a:off x="4171496" y="3077340"/>
            <a:ext cx="1463040" cy="365760"/>
          </a:xfrm>
          <a:prstGeom prst="bentConnector3">
            <a:avLst>
              <a:gd name="adj1" fmla="val 10011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31">
            <a:extLst>
              <a:ext uri="{FF2B5EF4-FFF2-40B4-BE49-F238E27FC236}">
                <a16:creationId xmlns:a16="http://schemas.microsoft.com/office/drawing/2014/main" id="{5B8483BA-5C13-40EE-81FE-D41B2E942743}"/>
              </a:ext>
            </a:extLst>
          </p:cNvPr>
          <p:cNvCxnSpPr>
            <a:cxnSpLocks/>
          </p:cNvCxnSpPr>
          <p:nvPr/>
        </p:nvCxnSpPr>
        <p:spPr>
          <a:xfrm rot="16200000" flipH="1">
            <a:off x="2721321" y="3205768"/>
            <a:ext cx="1737360" cy="365760"/>
          </a:xfrm>
          <a:prstGeom prst="bentConnector3">
            <a:avLst>
              <a:gd name="adj1" fmla="val 1000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1094307" y="3537251"/>
            <a:ext cx="2377440" cy="365760"/>
          </a:xfrm>
          <a:prstGeom prst="bentConnector3">
            <a:avLst>
              <a:gd name="adj1" fmla="val 10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Freeform 74">
            <a:extLst>
              <a:ext uri="{FF2B5EF4-FFF2-40B4-BE49-F238E27FC236}">
                <a16:creationId xmlns:a16="http://schemas.microsoft.com/office/drawing/2014/main" id="{D5F086BA-AC34-452E-A2B7-852B9FE698C8}"/>
              </a:ext>
            </a:extLst>
          </p:cNvPr>
          <p:cNvSpPr>
            <a:spLocks/>
          </p:cNvSpPr>
          <p:nvPr/>
        </p:nvSpPr>
        <p:spPr>
          <a:xfrm>
            <a:off x="4448223" y="4252260"/>
            <a:ext cx="640080" cy="109875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18" name="TextBox 36">
            <a:extLst>
              <a:ext uri="{FF2B5EF4-FFF2-40B4-BE49-F238E27FC236}">
                <a16:creationId xmlns:a16="http://schemas.microsoft.com/office/drawing/2014/main" id="{540DE664-E95B-4A86-AC14-50A6CA26FFED}"/>
              </a:ext>
            </a:extLst>
          </p:cNvPr>
          <p:cNvSpPr txBox="1"/>
          <p:nvPr/>
        </p:nvSpPr>
        <p:spPr>
          <a:xfrm>
            <a:off x="7615023" y="2902709"/>
            <a:ext cx="963910" cy="859892"/>
          </a:xfrm>
          <a:prstGeom prst="rect">
            <a:avLst/>
          </a:prstGeom>
        </p:spPr>
        <p:style>
          <a:lnRef idx="2">
            <a:schemeClr val="dk1"/>
          </a:lnRef>
          <a:fillRef idx="1">
            <a:schemeClr val="lt1"/>
          </a:fillRef>
          <a:effectRef idx="0">
            <a:schemeClr val="dk1"/>
          </a:effectRef>
          <a:fontRef idx="minor">
            <a:schemeClr val="dk1"/>
          </a:fontRef>
        </p:style>
        <p:txBody>
          <a:bodyPr wrap="square" rtlCol="0" anchor="ctr" anchorCtr="0">
            <a:noAutofit/>
          </a:bodyPr>
          <a:lstStyle/>
          <a:p>
            <a:pPr marL="0" marR="0" algn="ctr">
              <a:spcBef>
                <a:spcPts val="0"/>
              </a:spcBef>
              <a:spcAft>
                <a:spcPts val="0"/>
              </a:spcAft>
            </a:pPr>
            <a:r>
              <a:rPr lang="en-US" sz="2000">
                <a:solidFill>
                  <a:srgbClr val="000000"/>
                </a:solidFill>
                <a:ea typeface="Times New Roman" panose="02020603050405020304" pitchFamily="18" charset="0"/>
                <a:cs typeface="Arial" panose="020B0604020202020204" pitchFamily="34" charset="0"/>
              </a:rPr>
              <a:t>2MB</a:t>
            </a:r>
            <a:br>
              <a:rPr lang="en-US" sz="2000">
                <a:solidFill>
                  <a:srgbClr val="000000"/>
                </a:solidFill>
                <a:ea typeface="Times New Roman" panose="02020603050405020304" pitchFamily="18" charset="0"/>
                <a:cs typeface="Arial" panose="020B0604020202020204" pitchFamily="34" charset="0"/>
              </a:rPr>
            </a:br>
            <a:r>
              <a:rPr lang="en-US" sz="2000" kern="1200">
                <a:solidFill>
                  <a:srgbClr val="000000"/>
                </a:solidFill>
                <a:effectLst/>
                <a:ea typeface="Times New Roman" panose="02020603050405020304" pitchFamily="18" charset="0"/>
                <a:cs typeface="Arial" panose="020B0604020202020204" pitchFamily="34" charset="0"/>
              </a:rPr>
              <a:t>page</a:t>
            </a:r>
            <a:endParaRPr lang="en-US">
              <a:effectLst/>
              <a:latin typeface="Times New Roman" panose="02020603050405020304" pitchFamily="18" charset="0"/>
              <a:ea typeface="Times New Roman" panose="02020603050405020304" pitchFamily="18" charset="0"/>
            </a:endParaRPr>
          </a:p>
        </p:txBody>
      </p:sp>
      <p:sp>
        <p:nvSpPr>
          <p:cNvPr id="19" name="Freeform 73">
            <a:extLst>
              <a:ext uri="{FF2B5EF4-FFF2-40B4-BE49-F238E27FC236}">
                <a16:creationId xmlns:a16="http://schemas.microsoft.com/office/drawing/2014/main" id="{CE45CD7C-5EE2-4FB6-8B06-E28C4DC07B9F}"/>
              </a:ext>
            </a:extLst>
          </p:cNvPr>
          <p:cNvSpPr>
            <a:spLocks/>
          </p:cNvSpPr>
          <p:nvPr/>
        </p:nvSpPr>
        <p:spPr>
          <a:xfrm>
            <a:off x="3137534" y="4858959"/>
            <a:ext cx="640080" cy="477718"/>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cxnSp>
        <p:nvCxnSpPr>
          <p:cNvPr id="20" name="Straight Arrow Connector 19">
            <a:extLst>
              <a:ext uri="{FF2B5EF4-FFF2-40B4-BE49-F238E27FC236}">
                <a16:creationId xmlns:a16="http://schemas.microsoft.com/office/drawing/2014/main" id="{87FD747E-F13C-42DC-9F9C-6D92093EAB3B}"/>
              </a:ext>
            </a:extLst>
          </p:cNvPr>
          <p:cNvCxnSpPr/>
          <p:nvPr/>
        </p:nvCxnSpPr>
        <p:spPr>
          <a:xfrm>
            <a:off x="1485029" y="5342649"/>
            <a:ext cx="98024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TextBox 36">
            <a:extLst>
              <a:ext uri="{FF2B5EF4-FFF2-40B4-BE49-F238E27FC236}">
                <a16:creationId xmlns:a16="http://schemas.microsoft.com/office/drawing/2014/main" id="{075D18E2-87CF-4DFA-BC2F-5FE4796F86BF}"/>
              </a:ext>
            </a:extLst>
          </p:cNvPr>
          <p:cNvSpPr txBox="1"/>
          <p:nvPr/>
        </p:nvSpPr>
        <p:spPr>
          <a:xfrm>
            <a:off x="488445" y="5127676"/>
            <a:ext cx="982062" cy="418003"/>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CR3</a:t>
            </a:r>
            <a:endParaRPr lang="en-US">
              <a:effectLst/>
              <a:latin typeface="Times New Roman" panose="02020603050405020304" pitchFamily="18" charset="0"/>
              <a:ea typeface="Times New Roman" panose="02020603050405020304" pitchFamily="18" charset="0"/>
            </a:endParaRPr>
          </a:p>
        </p:txBody>
      </p:sp>
      <p:cxnSp>
        <p:nvCxnSpPr>
          <p:cNvPr id="22" name="Elbow Connector 45">
            <a:extLst>
              <a:ext uri="{FF2B5EF4-FFF2-40B4-BE49-F238E27FC236}">
                <a16:creationId xmlns:a16="http://schemas.microsoft.com/office/drawing/2014/main" id="{D0707585-D84B-4CEB-8FC7-AD8BAB7F462A}"/>
              </a:ext>
            </a:extLst>
          </p:cNvPr>
          <p:cNvCxnSpPr/>
          <p:nvPr/>
        </p:nvCxnSpPr>
        <p:spPr>
          <a:xfrm rot="16200000" flipH="1">
            <a:off x="6970605" y="2620140"/>
            <a:ext cx="731520" cy="548640"/>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Freeform 78">
            <a:extLst>
              <a:ext uri="{FF2B5EF4-FFF2-40B4-BE49-F238E27FC236}">
                <a16:creationId xmlns:a16="http://schemas.microsoft.com/office/drawing/2014/main" id="{3406A361-FF1A-40F3-A581-DAE4FB501271}"/>
              </a:ext>
            </a:extLst>
          </p:cNvPr>
          <p:cNvSpPr/>
          <p:nvPr/>
        </p:nvSpPr>
        <p:spPr>
          <a:xfrm flipV="1">
            <a:off x="5783833" y="3762467"/>
            <a:ext cx="1828800" cy="18288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28" name="TextBox 36">
            <a:extLst>
              <a:ext uri="{FF2B5EF4-FFF2-40B4-BE49-F238E27FC236}">
                <a16:creationId xmlns:a16="http://schemas.microsoft.com/office/drawing/2014/main" id="{5262A272-D793-41ED-99ED-03A5F0760390}"/>
              </a:ext>
            </a:extLst>
          </p:cNvPr>
          <p:cNvSpPr txBox="1"/>
          <p:nvPr/>
        </p:nvSpPr>
        <p:spPr>
          <a:xfrm>
            <a:off x="2465279" y="6097732"/>
            <a:ext cx="4634010" cy="4624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 frames containing PTEs</a:t>
            </a:r>
            <a:endParaRPr lang="en-US">
              <a:effectLst/>
              <a:latin typeface="Times New Roman" panose="02020603050405020304" pitchFamily="18" charset="0"/>
              <a:ea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1519C668-66D9-4A54-B207-38AF343C13FC}"/>
              </a:ext>
            </a:extLst>
          </p:cNvPr>
          <p:cNvCxnSpPr>
            <a:cxnSpLocks/>
            <a:stCxn id="28" idx="0"/>
            <a:endCxn id="8" idx="2"/>
          </p:cNvCxnSpPr>
          <p:nvPr/>
        </p:nvCxnSpPr>
        <p:spPr>
          <a:xfrm flipH="1" flipV="1">
            <a:off x="2819257" y="5351010"/>
            <a:ext cx="1963027" cy="746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C2D36FE-0C45-4616-BAB1-B379C94E4D03}"/>
              </a:ext>
            </a:extLst>
          </p:cNvPr>
          <p:cNvCxnSpPr>
            <a:cxnSpLocks/>
            <a:stCxn id="28" idx="0"/>
            <a:endCxn id="9" idx="2"/>
          </p:cNvCxnSpPr>
          <p:nvPr/>
        </p:nvCxnSpPr>
        <p:spPr>
          <a:xfrm flipH="1" flipV="1">
            <a:off x="4121479" y="5362994"/>
            <a:ext cx="660805"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024715A-AC83-4272-8613-42D34ECC724C}"/>
              </a:ext>
            </a:extLst>
          </p:cNvPr>
          <p:cNvCxnSpPr>
            <a:cxnSpLocks/>
            <a:stCxn id="28" idx="0"/>
            <a:endCxn id="10" idx="2"/>
          </p:cNvCxnSpPr>
          <p:nvPr/>
        </p:nvCxnSpPr>
        <p:spPr>
          <a:xfrm flipV="1">
            <a:off x="4782284" y="5380426"/>
            <a:ext cx="660822" cy="717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2" name="Table 41">
            <a:extLst>
              <a:ext uri="{FF2B5EF4-FFF2-40B4-BE49-F238E27FC236}">
                <a16:creationId xmlns:a16="http://schemas.microsoft.com/office/drawing/2014/main" id="{B37D558D-2E50-4441-8F19-F8C167E8F062}"/>
              </a:ext>
            </a:extLst>
          </p:cNvPr>
          <p:cNvGraphicFramePr>
            <a:graphicFrameLocks noGrp="1"/>
          </p:cNvGraphicFramePr>
          <p:nvPr>
            <p:extLst>
              <p:ext uri="{D42A27DB-BD31-4B8C-83A1-F6EECF244321}">
                <p14:modId xmlns:p14="http://schemas.microsoft.com/office/powerpoint/2010/main" val="1703324540"/>
              </p:ext>
            </p:extLst>
          </p:nvPr>
        </p:nvGraphicFramePr>
        <p:xfrm>
          <a:off x="457200" y="1800565"/>
          <a:ext cx="7818893" cy="698881"/>
        </p:xfrm>
        <a:graphic>
          <a:graphicData uri="http://schemas.openxmlformats.org/drawingml/2006/table">
            <a:tbl>
              <a:tblPr firstRow="1" bandRow="1">
                <a:tableStyleId>{BC89EF96-8CEA-46FF-86C4-4CE0E7609802}</a:tableStyleId>
              </a:tblPr>
              <a:tblGrid>
                <a:gridCol w="1046136">
                  <a:extLst>
                    <a:ext uri="{9D8B030D-6E8A-4147-A177-3AD203B41FA5}">
                      <a16:colId xmlns:a16="http://schemas.microsoft.com/office/drawing/2014/main" val="2649531113"/>
                    </a:ext>
                  </a:extLst>
                </a:gridCol>
                <a:gridCol w="1367402">
                  <a:extLst>
                    <a:ext uri="{9D8B030D-6E8A-4147-A177-3AD203B41FA5}">
                      <a16:colId xmlns:a16="http://schemas.microsoft.com/office/drawing/2014/main" val="339828405"/>
                    </a:ext>
                  </a:extLst>
                </a:gridCol>
                <a:gridCol w="1367402">
                  <a:extLst>
                    <a:ext uri="{9D8B030D-6E8A-4147-A177-3AD203B41FA5}">
                      <a16:colId xmlns:a16="http://schemas.microsoft.com/office/drawing/2014/main" val="1577572658"/>
                    </a:ext>
                  </a:extLst>
                </a:gridCol>
                <a:gridCol w="1367402">
                  <a:extLst>
                    <a:ext uri="{9D8B030D-6E8A-4147-A177-3AD203B41FA5}">
                      <a16:colId xmlns:a16="http://schemas.microsoft.com/office/drawing/2014/main" val="3668831837"/>
                    </a:ext>
                  </a:extLst>
                </a:gridCol>
                <a:gridCol w="2670551">
                  <a:extLst>
                    <a:ext uri="{9D8B030D-6E8A-4147-A177-3AD203B41FA5}">
                      <a16:colId xmlns:a16="http://schemas.microsoft.com/office/drawing/2014/main" val="2659340973"/>
                    </a:ext>
                  </a:extLst>
                </a:gridCol>
              </a:tblGrid>
              <a:tr h="370840">
                <a:tc>
                  <a:txBody>
                    <a:bodyPr/>
                    <a:lstStyle/>
                    <a:p>
                      <a:pPr marL="0" marR="0" algn="ctr">
                        <a:lnSpc>
                          <a:spcPct val="115000"/>
                        </a:lnSpc>
                        <a:spcBef>
                          <a:spcPts val="0"/>
                        </a:spcBef>
                        <a:spcAft>
                          <a:spcPts val="0"/>
                        </a:spcAft>
                      </a:pPr>
                      <a:r>
                        <a:rPr lang="en-US" sz="1800" kern="1200">
                          <a:effectLst/>
                        </a:rPr>
                        <a:t>63      48</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47          39</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38          30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29          21</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20                                0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2701445456"/>
                  </a:ext>
                </a:extLst>
              </a:tr>
              <a:tr h="257732">
                <a:tc>
                  <a:txBody>
                    <a:bodyPr/>
                    <a:lstStyle/>
                    <a:p>
                      <a:pPr marL="0" marR="0" algn="ctr">
                        <a:lnSpc>
                          <a:spcPct val="115000"/>
                        </a:lnSpc>
                        <a:spcBef>
                          <a:spcPts val="0"/>
                        </a:spcBef>
                        <a:spcAft>
                          <a:spcPts val="0"/>
                        </a:spcAft>
                      </a:pPr>
                      <a:r>
                        <a:rPr lang="en-US" sz="1800" kern="1200">
                          <a:effectLst/>
                        </a:rPr>
                        <a:t>unused</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4</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3</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2</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offset</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1370510057"/>
                  </a:ext>
                </a:extLst>
              </a:tr>
            </a:tbl>
          </a:graphicData>
        </a:graphic>
      </p:graphicFrame>
      <p:sp>
        <p:nvSpPr>
          <p:cNvPr id="3" name="Slide Number Placeholder 2">
            <a:extLst>
              <a:ext uri="{FF2B5EF4-FFF2-40B4-BE49-F238E27FC236}">
                <a16:creationId xmlns:a16="http://schemas.microsoft.com/office/drawing/2014/main" id="{B173C61F-466B-49B4-A6B4-56327320D17D}"/>
              </a:ext>
            </a:extLst>
          </p:cNvPr>
          <p:cNvSpPr>
            <a:spLocks noGrp="1"/>
          </p:cNvSpPr>
          <p:nvPr>
            <p:ph type="sldNum" sz="quarter" idx="12"/>
          </p:nvPr>
        </p:nvSpPr>
        <p:spPr/>
        <p:txBody>
          <a:bodyPr/>
          <a:lstStyle/>
          <a:p>
            <a:fld id="{0CFEC368-1D7A-4F81-ABF6-AE0E36BAF64C}" type="slidenum">
              <a:rPr lang="en-US" smtClean="0"/>
              <a:pPr/>
              <a:t>57</a:t>
            </a:fld>
            <a:endParaRPr lang="en-US"/>
          </a:p>
        </p:txBody>
      </p:sp>
      <p:sp>
        <p:nvSpPr>
          <p:cNvPr id="5" name="Footer Placeholder 4">
            <a:extLst>
              <a:ext uri="{FF2B5EF4-FFF2-40B4-BE49-F238E27FC236}">
                <a16:creationId xmlns:a16="http://schemas.microsoft.com/office/drawing/2014/main" id="{6BF23A92-1AC6-450A-BA4F-D3387BA67A85}"/>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4561642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he-IL" dirty="0"/>
              <a:t>השלימו את הסכמה</a:t>
            </a:r>
            <a:endParaRPr lang="en-US" dirty="0"/>
          </a:p>
        </p:txBody>
      </p:sp>
      <p:pic>
        <p:nvPicPr>
          <p:cNvPr id="8" name="table">
            <a:extLst>
              <a:ext uri="{FF2B5EF4-FFF2-40B4-BE49-F238E27FC236}">
                <a16:creationId xmlns:a16="http://schemas.microsoft.com/office/drawing/2014/main" id="{3771F05B-10F8-432F-909A-8D46080FC73C}"/>
              </a:ext>
            </a:extLst>
          </p:cNvPr>
          <p:cNvPicPr>
            <a:picLocks/>
          </p:cNvPicPr>
          <p:nvPr/>
        </p:nvPicPr>
        <p:blipFill>
          <a:blip r:embed="rId2"/>
          <a:stretch>
            <a:fillRect/>
          </a:stretch>
        </p:blipFill>
        <p:spPr>
          <a:xfrm>
            <a:off x="2465278" y="2914650"/>
            <a:ext cx="707958" cy="2436360"/>
          </a:xfrm>
          <a:prstGeom prst="rect">
            <a:avLst/>
          </a:prstGeom>
        </p:spPr>
      </p:pic>
      <p:pic>
        <p:nvPicPr>
          <p:cNvPr id="9" name="table">
            <a:extLst>
              <a:ext uri="{FF2B5EF4-FFF2-40B4-BE49-F238E27FC236}">
                <a16:creationId xmlns:a16="http://schemas.microsoft.com/office/drawing/2014/main" id="{83F3167C-32B4-45E1-9DB9-514C6F441C61}"/>
              </a:ext>
            </a:extLst>
          </p:cNvPr>
          <p:cNvPicPr>
            <a:picLocks/>
          </p:cNvPicPr>
          <p:nvPr/>
        </p:nvPicPr>
        <p:blipFill>
          <a:blip r:embed="rId3"/>
          <a:stretch>
            <a:fillRect/>
          </a:stretch>
        </p:blipFill>
        <p:spPr>
          <a:xfrm>
            <a:off x="3767500" y="2917080"/>
            <a:ext cx="707958" cy="2445914"/>
          </a:xfrm>
          <a:prstGeom prst="rect">
            <a:avLst/>
          </a:prstGeom>
        </p:spPr>
      </p:pic>
      <p:cxnSp>
        <p:nvCxnSpPr>
          <p:cNvPr id="13" name="Elbow Connector 31">
            <a:extLst>
              <a:ext uri="{FF2B5EF4-FFF2-40B4-BE49-F238E27FC236}">
                <a16:creationId xmlns:a16="http://schemas.microsoft.com/office/drawing/2014/main" id="{5B8483BA-5C13-40EE-81FE-D41B2E942743}"/>
              </a:ext>
            </a:extLst>
          </p:cNvPr>
          <p:cNvCxnSpPr>
            <a:cxnSpLocks/>
          </p:cNvCxnSpPr>
          <p:nvPr/>
        </p:nvCxnSpPr>
        <p:spPr>
          <a:xfrm rot="16200000" flipH="1">
            <a:off x="2721321" y="3205768"/>
            <a:ext cx="1737360" cy="365760"/>
          </a:xfrm>
          <a:prstGeom prst="bentConnector3">
            <a:avLst>
              <a:gd name="adj1" fmla="val 1000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1094307" y="3537251"/>
            <a:ext cx="2377440" cy="365760"/>
          </a:xfrm>
          <a:prstGeom prst="bentConnector3">
            <a:avLst>
              <a:gd name="adj1" fmla="val 10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 name="TextBox 36">
            <a:extLst>
              <a:ext uri="{FF2B5EF4-FFF2-40B4-BE49-F238E27FC236}">
                <a16:creationId xmlns:a16="http://schemas.microsoft.com/office/drawing/2014/main" id="{540DE664-E95B-4A86-AC14-50A6CA26FFED}"/>
              </a:ext>
            </a:extLst>
          </p:cNvPr>
          <p:cNvSpPr txBox="1"/>
          <p:nvPr/>
        </p:nvSpPr>
        <p:spPr>
          <a:xfrm>
            <a:off x="7615023" y="2902709"/>
            <a:ext cx="963910" cy="859892"/>
          </a:xfrm>
          <a:prstGeom prst="rect">
            <a:avLst/>
          </a:prstGeom>
        </p:spPr>
        <p:style>
          <a:lnRef idx="2">
            <a:schemeClr val="dk1"/>
          </a:lnRef>
          <a:fillRef idx="1">
            <a:schemeClr val="lt1"/>
          </a:fillRef>
          <a:effectRef idx="0">
            <a:schemeClr val="dk1"/>
          </a:effectRef>
          <a:fontRef idx="minor">
            <a:schemeClr val="dk1"/>
          </a:fontRef>
        </p:style>
        <p:txBody>
          <a:bodyPr wrap="square" rtlCol="0" anchor="ctr" anchorCtr="0">
            <a:noAutofit/>
          </a:bodyPr>
          <a:lstStyle/>
          <a:p>
            <a:pPr marL="0" marR="0" algn="ctr">
              <a:spcBef>
                <a:spcPts val="0"/>
              </a:spcBef>
              <a:spcAft>
                <a:spcPts val="0"/>
              </a:spcAft>
            </a:pPr>
            <a:r>
              <a:rPr lang="en-US" sz="2000">
                <a:solidFill>
                  <a:srgbClr val="000000"/>
                </a:solidFill>
                <a:highlight>
                  <a:srgbClr val="FFFF00"/>
                </a:highlight>
                <a:ea typeface="Times New Roman" panose="02020603050405020304" pitchFamily="18" charset="0"/>
                <a:cs typeface="Arial" panose="020B0604020202020204" pitchFamily="34" charset="0"/>
              </a:rPr>
              <a:t>???</a:t>
            </a:r>
            <a:br>
              <a:rPr lang="en-US" sz="2000">
                <a:solidFill>
                  <a:srgbClr val="000000"/>
                </a:solidFill>
                <a:ea typeface="Times New Roman" panose="02020603050405020304" pitchFamily="18" charset="0"/>
                <a:cs typeface="Arial" panose="020B0604020202020204" pitchFamily="34" charset="0"/>
              </a:rPr>
            </a:br>
            <a:r>
              <a:rPr lang="en-US" sz="2000" kern="1200">
                <a:solidFill>
                  <a:srgbClr val="000000"/>
                </a:solidFill>
                <a:effectLst/>
                <a:ea typeface="Times New Roman" panose="02020603050405020304" pitchFamily="18" charset="0"/>
                <a:cs typeface="Arial" panose="020B0604020202020204" pitchFamily="34" charset="0"/>
              </a:rPr>
              <a:t>page</a:t>
            </a:r>
            <a:endParaRPr lang="en-US">
              <a:effectLst/>
              <a:latin typeface="Times New Roman" panose="02020603050405020304" pitchFamily="18" charset="0"/>
              <a:ea typeface="Times New Roman" panose="02020603050405020304" pitchFamily="18" charset="0"/>
            </a:endParaRPr>
          </a:p>
        </p:txBody>
      </p:sp>
      <p:sp>
        <p:nvSpPr>
          <p:cNvPr id="19" name="Freeform 73">
            <a:extLst>
              <a:ext uri="{FF2B5EF4-FFF2-40B4-BE49-F238E27FC236}">
                <a16:creationId xmlns:a16="http://schemas.microsoft.com/office/drawing/2014/main" id="{CE45CD7C-5EE2-4FB6-8B06-E28C4DC07B9F}"/>
              </a:ext>
            </a:extLst>
          </p:cNvPr>
          <p:cNvSpPr>
            <a:spLocks/>
          </p:cNvSpPr>
          <p:nvPr/>
        </p:nvSpPr>
        <p:spPr>
          <a:xfrm>
            <a:off x="3137534" y="4858959"/>
            <a:ext cx="640080" cy="477718"/>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cxnSp>
        <p:nvCxnSpPr>
          <p:cNvPr id="20" name="Straight Arrow Connector 19">
            <a:extLst>
              <a:ext uri="{FF2B5EF4-FFF2-40B4-BE49-F238E27FC236}">
                <a16:creationId xmlns:a16="http://schemas.microsoft.com/office/drawing/2014/main" id="{87FD747E-F13C-42DC-9F9C-6D92093EAB3B}"/>
              </a:ext>
            </a:extLst>
          </p:cNvPr>
          <p:cNvCxnSpPr/>
          <p:nvPr/>
        </p:nvCxnSpPr>
        <p:spPr>
          <a:xfrm>
            <a:off x="1485029" y="5342649"/>
            <a:ext cx="98024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TextBox 36">
            <a:extLst>
              <a:ext uri="{FF2B5EF4-FFF2-40B4-BE49-F238E27FC236}">
                <a16:creationId xmlns:a16="http://schemas.microsoft.com/office/drawing/2014/main" id="{075D18E2-87CF-4DFA-BC2F-5FE4796F86BF}"/>
              </a:ext>
            </a:extLst>
          </p:cNvPr>
          <p:cNvSpPr txBox="1"/>
          <p:nvPr/>
        </p:nvSpPr>
        <p:spPr>
          <a:xfrm>
            <a:off x="488445" y="5127676"/>
            <a:ext cx="982062" cy="418003"/>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CR3</a:t>
            </a:r>
            <a:endParaRPr lang="en-US">
              <a:effectLst/>
              <a:latin typeface="Times New Roman" panose="02020603050405020304" pitchFamily="18" charset="0"/>
              <a:ea typeface="Times New Roman" panose="02020603050405020304" pitchFamily="18" charset="0"/>
            </a:endParaRPr>
          </a:p>
        </p:txBody>
      </p:sp>
      <p:cxnSp>
        <p:nvCxnSpPr>
          <p:cNvPr id="22" name="Elbow Connector 45">
            <a:extLst>
              <a:ext uri="{FF2B5EF4-FFF2-40B4-BE49-F238E27FC236}">
                <a16:creationId xmlns:a16="http://schemas.microsoft.com/office/drawing/2014/main" id="{D0707585-D84B-4CEB-8FC7-AD8BAB7F462A}"/>
              </a:ext>
            </a:extLst>
          </p:cNvPr>
          <p:cNvCxnSpPr/>
          <p:nvPr/>
        </p:nvCxnSpPr>
        <p:spPr>
          <a:xfrm rot="16200000" flipH="1">
            <a:off x="6970605" y="2620140"/>
            <a:ext cx="731520" cy="548640"/>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Freeform 78">
            <a:extLst>
              <a:ext uri="{FF2B5EF4-FFF2-40B4-BE49-F238E27FC236}">
                <a16:creationId xmlns:a16="http://schemas.microsoft.com/office/drawing/2014/main" id="{3406A361-FF1A-40F3-A581-DAE4FB501271}"/>
              </a:ext>
            </a:extLst>
          </p:cNvPr>
          <p:cNvSpPr/>
          <p:nvPr/>
        </p:nvSpPr>
        <p:spPr>
          <a:xfrm flipV="1">
            <a:off x="4452730" y="3762464"/>
            <a:ext cx="3159903" cy="494861"/>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28" name="TextBox 36">
            <a:extLst>
              <a:ext uri="{FF2B5EF4-FFF2-40B4-BE49-F238E27FC236}">
                <a16:creationId xmlns:a16="http://schemas.microsoft.com/office/drawing/2014/main" id="{5262A272-D793-41ED-99ED-03A5F0760390}"/>
              </a:ext>
            </a:extLst>
          </p:cNvPr>
          <p:cNvSpPr txBox="1"/>
          <p:nvPr/>
        </p:nvSpPr>
        <p:spPr>
          <a:xfrm>
            <a:off x="2465279" y="6097732"/>
            <a:ext cx="4634010" cy="4624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 frames containing PTEs</a:t>
            </a:r>
            <a:endParaRPr lang="en-US">
              <a:effectLst/>
              <a:latin typeface="Times New Roman" panose="02020603050405020304" pitchFamily="18" charset="0"/>
              <a:ea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1519C668-66D9-4A54-B207-38AF343C13FC}"/>
              </a:ext>
            </a:extLst>
          </p:cNvPr>
          <p:cNvCxnSpPr>
            <a:cxnSpLocks/>
            <a:stCxn id="28" idx="0"/>
            <a:endCxn id="8" idx="2"/>
          </p:cNvCxnSpPr>
          <p:nvPr/>
        </p:nvCxnSpPr>
        <p:spPr>
          <a:xfrm flipH="1" flipV="1">
            <a:off x="2819257" y="5351010"/>
            <a:ext cx="1963027" cy="746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C2D36FE-0C45-4616-BAB1-B379C94E4D03}"/>
              </a:ext>
            </a:extLst>
          </p:cNvPr>
          <p:cNvCxnSpPr>
            <a:cxnSpLocks/>
            <a:stCxn id="28" idx="0"/>
            <a:endCxn id="9" idx="2"/>
          </p:cNvCxnSpPr>
          <p:nvPr/>
        </p:nvCxnSpPr>
        <p:spPr>
          <a:xfrm flipH="1" flipV="1">
            <a:off x="4121479" y="5362994"/>
            <a:ext cx="660805"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2" name="Table 41">
            <a:extLst>
              <a:ext uri="{FF2B5EF4-FFF2-40B4-BE49-F238E27FC236}">
                <a16:creationId xmlns:a16="http://schemas.microsoft.com/office/drawing/2014/main" id="{B37D558D-2E50-4441-8F19-F8C167E8F062}"/>
              </a:ext>
            </a:extLst>
          </p:cNvPr>
          <p:cNvGraphicFramePr>
            <a:graphicFrameLocks noGrp="1"/>
          </p:cNvGraphicFramePr>
          <p:nvPr>
            <p:extLst>
              <p:ext uri="{D42A27DB-BD31-4B8C-83A1-F6EECF244321}">
                <p14:modId xmlns:p14="http://schemas.microsoft.com/office/powerpoint/2010/main" val="4287125382"/>
              </p:ext>
            </p:extLst>
          </p:nvPr>
        </p:nvGraphicFramePr>
        <p:xfrm>
          <a:off x="457200" y="1800565"/>
          <a:ext cx="7818893" cy="698881"/>
        </p:xfrm>
        <a:graphic>
          <a:graphicData uri="http://schemas.openxmlformats.org/drawingml/2006/table">
            <a:tbl>
              <a:tblPr firstRow="1" bandRow="1">
                <a:tableStyleId>{BC89EF96-8CEA-46FF-86C4-4CE0E7609802}</a:tableStyleId>
              </a:tblPr>
              <a:tblGrid>
                <a:gridCol w="1046136">
                  <a:extLst>
                    <a:ext uri="{9D8B030D-6E8A-4147-A177-3AD203B41FA5}">
                      <a16:colId xmlns:a16="http://schemas.microsoft.com/office/drawing/2014/main" val="2649531113"/>
                    </a:ext>
                  </a:extLst>
                </a:gridCol>
                <a:gridCol w="1367402">
                  <a:extLst>
                    <a:ext uri="{9D8B030D-6E8A-4147-A177-3AD203B41FA5}">
                      <a16:colId xmlns:a16="http://schemas.microsoft.com/office/drawing/2014/main" val="339828405"/>
                    </a:ext>
                  </a:extLst>
                </a:gridCol>
                <a:gridCol w="1367402">
                  <a:extLst>
                    <a:ext uri="{9D8B030D-6E8A-4147-A177-3AD203B41FA5}">
                      <a16:colId xmlns:a16="http://schemas.microsoft.com/office/drawing/2014/main" val="1577572658"/>
                    </a:ext>
                  </a:extLst>
                </a:gridCol>
                <a:gridCol w="4037953">
                  <a:extLst>
                    <a:ext uri="{9D8B030D-6E8A-4147-A177-3AD203B41FA5}">
                      <a16:colId xmlns:a16="http://schemas.microsoft.com/office/drawing/2014/main" val="3668831837"/>
                    </a:ext>
                  </a:extLst>
                </a:gridCol>
              </a:tblGrid>
              <a:tr h="370840">
                <a:tc>
                  <a:txBody>
                    <a:bodyPr/>
                    <a:lstStyle/>
                    <a:p>
                      <a:pPr marL="0" marR="0" algn="ctr">
                        <a:lnSpc>
                          <a:spcPct val="115000"/>
                        </a:lnSpc>
                        <a:spcBef>
                          <a:spcPts val="0"/>
                        </a:spcBef>
                        <a:spcAft>
                          <a:spcPts val="0"/>
                        </a:spcAft>
                      </a:pPr>
                      <a:r>
                        <a:rPr lang="en-US" sz="1800" kern="1200">
                          <a:effectLst/>
                        </a:rPr>
                        <a:t>63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2701445456"/>
                  </a:ext>
                </a:extLst>
              </a:tr>
              <a:tr h="257732">
                <a:tc>
                  <a:txBody>
                    <a:bodyPr/>
                    <a:lstStyle/>
                    <a:p>
                      <a:pPr marL="0" marR="0" algn="ctr">
                        <a:lnSpc>
                          <a:spcPct val="115000"/>
                        </a:lnSpc>
                        <a:spcBef>
                          <a:spcPts val="0"/>
                        </a:spcBef>
                        <a:spcAft>
                          <a:spcPts val="0"/>
                        </a:spcAft>
                      </a:pPr>
                      <a:r>
                        <a:rPr lang="en-US" sz="1800" kern="1200">
                          <a:effectLst/>
                        </a:rPr>
                        <a:t>unused</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4</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3</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offset</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1370510057"/>
                  </a:ext>
                </a:extLst>
              </a:tr>
            </a:tbl>
          </a:graphicData>
        </a:graphic>
      </p:graphicFrame>
      <p:sp>
        <p:nvSpPr>
          <p:cNvPr id="3" name="Slide Number Placeholder 2">
            <a:extLst>
              <a:ext uri="{FF2B5EF4-FFF2-40B4-BE49-F238E27FC236}">
                <a16:creationId xmlns:a16="http://schemas.microsoft.com/office/drawing/2014/main" id="{96FEA8A9-69F2-4E95-977F-35C0D658FF1C}"/>
              </a:ext>
            </a:extLst>
          </p:cNvPr>
          <p:cNvSpPr>
            <a:spLocks noGrp="1"/>
          </p:cNvSpPr>
          <p:nvPr>
            <p:ph type="sldNum" sz="quarter" idx="12"/>
          </p:nvPr>
        </p:nvSpPr>
        <p:spPr/>
        <p:txBody>
          <a:bodyPr/>
          <a:lstStyle/>
          <a:p>
            <a:fld id="{0CFEC368-1D7A-4F81-ABF6-AE0E36BAF64C}" type="slidenum">
              <a:rPr lang="en-US" smtClean="0"/>
              <a:pPr/>
              <a:t>58</a:t>
            </a:fld>
            <a:endParaRPr lang="en-US"/>
          </a:p>
        </p:txBody>
      </p:sp>
      <p:sp>
        <p:nvSpPr>
          <p:cNvPr id="5" name="Footer Placeholder 4">
            <a:extLst>
              <a:ext uri="{FF2B5EF4-FFF2-40B4-BE49-F238E27FC236}">
                <a16:creationId xmlns:a16="http://schemas.microsoft.com/office/drawing/2014/main" id="{EBD4614C-DC70-479C-846E-F01C18F951A0}"/>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8768737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he-IL" dirty="0"/>
              <a:t>סעיף 4: דפים גדולים</a:t>
            </a:r>
            <a:endParaRPr lang="en-US" dirty="0"/>
          </a:p>
        </p:txBody>
      </p:sp>
      <p:pic>
        <p:nvPicPr>
          <p:cNvPr id="8" name="table">
            <a:extLst>
              <a:ext uri="{FF2B5EF4-FFF2-40B4-BE49-F238E27FC236}">
                <a16:creationId xmlns:a16="http://schemas.microsoft.com/office/drawing/2014/main" id="{3771F05B-10F8-432F-909A-8D46080FC73C}"/>
              </a:ext>
            </a:extLst>
          </p:cNvPr>
          <p:cNvPicPr>
            <a:picLocks/>
          </p:cNvPicPr>
          <p:nvPr/>
        </p:nvPicPr>
        <p:blipFill>
          <a:blip r:embed="rId2"/>
          <a:stretch>
            <a:fillRect/>
          </a:stretch>
        </p:blipFill>
        <p:spPr>
          <a:xfrm>
            <a:off x="2465278" y="2914650"/>
            <a:ext cx="707958" cy="2436360"/>
          </a:xfrm>
          <a:prstGeom prst="rect">
            <a:avLst/>
          </a:prstGeom>
        </p:spPr>
      </p:pic>
      <p:pic>
        <p:nvPicPr>
          <p:cNvPr id="9" name="table">
            <a:extLst>
              <a:ext uri="{FF2B5EF4-FFF2-40B4-BE49-F238E27FC236}">
                <a16:creationId xmlns:a16="http://schemas.microsoft.com/office/drawing/2014/main" id="{83F3167C-32B4-45E1-9DB9-514C6F441C61}"/>
              </a:ext>
            </a:extLst>
          </p:cNvPr>
          <p:cNvPicPr>
            <a:picLocks/>
          </p:cNvPicPr>
          <p:nvPr/>
        </p:nvPicPr>
        <p:blipFill>
          <a:blip r:embed="rId3"/>
          <a:stretch>
            <a:fillRect/>
          </a:stretch>
        </p:blipFill>
        <p:spPr>
          <a:xfrm>
            <a:off x="3767500" y="2917080"/>
            <a:ext cx="707958" cy="2445914"/>
          </a:xfrm>
          <a:prstGeom prst="rect">
            <a:avLst/>
          </a:prstGeom>
        </p:spPr>
      </p:pic>
      <p:cxnSp>
        <p:nvCxnSpPr>
          <p:cNvPr id="13" name="Elbow Connector 31">
            <a:extLst>
              <a:ext uri="{FF2B5EF4-FFF2-40B4-BE49-F238E27FC236}">
                <a16:creationId xmlns:a16="http://schemas.microsoft.com/office/drawing/2014/main" id="{5B8483BA-5C13-40EE-81FE-D41B2E942743}"/>
              </a:ext>
            </a:extLst>
          </p:cNvPr>
          <p:cNvCxnSpPr>
            <a:cxnSpLocks/>
          </p:cNvCxnSpPr>
          <p:nvPr/>
        </p:nvCxnSpPr>
        <p:spPr>
          <a:xfrm rot="16200000" flipH="1">
            <a:off x="2721321" y="3205768"/>
            <a:ext cx="1737360" cy="365760"/>
          </a:xfrm>
          <a:prstGeom prst="bentConnector3">
            <a:avLst>
              <a:gd name="adj1" fmla="val 1000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1094307" y="3537251"/>
            <a:ext cx="2377440" cy="365760"/>
          </a:xfrm>
          <a:prstGeom prst="bentConnector3">
            <a:avLst>
              <a:gd name="adj1" fmla="val 10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 name="TextBox 36">
            <a:extLst>
              <a:ext uri="{FF2B5EF4-FFF2-40B4-BE49-F238E27FC236}">
                <a16:creationId xmlns:a16="http://schemas.microsoft.com/office/drawing/2014/main" id="{540DE664-E95B-4A86-AC14-50A6CA26FFED}"/>
              </a:ext>
            </a:extLst>
          </p:cNvPr>
          <p:cNvSpPr txBox="1"/>
          <p:nvPr/>
        </p:nvSpPr>
        <p:spPr>
          <a:xfrm>
            <a:off x="7615023" y="2902709"/>
            <a:ext cx="963910" cy="859892"/>
          </a:xfrm>
          <a:prstGeom prst="rect">
            <a:avLst/>
          </a:prstGeom>
        </p:spPr>
        <p:style>
          <a:lnRef idx="2">
            <a:schemeClr val="dk1"/>
          </a:lnRef>
          <a:fillRef idx="1">
            <a:schemeClr val="lt1"/>
          </a:fillRef>
          <a:effectRef idx="0">
            <a:schemeClr val="dk1"/>
          </a:effectRef>
          <a:fontRef idx="minor">
            <a:schemeClr val="dk1"/>
          </a:fontRef>
        </p:style>
        <p:txBody>
          <a:bodyPr wrap="square" rtlCol="0" anchor="ctr" anchorCtr="0">
            <a:noAutofit/>
          </a:bodyPr>
          <a:lstStyle/>
          <a:p>
            <a:pPr marL="0" marR="0" algn="ctr">
              <a:spcBef>
                <a:spcPts val="0"/>
              </a:spcBef>
              <a:spcAft>
                <a:spcPts val="0"/>
              </a:spcAft>
            </a:pPr>
            <a:r>
              <a:rPr lang="en-US" sz="2000">
                <a:solidFill>
                  <a:srgbClr val="000000"/>
                </a:solidFill>
                <a:ea typeface="Times New Roman" panose="02020603050405020304" pitchFamily="18" charset="0"/>
                <a:cs typeface="Arial" panose="020B0604020202020204" pitchFamily="34" charset="0"/>
              </a:rPr>
              <a:t>1GB</a:t>
            </a:r>
            <a:br>
              <a:rPr lang="en-US" sz="2000">
                <a:solidFill>
                  <a:srgbClr val="000000"/>
                </a:solidFill>
                <a:ea typeface="Times New Roman" panose="02020603050405020304" pitchFamily="18" charset="0"/>
                <a:cs typeface="Arial" panose="020B0604020202020204" pitchFamily="34" charset="0"/>
              </a:rPr>
            </a:br>
            <a:r>
              <a:rPr lang="en-US" sz="2000" kern="1200">
                <a:solidFill>
                  <a:srgbClr val="000000"/>
                </a:solidFill>
                <a:effectLst/>
                <a:ea typeface="Times New Roman" panose="02020603050405020304" pitchFamily="18" charset="0"/>
                <a:cs typeface="Arial" panose="020B0604020202020204" pitchFamily="34" charset="0"/>
              </a:rPr>
              <a:t>page</a:t>
            </a:r>
            <a:endParaRPr lang="en-US">
              <a:effectLst/>
              <a:latin typeface="Times New Roman" panose="02020603050405020304" pitchFamily="18" charset="0"/>
              <a:ea typeface="Times New Roman" panose="02020603050405020304" pitchFamily="18" charset="0"/>
            </a:endParaRPr>
          </a:p>
        </p:txBody>
      </p:sp>
      <p:sp>
        <p:nvSpPr>
          <p:cNvPr id="19" name="Freeform 73">
            <a:extLst>
              <a:ext uri="{FF2B5EF4-FFF2-40B4-BE49-F238E27FC236}">
                <a16:creationId xmlns:a16="http://schemas.microsoft.com/office/drawing/2014/main" id="{CE45CD7C-5EE2-4FB6-8B06-E28C4DC07B9F}"/>
              </a:ext>
            </a:extLst>
          </p:cNvPr>
          <p:cNvSpPr>
            <a:spLocks/>
          </p:cNvSpPr>
          <p:nvPr/>
        </p:nvSpPr>
        <p:spPr>
          <a:xfrm>
            <a:off x="3137534" y="4858959"/>
            <a:ext cx="640080" cy="477718"/>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cxnSp>
        <p:nvCxnSpPr>
          <p:cNvPr id="20" name="Straight Arrow Connector 19">
            <a:extLst>
              <a:ext uri="{FF2B5EF4-FFF2-40B4-BE49-F238E27FC236}">
                <a16:creationId xmlns:a16="http://schemas.microsoft.com/office/drawing/2014/main" id="{87FD747E-F13C-42DC-9F9C-6D92093EAB3B}"/>
              </a:ext>
            </a:extLst>
          </p:cNvPr>
          <p:cNvCxnSpPr/>
          <p:nvPr/>
        </p:nvCxnSpPr>
        <p:spPr>
          <a:xfrm>
            <a:off x="1485029" y="5342649"/>
            <a:ext cx="98024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TextBox 36">
            <a:extLst>
              <a:ext uri="{FF2B5EF4-FFF2-40B4-BE49-F238E27FC236}">
                <a16:creationId xmlns:a16="http://schemas.microsoft.com/office/drawing/2014/main" id="{075D18E2-87CF-4DFA-BC2F-5FE4796F86BF}"/>
              </a:ext>
            </a:extLst>
          </p:cNvPr>
          <p:cNvSpPr txBox="1"/>
          <p:nvPr/>
        </p:nvSpPr>
        <p:spPr>
          <a:xfrm>
            <a:off x="488445" y="5127676"/>
            <a:ext cx="982062" cy="418003"/>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CR3</a:t>
            </a:r>
            <a:endParaRPr lang="en-US">
              <a:effectLst/>
              <a:latin typeface="Times New Roman" panose="02020603050405020304" pitchFamily="18" charset="0"/>
              <a:ea typeface="Times New Roman" panose="02020603050405020304" pitchFamily="18" charset="0"/>
            </a:endParaRPr>
          </a:p>
        </p:txBody>
      </p:sp>
      <p:cxnSp>
        <p:nvCxnSpPr>
          <p:cNvPr id="22" name="Elbow Connector 45">
            <a:extLst>
              <a:ext uri="{FF2B5EF4-FFF2-40B4-BE49-F238E27FC236}">
                <a16:creationId xmlns:a16="http://schemas.microsoft.com/office/drawing/2014/main" id="{D0707585-D84B-4CEB-8FC7-AD8BAB7F462A}"/>
              </a:ext>
            </a:extLst>
          </p:cNvPr>
          <p:cNvCxnSpPr/>
          <p:nvPr/>
        </p:nvCxnSpPr>
        <p:spPr>
          <a:xfrm rot="16200000" flipH="1">
            <a:off x="6970605" y="2620140"/>
            <a:ext cx="731520" cy="548640"/>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Freeform 78">
            <a:extLst>
              <a:ext uri="{FF2B5EF4-FFF2-40B4-BE49-F238E27FC236}">
                <a16:creationId xmlns:a16="http://schemas.microsoft.com/office/drawing/2014/main" id="{3406A361-FF1A-40F3-A581-DAE4FB501271}"/>
              </a:ext>
            </a:extLst>
          </p:cNvPr>
          <p:cNvSpPr/>
          <p:nvPr/>
        </p:nvSpPr>
        <p:spPr>
          <a:xfrm flipV="1">
            <a:off x="4452730" y="3762464"/>
            <a:ext cx="3159903" cy="494861"/>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28" name="TextBox 36">
            <a:extLst>
              <a:ext uri="{FF2B5EF4-FFF2-40B4-BE49-F238E27FC236}">
                <a16:creationId xmlns:a16="http://schemas.microsoft.com/office/drawing/2014/main" id="{5262A272-D793-41ED-99ED-03A5F0760390}"/>
              </a:ext>
            </a:extLst>
          </p:cNvPr>
          <p:cNvSpPr txBox="1"/>
          <p:nvPr/>
        </p:nvSpPr>
        <p:spPr>
          <a:xfrm>
            <a:off x="2465279" y="6097732"/>
            <a:ext cx="4634010" cy="4624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 frames containing PTEs</a:t>
            </a:r>
            <a:endParaRPr lang="en-US">
              <a:effectLst/>
              <a:latin typeface="Times New Roman" panose="02020603050405020304" pitchFamily="18" charset="0"/>
              <a:ea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1519C668-66D9-4A54-B207-38AF343C13FC}"/>
              </a:ext>
            </a:extLst>
          </p:cNvPr>
          <p:cNvCxnSpPr>
            <a:cxnSpLocks/>
            <a:stCxn id="28" idx="0"/>
            <a:endCxn id="8" idx="2"/>
          </p:cNvCxnSpPr>
          <p:nvPr/>
        </p:nvCxnSpPr>
        <p:spPr>
          <a:xfrm flipH="1" flipV="1">
            <a:off x="2819257" y="5351010"/>
            <a:ext cx="1963027" cy="746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C2D36FE-0C45-4616-BAB1-B379C94E4D03}"/>
              </a:ext>
            </a:extLst>
          </p:cNvPr>
          <p:cNvCxnSpPr>
            <a:cxnSpLocks/>
            <a:stCxn id="28" idx="0"/>
            <a:endCxn id="9" idx="2"/>
          </p:cNvCxnSpPr>
          <p:nvPr/>
        </p:nvCxnSpPr>
        <p:spPr>
          <a:xfrm flipH="1" flipV="1">
            <a:off x="4121479" y="5362994"/>
            <a:ext cx="660805"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2" name="Table 41">
            <a:extLst>
              <a:ext uri="{FF2B5EF4-FFF2-40B4-BE49-F238E27FC236}">
                <a16:creationId xmlns:a16="http://schemas.microsoft.com/office/drawing/2014/main" id="{B37D558D-2E50-4441-8F19-F8C167E8F062}"/>
              </a:ext>
            </a:extLst>
          </p:cNvPr>
          <p:cNvGraphicFramePr>
            <a:graphicFrameLocks noGrp="1"/>
          </p:cNvGraphicFramePr>
          <p:nvPr>
            <p:extLst>
              <p:ext uri="{D42A27DB-BD31-4B8C-83A1-F6EECF244321}">
                <p14:modId xmlns:p14="http://schemas.microsoft.com/office/powerpoint/2010/main" val="2097960664"/>
              </p:ext>
            </p:extLst>
          </p:nvPr>
        </p:nvGraphicFramePr>
        <p:xfrm>
          <a:off x="457200" y="1800565"/>
          <a:ext cx="7818893" cy="698881"/>
        </p:xfrm>
        <a:graphic>
          <a:graphicData uri="http://schemas.openxmlformats.org/drawingml/2006/table">
            <a:tbl>
              <a:tblPr firstRow="1" bandRow="1">
                <a:tableStyleId>{BC89EF96-8CEA-46FF-86C4-4CE0E7609802}</a:tableStyleId>
              </a:tblPr>
              <a:tblGrid>
                <a:gridCol w="1046136">
                  <a:extLst>
                    <a:ext uri="{9D8B030D-6E8A-4147-A177-3AD203B41FA5}">
                      <a16:colId xmlns:a16="http://schemas.microsoft.com/office/drawing/2014/main" val="2649531113"/>
                    </a:ext>
                  </a:extLst>
                </a:gridCol>
                <a:gridCol w="1367402">
                  <a:extLst>
                    <a:ext uri="{9D8B030D-6E8A-4147-A177-3AD203B41FA5}">
                      <a16:colId xmlns:a16="http://schemas.microsoft.com/office/drawing/2014/main" val="339828405"/>
                    </a:ext>
                  </a:extLst>
                </a:gridCol>
                <a:gridCol w="1367402">
                  <a:extLst>
                    <a:ext uri="{9D8B030D-6E8A-4147-A177-3AD203B41FA5}">
                      <a16:colId xmlns:a16="http://schemas.microsoft.com/office/drawing/2014/main" val="1577572658"/>
                    </a:ext>
                  </a:extLst>
                </a:gridCol>
                <a:gridCol w="4037953">
                  <a:extLst>
                    <a:ext uri="{9D8B030D-6E8A-4147-A177-3AD203B41FA5}">
                      <a16:colId xmlns:a16="http://schemas.microsoft.com/office/drawing/2014/main" val="3668831837"/>
                    </a:ext>
                  </a:extLst>
                </a:gridCol>
              </a:tblGrid>
              <a:tr h="370840">
                <a:tc>
                  <a:txBody>
                    <a:bodyPr/>
                    <a:lstStyle/>
                    <a:p>
                      <a:pPr marL="0" marR="0" algn="ctr">
                        <a:lnSpc>
                          <a:spcPct val="115000"/>
                        </a:lnSpc>
                        <a:spcBef>
                          <a:spcPts val="0"/>
                        </a:spcBef>
                        <a:spcAft>
                          <a:spcPts val="0"/>
                        </a:spcAft>
                      </a:pPr>
                      <a:r>
                        <a:rPr lang="en-US" sz="1800" kern="1200">
                          <a:effectLst/>
                        </a:rPr>
                        <a:t>63      48</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47          39</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38           30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29                                                     0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2701445456"/>
                  </a:ext>
                </a:extLst>
              </a:tr>
              <a:tr h="257732">
                <a:tc>
                  <a:txBody>
                    <a:bodyPr/>
                    <a:lstStyle/>
                    <a:p>
                      <a:pPr marL="0" marR="0" algn="ctr">
                        <a:lnSpc>
                          <a:spcPct val="115000"/>
                        </a:lnSpc>
                        <a:spcBef>
                          <a:spcPts val="0"/>
                        </a:spcBef>
                        <a:spcAft>
                          <a:spcPts val="0"/>
                        </a:spcAft>
                      </a:pPr>
                      <a:r>
                        <a:rPr lang="en-US" sz="1800" kern="1200">
                          <a:effectLst/>
                        </a:rPr>
                        <a:t>unused</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4</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3</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offset</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1370510057"/>
                  </a:ext>
                </a:extLst>
              </a:tr>
            </a:tbl>
          </a:graphicData>
        </a:graphic>
      </p:graphicFrame>
      <p:sp>
        <p:nvSpPr>
          <p:cNvPr id="3" name="Slide Number Placeholder 2">
            <a:extLst>
              <a:ext uri="{FF2B5EF4-FFF2-40B4-BE49-F238E27FC236}">
                <a16:creationId xmlns:a16="http://schemas.microsoft.com/office/drawing/2014/main" id="{CAA5200B-DA6E-44FD-A751-142EAACBB95C}"/>
              </a:ext>
            </a:extLst>
          </p:cNvPr>
          <p:cNvSpPr>
            <a:spLocks noGrp="1"/>
          </p:cNvSpPr>
          <p:nvPr>
            <p:ph type="sldNum" sz="quarter" idx="12"/>
          </p:nvPr>
        </p:nvSpPr>
        <p:spPr/>
        <p:txBody>
          <a:bodyPr/>
          <a:lstStyle/>
          <a:p>
            <a:fld id="{0CFEC368-1D7A-4F81-ABF6-AE0E36BAF64C}" type="slidenum">
              <a:rPr lang="en-US" smtClean="0"/>
              <a:pPr/>
              <a:t>59</a:t>
            </a:fld>
            <a:endParaRPr lang="en-US"/>
          </a:p>
        </p:txBody>
      </p:sp>
      <p:sp>
        <p:nvSpPr>
          <p:cNvPr id="5" name="Footer Placeholder 4">
            <a:extLst>
              <a:ext uri="{FF2B5EF4-FFF2-40B4-BE49-F238E27FC236}">
                <a16:creationId xmlns:a16="http://schemas.microsoft.com/office/drawing/2014/main" id="{12A057EE-34DF-4061-9E7B-ED0F155B0ED4}"/>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78480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תיקון טעות נפוצה</a:t>
            </a:r>
            <a:endParaRPr lang="en-US"/>
          </a:p>
        </p:txBody>
      </p:sp>
      <p:sp>
        <p:nvSpPr>
          <p:cNvPr id="3" name="Text Placeholder 2"/>
          <p:cNvSpPr>
            <a:spLocks noGrp="1"/>
          </p:cNvSpPr>
          <p:nvPr>
            <p:ph type="body" idx="1"/>
          </p:nvPr>
        </p:nvSpPr>
        <p:spPr/>
        <p:txBody>
          <a:bodyPr/>
          <a:lstStyle/>
          <a:p>
            <a:r>
              <a:rPr lang="en-US" err="1"/>
              <a:t>read,write</a:t>
            </a:r>
            <a:endParaRPr lang="en-US"/>
          </a:p>
        </p:txBody>
      </p:sp>
      <p:sp>
        <p:nvSpPr>
          <p:cNvPr id="4" name="Content Placeholder 3"/>
          <p:cNvSpPr>
            <a:spLocks noGrp="1"/>
          </p:cNvSpPr>
          <p:nvPr>
            <p:ph sz="half" idx="2"/>
          </p:nvPr>
        </p:nvSpPr>
        <p:spPr/>
        <p:txBody>
          <a:bodyPr>
            <a:normAutofit fontScale="92500"/>
          </a:bodyPr>
          <a:lstStyle/>
          <a:p>
            <a:r>
              <a:rPr lang="he-IL" b="1" dirty="0"/>
              <a:t>קריאות מערכת</a:t>
            </a:r>
            <a:r>
              <a:rPr lang="he-IL" dirty="0"/>
              <a:t> ייעודיות לקריאה וכתיבה </a:t>
            </a:r>
            <a:r>
              <a:rPr lang="he-IL" b="1" dirty="0"/>
              <a:t>מהדיסק</a:t>
            </a:r>
            <a:r>
              <a:rPr lang="he-IL" dirty="0"/>
              <a:t>. </a:t>
            </a:r>
          </a:p>
          <a:p>
            <a:r>
              <a:rPr lang="he-IL" dirty="0"/>
              <a:t> מנגנון תוכנתי</a:t>
            </a:r>
          </a:p>
          <a:p>
            <a:r>
              <a:rPr lang="he-IL" dirty="0"/>
              <a:t>מורכבות מעשרות אלפי פקודות מכונה (למשל, שתורגמו מ-</a:t>
            </a:r>
            <a:r>
              <a:rPr lang="en-US" dirty="0"/>
              <a:t>C</a:t>
            </a:r>
            <a:r>
              <a:rPr lang="he-IL" dirty="0"/>
              <a:t>)</a:t>
            </a:r>
          </a:p>
          <a:p>
            <a:r>
              <a:rPr lang="he-IL" dirty="0"/>
              <a:t>נדירות יחסית</a:t>
            </a:r>
          </a:p>
          <a:p>
            <a:r>
              <a:rPr lang="he-IL" dirty="0"/>
              <a:t>עלות חישוב: כזמן הגישה לדיסק יחד עם פקודות מכונה רבות וגישות רבות לזיכרון כתוצאה מביצוע הקוד</a:t>
            </a:r>
            <a:endParaRPr lang="en-US" dirty="0"/>
          </a:p>
        </p:txBody>
      </p:sp>
      <p:sp>
        <p:nvSpPr>
          <p:cNvPr id="5" name="Text Placeholder 4"/>
          <p:cNvSpPr>
            <a:spLocks noGrp="1"/>
          </p:cNvSpPr>
          <p:nvPr>
            <p:ph type="body" sz="quarter" idx="3"/>
          </p:nvPr>
        </p:nvSpPr>
        <p:spPr/>
        <p:txBody>
          <a:bodyPr/>
          <a:lstStyle/>
          <a:p>
            <a:r>
              <a:rPr lang="en-US" err="1"/>
              <a:t>load,store</a:t>
            </a:r>
            <a:r>
              <a:rPr lang="en-US"/>
              <a:t> </a:t>
            </a:r>
          </a:p>
        </p:txBody>
      </p:sp>
      <p:sp>
        <p:nvSpPr>
          <p:cNvPr id="6" name="Content Placeholder 5"/>
          <p:cNvSpPr>
            <a:spLocks noGrp="1"/>
          </p:cNvSpPr>
          <p:nvPr>
            <p:ph sz="quarter" idx="4"/>
          </p:nvPr>
        </p:nvSpPr>
        <p:spPr/>
        <p:txBody>
          <a:bodyPr/>
          <a:lstStyle/>
          <a:p>
            <a:r>
              <a:rPr lang="he-IL" b="1" dirty="0"/>
              <a:t>פקודות מכונה </a:t>
            </a:r>
            <a:r>
              <a:rPr lang="he-IL" dirty="0"/>
              <a:t>ייעודיות לקריאה וכתיבה </a:t>
            </a:r>
            <a:r>
              <a:rPr lang="he-IL" b="1" dirty="0"/>
              <a:t>מה-</a:t>
            </a:r>
            <a:r>
              <a:rPr lang="en-US" b="1" dirty="0"/>
              <a:t>RAM</a:t>
            </a:r>
            <a:r>
              <a:rPr lang="he-IL" dirty="0"/>
              <a:t>.</a:t>
            </a:r>
          </a:p>
          <a:p>
            <a:r>
              <a:rPr lang="he-IL" dirty="0"/>
              <a:t>מנגנון חומרתי</a:t>
            </a:r>
          </a:p>
          <a:p>
            <a:r>
              <a:rPr lang="he-IL" dirty="0"/>
              <a:t>מרכיבות 30%-50% מפקודות המכונה בקוד ממוצע</a:t>
            </a:r>
          </a:p>
          <a:p>
            <a:r>
              <a:rPr lang="he-IL" dirty="0"/>
              <a:t>עלות חישוב: זמן הגישה </a:t>
            </a:r>
            <a:r>
              <a:rPr lang="he-IL" b="1" dirty="0"/>
              <a:t>לזיכרון</a:t>
            </a:r>
            <a:endParaRPr lang="en-US" dirty="0"/>
          </a:p>
        </p:txBody>
      </p:sp>
      <p:sp>
        <p:nvSpPr>
          <p:cNvPr id="7" name="Footer Placeholder 6"/>
          <p:cNvSpPr>
            <a:spLocks noGrp="1"/>
          </p:cNvSpPr>
          <p:nvPr>
            <p:ph type="ftr" sz="quarter" idx="11"/>
          </p:nvPr>
        </p:nvSpPr>
        <p:spPr/>
        <p:txBody>
          <a:bodyPr/>
          <a:lstStyle/>
          <a:p>
            <a:pPr algn="r"/>
            <a:r>
              <a:rPr lang="he-IL"/>
              <a:t>מערכות הפעלה - תרגול 10</a:t>
            </a:r>
            <a:endParaRPr lang="en-US"/>
          </a:p>
        </p:txBody>
      </p:sp>
      <p:sp>
        <p:nvSpPr>
          <p:cNvPr id="8" name="Slide Number Placeholder 7"/>
          <p:cNvSpPr>
            <a:spLocks noGrp="1"/>
          </p:cNvSpPr>
          <p:nvPr>
            <p:ph type="sldNum" sz="quarter" idx="12"/>
          </p:nvPr>
        </p:nvSpPr>
        <p:spPr/>
        <p:txBody>
          <a:bodyPr/>
          <a:lstStyle/>
          <a:p>
            <a:fld id="{0CFEC368-1D7A-4F81-ABF6-AE0E36BAF64C}" type="slidenum">
              <a:rPr lang="en-US" smtClean="0"/>
              <a:pPr/>
              <a:t>6</a:t>
            </a:fld>
            <a:endParaRPr lang="en-US"/>
          </a:p>
        </p:txBody>
      </p:sp>
    </p:spTree>
    <p:extLst>
      <p:ext uri="{BB962C8B-B14F-4D97-AF65-F5344CB8AC3E}">
        <p14:creationId xmlns:p14="http://schemas.microsoft.com/office/powerpoint/2010/main" val="222442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D8F4-A264-42BA-8109-855C403A2986}"/>
              </a:ext>
            </a:extLst>
          </p:cNvPr>
          <p:cNvSpPr>
            <a:spLocks noGrp="1"/>
          </p:cNvSpPr>
          <p:nvPr>
            <p:ph type="title"/>
          </p:nvPr>
        </p:nvSpPr>
        <p:spPr/>
        <p:txBody>
          <a:bodyPr/>
          <a:lstStyle/>
          <a:p>
            <a:r>
              <a:rPr lang="he-IL"/>
              <a:t>יתרונות וחסרונות דפים גדולים</a:t>
            </a:r>
            <a:endParaRPr lang="en-US"/>
          </a:p>
        </p:txBody>
      </p:sp>
      <p:sp>
        <p:nvSpPr>
          <p:cNvPr id="3" name="Text Placeholder 2">
            <a:extLst>
              <a:ext uri="{FF2B5EF4-FFF2-40B4-BE49-F238E27FC236}">
                <a16:creationId xmlns:a16="http://schemas.microsoft.com/office/drawing/2014/main" id="{AEA7CAC0-D4E3-41C9-B7CA-39A60FB8BC9D}"/>
              </a:ext>
            </a:extLst>
          </p:cNvPr>
          <p:cNvSpPr>
            <a:spLocks noGrp="1"/>
          </p:cNvSpPr>
          <p:nvPr>
            <p:ph type="body" idx="1"/>
          </p:nvPr>
        </p:nvSpPr>
        <p:spPr>
          <a:xfrm>
            <a:off x="457200" y="1539770"/>
            <a:ext cx="3931920" cy="639762"/>
          </a:xfrm>
        </p:spPr>
        <p:txBody>
          <a:bodyPr/>
          <a:lstStyle/>
          <a:p>
            <a:r>
              <a:rPr lang="he-IL"/>
              <a:t>יתרונות</a:t>
            </a:r>
            <a:endParaRPr lang="en-US"/>
          </a:p>
        </p:txBody>
      </p:sp>
      <p:sp>
        <p:nvSpPr>
          <p:cNvPr id="4" name="Content Placeholder 3">
            <a:extLst>
              <a:ext uri="{FF2B5EF4-FFF2-40B4-BE49-F238E27FC236}">
                <a16:creationId xmlns:a16="http://schemas.microsoft.com/office/drawing/2014/main" id="{CE11F856-E177-41B2-877D-F58E01A36C5A}"/>
              </a:ext>
            </a:extLst>
          </p:cNvPr>
          <p:cNvSpPr>
            <a:spLocks noGrp="1"/>
          </p:cNvSpPr>
          <p:nvPr>
            <p:ph sz="half" idx="2"/>
          </p:nvPr>
        </p:nvSpPr>
        <p:spPr>
          <a:xfrm>
            <a:off x="457200" y="2301770"/>
            <a:ext cx="3931920" cy="3951288"/>
          </a:xfrm>
        </p:spPr>
        <p:txBody>
          <a:bodyPr>
            <a:normAutofit fontScale="92500"/>
          </a:bodyPr>
          <a:lstStyle/>
          <a:p>
            <a:r>
              <a:rPr lang="he-IL" dirty="0"/>
              <a:t>משפרים ביצועים (מבחינת </a:t>
            </a:r>
            <a:r>
              <a:rPr lang="en-US" dirty="0"/>
              <a:t>throughput</a:t>
            </a:r>
            <a:r>
              <a:rPr lang="he-IL" dirty="0"/>
              <a:t>) כי הם מקטינים את התקורה של תרגום כתובות.</a:t>
            </a:r>
          </a:p>
          <a:p>
            <a:pPr lvl="1"/>
            <a:r>
              <a:rPr lang="he-IL" dirty="0"/>
              <a:t>מגדילים את יעילות ה-</a:t>
            </a:r>
            <a:r>
              <a:rPr lang="en-US" dirty="0"/>
              <a:t>TLB</a:t>
            </a:r>
            <a:r>
              <a:rPr lang="he-IL" dirty="0"/>
              <a:t> (כל כניסה ב-</a:t>
            </a:r>
            <a:r>
              <a:rPr lang="en-US" dirty="0"/>
              <a:t>TLB</a:t>
            </a:r>
            <a:r>
              <a:rPr lang="he-IL" dirty="0"/>
              <a:t> מכסה אזור זיכרון רחב יותר).</a:t>
            </a:r>
            <a:endParaRPr lang="en-US" dirty="0"/>
          </a:p>
          <a:p>
            <a:pPr lvl="1"/>
            <a:r>
              <a:rPr lang="he-IL" dirty="0"/>
              <a:t>מקצרים את ה- </a:t>
            </a:r>
            <a:r>
              <a:rPr lang="en-US" dirty="0"/>
              <a:t>page table walk</a:t>
            </a:r>
            <a:r>
              <a:rPr lang="he-IL" dirty="0"/>
              <a:t>.</a:t>
            </a:r>
          </a:p>
          <a:p>
            <a:pPr lvl="1"/>
            <a:r>
              <a:rPr lang="he-IL" b="1" dirty="0"/>
              <a:t>העשרה</a:t>
            </a:r>
            <a:r>
              <a:rPr lang="he-IL" dirty="0"/>
              <a:t>: מגדילים את יעילות </a:t>
            </a:r>
            <a:r>
              <a:rPr lang="en-US" dirty="0"/>
              <a:t>L1/L2/L3 caches</a:t>
            </a:r>
            <a:r>
              <a:rPr lang="he-IL" dirty="0"/>
              <a:t> (המטמונים שומרים את ה-</a:t>
            </a:r>
            <a:r>
              <a:rPr lang="en-US" dirty="0"/>
              <a:t>PTEs</a:t>
            </a:r>
            <a:r>
              <a:rPr lang="he-IL" dirty="0"/>
              <a:t>, ועבור דפים גדולים יש פחות </a:t>
            </a:r>
            <a:r>
              <a:rPr lang="en-US" dirty="0"/>
              <a:t>PTEs</a:t>
            </a:r>
            <a:r>
              <a:rPr lang="he-IL" dirty="0"/>
              <a:t>).</a:t>
            </a:r>
          </a:p>
        </p:txBody>
      </p:sp>
      <p:sp>
        <p:nvSpPr>
          <p:cNvPr id="5" name="Text Placeholder 4">
            <a:extLst>
              <a:ext uri="{FF2B5EF4-FFF2-40B4-BE49-F238E27FC236}">
                <a16:creationId xmlns:a16="http://schemas.microsoft.com/office/drawing/2014/main" id="{47A97F61-F7D5-428F-951E-9A4E7709C294}"/>
              </a:ext>
            </a:extLst>
          </p:cNvPr>
          <p:cNvSpPr>
            <a:spLocks noGrp="1"/>
          </p:cNvSpPr>
          <p:nvPr>
            <p:ph type="body" sz="quarter" idx="3"/>
          </p:nvPr>
        </p:nvSpPr>
        <p:spPr>
          <a:xfrm>
            <a:off x="4754880" y="1539770"/>
            <a:ext cx="3931920" cy="639762"/>
          </a:xfrm>
        </p:spPr>
        <p:txBody>
          <a:bodyPr/>
          <a:lstStyle/>
          <a:p>
            <a:r>
              <a:rPr lang="he-IL"/>
              <a:t>חסרונות</a:t>
            </a:r>
            <a:endParaRPr lang="en-US"/>
          </a:p>
        </p:txBody>
      </p:sp>
      <p:sp>
        <p:nvSpPr>
          <p:cNvPr id="6" name="Content Placeholder 5">
            <a:extLst>
              <a:ext uri="{FF2B5EF4-FFF2-40B4-BE49-F238E27FC236}">
                <a16:creationId xmlns:a16="http://schemas.microsoft.com/office/drawing/2014/main" id="{ABBEB6AA-F7BE-4B73-BD55-607E0EC77110}"/>
              </a:ext>
            </a:extLst>
          </p:cNvPr>
          <p:cNvSpPr>
            <a:spLocks noGrp="1"/>
          </p:cNvSpPr>
          <p:nvPr>
            <p:ph sz="quarter" idx="4"/>
          </p:nvPr>
        </p:nvSpPr>
        <p:spPr>
          <a:xfrm>
            <a:off x="4754880" y="2301769"/>
            <a:ext cx="3931920" cy="4288971"/>
          </a:xfrm>
        </p:spPr>
        <p:txBody>
          <a:bodyPr>
            <a:normAutofit fontScale="92500" lnSpcReduction="20000"/>
          </a:bodyPr>
          <a:lstStyle/>
          <a:p>
            <a:r>
              <a:rPr lang="he-IL" dirty="0"/>
              <a:t>עלולים ליצור פרגמנטציה</a:t>
            </a:r>
            <a:r>
              <a:rPr lang="he-IL" b="1" dirty="0"/>
              <a:t> </a:t>
            </a:r>
            <a:r>
              <a:rPr lang="he-IL" dirty="0"/>
              <a:t>פנימית, כלומר לבזבז זיכרון בתוך הדפים.</a:t>
            </a:r>
          </a:p>
          <a:p>
            <a:pPr lvl="1"/>
            <a:r>
              <a:rPr lang="he-IL" dirty="0"/>
              <a:t>לדוגמה: תהליכים קטנים ידרשו </a:t>
            </a:r>
            <a:r>
              <a:rPr lang="en-US" dirty="0"/>
              <a:t>2MB+2MB</a:t>
            </a:r>
            <a:r>
              <a:rPr lang="he-IL" dirty="0"/>
              <a:t> במקום רק </a:t>
            </a:r>
            <a:r>
              <a:rPr lang="en-US" dirty="0"/>
              <a:t>4KB+4KB</a:t>
            </a:r>
            <a:r>
              <a:rPr lang="he-IL" dirty="0"/>
              <a:t> למחסנית ולערימה.</a:t>
            </a:r>
          </a:p>
          <a:p>
            <a:r>
              <a:rPr lang="he-IL" dirty="0"/>
              <a:t>שימוש בדפים גדולים לצד דפים קטנים יוצר פרגמנטציה חיצונית, כלומר מחסור בזיכרון רציף.</a:t>
            </a:r>
          </a:p>
          <a:p>
            <a:pPr lvl="1"/>
            <a:r>
              <a:rPr lang="he-IL" dirty="0"/>
              <a:t>מערכת ההפעלה תתקשה למצוא "חורים" לדפים הגדולים.</a:t>
            </a:r>
          </a:p>
          <a:p>
            <a:r>
              <a:rPr lang="he-IL" dirty="0"/>
              <a:t>פוגעים בביצועים (מבחינת </a:t>
            </a:r>
            <a:r>
              <a:rPr lang="en-US" dirty="0"/>
              <a:t>latency</a:t>
            </a:r>
            <a:r>
              <a:rPr lang="he-IL" dirty="0"/>
              <a:t>).</a:t>
            </a:r>
          </a:p>
          <a:p>
            <a:pPr lvl="1"/>
            <a:r>
              <a:rPr lang="he-IL" dirty="0"/>
              <a:t>לדוגמה: </a:t>
            </a:r>
            <a:r>
              <a:rPr lang="en-US" dirty="0"/>
              <a:t>page fault</a:t>
            </a:r>
            <a:r>
              <a:rPr lang="he-IL" dirty="0"/>
              <a:t> יהיה ארוך יותר (יעתיק דף גדול יותר מהדיסק ל-</a:t>
            </a:r>
            <a:r>
              <a:rPr lang="en-US" dirty="0"/>
              <a:t>page cache</a:t>
            </a:r>
            <a:r>
              <a:rPr lang="he-IL" dirty="0"/>
              <a:t>).</a:t>
            </a:r>
          </a:p>
        </p:txBody>
      </p:sp>
      <p:sp>
        <p:nvSpPr>
          <p:cNvPr id="9" name="Slide Number Placeholder 8">
            <a:extLst>
              <a:ext uri="{FF2B5EF4-FFF2-40B4-BE49-F238E27FC236}">
                <a16:creationId xmlns:a16="http://schemas.microsoft.com/office/drawing/2014/main" id="{6EBAE6E0-47B6-4553-BEDE-DB37155B5258}"/>
              </a:ext>
            </a:extLst>
          </p:cNvPr>
          <p:cNvSpPr>
            <a:spLocks noGrp="1"/>
          </p:cNvSpPr>
          <p:nvPr>
            <p:ph type="sldNum" sz="quarter" idx="12"/>
          </p:nvPr>
        </p:nvSpPr>
        <p:spPr/>
        <p:txBody>
          <a:bodyPr/>
          <a:lstStyle/>
          <a:p>
            <a:fld id="{0CFEC368-1D7A-4F81-ABF6-AE0E36BAF64C}" type="slidenum">
              <a:rPr lang="en-US" smtClean="0"/>
              <a:pPr/>
              <a:t>60</a:t>
            </a:fld>
            <a:endParaRPr lang="en-US"/>
          </a:p>
        </p:txBody>
      </p:sp>
      <p:sp>
        <p:nvSpPr>
          <p:cNvPr id="8" name="Footer Placeholder 7">
            <a:extLst>
              <a:ext uri="{FF2B5EF4-FFF2-40B4-BE49-F238E27FC236}">
                <a16:creationId xmlns:a16="http://schemas.microsoft.com/office/drawing/2014/main" id="{54D61562-CF93-472A-893A-51EB69D7C21A}"/>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69242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EEA6-8147-4937-A1C2-47520B25DDB6}"/>
              </a:ext>
            </a:extLst>
          </p:cNvPr>
          <p:cNvSpPr>
            <a:spLocks noGrp="1"/>
          </p:cNvSpPr>
          <p:nvPr>
            <p:ph type="title"/>
          </p:nvPr>
        </p:nvSpPr>
        <p:spPr/>
        <p:txBody>
          <a:bodyPr/>
          <a:lstStyle/>
          <a:p>
            <a:r>
              <a:rPr lang="he-IL" dirty="0"/>
              <a:t>איך זורקים מילים שלמדנו בסרטים</a:t>
            </a:r>
            <a:endParaRPr lang="en-US" dirty="0"/>
          </a:p>
        </p:txBody>
      </p:sp>
      <p:pic>
        <p:nvPicPr>
          <p:cNvPr id="6" name="Online Media 5" title="The Social Network - Classroom Scene">
            <a:hlinkClick r:id="" action="ppaction://media"/>
            <a:extLst>
              <a:ext uri="{FF2B5EF4-FFF2-40B4-BE49-F238E27FC236}">
                <a16:creationId xmlns:a16="http://schemas.microsoft.com/office/drawing/2014/main" id="{9673533D-180F-48F7-8AB6-7C012DF1B4E4}"/>
              </a:ext>
            </a:extLst>
          </p:cNvPr>
          <p:cNvPicPr>
            <a:picLocks noGrp="1" noRot="1" noChangeAspect="1"/>
          </p:cNvPicPr>
          <p:nvPr>
            <p:ph idx="1"/>
            <a:videoFile r:link="rId1"/>
          </p:nvPr>
        </p:nvPicPr>
        <p:blipFill>
          <a:blip r:embed="rId4"/>
          <a:stretch>
            <a:fillRect/>
          </a:stretch>
        </p:blipFill>
        <p:spPr>
          <a:xfrm>
            <a:off x="1319213" y="1600200"/>
            <a:ext cx="6507162" cy="4876800"/>
          </a:xfrm>
          <a:prstGeom prst="rect">
            <a:avLst/>
          </a:prstGeom>
        </p:spPr>
      </p:pic>
      <p:sp>
        <p:nvSpPr>
          <p:cNvPr id="4" name="Footer Placeholder 3">
            <a:extLst>
              <a:ext uri="{FF2B5EF4-FFF2-40B4-BE49-F238E27FC236}">
                <a16:creationId xmlns:a16="http://schemas.microsoft.com/office/drawing/2014/main" id="{0D44EA58-E7E0-44FB-A2CF-7E7D9930B0FC}"/>
              </a:ext>
            </a:extLst>
          </p:cNvPr>
          <p:cNvSpPr>
            <a:spLocks noGrp="1"/>
          </p:cNvSpPr>
          <p:nvPr>
            <p:ph type="ftr" sz="quarter" idx="11"/>
          </p:nvPr>
        </p:nvSpPr>
        <p:spPr/>
        <p:txBody>
          <a:bodyPr/>
          <a:lstStyle/>
          <a:p>
            <a:pPr algn="r"/>
            <a:r>
              <a:rPr lang="he-IL"/>
              <a:t>מערכות הפעלה - תרגול 10</a:t>
            </a:r>
            <a:endParaRPr lang="en-US"/>
          </a:p>
        </p:txBody>
      </p:sp>
      <p:sp>
        <p:nvSpPr>
          <p:cNvPr id="5" name="Slide Number Placeholder 4">
            <a:extLst>
              <a:ext uri="{FF2B5EF4-FFF2-40B4-BE49-F238E27FC236}">
                <a16:creationId xmlns:a16="http://schemas.microsoft.com/office/drawing/2014/main" id="{2075D610-5F54-4B45-8BD9-F806E077339F}"/>
              </a:ext>
            </a:extLst>
          </p:cNvPr>
          <p:cNvSpPr>
            <a:spLocks noGrp="1"/>
          </p:cNvSpPr>
          <p:nvPr>
            <p:ph type="sldNum" sz="quarter" idx="12"/>
          </p:nvPr>
        </p:nvSpPr>
        <p:spPr/>
        <p:txBody>
          <a:bodyPr/>
          <a:lstStyle/>
          <a:p>
            <a:fld id="{0CFEC368-1D7A-4F81-ABF6-AE0E36BAF64C}" type="slidenum">
              <a:rPr lang="en-US" smtClean="0"/>
              <a:pPr/>
              <a:t>61</a:t>
            </a:fld>
            <a:endParaRPr lang="en-US"/>
          </a:p>
        </p:txBody>
      </p:sp>
    </p:spTree>
    <p:extLst>
      <p:ext uri="{BB962C8B-B14F-4D97-AF65-F5344CB8AC3E}">
        <p14:creationId xmlns:p14="http://schemas.microsoft.com/office/powerpoint/2010/main" val="12741864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4EBC-5D6B-4309-AE23-2FD6ABB734B3}"/>
              </a:ext>
            </a:extLst>
          </p:cNvPr>
          <p:cNvSpPr>
            <a:spLocks noGrp="1"/>
          </p:cNvSpPr>
          <p:nvPr>
            <p:ph type="title"/>
          </p:nvPr>
        </p:nvSpPr>
        <p:spPr/>
        <p:txBody>
          <a:bodyPr>
            <a:normAutofit/>
          </a:bodyPr>
          <a:lstStyle/>
          <a:p>
            <a:r>
              <a:rPr lang="en-US"/>
              <a:t>Segmentation</a:t>
            </a:r>
          </a:p>
        </p:txBody>
      </p:sp>
      <p:sp>
        <p:nvSpPr>
          <p:cNvPr id="3" name="Text Placeholder 2">
            <a:extLst>
              <a:ext uri="{FF2B5EF4-FFF2-40B4-BE49-F238E27FC236}">
                <a16:creationId xmlns:a16="http://schemas.microsoft.com/office/drawing/2014/main" id="{491C9E9C-7D12-4976-AA4B-9D842A170A17}"/>
              </a:ext>
            </a:extLst>
          </p:cNvPr>
          <p:cNvSpPr>
            <a:spLocks noGrp="1"/>
          </p:cNvSpPr>
          <p:nvPr>
            <p:ph type="body" idx="1"/>
          </p:nvPr>
        </p:nvSpPr>
        <p:spPr/>
        <p:txBody>
          <a:bodyPr/>
          <a:lstStyle/>
          <a:p>
            <a:r>
              <a:rPr lang="he-IL"/>
              <a:t>זיכרון וירטואלי מבוסס סגמנטים</a:t>
            </a:r>
            <a:endParaRPr lang="en-US"/>
          </a:p>
        </p:txBody>
      </p:sp>
      <p:sp>
        <p:nvSpPr>
          <p:cNvPr id="5" name="Footer Placeholder 4">
            <a:extLst>
              <a:ext uri="{FF2B5EF4-FFF2-40B4-BE49-F238E27FC236}">
                <a16:creationId xmlns:a16="http://schemas.microsoft.com/office/drawing/2014/main" id="{521F2CA0-C361-446A-B966-95BF8A3EE8A9}"/>
              </a:ext>
            </a:extLst>
          </p:cNvPr>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a:extLst>
              <a:ext uri="{FF2B5EF4-FFF2-40B4-BE49-F238E27FC236}">
                <a16:creationId xmlns:a16="http://schemas.microsoft.com/office/drawing/2014/main" id="{B97D9FCC-B775-4826-B246-7C3D4DBBBD84}"/>
              </a:ext>
            </a:extLst>
          </p:cNvPr>
          <p:cNvSpPr>
            <a:spLocks noGrp="1"/>
          </p:cNvSpPr>
          <p:nvPr>
            <p:ph type="sldNum" sz="quarter" idx="12"/>
          </p:nvPr>
        </p:nvSpPr>
        <p:spPr/>
        <p:txBody>
          <a:bodyPr/>
          <a:lstStyle/>
          <a:p>
            <a:fld id="{0CFEC368-1D7A-4F81-ABF6-AE0E36BAF64C}" type="slidenum">
              <a:rPr lang="en-US" smtClean="0"/>
              <a:pPr/>
              <a:t>62</a:t>
            </a:fld>
            <a:endParaRPr lang="en-US"/>
          </a:p>
        </p:txBody>
      </p:sp>
      <p:graphicFrame>
        <p:nvGraphicFramePr>
          <p:cNvPr id="4" name="Object 3">
            <a:extLst>
              <a:ext uri="{FF2B5EF4-FFF2-40B4-BE49-F238E27FC236}">
                <a16:creationId xmlns:a16="http://schemas.microsoft.com/office/drawing/2014/main" id="{6A59392F-5C70-4323-900A-530684ED325C}"/>
              </a:ext>
            </a:extLst>
          </p:cNvPr>
          <p:cNvGraphicFramePr>
            <a:graphicFrameLocks noChangeAspect="1"/>
          </p:cNvGraphicFramePr>
          <p:nvPr>
            <p:extLst>
              <p:ext uri="{D42A27DB-BD31-4B8C-83A1-F6EECF244321}">
                <p14:modId xmlns:p14="http://schemas.microsoft.com/office/powerpoint/2010/main" val="698177840"/>
              </p:ext>
            </p:extLst>
          </p:nvPr>
        </p:nvGraphicFramePr>
        <p:xfrm>
          <a:off x="9915525" y="7010400"/>
          <a:ext cx="534988" cy="439738"/>
        </p:xfrm>
        <a:graphic>
          <a:graphicData uri="http://schemas.openxmlformats.org/presentationml/2006/ole">
            <mc:AlternateContent xmlns:mc="http://schemas.openxmlformats.org/markup-compatibility/2006">
              <mc:Choice xmlns:v="urn:schemas-microsoft-com:vml" Requires="v">
                <p:oleObj spid="_x0000_s2050" name="Packager Shell Object" showAsIcon="1" r:id="rId4" imgW="535320" imgH="439560" progId="Package">
                  <p:embed/>
                </p:oleObj>
              </mc:Choice>
              <mc:Fallback>
                <p:oleObj name="Packager Shell Object" showAsIcon="1" r:id="rId4" imgW="535320" imgH="439560" progId="Package">
                  <p:embed/>
                  <p:pic>
                    <p:nvPicPr>
                      <p:cNvPr id="4" name="Object 3">
                        <a:extLst>
                          <a:ext uri="{FF2B5EF4-FFF2-40B4-BE49-F238E27FC236}">
                            <a16:creationId xmlns:a16="http://schemas.microsoft.com/office/drawing/2014/main" id="{6A59392F-5C70-4323-900A-530684ED325C}"/>
                          </a:ext>
                        </a:extLst>
                      </p:cNvPr>
                      <p:cNvPicPr/>
                      <p:nvPr/>
                    </p:nvPicPr>
                    <p:blipFill>
                      <a:blip r:embed="rId5"/>
                      <a:stretch>
                        <a:fillRect/>
                      </a:stretch>
                    </p:blipFill>
                    <p:spPr>
                      <a:xfrm>
                        <a:off x="9915525" y="7010400"/>
                        <a:ext cx="534988" cy="439738"/>
                      </a:xfrm>
                      <a:prstGeom prst="rect">
                        <a:avLst/>
                      </a:prstGeom>
                    </p:spPr>
                  </p:pic>
                </p:oleObj>
              </mc:Fallback>
            </mc:AlternateContent>
          </a:graphicData>
        </a:graphic>
      </p:graphicFrame>
    </p:spTree>
    <p:extLst>
      <p:ext uri="{BB962C8B-B14F-4D97-AF65-F5344CB8AC3E}">
        <p14:creationId xmlns:p14="http://schemas.microsoft.com/office/powerpoint/2010/main" val="14728384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1583523" y="1600199"/>
            <a:ext cx="5976954" cy="4450265"/>
          </a:xfrm>
          <a:prstGeom prst="rect">
            <a:avLst/>
          </a:prstGeom>
        </p:spPr>
      </p:pic>
      <p:sp>
        <p:nvSpPr>
          <p:cNvPr id="3" name="Footer Placeholder 2">
            <a:extLst>
              <a:ext uri="{FF2B5EF4-FFF2-40B4-BE49-F238E27FC236}">
                <a16:creationId xmlns:a16="http://schemas.microsoft.com/office/drawing/2014/main" id="{9E0F0BB2-D8E9-4396-ADFF-0F14327906D8}"/>
              </a:ext>
            </a:extLst>
          </p:cNvPr>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a:extLst>
              <a:ext uri="{FF2B5EF4-FFF2-40B4-BE49-F238E27FC236}">
                <a16:creationId xmlns:a16="http://schemas.microsoft.com/office/drawing/2014/main" id="{35C098E2-D7F9-469E-BF7C-2364A6555C25}"/>
              </a:ext>
            </a:extLst>
          </p:cNvPr>
          <p:cNvSpPr>
            <a:spLocks noGrp="1"/>
          </p:cNvSpPr>
          <p:nvPr>
            <p:ph type="sldNum" sz="quarter" idx="12"/>
          </p:nvPr>
        </p:nvSpPr>
        <p:spPr/>
        <p:txBody>
          <a:bodyPr/>
          <a:lstStyle/>
          <a:p>
            <a:fld id="{0CFEC368-1D7A-4F81-ABF6-AE0E36BAF64C}" type="slidenum">
              <a:rPr lang="en-US" smtClean="0"/>
              <a:pPr/>
              <a:t>63</a:t>
            </a:fld>
            <a:endParaRPr lang="en-US"/>
          </a:p>
        </p:txBody>
      </p:sp>
      <p:sp>
        <p:nvSpPr>
          <p:cNvPr id="2" name="Title 1">
            <a:extLst>
              <a:ext uri="{FF2B5EF4-FFF2-40B4-BE49-F238E27FC236}">
                <a16:creationId xmlns:a16="http://schemas.microsoft.com/office/drawing/2014/main" id="{6A40C0C9-9073-4D6C-A3C3-D63AAD446C8F}"/>
              </a:ext>
            </a:extLst>
          </p:cNvPr>
          <p:cNvSpPr>
            <a:spLocks noGrp="1"/>
          </p:cNvSpPr>
          <p:nvPr>
            <p:ph type="title" idx="4294967295"/>
          </p:nvPr>
        </p:nvSpPr>
        <p:spPr>
          <a:xfrm>
            <a:off x="0" y="533400"/>
            <a:ext cx="8229600" cy="990600"/>
          </a:xfrm>
        </p:spPr>
        <p:txBody>
          <a:bodyPr/>
          <a:lstStyle/>
          <a:p>
            <a:r>
              <a:rPr lang="he-IL"/>
              <a:t>מימוש זיכרון וירטואלי במעבדי </a:t>
            </a:r>
            <a:r>
              <a:rPr lang="en-US"/>
              <a:t>IA-32</a:t>
            </a:r>
          </a:p>
        </p:txBody>
      </p:sp>
      <p:sp>
        <p:nvSpPr>
          <p:cNvPr id="7" name="Rectangle: Rounded Corners 6">
            <a:extLst>
              <a:ext uri="{FF2B5EF4-FFF2-40B4-BE49-F238E27FC236}">
                <a16:creationId xmlns:a16="http://schemas.microsoft.com/office/drawing/2014/main" id="{1124004B-8804-404F-B54D-D80F256FD2B5}"/>
              </a:ext>
            </a:extLst>
          </p:cNvPr>
          <p:cNvSpPr/>
          <p:nvPr/>
        </p:nvSpPr>
        <p:spPr>
          <a:xfrm>
            <a:off x="1612884" y="1524001"/>
            <a:ext cx="2557182" cy="4480560"/>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77972B7-6BD4-46A9-8FA1-10FA67EEC25A}"/>
              </a:ext>
            </a:extLst>
          </p:cNvPr>
          <p:cNvSpPr/>
          <p:nvPr/>
        </p:nvSpPr>
        <p:spPr>
          <a:xfrm>
            <a:off x="4225636" y="1524001"/>
            <a:ext cx="3200400" cy="4480560"/>
          </a:xfrm>
          <a:prstGeom prst="roundRect">
            <a:avLst/>
          </a:prstGeom>
          <a:noFill/>
          <a:ln w="38100">
            <a:headEnd type="none" w="med" len="med"/>
            <a:tailEnd type="none" w="med" len="med"/>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Rectangle 8"/>
          <p:cNvSpPr/>
          <p:nvPr/>
        </p:nvSpPr>
        <p:spPr>
          <a:xfrm rot="572703">
            <a:off x="3352293" y="1739958"/>
            <a:ext cx="3946913" cy="707886"/>
          </a:xfrm>
          <a:prstGeom prst="rect">
            <a:avLst/>
          </a:prstGeom>
          <a:noFill/>
        </p:spPr>
        <p:txBody>
          <a:bodyPr wrap="none" lIns="91440" tIns="45720" rIns="91440" bIns="45720">
            <a:spAutoFit/>
          </a:bodyPr>
          <a:lstStyle/>
          <a:p>
            <a:pPr algn="ctr"/>
            <a:r>
              <a:rPr lang="he-IL" sz="4000">
                <a:ln w="0"/>
                <a:effectLst>
                  <a:outerShdw blurRad="38100" dist="19050" dir="2700000" algn="tl" rotWithShape="0">
                    <a:schemeClr val="dk1">
                      <a:alpha val="40000"/>
                    </a:schemeClr>
                  </a:outerShdw>
                </a:effectLst>
              </a:rPr>
              <a:t>תרגום בשני שלבים</a:t>
            </a:r>
            <a:endParaRPr lang="en-US" sz="4000">
              <a:ln w="0"/>
              <a:effectLst>
                <a:outerShdw blurRad="38100" dist="19050" dir="2700000" algn="tl" rotWithShape="0">
                  <a:schemeClr val="dk1">
                    <a:alpha val="40000"/>
                  </a:schemeClr>
                </a:outerShdw>
              </a:effectLst>
            </a:endParaRPr>
          </a:p>
        </p:txBody>
      </p:sp>
      <p:sp>
        <p:nvSpPr>
          <p:cNvPr id="10" name="Title 1">
            <a:extLst>
              <a:ext uri="{FF2B5EF4-FFF2-40B4-BE49-F238E27FC236}">
                <a16:creationId xmlns:a16="http://schemas.microsoft.com/office/drawing/2014/main" id="{6A40C0C9-9073-4D6C-A3C3-D63AAD446C8F}"/>
              </a:ext>
            </a:extLst>
          </p:cNvPr>
          <p:cNvSpPr txBox="1">
            <a:spLocks/>
          </p:cNvSpPr>
          <p:nvPr/>
        </p:nvSpPr>
        <p:spPr>
          <a:xfrm>
            <a:off x="4558481" y="5931194"/>
            <a:ext cx="2651760" cy="822960"/>
          </a:xfrm>
          <a:prstGeom prst="rect">
            <a:avLst/>
          </a:prstGeom>
        </p:spPr>
        <p:txBody>
          <a:bodyPr vert="horz" lIns="91440" tIns="45720" rIns="91440" bIns="45720" rtlCol="0" anchor="ctr">
            <a:normAutofit/>
          </a:bodyPr>
          <a:lstStyle>
            <a:lvl1pPr algn="r" defTabSz="914400" rtl="1" eaLnBrk="1" latinLnBrk="0" hangingPunct="1">
              <a:spcBef>
                <a:spcPct val="0"/>
              </a:spcBef>
              <a:buNone/>
              <a:defRPr sz="4000" kern="1200" spc="-100" baseline="0">
                <a:solidFill>
                  <a:schemeClr val="tx2"/>
                </a:solidFill>
                <a:latin typeface="+mj-lt"/>
                <a:ea typeface="+mj-ea"/>
                <a:cs typeface="+mj-cs"/>
              </a:defRPr>
            </a:lvl1pPr>
          </a:lstStyle>
          <a:p>
            <a:pPr algn="ctr" rtl="0"/>
            <a:r>
              <a:rPr lang="en-US" sz="3600" b="1">
                <a:solidFill>
                  <a:srgbClr val="0070C0"/>
                </a:solidFill>
              </a:rPr>
              <a:t>Paging</a:t>
            </a:r>
            <a:endParaRPr lang="en-US" b="1">
              <a:solidFill>
                <a:srgbClr val="0070C0"/>
              </a:solidFill>
            </a:endParaRPr>
          </a:p>
        </p:txBody>
      </p:sp>
      <p:sp>
        <p:nvSpPr>
          <p:cNvPr id="11" name="Title 1">
            <a:extLst>
              <a:ext uri="{FF2B5EF4-FFF2-40B4-BE49-F238E27FC236}">
                <a16:creationId xmlns:a16="http://schemas.microsoft.com/office/drawing/2014/main" id="{6A40C0C9-9073-4D6C-A3C3-D63AAD446C8F}"/>
              </a:ext>
            </a:extLst>
          </p:cNvPr>
          <p:cNvSpPr txBox="1">
            <a:spLocks/>
          </p:cNvSpPr>
          <p:nvPr/>
        </p:nvSpPr>
        <p:spPr>
          <a:xfrm>
            <a:off x="1318952" y="5931194"/>
            <a:ext cx="3291840" cy="822960"/>
          </a:xfrm>
          <a:prstGeom prst="rect">
            <a:avLst/>
          </a:prstGeom>
        </p:spPr>
        <p:txBody>
          <a:bodyPr vert="horz" lIns="91440" tIns="45720" rIns="91440" bIns="45720" rtlCol="0" anchor="ctr">
            <a:normAutofit/>
          </a:bodyPr>
          <a:lstStyle>
            <a:lvl1pPr algn="r" defTabSz="914400" rtl="1" eaLnBrk="1" latinLnBrk="0" hangingPunct="1">
              <a:spcBef>
                <a:spcPct val="0"/>
              </a:spcBef>
              <a:buNone/>
              <a:defRPr sz="4000" kern="1200" spc="-100" baseline="0">
                <a:solidFill>
                  <a:schemeClr val="tx2"/>
                </a:solidFill>
                <a:latin typeface="+mj-lt"/>
                <a:ea typeface="+mj-ea"/>
                <a:cs typeface="+mj-cs"/>
              </a:defRPr>
            </a:lvl1pPr>
          </a:lstStyle>
          <a:p>
            <a:pPr algn="ctr" rtl="0"/>
            <a:r>
              <a:rPr lang="en-US" sz="3600" b="1" dirty="0">
                <a:solidFill>
                  <a:srgbClr val="0070C0"/>
                </a:solidFill>
              </a:rPr>
              <a:t>Segmentation</a:t>
            </a:r>
          </a:p>
        </p:txBody>
      </p:sp>
    </p:spTree>
    <p:extLst>
      <p:ext uri="{BB962C8B-B14F-4D97-AF65-F5344CB8AC3E}">
        <p14:creationId xmlns:p14="http://schemas.microsoft.com/office/powerpoint/2010/main" val="65009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p:bldP spid="11"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47CE6-0F78-4C86-B7E2-B75CBFB0B50C}"/>
              </a:ext>
            </a:extLst>
          </p:cNvPr>
          <p:cNvSpPr>
            <a:spLocks noGrp="1"/>
          </p:cNvSpPr>
          <p:nvPr>
            <p:ph type="title"/>
          </p:nvPr>
        </p:nvSpPr>
        <p:spPr/>
        <p:txBody>
          <a:bodyPr/>
          <a:lstStyle/>
          <a:p>
            <a:r>
              <a:rPr lang="he-IL"/>
              <a:t>העשרה: סגמנטים במעבדי 8086</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C161F0-0690-4485-8848-3F2F282464CA}"/>
                  </a:ext>
                </a:extLst>
              </p:cNvPr>
              <p:cNvSpPr>
                <a:spLocks noGrp="1"/>
              </p:cNvSpPr>
              <p:nvPr>
                <p:ph idx="1"/>
              </p:nvPr>
            </p:nvSpPr>
            <p:spPr/>
            <p:txBody>
              <a:bodyPr>
                <a:normAutofit fontScale="92500" lnSpcReduction="20000"/>
              </a:bodyPr>
              <a:lstStyle/>
              <a:p>
                <a:r>
                  <a:rPr lang="he-IL" dirty="0"/>
                  <a:t>בשנת 1978 הוציאה אינטל לשוק את מעבד 8086.</a:t>
                </a:r>
              </a:p>
              <a:p>
                <a:r>
                  <a:rPr lang="he-IL" dirty="0"/>
                  <a:t>זהו מעבד 16 ביט, כלומר מאפשר לגשת לזיכרון לפי כתובות ברוחב 16 ביט </a:t>
                </a:r>
                <a:r>
                  <a:rPr lang="he-IL" dirty="0">
                    <a:sym typeface="Wingdings" panose="05000000000000000000" pitchFamily="2" charset="2"/>
                  </a:rPr>
                  <a:t></a:t>
                </a:r>
                <a:r>
                  <a:rPr lang="he-IL" dirty="0"/>
                  <a:t> מרחב הכתובות המתאים: </a:t>
                </a:r>
                <a14:m>
                  <m:oMath xmlns:m="http://schemas.openxmlformats.org/officeDocument/2006/math">
                    <m:sSup>
                      <m:sSupPr>
                        <m:ctrlPr>
                          <a:rPr lang="he-IL" b="0" i="1" smtClean="0">
                            <a:latin typeface="Cambria Math" panose="02040503050406030204" pitchFamily="18" charset="0"/>
                          </a:rPr>
                        </m:ctrlPr>
                      </m:sSupPr>
                      <m:e>
                        <m:r>
                          <a:rPr lang="he-IL" b="0" i="1" smtClean="0">
                            <a:latin typeface="Cambria Math" panose="02040503050406030204" pitchFamily="18" charset="0"/>
                          </a:rPr>
                          <m:t>64</m:t>
                        </m:r>
                        <m:r>
                          <a:rPr lang="en-US" b="0" i="1" smtClean="0">
                            <a:latin typeface="Cambria Math" panose="02040503050406030204" pitchFamily="18" charset="0"/>
                          </a:rPr>
                          <m:t>𝐾𝐵</m:t>
                        </m:r>
                        <m:r>
                          <a:rPr lang="he-IL" b="0" i="1" smtClean="0">
                            <a:latin typeface="Cambria Math" panose="02040503050406030204" pitchFamily="18" charset="0"/>
                          </a:rPr>
                          <m:t>=</m:t>
                        </m:r>
                        <m:r>
                          <a:rPr lang="he-IL" b="0" i="1" smtClean="0">
                            <a:latin typeface="Cambria Math" panose="02040503050406030204" pitchFamily="18" charset="0"/>
                          </a:rPr>
                          <m:t>2</m:t>
                        </m:r>
                      </m:e>
                      <m:sup>
                        <m:r>
                          <a:rPr lang="he-IL" b="0" i="1" smtClean="0">
                            <a:latin typeface="Cambria Math" panose="02040503050406030204" pitchFamily="18" charset="0"/>
                          </a:rPr>
                          <m:t>16</m:t>
                        </m:r>
                      </m:sup>
                    </m:sSup>
                  </m:oMath>
                </a14:m>
                <a:r>
                  <a:rPr lang="he-IL" dirty="0"/>
                  <a:t> .</a:t>
                </a:r>
              </a:p>
              <a:p>
                <a:r>
                  <a:rPr lang="he-IL" dirty="0"/>
                  <a:t>כדי לתמוך בשבבי זיכרון עם נפח &gt; </a:t>
                </a:r>
                <a:r>
                  <a:rPr lang="en-US" dirty="0"/>
                  <a:t>64KB</a:t>
                </a:r>
                <a:r>
                  <a:rPr lang="he-IL" dirty="0"/>
                  <a:t>, מעבדי 8086 פעלו במצב "</a:t>
                </a:r>
                <a:r>
                  <a:rPr lang="en-US" b="1" dirty="0">
                    <a:solidFill>
                      <a:srgbClr val="0000FF"/>
                    </a:solidFill>
                  </a:rPr>
                  <a:t>real mode</a:t>
                </a:r>
                <a:r>
                  <a:rPr lang="he-IL" dirty="0"/>
                  <a:t>" שבו הכתובת הוירטואלית (16 ביט) מתווספת לכתובת בסיס הסגמנט – הכתובת הרשומה ברגיסטר הסגמנט מוכפלת ב-16 לתוך וקטור היכול להכיל 20+ ביטים</a:t>
                </a:r>
                <a:r>
                  <a:rPr lang="he-IL" dirty="0">
                    <a:sym typeface="Wingdings" panose="05000000000000000000" pitchFamily="2" charset="2"/>
                  </a:rPr>
                  <a:t> </a:t>
                </a:r>
                <a:r>
                  <a:rPr lang="he-IL" dirty="0"/>
                  <a:t>מרחב הזיכרון הנגיש הוא לכן בגודל </a:t>
                </a:r>
                <a:r>
                  <a:rPr lang="en-US" dirty="0"/>
                  <a:t>1MB</a:t>
                </a:r>
                <a:r>
                  <a:rPr lang="he-IL" dirty="0"/>
                  <a:t>.</a:t>
                </a:r>
                <a:endParaRPr lang="en-US" dirty="0"/>
              </a:p>
              <a:p>
                <a:endParaRPr lang="en-US" dirty="0"/>
              </a:p>
              <a:p>
                <a:endParaRPr lang="en-US" dirty="0"/>
              </a:p>
              <a:p>
                <a:endParaRPr lang="en-US" dirty="0"/>
              </a:p>
              <a:p>
                <a:endParaRPr lang="he-IL" dirty="0"/>
              </a:p>
              <a:p>
                <a:r>
                  <a:rPr lang="he-IL" dirty="0"/>
                  <a:t>במצב </a:t>
                </a:r>
                <a:r>
                  <a:rPr lang="en-US" dirty="0"/>
                  <a:t>real mode</a:t>
                </a:r>
                <a:r>
                  <a:rPr lang="he-IL" dirty="0"/>
                  <a:t> אין שום הגנה על הזיכרון – כל תהליך יכול לכתוב לכל כתובת בזיכרון הפיזי.</a:t>
                </a:r>
              </a:p>
              <a:p>
                <a:r>
                  <a:rPr lang="he-IL" dirty="0"/>
                  <a:t>אנחנו נלמד רק על המנגנון במעבדי 80386.</a:t>
                </a:r>
                <a:endParaRPr lang="en-US" dirty="0"/>
              </a:p>
            </p:txBody>
          </p:sp>
        </mc:Choice>
        <mc:Fallback xmlns="">
          <p:sp>
            <p:nvSpPr>
              <p:cNvPr id="3" name="Content Placeholder 2">
                <a:extLst>
                  <a:ext uri="{FF2B5EF4-FFF2-40B4-BE49-F238E27FC236}">
                    <a16:creationId xmlns:a16="http://schemas.microsoft.com/office/drawing/2014/main" id="{55C161F0-0690-4485-8848-3F2F282464CA}"/>
                  </a:ext>
                </a:extLst>
              </p:cNvPr>
              <p:cNvSpPr>
                <a:spLocks noGrp="1" noRot="1" noChangeAspect="1" noMove="1" noResize="1" noEditPoints="1" noAdjustHandles="1" noChangeArrowheads="1" noChangeShapeType="1" noTextEdit="1"/>
              </p:cNvSpPr>
              <p:nvPr>
                <p:ph idx="1"/>
              </p:nvPr>
            </p:nvSpPr>
            <p:spPr>
              <a:blipFill>
                <a:blip r:embed="rId3"/>
                <a:stretch>
                  <a:fillRect l="-667" t="-2125" r="-593"/>
                </a:stretch>
              </a:blipFill>
            </p:spPr>
            <p:txBody>
              <a:bodyPr/>
              <a:lstStyle/>
              <a:p>
                <a:r>
                  <a:rPr lang="en-US">
                    <a:noFill/>
                  </a:rPr>
                  <a:t> </a:t>
                </a:r>
              </a:p>
            </p:txBody>
          </p:sp>
        </mc:Fallback>
      </mc:AlternateContent>
      <p:sp>
        <p:nvSpPr>
          <p:cNvPr id="7" name="Footer Placeholder 6">
            <a:extLst>
              <a:ext uri="{FF2B5EF4-FFF2-40B4-BE49-F238E27FC236}">
                <a16:creationId xmlns:a16="http://schemas.microsoft.com/office/drawing/2014/main" id="{E07BE37C-C7CC-4822-A816-8CDD6243EB51}"/>
              </a:ext>
            </a:extLst>
          </p:cNvPr>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a:extLst>
              <a:ext uri="{FF2B5EF4-FFF2-40B4-BE49-F238E27FC236}">
                <a16:creationId xmlns:a16="http://schemas.microsoft.com/office/drawing/2014/main" id="{5CD8DE26-7483-402F-931B-74917CE51706}"/>
              </a:ext>
            </a:extLst>
          </p:cNvPr>
          <p:cNvSpPr>
            <a:spLocks noGrp="1"/>
          </p:cNvSpPr>
          <p:nvPr>
            <p:ph type="sldNum" sz="quarter" idx="12"/>
          </p:nvPr>
        </p:nvSpPr>
        <p:spPr/>
        <p:txBody>
          <a:bodyPr/>
          <a:lstStyle/>
          <a:p>
            <a:fld id="{0CFEC368-1D7A-4F81-ABF6-AE0E36BAF64C}" type="slidenum">
              <a:rPr lang="en-US" smtClean="0"/>
              <a:pPr/>
              <a:t>64</a:t>
            </a:fld>
            <a:endParaRPr lang="en-US"/>
          </a:p>
        </p:txBody>
      </p:sp>
      <p:pic>
        <p:nvPicPr>
          <p:cNvPr id="5" name="Picture 4"/>
          <p:cNvPicPr>
            <a:picLocks noChangeAspect="1"/>
          </p:cNvPicPr>
          <p:nvPr/>
        </p:nvPicPr>
        <p:blipFill>
          <a:blip r:embed="rId4"/>
          <a:stretch>
            <a:fillRect/>
          </a:stretch>
        </p:blipFill>
        <p:spPr>
          <a:xfrm>
            <a:off x="1758632" y="3869660"/>
            <a:ext cx="5785168" cy="1384647"/>
          </a:xfrm>
          <a:prstGeom prst="rect">
            <a:avLst/>
          </a:prstGeom>
        </p:spPr>
      </p:pic>
    </p:spTree>
    <p:extLst>
      <p:ext uri="{BB962C8B-B14F-4D97-AF65-F5344CB8AC3E}">
        <p14:creationId xmlns:p14="http://schemas.microsoft.com/office/powerpoint/2010/main" val="2255726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סגמנטציה : פיצול הזיכרון לפי תפקיד לוגי</a:t>
            </a:r>
            <a:endParaRPr lang="en-US" dirty="0"/>
          </a:p>
        </p:txBody>
      </p:sp>
      <p:sp>
        <p:nvSpPr>
          <p:cNvPr id="4" name="Content Placeholder 3"/>
          <p:cNvSpPr>
            <a:spLocks noGrp="1"/>
          </p:cNvSpPr>
          <p:nvPr>
            <p:ph idx="1"/>
          </p:nvPr>
        </p:nvSpPr>
        <p:spPr/>
        <p:txBody>
          <a:bodyPr/>
          <a:lstStyle/>
          <a:p>
            <a:endParaRPr lang="en-US"/>
          </a:p>
        </p:txBody>
      </p:sp>
      <p:sp>
        <p:nvSpPr>
          <p:cNvPr id="3" name="Footer Placeholder 2">
            <a:extLst>
              <a:ext uri="{FF2B5EF4-FFF2-40B4-BE49-F238E27FC236}">
                <a16:creationId xmlns:a16="http://schemas.microsoft.com/office/drawing/2014/main" id="{4C635763-DEF5-4439-BE85-1E7DBE0F2EE9}"/>
              </a:ext>
            </a:extLst>
          </p:cNvPr>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a:extLst>
              <a:ext uri="{FF2B5EF4-FFF2-40B4-BE49-F238E27FC236}">
                <a16:creationId xmlns:a16="http://schemas.microsoft.com/office/drawing/2014/main" id="{81CC788B-AEC1-40EE-A55D-A7B8B706BA78}"/>
              </a:ext>
            </a:extLst>
          </p:cNvPr>
          <p:cNvSpPr>
            <a:spLocks noGrp="1"/>
          </p:cNvSpPr>
          <p:nvPr>
            <p:ph type="sldNum" sz="quarter" idx="12"/>
          </p:nvPr>
        </p:nvSpPr>
        <p:spPr/>
        <p:txBody>
          <a:bodyPr/>
          <a:lstStyle/>
          <a:p>
            <a:fld id="{0CFEC368-1D7A-4F81-ABF6-AE0E36BAF64C}" type="slidenum">
              <a:rPr lang="en-US" smtClean="0"/>
              <a:pPr/>
              <a:t>65</a:t>
            </a:fld>
            <a:endParaRPr lang="en-US"/>
          </a:p>
        </p:txBody>
      </p:sp>
      <p:graphicFrame>
        <p:nvGraphicFramePr>
          <p:cNvPr id="7" name="Diagram 6">
            <a:extLst>
              <a:ext uri="{FF2B5EF4-FFF2-40B4-BE49-F238E27FC236}">
                <a16:creationId xmlns:a16="http://schemas.microsoft.com/office/drawing/2014/main" id="{552A6FD6-B9E9-4546-89A6-CD14D4E9FCA8}"/>
              </a:ext>
            </a:extLst>
          </p:cNvPr>
          <p:cNvGraphicFramePr/>
          <p:nvPr/>
        </p:nvGraphicFramePr>
        <p:xfrm>
          <a:off x="457200" y="1709928"/>
          <a:ext cx="8229600" cy="7484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Rounded Corners 17">
            <a:extLst>
              <a:ext uri="{FF2B5EF4-FFF2-40B4-BE49-F238E27FC236}">
                <a16:creationId xmlns:a16="http://schemas.microsoft.com/office/drawing/2014/main" id="{D807F458-6354-4CF3-9522-EB3255DC74E3}"/>
              </a:ext>
            </a:extLst>
          </p:cNvPr>
          <p:cNvSpPr/>
          <p:nvPr/>
        </p:nvSpPr>
        <p:spPr>
          <a:xfrm>
            <a:off x="2207332" y="2774880"/>
            <a:ext cx="1755067" cy="911652"/>
          </a:xfrm>
          <a:prstGeom prst="roundRect">
            <a:avLst/>
          </a:prstGeom>
          <a:ln w="285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code segment of P1</a:t>
            </a:r>
          </a:p>
        </p:txBody>
      </p:sp>
      <p:graphicFrame>
        <p:nvGraphicFramePr>
          <p:cNvPr id="19" name="Table 18">
            <a:extLst>
              <a:ext uri="{FF2B5EF4-FFF2-40B4-BE49-F238E27FC236}">
                <a16:creationId xmlns:a16="http://schemas.microsoft.com/office/drawing/2014/main" id="{17F4DA59-D127-462B-BC55-11F512A95F81}"/>
              </a:ext>
            </a:extLst>
          </p:cNvPr>
          <p:cNvGraphicFramePr>
            <a:graphicFrameLocks noGrp="1"/>
          </p:cNvGraphicFramePr>
          <p:nvPr/>
        </p:nvGraphicFramePr>
        <p:xfrm>
          <a:off x="6116985" y="2938072"/>
          <a:ext cx="1621655" cy="3538928"/>
        </p:xfrm>
        <a:graphic>
          <a:graphicData uri="http://schemas.openxmlformats.org/drawingml/2006/table">
            <a:tbl>
              <a:tblPr bandRow="1">
                <a:tableStyleId>{93296810-A885-4BE3-A3E7-6D5BEEA58F35}</a:tableStyleId>
              </a:tblPr>
              <a:tblGrid>
                <a:gridCol w="1621655">
                  <a:extLst>
                    <a:ext uri="{9D8B030D-6E8A-4147-A177-3AD203B41FA5}">
                      <a16:colId xmlns:a16="http://schemas.microsoft.com/office/drawing/2014/main" val="1079541288"/>
                    </a:ext>
                  </a:extLst>
                </a:gridCol>
              </a:tblGrid>
              <a:tr h="3538928">
                <a:tc>
                  <a:txBody>
                    <a:bodyPr/>
                    <a:lstStyle/>
                    <a:p>
                      <a:pPr algn="ctr"/>
                      <a:endParaRPr lang="en-US" sz="2000" dirty="0"/>
                    </a:p>
                  </a:txBody>
                  <a:tcPr/>
                </a:tc>
                <a:extLst>
                  <a:ext uri="{0D108BD9-81ED-4DB2-BD59-A6C34878D82A}">
                    <a16:rowId xmlns:a16="http://schemas.microsoft.com/office/drawing/2014/main" val="2117750956"/>
                  </a:ext>
                </a:extLst>
              </a:tr>
            </a:tbl>
          </a:graphicData>
        </a:graphic>
      </p:graphicFrame>
      <p:sp>
        <p:nvSpPr>
          <p:cNvPr id="22" name="Rectangle: Rounded Corners 21">
            <a:extLst>
              <a:ext uri="{FF2B5EF4-FFF2-40B4-BE49-F238E27FC236}">
                <a16:creationId xmlns:a16="http://schemas.microsoft.com/office/drawing/2014/main" id="{B37D3EF0-87CD-46B3-81F6-790B22CE55D2}"/>
              </a:ext>
            </a:extLst>
          </p:cNvPr>
          <p:cNvSpPr/>
          <p:nvPr/>
        </p:nvSpPr>
        <p:spPr>
          <a:xfrm>
            <a:off x="678944" y="3720722"/>
            <a:ext cx="1603948" cy="911653"/>
          </a:xfrm>
          <a:prstGeom prst="roundRect">
            <a:avLst/>
          </a:prstGeom>
          <a:ln w="38100">
            <a:solidFill>
              <a:schemeClr val="accent4">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data segment of P1</a:t>
            </a:r>
          </a:p>
        </p:txBody>
      </p:sp>
      <p:sp>
        <p:nvSpPr>
          <p:cNvPr id="23" name="Rectangle: Rounded Corners 22">
            <a:extLst>
              <a:ext uri="{FF2B5EF4-FFF2-40B4-BE49-F238E27FC236}">
                <a16:creationId xmlns:a16="http://schemas.microsoft.com/office/drawing/2014/main" id="{56E446B4-DDD5-4205-8172-00D5CBE356CC}"/>
              </a:ext>
            </a:extLst>
          </p:cNvPr>
          <p:cNvSpPr/>
          <p:nvPr/>
        </p:nvSpPr>
        <p:spPr>
          <a:xfrm>
            <a:off x="457200" y="4827682"/>
            <a:ext cx="1750133" cy="900859"/>
          </a:xfrm>
          <a:prstGeom prst="roundRect">
            <a:avLst/>
          </a:prstGeom>
          <a:ln w="28575">
            <a:solidFill>
              <a:schemeClr val="accent5">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stack segment of P1</a:t>
            </a:r>
          </a:p>
        </p:txBody>
      </p:sp>
      <p:sp>
        <p:nvSpPr>
          <p:cNvPr id="24" name="Rectangle: Rounded Corners 23">
            <a:extLst>
              <a:ext uri="{FF2B5EF4-FFF2-40B4-BE49-F238E27FC236}">
                <a16:creationId xmlns:a16="http://schemas.microsoft.com/office/drawing/2014/main" id="{27589788-5082-4B50-AA6C-5AF3E9435881}"/>
              </a:ext>
            </a:extLst>
          </p:cNvPr>
          <p:cNvSpPr/>
          <p:nvPr/>
        </p:nvSpPr>
        <p:spPr>
          <a:xfrm>
            <a:off x="2407092" y="5850030"/>
            <a:ext cx="1755066" cy="909115"/>
          </a:xfrm>
          <a:prstGeom prst="round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t>code segment of </a:t>
            </a:r>
          </a:p>
          <a:p>
            <a:pPr algn="ctr"/>
            <a:r>
              <a:rPr lang="en-US" sz="2000" dirty="0"/>
              <a:t>P2</a:t>
            </a:r>
          </a:p>
        </p:txBody>
      </p:sp>
      <p:sp>
        <p:nvSpPr>
          <p:cNvPr id="25" name="Rectangle: Rounded Corners 24">
            <a:extLst>
              <a:ext uri="{FF2B5EF4-FFF2-40B4-BE49-F238E27FC236}">
                <a16:creationId xmlns:a16="http://schemas.microsoft.com/office/drawing/2014/main" id="{B5B96A6C-7CB0-41BD-A586-16E9826AF44A}"/>
              </a:ext>
            </a:extLst>
          </p:cNvPr>
          <p:cNvSpPr/>
          <p:nvPr/>
        </p:nvSpPr>
        <p:spPr>
          <a:xfrm>
            <a:off x="6116986" y="3162401"/>
            <a:ext cx="1603948" cy="748459"/>
          </a:xfrm>
          <a:prstGeom prst="roundRect">
            <a:avLst/>
          </a:prstGeom>
          <a:noFill/>
          <a:ln w="28575">
            <a:solidFill>
              <a:schemeClr val="accent4">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a:p>
        </p:txBody>
      </p:sp>
      <p:sp>
        <p:nvSpPr>
          <p:cNvPr id="26" name="Rectangle: Rounded Corners 25">
            <a:extLst>
              <a:ext uri="{FF2B5EF4-FFF2-40B4-BE49-F238E27FC236}">
                <a16:creationId xmlns:a16="http://schemas.microsoft.com/office/drawing/2014/main" id="{C6E1D0BB-ED77-4B78-83F3-BB212B3D079B}"/>
              </a:ext>
            </a:extLst>
          </p:cNvPr>
          <p:cNvSpPr/>
          <p:nvPr/>
        </p:nvSpPr>
        <p:spPr>
          <a:xfrm>
            <a:off x="6134693" y="6054861"/>
            <a:ext cx="1603948" cy="249726"/>
          </a:xfrm>
          <a:prstGeom prst="roundRect">
            <a:avLst/>
          </a:prstGeom>
          <a:no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a:p>
        </p:txBody>
      </p:sp>
      <p:sp>
        <p:nvSpPr>
          <p:cNvPr id="27" name="Rectangle: Rounded Corners 26">
            <a:extLst>
              <a:ext uri="{FF2B5EF4-FFF2-40B4-BE49-F238E27FC236}">
                <a16:creationId xmlns:a16="http://schemas.microsoft.com/office/drawing/2014/main" id="{1D022FB1-D11F-4EB2-AD8C-6CDB78957D7C}"/>
              </a:ext>
            </a:extLst>
          </p:cNvPr>
          <p:cNvSpPr/>
          <p:nvPr/>
        </p:nvSpPr>
        <p:spPr>
          <a:xfrm>
            <a:off x="6116984" y="4540445"/>
            <a:ext cx="1603948" cy="74845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sp>
        <p:nvSpPr>
          <p:cNvPr id="28" name="Rectangle: Rounded Corners 27">
            <a:extLst>
              <a:ext uri="{FF2B5EF4-FFF2-40B4-BE49-F238E27FC236}">
                <a16:creationId xmlns:a16="http://schemas.microsoft.com/office/drawing/2014/main" id="{64444935-B8B5-43BB-A071-3AEF63DCF67D}"/>
              </a:ext>
            </a:extLst>
          </p:cNvPr>
          <p:cNvSpPr/>
          <p:nvPr/>
        </p:nvSpPr>
        <p:spPr>
          <a:xfrm>
            <a:off x="6116984" y="3602075"/>
            <a:ext cx="1603948" cy="748459"/>
          </a:xfrm>
          <a:prstGeom prst="round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sz="2000"/>
          </a:p>
        </p:txBody>
      </p:sp>
      <p:cxnSp>
        <p:nvCxnSpPr>
          <p:cNvPr id="30" name="Straight Arrow Connector 29">
            <a:extLst>
              <a:ext uri="{FF2B5EF4-FFF2-40B4-BE49-F238E27FC236}">
                <a16:creationId xmlns:a16="http://schemas.microsoft.com/office/drawing/2014/main" id="{3DDCCD7D-A572-44F3-BC6B-3F183CFAE622}"/>
              </a:ext>
            </a:extLst>
          </p:cNvPr>
          <p:cNvCxnSpPr>
            <a:stCxn id="18" idx="3"/>
            <a:endCxn id="27" idx="1"/>
          </p:cNvCxnSpPr>
          <p:nvPr/>
        </p:nvCxnSpPr>
        <p:spPr>
          <a:xfrm>
            <a:off x="3962399" y="3230706"/>
            <a:ext cx="2154585" cy="168396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CC5BDA2B-745F-486E-864A-F6C513018AAB}"/>
              </a:ext>
            </a:extLst>
          </p:cNvPr>
          <p:cNvCxnSpPr>
            <a:cxnSpLocks/>
            <a:stCxn id="22" idx="3"/>
            <a:endCxn id="25" idx="1"/>
          </p:cNvCxnSpPr>
          <p:nvPr/>
        </p:nvCxnSpPr>
        <p:spPr>
          <a:xfrm flipV="1">
            <a:off x="2282892" y="3536631"/>
            <a:ext cx="3834094" cy="63991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001BDC56-825C-4957-92A2-3A56503165BC}"/>
              </a:ext>
            </a:extLst>
          </p:cNvPr>
          <p:cNvCxnSpPr>
            <a:cxnSpLocks/>
            <a:stCxn id="23" idx="3"/>
            <a:endCxn id="28" idx="1"/>
          </p:cNvCxnSpPr>
          <p:nvPr/>
        </p:nvCxnSpPr>
        <p:spPr>
          <a:xfrm flipV="1">
            <a:off x="2207333" y="3976305"/>
            <a:ext cx="3909651" cy="130180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BAB381A4-CEE4-490D-B82C-23A0E11FE30F}"/>
              </a:ext>
            </a:extLst>
          </p:cNvPr>
          <p:cNvCxnSpPr>
            <a:cxnSpLocks/>
            <a:stCxn id="24" idx="3"/>
            <a:endCxn id="26" idx="1"/>
          </p:cNvCxnSpPr>
          <p:nvPr/>
        </p:nvCxnSpPr>
        <p:spPr>
          <a:xfrm flipV="1">
            <a:off x="4162158" y="6179724"/>
            <a:ext cx="1972535" cy="12486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0826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3" grpId="0" animBg="1"/>
      <p:bldP spid="24" grpId="0" animBg="1"/>
      <p:bldP spid="25" grpId="0" animBg="1"/>
      <p:bldP spid="26" grpId="0" animBg="1"/>
      <p:bldP spid="27" grpId="0" animBg="1"/>
      <p:bldP spid="28"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מהו סגמנט?</a:t>
            </a:r>
            <a:endParaRPr lang="en-US"/>
          </a:p>
        </p:txBody>
      </p:sp>
      <p:sp>
        <p:nvSpPr>
          <p:cNvPr id="3" name="Content Placeholder 2"/>
          <p:cNvSpPr>
            <a:spLocks noGrp="1"/>
          </p:cNvSpPr>
          <p:nvPr>
            <p:ph idx="1"/>
          </p:nvPr>
        </p:nvSpPr>
        <p:spPr/>
        <p:txBody>
          <a:bodyPr>
            <a:normAutofit lnSpcReduction="10000"/>
          </a:bodyPr>
          <a:lstStyle/>
          <a:p>
            <a:r>
              <a:rPr lang="he-IL" dirty="0"/>
              <a:t>מרחב הזיכרון הוירטואלי של כל תהליך מורכב משישה סגמנטים.</a:t>
            </a:r>
          </a:p>
          <a:p>
            <a:r>
              <a:rPr lang="he-IL" dirty="0"/>
              <a:t>כל כתובת וירטואלית משתייכת באופן אוטומטי לאחד הסגמנטים:</a:t>
            </a:r>
          </a:p>
          <a:p>
            <a:pPr marL="457200" indent="-457200">
              <a:buFont typeface="+mj-lt"/>
              <a:buAutoNum type="arabicPeriod"/>
            </a:pPr>
            <a:r>
              <a:rPr lang="en-US" dirty="0"/>
              <a:t>CS (code segment)</a:t>
            </a:r>
            <a:r>
              <a:rPr lang="he-IL" dirty="0"/>
              <a:t>.</a:t>
            </a:r>
          </a:p>
          <a:p>
            <a:pPr lvl="1"/>
            <a:r>
              <a:rPr lang="he-IL" dirty="0"/>
              <a:t>הפקודה הבאה לביצוע מובאת מהסגמנט הזה.</a:t>
            </a:r>
          </a:p>
          <a:p>
            <a:pPr lvl="1"/>
            <a:r>
              <a:rPr lang="en-US" dirty="0" err="1"/>
              <a:t>eip</a:t>
            </a:r>
            <a:r>
              <a:rPr lang="en-US" dirty="0"/>
              <a:t> </a:t>
            </a:r>
            <a:r>
              <a:rPr lang="en-US" dirty="0">
                <a:sym typeface="Wingdings" panose="05000000000000000000" pitchFamily="2" charset="2"/>
              </a:rPr>
              <a:t> </a:t>
            </a:r>
            <a:r>
              <a:rPr lang="en-US" dirty="0" err="1">
                <a:sym typeface="Wingdings" panose="05000000000000000000" pitchFamily="2" charset="2"/>
              </a:rPr>
              <a:t>cs:eip</a:t>
            </a:r>
            <a:r>
              <a:rPr lang="he-IL" dirty="0"/>
              <a:t>.</a:t>
            </a:r>
          </a:p>
          <a:p>
            <a:pPr marL="457200" indent="-457200">
              <a:buFont typeface="+mj-lt"/>
              <a:buAutoNum type="arabicPeriod"/>
            </a:pPr>
            <a:r>
              <a:rPr lang="en-US" dirty="0"/>
              <a:t>DS (data segment)</a:t>
            </a:r>
            <a:r>
              <a:rPr lang="he-IL" dirty="0"/>
              <a:t>.</a:t>
            </a:r>
          </a:p>
          <a:p>
            <a:pPr lvl="1"/>
            <a:r>
              <a:rPr lang="he-IL" dirty="0"/>
              <a:t>גישה לנתונים "רגילים" (למשל לצורך חישוב אריתמטי) ניגשת לסגמנט הזה.</a:t>
            </a:r>
            <a:endParaRPr lang="en-US" dirty="0"/>
          </a:p>
          <a:p>
            <a:pPr marL="457200" indent="-457200">
              <a:buFont typeface="+mj-lt"/>
              <a:buAutoNum type="arabicPeriod"/>
            </a:pPr>
            <a:r>
              <a:rPr lang="en-US" dirty="0"/>
              <a:t>SS (stack segment)</a:t>
            </a:r>
            <a:r>
              <a:rPr lang="he-IL" dirty="0"/>
              <a:t>.</a:t>
            </a:r>
          </a:p>
          <a:p>
            <a:pPr lvl="1"/>
            <a:r>
              <a:rPr lang="he-IL" dirty="0"/>
              <a:t>גישה למחסנית (</a:t>
            </a:r>
            <a:r>
              <a:rPr lang="en-US" dirty="0"/>
              <a:t>push, pop</a:t>
            </a:r>
            <a:r>
              <a:rPr lang="he-IL" dirty="0"/>
              <a:t>) ניגשת לסגמנט הזה.</a:t>
            </a:r>
          </a:p>
          <a:p>
            <a:pPr lvl="1"/>
            <a:r>
              <a:rPr lang="en-US" dirty="0" err="1"/>
              <a:t>esp</a:t>
            </a:r>
            <a:r>
              <a:rPr lang="en-US" dirty="0"/>
              <a:t> </a:t>
            </a:r>
            <a:r>
              <a:rPr lang="en-US" dirty="0">
                <a:sym typeface="Wingdings" panose="05000000000000000000" pitchFamily="2" charset="2"/>
              </a:rPr>
              <a:t> </a:t>
            </a:r>
            <a:r>
              <a:rPr lang="en-US" dirty="0" err="1">
                <a:sym typeface="Wingdings" panose="05000000000000000000" pitchFamily="2" charset="2"/>
              </a:rPr>
              <a:t>ss:esp</a:t>
            </a:r>
            <a:r>
              <a:rPr lang="he-IL" dirty="0"/>
              <a:t>.</a:t>
            </a:r>
            <a:endParaRPr lang="en-US" dirty="0"/>
          </a:p>
          <a:p>
            <a:pPr marL="457200" indent="-457200">
              <a:buFont typeface="+mj-lt"/>
              <a:buAutoNum type="arabicPeriod"/>
            </a:pPr>
            <a:r>
              <a:rPr lang="en-US" dirty="0"/>
              <a:t>ES (extra segment)</a:t>
            </a:r>
            <a:r>
              <a:rPr lang="he-IL" dirty="0"/>
              <a:t> </a:t>
            </a:r>
            <a:endParaRPr lang="en-US" dirty="0"/>
          </a:p>
          <a:p>
            <a:pPr marL="457200" indent="-457200">
              <a:buFont typeface="+mj-lt"/>
              <a:buAutoNum type="arabicPeriod"/>
            </a:pPr>
            <a:r>
              <a:rPr lang="en-US" dirty="0"/>
              <a:t>FS, GS</a:t>
            </a:r>
            <a:r>
              <a:rPr lang="he-IL" dirty="0"/>
              <a:t> – נוספו מאוחר יותר לשימוש כללי.</a:t>
            </a:r>
          </a:p>
        </p:txBody>
      </p:sp>
      <p:sp>
        <p:nvSpPr>
          <p:cNvPr id="5" name="Footer Placeholder 4">
            <a:extLst>
              <a:ext uri="{FF2B5EF4-FFF2-40B4-BE49-F238E27FC236}">
                <a16:creationId xmlns:a16="http://schemas.microsoft.com/office/drawing/2014/main" id="{D1C66DCC-DDA4-45A3-AD32-557DFEFC0742}"/>
              </a:ext>
            </a:extLst>
          </p:cNvPr>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a:extLst>
              <a:ext uri="{FF2B5EF4-FFF2-40B4-BE49-F238E27FC236}">
                <a16:creationId xmlns:a16="http://schemas.microsoft.com/office/drawing/2014/main" id="{81CC788B-AEC1-40EE-A55D-A7B8B706BA78}"/>
              </a:ext>
            </a:extLst>
          </p:cNvPr>
          <p:cNvSpPr>
            <a:spLocks noGrp="1"/>
          </p:cNvSpPr>
          <p:nvPr>
            <p:ph type="sldNum" sz="quarter" idx="12"/>
          </p:nvPr>
        </p:nvSpPr>
        <p:spPr/>
        <p:txBody>
          <a:bodyPr/>
          <a:lstStyle/>
          <a:p>
            <a:fld id="{0CFEC368-1D7A-4F81-ABF6-AE0E36BAF64C}" type="slidenum">
              <a:rPr lang="en-US" smtClean="0"/>
              <a:pPr/>
              <a:t>66</a:t>
            </a:fld>
            <a:endParaRPr lang="en-US"/>
          </a:p>
        </p:txBody>
      </p:sp>
    </p:spTree>
    <p:extLst>
      <p:ext uri="{BB962C8B-B14F-4D97-AF65-F5344CB8AC3E}">
        <p14:creationId xmlns:p14="http://schemas.microsoft.com/office/powerpoint/2010/main" val="39852979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BF7C2-92C9-4832-A8A0-B05445734F6E}"/>
              </a:ext>
            </a:extLst>
          </p:cNvPr>
          <p:cNvSpPr>
            <a:spLocks noGrp="1"/>
          </p:cNvSpPr>
          <p:nvPr>
            <p:ph type="title"/>
          </p:nvPr>
        </p:nvSpPr>
        <p:spPr/>
        <p:txBody>
          <a:bodyPr/>
          <a:lstStyle/>
          <a:p>
            <a:r>
              <a:rPr lang="he-IL" dirty="0"/>
              <a:t>מיפוי באמצעות סגמנטים – </a:t>
            </a:r>
            <a:r>
              <a:rPr lang="en-US" dirty="0"/>
              <a:t>IA-32</a:t>
            </a:r>
          </a:p>
        </p:txBody>
      </p:sp>
      <p:pic>
        <p:nvPicPr>
          <p:cNvPr id="6" name="Content Placeholder 5">
            <a:extLst>
              <a:ext uri="{FF2B5EF4-FFF2-40B4-BE49-F238E27FC236}">
                <a16:creationId xmlns:a16="http://schemas.microsoft.com/office/drawing/2014/main" id="{C6F34098-C6CF-4B34-A5A3-2A26EF6C13ED}"/>
              </a:ext>
            </a:extLst>
          </p:cNvPr>
          <p:cNvPicPr>
            <a:picLocks noGrp="1" noChangeAspect="1"/>
          </p:cNvPicPr>
          <p:nvPr>
            <p:ph idx="1"/>
          </p:nvPr>
        </p:nvPicPr>
        <p:blipFill>
          <a:blip r:embed="rId3">
            <a:lum bright="-20000" contrast="40000"/>
          </a:blip>
          <a:stretch>
            <a:fillRect/>
          </a:stretch>
        </p:blipFill>
        <p:spPr>
          <a:xfrm>
            <a:off x="488662" y="2251300"/>
            <a:ext cx="8166676" cy="3574600"/>
          </a:xfrm>
          <a:prstGeom prst="rect">
            <a:avLst/>
          </a:prstGeom>
        </p:spPr>
      </p:pic>
      <p:sp>
        <p:nvSpPr>
          <p:cNvPr id="5" name="Footer Placeholder 4">
            <a:extLst>
              <a:ext uri="{FF2B5EF4-FFF2-40B4-BE49-F238E27FC236}">
                <a16:creationId xmlns:a16="http://schemas.microsoft.com/office/drawing/2014/main" id="{713EA7B0-5150-46BB-B6D2-F0AB7D8A4CDD}"/>
              </a:ext>
            </a:extLst>
          </p:cNvPr>
          <p:cNvSpPr>
            <a:spLocks noGrp="1"/>
          </p:cNvSpPr>
          <p:nvPr>
            <p:ph type="ftr" sz="quarter" idx="11"/>
          </p:nvPr>
        </p:nvSpPr>
        <p:spPr/>
        <p:txBody>
          <a:bodyPr/>
          <a:lstStyle/>
          <a:p>
            <a:pPr algn="r"/>
            <a:r>
              <a:rPr lang="he-IL"/>
              <a:t>מערכות הפעלה - תרגול 10</a:t>
            </a:r>
            <a:endParaRPr lang="en-US"/>
          </a:p>
        </p:txBody>
      </p:sp>
      <p:sp>
        <p:nvSpPr>
          <p:cNvPr id="3" name="Slide Number Placeholder 2">
            <a:extLst>
              <a:ext uri="{FF2B5EF4-FFF2-40B4-BE49-F238E27FC236}">
                <a16:creationId xmlns:a16="http://schemas.microsoft.com/office/drawing/2014/main" id="{46B90766-C073-497D-851C-7E8BD23550AB}"/>
              </a:ext>
            </a:extLst>
          </p:cNvPr>
          <p:cNvSpPr>
            <a:spLocks noGrp="1"/>
          </p:cNvSpPr>
          <p:nvPr>
            <p:ph type="sldNum" sz="quarter" idx="12"/>
          </p:nvPr>
        </p:nvSpPr>
        <p:spPr/>
        <p:txBody>
          <a:bodyPr/>
          <a:lstStyle/>
          <a:p>
            <a:fld id="{0CFEC368-1D7A-4F81-ABF6-AE0E36BAF64C}" type="slidenum">
              <a:rPr lang="en-US" smtClean="0"/>
              <a:pPr/>
              <a:t>67</a:t>
            </a:fld>
            <a:endParaRPr lang="en-US"/>
          </a:p>
        </p:txBody>
      </p:sp>
    </p:spTree>
    <p:extLst>
      <p:ext uri="{BB962C8B-B14F-4D97-AF65-F5344CB8AC3E}">
        <p14:creationId xmlns:p14="http://schemas.microsoft.com/office/powerpoint/2010/main" val="20031042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73C1-7481-4097-80F1-1E5C5BEFA5C9}"/>
              </a:ext>
            </a:extLst>
          </p:cNvPr>
          <p:cNvSpPr>
            <a:spLocks noGrp="1"/>
          </p:cNvSpPr>
          <p:nvPr>
            <p:ph type="title"/>
          </p:nvPr>
        </p:nvSpPr>
        <p:spPr/>
        <p:txBody>
          <a:bodyPr/>
          <a:lstStyle/>
          <a:p>
            <a:r>
              <a:rPr lang="he-IL"/>
              <a:t>מיפוי באמצעות סגמנטים</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7B8CD3-6809-4A46-B9B1-38877197EB85}"/>
                  </a:ext>
                </a:extLst>
              </p:cNvPr>
              <p:cNvSpPr>
                <a:spLocks noGrp="1"/>
              </p:cNvSpPr>
              <p:nvPr>
                <p:ph idx="1"/>
              </p:nvPr>
            </p:nvSpPr>
            <p:spPr/>
            <p:txBody>
              <a:bodyPr>
                <a:normAutofit/>
              </a:bodyPr>
              <a:lstStyle/>
              <a:p>
                <a:r>
                  <a:rPr lang="he-IL" dirty="0"/>
                  <a:t>כל רגיסטר סגמנט מכיל אינדקס לכניסה ב-</a:t>
                </a:r>
                <a:br>
                  <a:rPr lang="en-US" dirty="0"/>
                </a:br>
                <a:r>
                  <a:rPr lang="en-US" dirty="0"/>
                  <a:t>segment descriptors table</a:t>
                </a:r>
                <a:r>
                  <a:rPr lang="he-IL" dirty="0"/>
                  <a:t>.</a:t>
                </a:r>
              </a:p>
              <a:p>
                <a:r>
                  <a:rPr lang="he-IL" dirty="0"/>
                  <a:t>כל כניסה בטבלה מכילה שני שדות עיקריים:</a:t>
                </a:r>
              </a:p>
              <a:p>
                <a:pPr lvl="1"/>
                <a:r>
                  <a:rPr lang="en-US" b="1" dirty="0">
                    <a:solidFill>
                      <a:srgbClr val="0000FF"/>
                    </a:solidFill>
                  </a:rPr>
                  <a:t>base</a:t>
                </a:r>
                <a:r>
                  <a:rPr lang="he-IL" dirty="0"/>
                  <a:t> – כתובת בסיס הסגמנט בזיכרון הליניארי.</a:t>
                </a:r>
              </a:p>
              <a:p>
                <a:pPr lvl="1"/>
                <a:r>
                  <a:rPr lang="en-US" b="1" dirty="0">
                    <a:solidFill>
                      <a:srgbClr val="0000FF"/>
                    </a:solidFill>
                  </a:rPr>
                  <a:t>limit</a:t>
                </a:r>
                <a:r>
                  <a:rPr lang="he-IL" dirty="0"/>
                  <a:t> – גודל הסגמנט.</a:t>
                </a:r>
              </a:p>
              <a:p>
                <a:pPr lvl="1"/>
                <a:endParaRPr lang="he-IL" dirty="0"/>
              </a:p>
              <a:p>
                <a:pPr lvl="1"/>
                <a:r>
                  <a:rPr lang="he-IL" b="1" u="sng" dirty="0"/>
                  <a:t>שימו לב:</a:t>
                </a:r>
                <a:r>
                  <a:rPr lang="he-IL" b="1" dirty="0"/>
                  <a:t> </a:t>
                </a:r>
                <a:r>
                  <a:rPr lang="he-IL" dirty="0"/>
                  <a:t>סגמנט הוא מקטע זיכרון בגודל כלשהו, בניגוד לדפים, שהם בגודל קבוע של </a:t>
                </a:r>
                <a:r>
                  <a:rPr lang="en-US" dirty="0"/>
                  <a:t>4KB</a:t>
                </a:r>
                <a:r>
                  <a:rPr lang="he-IL" dirty="0"/>
                  <a:t> בארכיטקטורת </a:t>
                </a:r>
                <a:r>
                  <a:rPr lang="en-US" dirty="0"/>
                  <a:t>x86</a:t>
                </a:r>
                <a:r>
                  <a:rPr lang="he-IL" dirty="0"/>
                  <a:t> – נראה בהמשך.</a:t>
                </a:r>
              </a:p>
              <a:p>
                <a:pPr lvl="1"/>
                <a:r>
                  <a:rPr lang="he-IL" b="1" u="sng" dirty="0"/>
                  <a:t>שימו לב:</a:t>
                </a:r>
                <a:r>
                  <a:rPr lang="he-IL" dirty="0"/>
                  <a:t> סגמנטים שונים יכולים להיות חופפים במרחב הליניארי.</a:t>
                </a:r>
              </a:p>
              <a:p>
                <a:endParaRPr lang="he-IL" dirty="0"/>
              </a:p>
              <a:p>
                <a:r>
                  <a:rPr lang="he-IL" dirty="0"/>
                  <a:t>פונקצית התרגום היא:   </a:t>
                </a:r>
                <a14:m>
                  <m:oMath xmlns:m="http://schemas.openxmlformats.org/officeDocument/2006/math">
                    <m:r>
                      <m:rPr>
                        <m:nor/>
                      </m:rPr>
                      <a:rPr lang="en-US" sz="2800" b="1" i="0" smtClean="0">
                        <a:latin typeface="Cambria Math" panose="02040503050406030204" pitchFamily="18" charset="0"/>
                      </a:rPr>
                      <m:t>linear</m:t>
                    </m:r>
                    <m:r>
                      <m:rPr>
                        <m:nor/>
                      </m:rPr>
                      <a:rPr lang="en-US" sz="2800" b="1" i="0" smtClean="0">
                        <a:latin typeface="Cambria Math" panose="02040503050406030204" pitchFamily="18" charset="0"/>
                      </a:rPr>
                      <m:t>=</m:t>
                    </m:r>
                    <m:r>
                      <m:rPr>
                        <m:nor/>
                      </m:rPr>
                      <a:rPr lang="en-US" sz="2800" b="1" i="0" smtClean="0">
                        <a:latin typeface="Cambria Math" panose="02040503050406030204" pitchFamily="18" charset="0"/>
                      </a:rPr>
                      <m:t>base</m:t>
                    </m:r>
                    <m:r>
                      <m:rPr>
                        <m:nor/>
                      </m:rPr>
                      <a:rPr lang="en-US" sz="2800" b="1" i="0" smtClean="0">
                        <a:latin typeface="Cambria Math" panose="02040503050406030204" pitchFamily="18" charset="0"/>
                      </a:rPr>
                      <m:t>+</m:t>
                    </m:r>
                    <m:r>
                      <m:rPr>
                        <m:nor/>
                      </m:rPr>
                      <a:rPr lang="en-US" sz="2800" b="1" i="0" smtClean="0">
                        <a:latin typeface="Cambria Math" panose="02040503050406030204" pitchFamily="18" charset="0"/>
                      </a:rPr>
                      <m:t>virtual</m:t>
                    </m:r>
                  </m:oMath>
                </a14:m>
                <a:endParaRPr lang="en-US" sz="2800" b="1" dirty="0"/>
              </a:p>
              <a:p>
                <a:pPr lvl="1"/>
                <a:r>
                  <a:rPr lang="he-IL" dirty="0"/>
                  <a:t>הכתובת </a:t>
                </a:r>
                <a:r>
                  <a:rPr lang="he-IL" dirty="0" err="1"/>
                  <a:t>הוירטואלית</a:t>
                </a:r>
                <a:r>
                  <a:rPr lang="he-IL" dirty="0"/>
                  <a:t> מתווספת כתוספת לינארית ל-</a:t>
                </a:r>
                <a:r>
                  <a:rPr lang="en-US" dirty="0"/>
                  <a:t>base</a:t>
                </a:r>
                <a:r>
                  <a:rPr lang="he-IL" dirty="0"/>
                  <a:t>, ומכאן השם. </a:t>
                </a:r>
                <a:endParaRPr lang="en-US" dirty="0"/>
              </a:p>
            </p:txBody>
          </p:sp>
        </mc:Choice>
        <mc:Fallback xmlns="">
          <p:sp>
            <p:nvSpPr>
              <p:cNvPr id="3" name="Content Placeholder 2">
                <a:extLst>
                  <a:ext uri="{FF2B5EF4-FFF2-40B4-BE49-F238E27FC236}">
                    <a16:creationId xmlns:a16="http://schemas.microsoft.com/office/drawing/2014/main" id="{5B7B8CD3-6809-4A46-B9B1-38877197EB85}"/>
                  </a:ext>
                </a:extLst>
              </p:cNvPr>
              <p:cNvSpPr>
                <a:spLocks noGrp="1" noRot="1" noChangeAspect="1" noMove="1" noResize="1" noEditPoints="1" noAdjustHandles="1" noChangeArrowheads="1" noChangeShapeType="1" noTextEdit="1"/>
              </p:cNvSpPr>
              <p:nvPr>
                <p:ph idx="1"/>
              </p:nvPr>
            </p:nvSpPr>
            <p:spPr>
              <a:blipFill>
                <a:blip r:embed="rId3"/>
                <a:stretch>
                  <a:fillRect t="-875" r="-741"/>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AAC8FD09-D9B8-4917-A498-27E30B6A13C6}"/>
              </a:ext>
            </a:extLst>
          </p:cNvPr>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a:extLst>
              <a:ext uri="{FF2B5EF4-FFF2-40B4-BE49-F238E27FC236}">
                <a16:creationId xmlns:a16="http://schemas.microsoft.com/office/drawing/2014/main" id="{89E6FC20-C0DC-4B56-9963-F17CDD6386CB}"/>
              </a:ext>
            </a:extLst>
          </p:cNvPr>
          <p:cNvSpPr>
            <a:spLocks noGrp="1"/>
          </p:cNvSpPr>
          <p:nvPr>
            <p:ph type="sldNum" sz="quarter" idx="12"/>
          </p:nvPr>
        </p:nvSpPr>
        <p:spPr/>
        <p:txBody>
          <a:bodyPr/>
          <a:lstStyle/>
          <a:p>
            <a:fld id="{0CFEC368-1D7A-4F81-ABF6-AE0E36BAF64C}" type="slidenum">
              <a:rPr lang="en-US" smtClean="0"/>
              <a:pPr/>
              <a:t>68</a:t>
            </a:fld>
            <a:endParaRPr lang="en-US"/>
          </a:p>
        </p:txBody>
      </p:sp>
    </p:spTree>
    <p:extLst>
      <p:ext uri="{BB962C8B-B14F-4D97-AF65-F5344CB8AC3E}">
        <p14:creationId xmlns:p14="http://schemas.microsoft.com/office/powerpoint/2010/main" val="238712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F84A-E6C1-473E-918C-056AA6B738D6}"/>
              </a:ext>
            </a:extLst>
          </p:cNvPr>
          <p:cNvSpPr>
            <a:spLocks noGrp="1"/>
          </p:cNvSpPr>
          <p:nvPr>
            <p:ph type="title"/>
          </p:nvPr>
        </p:nvSpPr>
        <p:spPr/>
        <p:txBody>
          <a:bodyPr/>
          <a:lstStyle/>
          <a:p>
            <a:r>
              <a:rPr lang="he-IL" dirty="0"/>
              <a:t>מערכות ישנות היו משתמשות בסגמנטים</a:t>
            </a:r>
            <a:endParaRPr lang="en-US" dirty="0"/>
          </a:p>
        </p:txBody>
      </p:sp>
      <p:pic>
        <p:nvPicPr>
          <p:cNvPr id="6" name="Content Placeholder 5">
            <a:extLst>
              <a:ext uri="{FF2B5EF4-FFF2-40B4-BE49-F238E27FC236}">
                <a16:creationId xmlns:a16="http://schemas.microsoft.com/office/drawing/2014/main" id="{5208DD18-367D-419B-8422-1BF961777B8F}"/>
              </a:ext>
            </a:extLst>
          </p:cNvPr>
          <p:cNvPicPr>
            <a:picLocks noGrp="1" noChangeAspect="1"/>
          </p:cNvPicPr>
          <p:nvPr>
            <p:ph idx="1"/>
          </p:nvPr>
        </p:nvPicPr>
        <p:blipFill>
          <a:blip r:embed="rId3">
            <a:lum bright="-20000" contrast="40000"/>
          </a:blip>
          <a:stretch>
            <a:fillRect/>
          </a:stretch>
        </p:blipFill>
        <p:spPr>
          <a:xfrm>
            <a:off x="1628945" y="1600200"/>
            <a:ext cx="5886109" cy="4876800"/>
          </a:xfrm>
          <a:prstGeom prst="rect">
            <a:avLst/>
          </a:prstGeom>
        </p:spPr>
      </p:pic>
      <p:sp>
        <p:nvSpPr>
          <p:cNvPr id="5" name="Footer Placeholder 4">
            <a:extLst>
              <a:ext uri="{FF2B5EF4-FFF2-40B4-BE49-F238E27FC236}">
                <a16:creationId xmlns:a16="http://schemas.microsoft.com/office/drawing/2014/main" id="{DE049990-5068-4CC9-A048-FEC794DF48A4}"/>
              </a:ext>
            </a:extLst>
          </p:cNvPr>
          <p:cNvSpPr>
            <a:spLocks noGrp="1"/>
          </p:cNvSpPr>
          <p:nvPr>
            <p:ph type="ftr" sz="quarter" idx="11"/>
          </p:nvPr>
        </p:nvSpPr>
        <p:spPr/>
        <p:txBody>
          <a:bodyPr/>
          <a:lstStyle/>
          <a:p>
            <a:pPr algn="r"/>
            <a:r>
              <a:rPr lang="he-IL"/>
              <a:t>מערכות הפעלה - תרגול 10</a:t>
            </a:r>
            <a:endParaRPr lang="en-US"/>
          </a:p>
        </p:txBody>
      </p:sp>
      <p:sp>
        <p:nvSpPr>
          <p:cNvPr id="3" name="Slide Number Placeholder 2">
            <a:extLst>
              <a:ext uri="{FF2B5EF4-FFF2-40B4-BE49-F238E27FC236}">
                <a16:creationId xmlns:a16="http://schemas.microsoft.com/office/drawing/2014/main" id="{AD34F9FB-9210-444F-8FB9-F760707B305E}"/>
              </a:ext>
            </a:extLst>
          </p:cNvPr>
          <p:cNvSpPr>
            <a:spLocks noGrp="1"/>
          </p:cNvSpPr>
          <p:nvPr>
            <p:ph type="sldNum" sz="quarter" idx="12"/>
          </p:nvPr>
        </p:nvSpPr>
        <p:spPr/>
        <p:txBody>
          <a:bodyPr/>
          <a:lstStyle/>
          <a:p>
            <a:fld id="{0CFEC368-1D7A-4F81-ABF6-AE0E36BAF64C}" type="slidenum">
              <a:rPr lang="en-US" smtClean="0"/>
              <a:pPr/>
              <a:t>69</a:t>
            </a:fld>
            <a:endParaRPr lang="en-US"/>
          </a:p>
        </p:txBody>
      </p:sp>
    </p:spTree>
    <p:extLst>
      <p:ext uri="{BB962C8B-B14F-4D97-AF65-F5344CB8AC3E}">
        <p14:creationId xmlns:p14="http://schemas.microsoft.com/office/powerpoint/2010/main" val="3017272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6A61-AB82-4284-AB9A-FA2609691D7F}"/>
              </a:ext>
            </a:extLst>
          </p:cNvPr>
          <p:cNvSpPr>
            <a:spLocks noGrp="1"/>
          </p:cNvSpPr>
          <p:nvPr>
            <p:ph type="title"/>
          </p:nvPr>
        </p:nvSpPr>
        <p:spPr/>
        <p:txBody>
          <a:bodyPr/>
          <a:lstStyle/>
          <a:p>
            <a:r>
              <a:rPr lang="he-IL"/>
              <a:t>למה צריך זיכרון וירטואלי?</a:t>
            </a:r>
            <a:endParaRPr lang="en-US"/>
          </a:p>
        </p:txBody>
      </p:sp>
      <p:sp>
        <p:nvSpPr>
          <p:cNvPr id="3" name="Text Placeholder 2">
            <a:extLst>
              <a:ext uri="{FF2B5EF4-FFF2-40B4-BE49-F238E27FC236}">
                <a16:creationId xmlns:a16="http://schemas.microsoft.com/office/drawing/2014/main" id="{9B298FC2-C6E4-4950-AD7D-27A378E3E640}"/>
              </a:ext>
            </a:extLst>
          </p:cNvPr>
          <p:cNvSpPr>
            <a:spLocks noGrp="1"/>
          </p:cNvSpPr>
          <p:nvPr>
            <p:ph type="body" idx="1"/>
          </p:nvPr>
        </p:nvSpPr>
        <p:spPr/>
        <p:txBody>
          <a:bodyPr/>
          <a:lstStyle/>
          <a:p>
            <a:r>
              <a:rPr lang="he-IL"/>
              <a:t>או: מדוע לא ניגשים ישירות לזיכרון הפיזי?</a:t>
            </a:r>
            <a:endParaRPr lang="en-US"/>
          </a:p>
        </p:txBody>
      </p:sp>
      <p:sp>
        <p:nvSpPr>
          <p:cNvPr id="6" name="Slide Number Placeholder 5">
            <a:extLst>
              <a:ext uri="{FF2B5EF4-FFF2-40B4-BE49-F238E27FC236}">
                <a16:creationId xmlns:a16="http://schemas.microsoft.com/office/drawing/2014/main" id="{8C82EDEA-D1D4-4EDF-AD9E-698BF934D5C3}"/>
              </a:ext>
            </a:extLst>
          </p:cNvPr>
          <p:cNvSpPr>
            <a:spLocks noGrp="1"/>
          </p:cNvSpPr>
          <p:nvPr>
            <p:ph type="sldNum" sz="quarter" idx="12"/>
          </p:nvPr>
        </p:nvSpPr>
        <p:spPr/>
        <p:txBody>
          <a:bodyPr/>
          <a:lstStyle/>
          <a:p>
            <a:fld id="{0CFEC368-1D7A-4F81-ABF6-AE0E36BAF64C}" type="slidenum">
              <a:rPr lang="en-US" smtClean="0"/>
              <a:pPr/>
              <a:t>7</a:t>
            </a:fld>
            <a:endParaRPr lang="en-US"/>
          </a:p>
        </p:txBody>
      </p:sp>
      <p:sp>
        <p:nvSpPr>
          <p:cNvPr id="5" name="Footer Placeholder 4">
            <a:extLst>
              <a:ext uri="{FF2B5EF4-FFF2-40B4-BE49-F238E27FC236}">
                <a16:creationId xmlns:a16="http://schemas.microsoft.com/office/drawing/2014/main" id="{F396F59B-0363-491F-A643-3F745B04D452}"/>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824800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ACE8-259C-46F3-B399-9C133307CA02}"/>
              </a:ext>
            </a:extLst>
          </p:cNvPr>
          <p:cNvSpPr>
            <a:spLocks noGrp="1"/>
          </p:cNvSpPr>
          <p:nvPr>
            <p:ph type="title"/>
          </p:nvPr>
        </p:nvSpPr>
        <p:spPr/>
        <p:txBody>
          <a:bodyPr/>
          <a:lstStyle/>
          <a:p>
            <a:r>
              <a:rPr lang="he-IL"/>
              <a:t>לינוקס לא משתמשת בסגמנטציה</a:t>
            </a:r>
            <a:endParaRPr lang="en-US"/>
          </a:p>
        </p:txBody>
      </p:sp>
      <p:sp>
        <p:nvSpPr>
          <p:cNvPr id="7" name="Content Placeholder 6">
            <a:extLst>
              <a:ext uri="{FF2B5EF4-FFF2-40B4-BE49-F238E27FC236}">
                <a16:creationId xmlns:a16="http://schemas.microsoft.com/office/drawing/2014/main" id="{6111995F-5F44-4C1F-BF45-39BECC26B564}"/>
              </a:ext>
            </a:extLst>
          </p:cNvPr>
          <p:cNvSpPr>
            <a:spLocks noGrp="1"/>
          </p:cNvSpPr>
          <p:nvPr>
            <p:ph idx="1"/>
          </p:nvPr>
        </p:nvSpPr>
        <p:spPr/>
        <p:txBody>
          <a:bodyPr>
            <a:normAutofit/>
          </a:bodyPr>
          <a:lstStyle/>
          <a:p>
            <a:r>
              <a:rPr lang="he-IL" dirty="0"/>
              <a:t>בלינוקס כל הסגמנטים חופפים ומצביעים לכל מרחב הזיכרון</a:t>
            </a:r>
            <a:r>
              <a:rPr lang="en-US" dirty="0"/>
              <a:t> </a:t>
            </a:r>
            <a:r>
              <a:rPr lang="he-IL" dirty="0"/>
              <a:t> - </a:t>
            </a:r>
            <a:r>
              <a:rPr lang="en-US" dirty="0"/>
              <a:t>flat model</a:t>
            </a:r>
            <a:r>
              <a:rPr lang="he-IL" dirty="0"/>
              <a:t>.</a:t>
            </a:r>
          </a:p>
          <a:p>
            <a:r>
              <a:rPr lang="he-IL" b="1" dirty="0"/>
              <a:t>כתובת וירטואלית == כתובת ליניארית.</a:t>
            </a:r>
          </a:p>
          <a:p>
            <a:endParaRPr lang="he-IL" dirty="0"/>
          </a:p>
          <a:p>
            <a:endParaRPr lang="he-IL" dirty="0"/>
          </a:p>
          <a:p>
            <a:endParaRPr lang="he-IL" dirty="0"/>
          </a:p>
        </p:txBody>
      </p:sp>
      <p:sp>
        <p:nvSpPr>
          <p:cNvPr id="5" name="Footer Placeholder 4">
            <a:extLst>
              <a:ext uri="{FF2B5EF4-FFF2-40B4-BE49-F238E27FC236}">
                <a16:creationId xmlns:a16="http://schemas.microsoft.com/office/drawing/2014/main" id="{753A8CF7-0562-49AF-8937-D44DF26E3892}"/>
              </a:ext>
            </a:extLst>
          </p:cNvPr>
          <p:cNvSpPr>
            <a:spLocks noGrp="1"/>
          </p:cNvSpPr>
          <p:nvPr>
            <p:ph type="ftr" sz="quarter" idx="11"/>
          </p:nvPr>
        </p:nvSpPr>
        <p:spPr/>
        <p:txBody>
          <a:bodyPr/>
          <a:lstStyle/>
          <a:p>
            <a:pPr algn="r"/>
            <a:r>
              <a:rPr lang="he-IL"/>
              <a:t>מערכות הפעלה - תרגול 10</a:t>
            </a:r>
            <a:endParaRPr lang="en-US"/>
          </a:p>
        </p:txBody>
      </p:sp>
      <p:sp>
        <p:nvSpPr>
          <p:cNvPr id="3" name="Slide Number Placeholder 2">
            <a:extLst>
              <a:ext uri="{FF2B5EF4-FFF2-40B4-BE49-F238E27FC236}">
                <a16:creationId xmlns:a16="http://schemas.microsoft.com/office/drawing/2014/main" id="{A87DECD5-BB9D-430D-8670-99D8A4B8357F}"/>
              </a:ext>
            </a:extLst>
          </p:cNvPr>
          <p:cNvSpPr>
            <a:spLocks noGrp="1"/>
          </p:cNvSpPr>
          <p:nvPr>
            <p:ph type="sldNum" sz="quarter" idx="12"/>
          </p:nvPr>
        </p:nvSpPr>
        <p:spPr/>
        <p:txBody>
          <a:bodyPr/>
          <a:lstStyle/>
          <a:p>
            <a:fld id="{0CFEC368-1D7A-4F81-ABF6-AE0E36BAF64C}" type="slidenum">
              <a:rPr lang="en-US" smtClean="0"/>
              <a:pPr/>
              <a:t>70</a:t>
            </a:fld>
            <a:endParaRPr lang="en-US"/>
          </a:p>
        </p:txBody>
      </p:sp>
      <p:pic>
        <p:nvPicPr>
          <p:cNvPr id="8" name="Content Placeholder 5">
            <a:extLst>
              <a:ext uri="{FF2B5EF4-FFF2-40B4-BE49-F238E27FC236}">
                <a16:creationId xmlns:a16="http://schemas.microsoft.com/office/drawing/2014/main" id="{BFFFF0DD-4366-43DB-AB4A-C3869CBAC0D8}"/>
              </a:ext>
            </a:extLst>
          </p:cNvPr>
          <p:cNvPicPr>
            <a:picLocks noChangeAspect="1"/>
          </p:cNvPicPr>
          <p:nvPr/>
        </p:nvPicPr>
        <p:blipFill>
          <a:blip r:embed="rId3">
            <a:lum bright="-20000" contrast="40000"/>
          </a:blip>
          <a:stretch>
            <a:fillRect/>
          </a:stretch>
        </p:blipFill>
        <p:spPr>
          <a:xfrm>
            <a:off x="633241" y="2927672"/>
            <a:ext cx="7877518" cy="3549328"/>
          </a:xfrm>
          <a:prstGeom prst="rect">
            <a:avLst/>
          </a:prstGeom>
        </p:spPr>
      </p:pic>
    </p:spTree>
    <p:extLst>
      <p:ext uri="{BB962C8B-B14F-4D97-AF65-F5344CB8AC3E}">
        <p14:creationId xmlns:p14="http://schemas.microsoft.com/office/powerpoint/2010/main" val="2974201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E2C9A00C-A412-42A1-BB16-5FFB191C138A}"/>
              </a:ext>
            </a:extLst>
          </p:cNvPr>
          <p:cNvSpPr>
            <a:spLocks noGrp="1" noChangeArrowheads="1"/>
          </p:cNvSpPr>
          <p:nvPr>
            <p:ph type="title"/>
          </p:nvPr>
        </p:nvSpPr>
        <p:spPr/>
        <p:txBody>
          <a:bodyPr/>
          <a:lstStyle/>
          <a:p>
            <a:r>
              <a:rPr lang="he-IL" altLang="en-US"/>
              <a:t>זיכרון פיזי</a:t>
            </a:r>
            <a:endParaRPr lang="en-US" altLang="en-US"/>
          </a:p>
        </p:txBody>
      </p:sp>
      <p:sp>
        <p:nvSpPr>
          <p:cNvPr id="312323" name="Rectangle 3">
            <a:extLst>
              <a:ext uri="{FF2B5EF4-FFF2-40B4-BE49-F238E27FC236}">
                <a16:creationId xmlns:a16="http://schemas.microsoft.com/office/drawing/2014/main" id="{EA87118B-E786-45BA-BB38-05E0432DBBDD}"/>
              </a:ext>
            </a:extLst>
          </p:cNvPr>
          <p:cNvSpPr>
            <a:spLocks noGrp="1" noChangeArrowheads="1"/>
          </p:cNvSpPr>
          <p:nvPr>
            <p:ph idx="1"/>
          </p:nvPr>
        </p:nvSpPr>
        <p:spPr/>
        <p:txBody>
          <a:bodyPr>
            <a:normAutofit lnSpcReduction="10000"/>
          </a:bodyPr>
          <a:lstStyle/>
          <a:p>
            <a:r>
              <a:rPr lang="he-IL" altLang="en-US"/>
              <a:t>התקני </a:t>
            </a:r>
            <a:r>
              <a:rPr lang="he-IL" altLang="en-US" dirty="0" err="1"/>
              <a:t>האיחסון</a:t>
            </a:r>
            <a:r>
              <a:rPr lang="he-IL" altLang="en-US"/>
              <a:t> במחשב נחלקים לשניים:</a:t>
            </a:r>
            <a:endParaRPr lang="en-US" altLang="en-US"/>
          </a:p>
          <a:p>
            <a:pPr lvl="1"/>
            <a:r>
              <a:rPr lang="he-IL" altLang="en-US" b="1"/>
              <a:t>זיכרון (</a:t>
            </a:r>
            <a:r>
              <a:rPr lang="en-US" altLang="en-US" b="1"/>
              <a:t>DRAM</a:t>
            </a:r>
            <a:r>
              <a:rPr lang="en-US" altLang="en-US" b="1" dirty="0"/>
              <a:t>/SRAM</a:t>
            </a:r>
            <a:r>
              <a:rPr lang="he-IL" altLang="en-US" b="1"/>
              <a:t>) </a:t>
            </a:r>
            <a:r>
              <a:rPr lang="he-IL" altLang="en-US"/>
              <a:t>– זיכרון </a:t>
            </a:r>
            <a:r>
              <a:rPr lang="he-IL" altLang="en-US" b="1" u="sng"/>
              <a:t>נדיף</a:t>
            </a:r>
            <a:r>
              <a:rPr lang="he-IL" altLang="en-US"/>
              <a:t>, קטן יותר </a:t>
            </a:r>
            <a:r>
              <a:rPr lang="he-IL" altLang="en-US" b="1" u="sng"/>
              <a:t>ומהיר</a:t>
            </a:r>
            <a:r>
              <a:rPr lang="he-IL" altLang="en-US"/>
              <a:t> יותר (סדר גודל </a:t>
            </a:r>
            <a:r>
              <a:rPr lang="en-US" altLang="en-US"/>
              <a:t>100ns</a:t>
            </a:r>
            <a:r>
              <a:rPr lang="he-IL" altLang="en-US"/>
              <a:t>).</a:t>
            </a:r>
          </a:p>
          <a:p>
            <a:pPr lvl="1"/>
            <a:r>
              <a:rPr lang="he-IL" altLang="en-US" b="1"/>
              <a:t>דיסק קשיח</a:t>
            </a:r>
            <a:r>
              <a:rPr lang="he-IL" altLang="en-US"/>
              <a:t> – זיכרון </a:t>
            </a:r>
            <a:r>
              <a:rPr lang="he-IL" altLang="en-US" b="1" u="sng"/>
              <a:t>עמיד</a:t>
            </a:r>
            <a:r>
              <a:rPr lang="he-IL" altLang="en-US"/>
              <a:t>, גדול יותר </a:t>
            </a:r>
            <a:r>
              <a:rPr lang="he-IL" altLang="en-US" b="1" u="sng"/>
              <a:t>ואיטי</a:t>
            </a:r>
            <a:r>
              <a:rPr lang="he-IL" altLang="en-US"/>
              <a:t> יותר (סדר גודל </a:t>
            </a:r>
            <a:r>
              <a:rPr lang="en-US" altLang="en-US"/>
              <a:t>1ms</a:t>
            </a:r>
            <a:r>
              <a:rPr lang="he-IL" altLang="en-US"/>
              <a:t>).</a:t>
            </a:r>
          </a:p>
          <a:p>
            <a:pPr lvl="1"/>
            <a:endParaRPr lang="he-IL" altLang="en-US"/>
          </a:p>
          <a:p>
            <a:r>
              <a:rPr lang="he-IL" altLang="en-US"/>
              <a:t>פקודות מכונה יכולות לפעול רק על רגיסטרים ו/או נתונים </a:t>
            </a:r>
            <a:r>
              <a:rPr lang="he-IL" altLang="en-US" b="1" u="sng"/>
              <a:t>בזיכרון</a:t>
            </a:r>
            <a:r>
              <a:rPr lang="he-IL" altLang="en-US"/>
              <a:t>.</a:t>
            </a:r>
          </a:p>
          <a:p>
            <a:pPr lvl="1"/>
            <a:r>
              <a:rPr lang="he-IL" altLang="en-US"/>
              <a:t>הקוד המבוצע ע"י המעבד והנתונים הדרושים לביצוע הקוד חייבים להיות בזיכרון בזמן הביצוע.</a:t>
            </a:r>
          </a:p>
          <a:p>
            <a:pPr lvl="1"/>
            <a:r>
              <a:rPr lang="he-IL" altLang="en-US"/>
              <a:t>אם רוצים לעבד מידע מהדיסק, יש להביא אותו לזיכרון, לעבד אותו, ולכתוב את התוצאה חזרה לדיסק.</a:t>
            </a:r>
          </a:p>
          <a:p>
            <a:r>
              <a:rPr lang="he-IL" altLang="en-US"/>
              <a:t>הגישה לזיכרון היא, בסופו של דבר, באמצעות </a:t>
            </a:r>
            <a:r>
              <a:rPr lang="he-IL" altLang="en-US" b="1">
                <a:solidFill>
                  <a:srgbClr val="0000FF"/>
                </a:solidFill>
              </a:rPr>
              <a:t>כתובות</a:t>
            </a:r>
            <a:r>
              <a:rPr lang="he-IL" altLang="en-US">
                <a:solidFill>
                  <a:srgbClr val="0000FF"/>
                </a:solidFill>
              </a:rPr>
              <a:t> </a:t>
            </a:r>
            <a:r>
              <a:rPr lang="he-IL" altLang="en-US" b="1">
                <a:solidFill>
                  <a:srgbClr val="0000FF"/>
                </a:solidFill>
              </a:rPr>
              <a:t>פיזיות</a:t>
            </a:r>
            <a:r>
              <a:rPr lang="he-IL" altLang="en-US">
                <a:solidFill>
                  <a:srgbClr val="0000FF"/>
                </a:solidFill>
              </a:rPr>
              <a:t> </a:t>
            </a:r>
            <a:r>
              <a:rPr lang="he-IL" altLang="en-US"/>
              <a:t>של בתים (</a:t>
            </a:r>
            <a:r>
              <a:rPr lang="en-US" altLang="en-US"/>
              <a:t>bytes</a:t>
            </a:r>
            <a:r>
              <a:rPr lang="he-IL" altLang="en-US"/>
              <a:t>). למשל, עבור זיכרון בגודל </a:t>
            </a:r>
            <a:r>
              <a:rPr lang="en-US" altLang="en-US"/>
              <a:t>8GB</a:t>
            </a:r>
            <a:r>
              <a:rPr lang="he-IL" altLang="en-US"/>
              <a:t> הכתובות הפיזיות הן מספרים שלמים בתחום </a:t>
            </a:r>
            <a:r>
              <a:rPr lang="en-US" altLang="en-US"/>
              <a:t>[0, 8GB - 1]</a:t>
            </a:r>
            <a:r>
              <a:rPr lang="he-IL" altLang="en-US"/>
              <a:t>.</a:t>
            </a:r>
          </a:p>
          <a:p>
            <a:r>
              <a:rPr lang="he-IL" altLang="en-US"/>
              <a:t>עם זאת, יש חסרונות רבים לגישה ישירה באמצעות כתובות פיזיות.</a:t>
            </a:r>
            <a:endParaRPr lang="en-US" altLang="en-US"/>
          </a:p>
        </p:txBody>
      </p:sp>
      <p:sp>
        <p:nvSpPr>
          <p:cNvPr id="4" name="Slide Number Placeholder 3">
            <a:extLst>
              <a:ext uri="{FF2B5EF4-FFF2-40B4-BE49-F238E27FC236}">
                <a16:creationId xmlns:a16="http://schemas.microsoft.com/office/drawing/2014/main" id="{CE92780C-D0DE-43C3-A272-B98728F01EBA}"/>
              </a:ext>
            </a:extLst>
          </p:cNvPr>
          <p:cNvSpPr>
            <a:spLocks noGrp="1"/>
          </p:cNvSpPr>
          <p:nvPr>
            <p:ph type="sldNum" sz="quarter" idx="12"/>
          </p:nvPr>
        </p:nvSpPr>
        <p:spPr/>
        <p:txBody>
          <a:bodyPr/>
          <a:lstStyle/>
          <a:p>
            <a:fld id="{0CFEC368-1D7A-4F81-ABF6-AE0E36BAF64C}" type="slidenum">
              <a:rPr lang="en-US" smtClean="0"/>
              <a:pPr/>
              <a:t>8</a:t>
            </a:fld>
            <a:endParaRPr lang="en-US"/>
          </a:p>
        </p:txBody>
      </p:sp>
      <p:sp>
        <p:nvSpPr>
          <p:cNvPr id="3" name="Footer Placeholder 2">
            <a:extLst>
              <a:ext uri="{FF2B5EF4-FFF2-40B4-BE49-F238E27FC236}">
                <a16:creationId xmlns:a16="http://schemas.microsoft.com/office/drawing/2014/main" id="{BECA4F11-4075-42F6-B696-95FC43513EC0}"/>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92990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23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23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23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232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23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232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23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SRAM</a:t>
            </a:r>
            <a:r>
              <a:rPr lang="he-IL" dirty="0"/>
              <a:t> מול </a:t>
            </a:r>
            <a:r>
              <a:rPr lang="en-US" dirty="0"/>
              <a:t>DRAM</a:t>
            </a:r>
            <a:r>
              <a:rPr lang="he-IL" dirty="0"/>
              <a:t> (העשרה)	</a:t>
            </a:r>
            <a:endParaRPr lang="en-US" dirty="0"/>
          </a:p>
        </p:txBody>
      </p:sp>
      <p:sp>
        <p:nvSpPr>
          <p:cNvPr id="7" name="Content Placeholder 6"/>
          <p:cNvSpPr>
            <a:spLocks noGrp="1"/>
          </p:cNvSpPr>
          <p:nvPr>
            <p:ph idx="1"/>
          </p:nvPr>
        </p:nvSpPr>
        <p:spPr/>
        <p:txBody>
          <a:bodyPr/>
          <a:lstStyle/>
          <a:p>
            <a:r>
              <a:rPr lang="he-IL" dirty="0"/>
              <a:t>קיימות שתי ארכיטקטורות זיכרון נפוצות, המרכיבות את מכלול </a:t>
            </a:r>
            <a:r>
              <a:rPr lang="he-IL" dirty="0" err="1"/>
              <a:t>הזכרון</a:t>
            </a:r>
            <a:r>
              <a:rPr lang="he-IL" dirty="0"/>
              <a:t> הקיים במעבדים העכשוויים – </a:t>
            </a:r>
            <a:r>
              <a:rPr lang="en-US" dirty="0"/>
              <a:t>DRAM</a:t>
            </a:r>
            <a:r>
              <a:rPr lang="he-IL" dirty="0"/>
              <a:t> ו-</a:t>
            </a:r>
            <a:r>
              <a:rPr lang="en-US" dirty="0"/>
              <a:t>SRAM</a:t>
            </a:r>
            <a:endParaRPr lang="he-IL" dirty="0"/>
          </a:p>
          <a:p>
            <a:r>
              <a:rPr lang="he-IL" dirty="0"/>
              <a:t>במהותן – שומרות מידע בינארי באופן </a:t>
            </a:r>
            <a:r>
              <a:rPr lang="he-IL" b="1" dirty="0"/>
              <a:t>נדיף (</a:t>
            </a:r>
            <a:r>
              <a:rPr lang="en-US" b="1" dirty="0"/>
              <a:t>volatile</a:t>
            </a:r>
            <a:r>
              <a:rPr lang="he-IL" b="1" dirty="0"/>
              <a:t>) </a:t>
            </a:r>
            <a:r>
              <a:rPr lang="he-IL" dirty="0"/>
              <a:t>בעזרת טרנזיסטורים (או מתגי </a:t>
            </a:r>
            <a:r>
              <a:rPr lang="en-US" dirty="0"/>
              <a:t>N</a:t>
            </a:r>
            <a:r>
              <a:rPr lang="he-IL" dirty="0"/>
              <a:t> ו-</a:t>
            </a:r>
            <a:r>
              <a:rPr lang="en-US" dirty="0"/>
              <a:t>P</a:t>
            </a:r>
            <a:r>
              <a:rPr lang="he-IL" dirty="0"/>
              <a:t> שראיתם בקורס מערכות ספרתיות)</a:t>
            </a:r>
            <a:endParaRPr lang="he-IL" b="1" dirty="0"/>
          </a:p>
          <a:p>
            <a:r>
              <a:rPr lang="he-IL" dirty="0"/>
              <a:t>שונות אחת מהשנייה בזמן הגישה, עלות ליחידת שטח ועוד</a:t>
            </a:r>
          </a:p>
          <a:p>
            <a:pPr marL="0" indent="0">
              <a:buNone/>
            </a:pPr>
            <a:endParaRPr lang="en-US" dirty="0"/>
          </a:p>
        </p:txBody>
      </p:sp>
      <p:sp>
        <p:nvSpPr>
          <p:cNvPr id="4" name="Footer Placeholder 3"/>
          <p:cNvSpPr>
            <a:spLocks noGrp="1"/>
          </p:cNvSpPr>
          <p:nvPr>
            <p:ph type="ftr" sz="quarter" idx="11"/>
          </p:nvPr>
        </p:nvSpPr>
        <p:spPr/>
        <p:txBody>
          <a:bodyPr/>
          <a:lstStyle/>
          <a:p>
            <a:pPr algn="r"/>
            <a:r>
              <a:rPr lang="he-IL"/>
              <a:t>מערכות הפעלה - תרגול 10</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9</a:t>
            </a:fld>
            <a:endParaRPr lang="en-US"/>
          </a:p>
        </p:txBody>
      </p:sp>
      <p:pic>
        <p:nvPicPr>
          <p:cNvPr id="12" name="Picture 6" descr="https://upload.wikimedia.org/wikipedia/commons/thumb/3/31/SRAM_Cell_%286_Transistors%29.svg/1024px-SRAM_Cell_%286_Transistors%29.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3766456"/>
            <a:ext cx="3512910" cy="2634683"/>
          </a:xfrm>
          <a:prstGeom prst="rect">
            <a:avLst/>
          </a:prstGeom>
          <a:noFill/>
          <a:extLst>
            <a:ext uri="{909E8E84-426E-40DD-AFC4-6F175D3DCCD1}">
              <a14:hiddenFill xmlns:a14="http://schemas.microsoft.com/office/drawing/2010/main">
                <a:solidFill>
                  <a:srgbClr val="FFFFFF"/>
                </a:solidFill>
              </a14:hiddenFill>
            </a:ext>
          </a:extLst>
        </p:spPr>
      </p:pic>
      <p:pic>
        <p:nvPicPr>
          <p:cNvPr id="76808" name="Picture 8"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885" y="3766456"/>
            <a:ext cx="2247318" cy="24730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817914" y="6401139"/>
            <a:ext cx="1719943" cy="369332"/>
          </a:xfrm>
          <a:prstGeom prst="rect">
            <a:avLst/>
          </a:prstGeom>
          <a:noFill/>
        </p:spPr>
        <p:txBody>
          <a:bodyPr wrap="square" rtlCol="0">
            <a:spAutoFit/>
          </a:bodyPr>
          <a:lstStyle/>
          <a:p>
            <a:pPr algn="ctr"/>
            <a:r>
              <a:rPr lang="en-US" dirty="0"/>
              <a:t>DRAM Cell</a:t>
            </a:r>
          </a:p>
        </p:txBody>
      </p:sp>
      <p:sp>
        <p:nvSpPr>
          <p:cNvPr id="16" name="TextBox 15"/>
          <p:cNvSpPr txBox="1"/>
          <p:nvPr/>
        </p:nvSpPr>
        <p:spPr>
          <a:xfrm>
            <a:off x="5486400" y="6401139"/>
            <a:ext cx="1719943" cy="369332"/>
          </a:xfrm>
          <a:prstGeom prst="rect">
            <a:avLst/>
          </a:prstGeom>
          <a:noFill/>
        </p:spPr>
        <p:txBody>
          <a:bodyPr wrap="square" rtlCol="0">
            <a:spAutoFit/>
          </a:bodyPr>
          <a:lstStyle/>
          <a:p>
            <a:pPr algn="ctr"/>
            <a:r>
              <a:rPr lang="en-US" dirty="0"/>
              <a:t>SRAM Cell</a:t>
            </a:r>
          </a:p>
        </p:txBody>
      </p:sp>
    </p:spTree>
    <p:extLst>
      <p:ext uri="{BB962C8B-B14F-4D97-AF65-F5344CB8AC3E}">
        <p14:creationId xmlns:p14="http://schemas.microsoft.com/office/powerpoint/2010/main" val="3068026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noFill/>
      </a:spPr>
      <a:bodyPr wrap="square" rtlCol="0">
        <a:spAutoFit/>
      </a:bodyPr>
      <a:lstStyle>
        <a:defPPr algn="r" rtl="1">
          <a:defRPr dirty="0"/>
        </a:defPPr>
      </a:lstStyle>
    </a:txDef>
  </a:objectDefaults>
  <a:extraClrSchemeLst/>
</a:theme>
</file>

<file path=ppt/theme/theme2.xml><?xml version="1.0" encoding="utf-8"?>
<a:theme xmlns:a="http://schemas.openxmlformats.org/drawingml/2006/main" name="1_Clarity">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2_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noFill/>
      </a:spPr>
      <a:bodyPr wrap="square" rtlCol="0">
        <a:spAutoFit/>
      </a:bodyPr>
      <a:lstStyle>
        <a:defPPr algn="r" rtl="1">
          <a:defRPr dirty="0" err="1" smtClean="0"/>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7038</TotalTime>
  <Words>5846</Words>
  <Application>Microsoft Office PowerPoint</Application>
  <PresentationFormat>On-screen Show (4:3)</PresentationFormat>
  <Paragraphs>989</Paragraphs>
  <Slides>70</Slides>
  <Notes>51</Notes>
  <HiddenSlides>11</HiddenSlides>
  <MMClips>1</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2</vt:i4>
      </vt:variant>
      <vt:variant>
        <vt:lpstr>Slide Titles</vt:lpstr>
      </vt:variant>
      <vt:variant>
        <vt:i4>70</vt:i4>
      </vt:variant>
    </vt:vector>
  </HeadingPairs>
  <TitlesOfParts>
    <vt:vector size="85" baseType="lpstr">
      <vt:lpstr>Arial</vt:lpstr>
      <vt:lpstr>Calibri</vt:lpstr>
      <vt:lpstr>Cambria Math</vt:lpstr>
      <vt:lpstr>Courier New</vt:lpstr>
      <vt:lpstr>Criticized</vt:lpstr>
      <vt:lpstr>Lucida Sans</vt:lpstr>
      <vt:lpstr>Segoe UI</vt:lpstr>
      <vt:lpstr>Times New Roman</vt:lpstr>
      <vt:lpstr>Walter Turncoat</vt:lpstr>
      <vt:lpstr>Wingdings</vt:lpstr>
      <vt:lpstr>Clarity</vt:lpstr>
      <vt:lpstr>1_Clarity</vt:lpstr>
      <vt:lpstr>2_Clarity</vt:lpstr>
      <vt:lpstr>Equation</vt:lpstr>
      <vt:lpstr>Packager Shell Object</vt:lpstr>
      <vt:lpstr>תרגול 10</vt:lpstr>
      <vt:lpstr>TL;DR</vt:lpstr>
      <vt:lpstr>דגשים לפרק הזכרון הוירטואלי</vt:lpstr>
      <vt:lpstr>על ההבדל בין חומרה לתוכנה</vt:lpstr>
      <vt:lpstr>על ההבדל בין חומרה לתוכנה</vt:lpstr>
      <vt:lpstr>תיקון טעות נפוצה</vt:lpstr>
      <vt:lpstr>למה צריך זיכרון וירטואלי?</vt:lpstr>
      <vt:lpstr>זיכרון פיזי</vt:lpstr>
      <vt:lpstr>SRAM מול DRAM (העשרה) </vt:lpstr>
      <vt:lpstr>חסרון 1#: היעדר בידוד/הגנה בין תהליכים</vt:lpstr>
      <vt:lpstr>חסרון 2#: מגבלת זיכרון </vt:lpstr>
      <vt:lpstr>חסרון 3#: מחסור בזיכרון רציף</vt:lpstr>
      <vt:lpstr>פרגמנטציה (fragmentation)</vt:lpstr>
      <vt:lpstr>פרגמנטציה (fragmentation)</vt:lpstr>
      <vt:lpstr>הפתרון: זיכרון וירטואלי</vt:lpstr>
      <vt:lpstr>זיכרון וירטואלי נותן בידוד/הגנה</vt:lpstr>
      <vt:lpstr>זיכרון וירטואלי מספק רציפות</vt:lpstr>
      <vt:lpstr>זיכרון וירטואלי מאפשר swapping</vt:lpstr>
      <vt:lpstr>זיכרון וירטואלי מציע יתרונות נוספים</vt:lpstr>
      <vt:lpstr>ניהול ותרגום זיכרון  - כיצד עדיף לשבץ?</vt:lpstr>
      <vt:lpstr>ניהול בעזרת סגמנטציה</vt:lpstr>
      <vt:lpstr>ניהול בעזרת Paging</vt:lpstr>
      <vt:lpstr>הפסקה</vt:lpstr>
      <vt:lpstr>ניהול ותרגום זיכרון: Paging </vt:lpstr>
      <vt:lpstr>דפים ומסגרות</vt:lpstr>
      <vt:lpstr>מיפוי דפים למסגרות</vt:lpstr>
      <vt:lpstr>שיקולים הנדסיים</vt:lpstr>
      <vt:lpstr>תרגום דפים למסגרות</vt:lpstr>
      <vt:lpstr>טבלת הדפים (page table)</vt:lpstr>
      <vt:lpstr>נסיון 1#: טבלת דפים ליניארית</vt:lpstr>
      <vt:lpstr>נסיון 1#: טבלת דפים ליניארית</vt:lpstr>
      <vt:lpstr>נסיון 1#: טבלת דפים ליניארית</vt:lpstr>
      <vt:lpstr>טבלת הדפים בארכיטקטורת IA-32</vt:lpstr>
      <vt:lpstr>טבלת הדפים בארכיטקטורת IA-32</vt:lpstr>
      <vt:lpstr>תהליך תרגום כתובת וירטואלית</vt:lpstr>
      <vt:lpstr>דוגמה: תהליך תרגום כתובת וירטואלית</vt:lpstr>
      <vt:lpstr>מבנה כניסה בטבלת הדפים</vt:lpstr>
      <vt:lpstr>סיביות הבקרה וביט Present</vt:lpstr>
      <vt:lpstr>סיביות בקרה נוספות, כאשר present==1 </vt:lpstr>
      <vt:lpstr>על סוגי הכניסות האפשריות</vt:lpstr>
      <vt:lpstr>מאגרי דפדוף בלינוקס</vt:lpstr>
      <vt:lpstr>כניסה בטבלת הדפים, כאשר present==0</vt:lpstr>
      <vt:lpstr>TLB - Translation Lookaside Buffer</vt:lpstr>
      <vt:lpstr>סיכום מופשט: תהליך התרגום בשיטת paging</vt:lpstr>
      <vt:lpstr>פעולות על ה-TLB</vt:lpstr>
      <vt:lpstr>דגלים ב-TLB</vt:lpstr>
      <vt:lpstr>פסילת תוכן ה-TLB</vt:lpstr>
      <vt:lpstr>הימנעות מפסילת תוכן ה-TLB</vt:lpstr>
      <vt:lpstr>PowerPoint Presentation</vt:lpstr>
      <vt:lpstr>סעיף 1: גודל מרחב הזיכרון</vt:lpstr>
      <vt:lpstr>סעיף 2: אינדקסים לטבלת הדפים</vt:lpstr>
      <vt:lpstr>סעיף 3: page table walk</vt:lpstr>
      <vt:lpstr>השלימו את הסכמה</vt:lpstr>
      <vt:lpstr>סעיף 3: page table walk</vt:lpstr>
      <vt:lpstr>סעיף 4: דפים גדולים</vt:lpstr>
      <vt:lpstr>השלימו את הסכמה</vt:lpstr>
      <vt:lpstr>סעיף 4: דפים גדולים</vt:lpstr>
      <vt:lpstr>השלימו את הסכמה</vt:lpstr>
      <vt:lpstr>סעיף 4: דפים גדולים</vt:lpstr>
      <vt:lpstr>יתרונות וחסרונות דפים גדולים</vt:lpstr>
      <vt:lpstr>איך זורקים מילים שלמדנו בסרטים</vt:lpstr>
      <vt:lpstr>Segmentation</vt:lpstr>
      <vt:lpstr>מימוש זיכרון וירטואלי במעבדי IA-32</vt:lpstr>
      <vt:lpstr>העשרה: סגמנטים במעבדי 8086</vt:lpstr>
      <vt:lpstr>סגמנטציה : פיצול הזיכרון לפי תפקיד לוגי</vt:lpstr>
      <vt:lpstr>מהו סגמנט?</vt:lpstr>
      <vt:lpstr>מיפוי באמצעות סגמנטים – IA-32</vt:lpstr>
      <vt:lpstr>מיפוי באמצעות סגמנטים</vt:lpstr>
      <vt:lpstr>מערכות ישנות היו משתמשות בסגמנטים</vt:lpstr>
      <vt:lpstr>לינוקס לא משתמשת בסגמנטציה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Elad</dc:creator>
  <cp:lastModifiedBy>Mohammed Dabbah</cp:lastModifiedBy>
  <cp:revision>61</cp:revision>
  <dcterms:created xsi:type="dcterms:W3CDTF">2014-09-16T21:32:26Z</dcterms:created>
  <dcterms:modified xsi:type="dcterms:W3CDTF">2019-06-04T10:06:56Z</dcterms:modified>
</cp:coreProperties>
</file>