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55"/>
  </p:notesMasterIdLst>
  <p:sldIdLst>
    <p:sldId id="256" r:id="rId3"/>
    <p:sldId id="298" r:id="rId4"/>
    <p:sldId id="481" r:id="rId5"/>
    <p:sldId id="482" r:id="rId6"/>
    <p:sldId id="303" r:id="rId7"/>
    <p:sldId id="342" r:id="rId8"/>
    <p:sldId id="484" r:id="rId9"/>
    <p:sldId id="343" r:id="rId10"/>
    <p:sldId id="349" r:id="rId11"/>
    <p:sldId id="344" r:id="rId12"/>
    <p:sldId id="345" r:id="rId13"/>
    <p:sldId id="348" r:id="rId14"/>
    <p:sldId id="267" r:id="rId15"/>
    <p:sldId id="451" r:id="rId16"/>
    <p:sldId id="260" r:id="rId17"/>
    <p:sldId id="261" r:id="rId18"/>
    <p:sldId id="346" r:id="rId19"/>
    <p:sldId id="351" r:id="rId20"/>
    <p:sldId id="262" r:id="rId21"/>
    <p:sldId id="455" r:id="rId22"/>
    <p:sldId id="483" r:id="rId23"/>
    <p:sldId id="264" r:id="rId24"/>
    <p:sldId id="489" r:id="rId25"/>
    <p:sldId id="490" r:id="rId26"/>
    <p:sldId id="488" r:id="rId27"/>
    <p:sldId id="480" r:id="rId28"/>
    <p:sldId id="454" r:id="rId29"/>
    <p:sldId id="284" r:id="rId30"/>
    <p:sldId id="285" r:id="rId31"/>
    <p:sldId id="456" r:id="rId32"/>
    <p:sldId id="457" r:id="rId33"/>
    <p:sldId id="460" r:id="rId34"/>
    <p:sldId id="462" r:id="rId35"/>
    <p:sldId id="479" r:id="rId36"/>
    <p:sldId id="286" r:id="rId37"/>
    <p:sldId id="287" r:id="rId38"/>
    <p:sldId id="370" r:id="rId39"/>
    <p:sldId id="368" r:id="rId40"/>
    <p:sldId id="464" r:id="rId41"/>
    <p:sldId id="465" r:id="rId42"/>
    <p:sldId id="466" r:id="rId43"/>
    <p:sldId id="296" r:id="rId44"/>
    <p:sldId id="470" r:id="rId45"/>
    <p:sldId id="352" r:id="rId46"/>
    <p:sldId id="472" r:id="rId47"/>
    <p:sldId id="471" r:id="rId48"/>
    <p:sldId id="453" r:id="rId49"/>
    <p:sldId id="475" r:id="rId50"/>
    <p:sldId id="293" r:id="rId51"/>
    <p:sldId id="476" r:id="rId52"/>
    <p:sldId id="477" r:id="rId53"/>
    <p:sldId id="47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85403" autoAdjust="0"/>
  </p:normalViewPr>
  <p:slideViewPr>
    <p:cSldViewPr snapToGrid="0">
      <p:cViewPr varScale="1">
        <p:scale>
          <a:sx n="75" d="100"/>
          <a:sy n="75" d="100"/>
        </p:scale>
        <p:origin x="6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n Yaniv" userId="1e0c8990-4f86-4a8c-b1fa-9def9a4f1d7c" providerId="ADAL" clId="{FFEA6483-6946-4CA1-B4C3-8C516E438150}"/>
    <pc:docChg chg="modSld">
      <pc:chgData name="Idan Yaniv" userId="1e0c8990-4f86-4a8c-b1fa-9def9a4f1d7c" providerId="ADAL" clId="{FFEA6483-6946-4CA1-B4C3-8C516E438150}" dt="2019-01-07T10:54:52.153" v="0" actId="20577"/>
      <pc:docMkLst>
        <pc:docMk/>
      </pc:docMkLst>
      <pc:sldChg chg="modSp">
        <pc:chgData name="Idan Yaniv" userId="1e0c8990-4f86-4a8c-b1fa-9def9a4f1d7c" providerId="ADAL" clId="{FFEA6483-6946-4CA1-B4C3-8C516E438150}" dt="2019-01-07T10:54:52.153" v="0" actId="20577"/>
        <pc:sldMkLst>
          <pc:docMk/>
          <pc:sldMk cId="2289453001" sldId="483"/>
        </pc:sldMkLst>
        <pc:spChg chg="mod">
          <ac:chgData name="Idan Yaniv" userId="1e0c8990-4f86-4a8c-b1fa-9def9a4f1d7c" providerId="ADAL" clId="{FFEA6483-6946-4CA1-B4C3-8C516E438150}" dt="2019-01-07T10:54:52.153" v="0" actId="20577"/>
          <ac:spMkLst>
            <pc:docMk/>
            <pc:sldMk cId="2289453001" sldId="483"/>
            <ac:spMk id="3" creationId="{00000000-0000-0000-0000-000000000000}"/>
          </ac:spMkLst>
        </pc:spChg>
      </pc:sldChg>
    </pc:docChg>
  </pc:docChgLst>
  <pc:docChgLst>
    <pc:chgData name="Idan Yaniv" userId="1e0c8990-4f86-4a8c-b1fa-9def9a4f1d7c" providerId="ADAL" clId="{D6AF67CC-E349-4FF0-8959-65CF2DA999E1}"/>
    <pc:docChg chg="custSel addSld delSld modSld">
      <pc:chgData name="Idan Yaniv" userId="1e0c8990-4f86-4a8c-b1fa-9def9a4f1d7c" providerId="ADAL" clId="{D6AF67CC-E349-4FF0-8959-65CF2DA999E1}" dt="2019-01-08T13:15:54.944" v="427" actId="20577"/>
      <pc:docMkLst>
        <pc:docMk/>
      </pc:docMkLst>
      <pc:sldChg chg="modSp">
        <pc:chgData name="Idan Yaniv" userId="1e0c8990-4f86-4a8c-b1fa-9def9a4f1d7c" providerId="ADAL" clId="{D6AF67CC-E349-4FF0-8959-65CF2DA999E1}" dt="2019-01-08T13:15:54.944" v="427" actId="20577"/>
        <pc:sldMkLst>
          <pc:docMk/>
          <pc:sldMk cId="1129758438" sldId="293"/>
        </pc:sldMkLst>
        <pc:spChg chg="mod">
          <ac:chgData name="Idan Yaniv" userId="1e0c8990-4f86-4a8c-b1fa-9def9a4f1d7c" providerId="ADAL" clId="{D6AF67CC-E349-4FF0-8959-65CF2DA999E1}" dt="2019-01-08T13:15:54.944" v="427" actId="20577"/>
          <ac:spMkLst>
            <pc:docMk/>
            <pc:sldMk cId="1129758438" sldId="293"/>
            <ac:spMk id="353287" creationId="{1B7CE76C-9C91-4A42-8110-7C15F81041FD}"/>
          </ac:spMkLst>
        </pc:spChg>
      </pc:sldChg>
      <pc:sldChg chg="modSp modAnim">
        <pc:chgData name="Idan Yaniv" userId="1e0c8990-4f86-4a8c-b1fa-9def9a4f1d7c" providerId="ADAL" clId="{D6AF67CC-E349-4FF0-8959-65CF2DA999E1}" dt="2019-01-08T12:56:07.983" v="44"/>
        <pc:sldMkLst>
          <pc:docMk/>
          <pc:sldMk cId="2190951752" sldId="298"/>
        </pc:sldMkLst>
        <pc:spChg chg="mod">
          <ac:chgData name="Idan Yaniv" userId="1e0c8990-4f86-4a8c-b1fa-9def9a4f1d7c" providerId="ADAL" clId="{D6AF67CC-E349-4FF0-8959-65CF2DA999E1}" dt="2019-01-08T12:55:29.080" v="42" actId="20577"/>
          <ac:spMkLst>
            <pc:docMk/>
            <pc:sldMk cId="2190951752" sldId="298"/>
            <ac:spMk id="3" creationId="{E7B3CDDD-DAA0-4BE3-9CB9-A6CAB0A720B9}"/>
          </ac:spMkLst>
        </pc:spChg>
      </pc:sldChg>
      <pc:sldChg chg="modSp modAnim modNotesTx">
        <pc:chgData name="Idan Yaniv" userId="1e0c8990-4f86-4a8c-b1fa-9def9a4f1d7c" providerId="ADAL" clId="{D6AF67CC-E349-4FF0-8959-65CF2DA999E1}" dt="2019-01-08T12:54:19.517" v="23" actId="1036"/>
        <pc:sldMkLst>
          <pc:docMk/>
          <pc:sldMk cId="207642708" sldId="343"/>
        </pc:sldMkLst>
        <pc:spChg chg="mod">
          <ac:chgData name="Idan Yaniv" userId="1e0c8990-4f86-4a8c-b1fa-9def9a4f1d7c" providerId="ADAL" clId="{D6AF67CC-E349-4FF0-8959-65CF2DA999E1}" dt="2019-01-08T12:54:00.728" v="18" actId="20577"/>
          <ac:spMkLst>
            <pc:docMk/>
            <pc:sldMk cId="207642708" sldId="343"/>
            <ac:spMk id="3" creationId="{09A54FD9-1749-4955-9CF4-CDADBDAE0D04}"/>
          </ac:spMkLst>
        </pc:spChg>
        <pc:picChg chg="mod">
          <ac:chgData name="Idan Yaniv" userId="1e0c8990-4f86-4a8c-b1fa-9def9a4f1d7c" providerId="ADAL" clId="{D6AF67CC-E349-4FF0-8959-65CF2DA999E1}" dt="2019-01-08T12:54:19.517" v="23" actId="1036"/>
          <ac:picMkLst>
            <pc:docMk/>
            <pc:sldMk cId="207642708" sldId="343"/>
            <ac:picMk id="2050" creationId="{B1740DCB-F63D-4079-9791-4D91998CDEC6}"/>
          </ac:picMkLst>
        </pc:picChg>
      </pc:sldChg>
      <pc:sldChg chg="modSp modAnim">
        <pc:chgData name="Idan Yaniv" userId="1e0c8990-4f86-4a8c-b1fa-9def9a4f1d7c" providerId="ADAL" clId="{D6AF67CC-E349-4FF0-8959-65CF2DA999E1}" dt="2019-01-08T13:13:53.917" v="392" actId="20577"/>
        <pc:sldMkLst>
          <pc:docMk/>
          <pc:sldMk cId="3391969762" sldId="344"/>
        </pc:sldMkLst>
        <pc:spChg chg="mod">
          <ac:chgData name="Idan Yaniv" userId="1e0c8990-4f86-4a8c-b1fa-9def9a4f1d7c" providerId="ADAL" clId="{D6AF67CC-E349-4FF0-8959-65CF2DA999E1}" dt="2019-01-08T13:13:53.917" v="392" actId="20577"/>
          <ac:spMkLst>
            <pc:docMk/>
            <pc:sldMk cId="3391969762" sldId="344"/>
            <ac:spMk id="15366" creationId="{9EEABCA6-53C9-46E8-AA23-FDB04672B051}"/>
          </ac:spMkLst>
        </pc:spChg>
      </pc:sldChg>
      <pc:sldChg chg="modSp">
        <pc:chgData name="Idan Yaniv" userId="1e0c8990-4f86-4a8c-b1fa-9def9a4f1d7c" providerId="ADAL" clId="{D6AF67CC-E349-4FF0-8959-65CF2DA999E1}" dt="2019-01-08T13:04:05.387" v="186" actId="27636"/>
        <pc:sldMkLst>
          <pc:docMk/>
          <pc:sldMk cId="1773410422" sldId="345"/>
        </pc:sldMkLst>
        <pc:spChg chg="mod">
          <ac:chgData name="Idan Yaniv" userId="1e0c8990-4f86-4a8c-b1fa-9def9a4f1d7c" providerId="ADAL" clId="{D6AF67CC-E349-4FF0-8959-65CF2DA999E1}" dt="2019-01-08T13:04:05.387" v="186" actId="27636"/>
          <ac:spMkLst>
            <pc:docMk/>
            <pc:sldMk cId="1773410422" sldId="345"/>
            <ac:spMk id="16390" creationId="{E76DC602-6BE8-4F88-A6A9-1EFB157A5C2E}"/>
          </ac:spMkLst>
        </pc:spChg>
      </pc:sldChg>
      <pc:sldChg chg="modSp modNotesTx">
        <pc:chgData name="Idan Yaniv" userId="1e0c8990-4f86-4a8c-b1fa-9def9a4f1d7c" providerId="ADAL" clId="{D6AF67CC-E349-4FF0-8959-65CF2DA999E1}" dt="2019-01-08T13:13:32.699" v="354" actId="20577"/>
        <pc:sldMkLst>
          <pc:docMk/>
          <pc:sldMk cId="1154154324" sldId="348"/>
        </pc:sldMkLst>
        <pc:spChg chg="mod">
          <ac:chgData name="Idan Yaniv" userId="1e0c8990-4f86-4a8c-b1fa-9def9a4f1d7c" providerId="ADAL" clId="{D6AF67CC-E349-4FF0-8959-65CF2DA999E1}" dt="2019-01-08T13:13:32.699" v="354" actId="20577"/>
          <ac:spMkLst>
            <pc:docMk/>
            <pc:sldMk cId="1154154324" sldId="348"/>
            <ac:spMk id="16390" creationId="{E76DC602-6BE8-4F88-A6A9-1EFB157A5C2E}"/>
          </ac:spMkLst>
        </pc:spChg>
      </pc:sldChg>
      <pc:sldChg chg="modSp">
        <pc:chgData name="Idan Yaniv" userId="1e0c8990-4f86-4a8c-b1fa-9def9a4f1d7c" providerId="ADAL" clId="{D6AF67CC-E349-4FF0-8959-65CF2DA999E1}" dt="2019-01-08T12:58:43.842" v="68" actId="14100"/>
        <pc:sldMkLst>
          <pc:docMk/>
          <pc:sldMk cId="3845975963" sldId="349"/>
        </pc:sldMkLst>
        <pc:spChg chg="mod">
          <ac:chgData name="Idan Yaniv" userId="1e0c8990-4f86-4a8c-b1fa-9def9a4f1d7c" providerId="ADAL" clId="{D6AF67CC-E349-4FF0-8959-65CF2DA999E1}" dt="2019-01-08T12:58:37.111" v="67" actId="1037"/>
          <ac:spMkLst>
            <pc:docMk/>
            <pc:sldMk cId="3845975963" sldId="349"/>
            <ac:spMk id="17" creationId="{7368CF65-D767-448B-914A-A5418DAFF72C}"/>
          </ac:spMkLst>
        </pc:spChg>
        <pc:spChg chg="mod">
          <ac:chgData name="Idan Yaniv" userId="1e0c8990-4f86-4a8c-b1fa-9def9a4f1d7c" providerId="ADAL" clId="{D6AF67CC-E349-4FF0-8959-65CF2DA999E1}" dt="2019-01-08T12:58:37.111" v="67" actId="1037"/>
          <ac:spMkLst>
            <pc:docMk/>
            <pc:sldMk cId="3845975963" sldId="349"/>
            <ac:spMk id="24" creationId="{0D8D163F-B6AA-4673-90AB-B69848E25667}"/>
          </ac:spMkLst>
        </pc:spChg>
        <pc:spChg chg="mod">
          <ac:chgData name="Idan Yaniv" userId="1e0c8990-4f86-4a8c-b1fa-9def9a4f1d7c" providerId="ADAL" clId="{D6AF67CC-E349-4FF0-8959-65CF2DA999E1}" dt="2019-01-08T12:58:37.111" v="67" actId="1037"/>
          <ac:spMkLst>
            <pc:docMk/>
            <pc:sldMk cId="3845975963" sldId="349"/>
            <ac:spMk id="25" creationId="{7368CF65-D767-448B-914A-A5418DAFF72C}"/>
          </ac:spMkLst>
        </pc:spChg>
        <pc:graphicFrameChg chg="mod modGraphic">
          <ac:chgData name="Idan Yaniv" userId="1e0c8990-4f86-4a8c-b1fa-9def9a4f1d7c" providerId="ADAL" clId="{D6AF67CC-E349-4FF0-8959-65CF2DA999E1}" dt="2019-01-08T12:58:43.842" v="68" actId="14100"/>
          <ac:graphicFrameMkLst>
            <pc:docMk/>
            <pc:sldMk cId="3845975963" sldId="349"/>
            <ac:graphicFrameMk id="13" creationId="{47FC0C60-1A70-4BA0-9E5F-54D734E580E4}"/>
          </ac:graphicFrameMkLst>
        </pc:graphicFrameChg>
        <pc:graphicFrameChg chg="mod">
          <ac:chgData name="Idan Yaniv" userId="1e0c8990-4f86-4a8c-b1fa-9def9a4f1d7c" providerId="ADAL" clId="{D6AF67CC-E349-4FF0-8959-65CF2DA999E1}" dt="2019-01-08T12:58:37.111" v="67" actId="1037"/>
          <ac:graphicFrameMkLst>
            <pc:docMk/>
            <pc:sldMk cId="3845975963" sldId="349"/>
            <ac:graphicFrameMk id="15" creationId="{9CB09079-52A9-402F-98BC-1BD9AE0DC198}"/>
          </ac:graphicFrameMkLst>
        </pc:graphicFrameChg>
        <pc:cxnChg chg="mod">
          <ac:chgData name="Idan Yaniv" userId="1e0c8990-4f86-4a8c-b1fa-9def9a4f1d7c" providerId="ADAL" clId="{D6AF67CC-E349-4FF0-8959-65CF2DA999E1}" dt="2019-01-08T12:58:37.111" v="67" actId="1037"/>
          <ac:cxnSpMkLst>
            <pc:docMk/>
            <pc:sldMk cId="3845975963" sldId="349"/>
            <ac:cxnSpMk id="16" creationId="{DAAA1509-E2B8-414F-91F1-5540C4D0C053}"/>
          </ac:cxnSpMkLst>
        </pc:cxnChg>
        <pc:cxnChg chg="mod">
          <ac:chgData name="Idan Yaniv" userId="1e0c8990-4f86-4a8c-b1fa-9def9a4f1d7c" providerId="ADAL" clId="{D6AF67CC-E349-4FF0-8959-65CF2DA999E1}" dt="2019-01-08T12:58:43.842" v="68" actId="14100"/>
          <ac:cxnSpMkLst>
            <pc:docMk/>
            <pc:sldMk cId="3845975963" sldId="349"/>
            <ac:cxnSpMk id="18" creationId="{0B2DE260-2586-46BB-BB28-6A3805327702}"/>
          </ac:cxnSpMkLst>
        </pc:cxnChg>
        <pc:cxnChg chg="mod">
          <ac:chgData name="Idan Yaniv" userId="1e0c8990-4f86-4a8c-b1fa-9def9a4f1d7c" providerId="ADAL" clId="{D6AF67CC-E349-4FF0-8959-65CF2DA999E1}" dt="2019-01-08T12:58:37.111" v="67" actId="1037"/>
          <ac:cxnSpMkLst>
            <pc:docMk/>
            <pc:sldMk cId="3845975963" sldId="349"/>
            <ac:cxnSpMk id="26" creationId="{DAAA1509-E2B8-414F-91F1-5540C4D0C053}"/>
          </ac:cxnSpMkLst>
        </pc:cxnChg>
        <pc:cxnChg chg="mod">
          <ac:chgData name="Idan Yaniv" userId="1e0c8990-4f86-4a8c-b1fa-9def9a4f1d7c" providerId="ADAL" clId="{D6AF67CC-E349-4FF0-8959-65CF2DA999E1}" dt="2019-01-08T12:58:37.111" v="67" actId="1037"/>
          <ac:cxnSpMkLst>
            <pc:docMk/>
            <pc:sldMk cId="3845975963" sldId="349"/>
            <ac:cxnSpMk id="189" creationId="{6330BC82-8D8E-4511-8094-393AF0170CCE}"/>
          </ac:cxnSpMkLst>
        </pc:cxnChg>
      </pc:sldChg>
      <pc:sldChg chg="add">
        <pc:chgData name="Idan Yaniv" userId="1e0c8990-4f86-4a8c-b1fa-9def9a4f1d7c" providerId="ADAL" clId="{D6AF67CC-E349-4FF0-8959-65CF2DA999E1}" dt="2019-01-08T12:51:05.381" v="1"/>
        <pc:sldMkLst>
          <pc:docMk/>
          <pc:sldMk cId="2530157244" sldId="481"/>
        </pc:sldMkLst>
      </pc:sldChg>
      <pc:sldChg chg="del">
        <pc:chgData name="Idan Yaniv" userId="1e0c8990-4f86-4a8c-b1fa-9def9a4f1d7c" providerId="ADAL" clId="{D6AF67CC-E349-4FF0-8959-65CF2DA999E1}" dt="2019-01-08T12:50:53.611" v="0" actId="2696"/>
        <pc:sldMkLst>
          <pc:docMk/>
          <pc:sldMk cId="2795186199" sldId="481"/>
        </pc:sldMkLst>
      </pc:sldChg>
      <pc:sldChg chg="add">
        <pc:chgData name="Idan Yaniv" userId="1e0c8990-4f86-4a8c-b1fa-9def9a4f1d7c" providerId="ADAL" clId="{D6AF67CC-E349-4FF0-8959-65CF2DA999E1}" dt="2019-01-08T12:51:05.381" v="1"/>
        <pc:sldMkLst>
          <pc:docMk/>
          <pc:sldMk cId="3866043814" sldId="482"/>
        </pc:sldMkLst>
      </pc:sldChg>
      <pc:sldChg chg="modSp">
        <pc:chgData name="Idan Yaniv" userId="1e0c8990-4f86-4a8c-b1fa-9def9a4f1d7c" providerId="ADAL" clId="{D6AF67CC-E349-4FF0-8959-65CF2DA999E1}" dt="2019-01-08T13:14:37.353" v="420" actId="368"/>
        <pc:sldMkLst>
          <pc:docMk/>
          <pc:sldMk cId="2289453001" sldId="483"/>
        </pc:sldMkLst>
        <pc:spChg chg="mod">
          <ac:chgData name="Idan Yaniv" userId="1e0c8990-4f86-4a8c-b1fa-9def9a4f1d7c" providerId="ADAL" clId="{D6AF67CC-E349-4FF0-8959-65CF2DA999E1}" dt="2019-01-08T13:14:37.353" v="420" actId="368"/>
          <ac:spMkLst>
            <pc:docMk/>
            <pc:sldMk cId="2289453001" sldId="483"/>
            <ac:spMk id="3" creationId="{00000000-0000-0000-0000-000000000000}"/>
          </ac:spMkLst>
        </pc:spChg>
      </pc:sldChg>
    </pc:docChg>
  </pc:docChgLst>
  <pc:docChgLst>
    <pc:chgData name="Avraham Mizrahi" userId="323ac5b5-2f4c-4bf4-99b7-8bc3bdf88051" providerId="ADAL" clId="{94FD5F80-7CE8-4C44-BE3F-FBBF0A392F08}"/>
    <pc:docChg chg="modSld">
      <pc:chgData name="Avraham Mizrahi" userId="323ac5b5-2f4c-4bf4-99b7-8bc3bdf88051" providerId="ADAL" clId="{94FD5F80-7CE8-4C44-BE3F-FBBF0A392F08}" dt="2019-01-13T10:10:13.482" v="5"/>
      <pc:docMkLst>
        <pc:docMk/>
      </pc:docMkLst>
      <pc:sldChg chg="modAnim">
        <pc:chgData name="Avraham Mizrahi" userId="323ac5b5-2f4c-4bf4-99b7-8bc3bdf88051" providerId="ADAL" clId="{94FD5F80-7CE8-4C44-BE3F-FBBF0A392F08}" dt="2019-01-13T10:10:13.482" v="5"/>
        <pc:sldMkLst>
          <pc:docMk/>
          <pc:sldMk cId="2410825550" sldId="4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scenario: Process A </a:t>
            </a:r>
            <a:r>
              <a:rPr lang="en-US" b="1" dirty="0"/>
              <a:t>exits</a:t>
            </a:r>
            <a:r>
              <a:rPr lang="en-US" dirty="0"/>
              <a:t> and is switched by a kernel</a:t>
            </a:r>
            <a:r>
              <a:rPr lang="en-US" baseline="0" dirty="0"/>
              <a:t> process</a:t>
            </a:r>
            <a:r>
              <a:rPr lang="en-US" dirty="0"/>
              <a:t>.</a:t>
            </a:r>
          </a:p>
          <a:p>
            <a:r>
              <a:rPr lang="en-US" dirty="0"/>
              <a:t>This thread uses</a:t>
            </a:r>
            <a:r>
              <a:rPr lang="en-US" baseline="0" dirty="0"/>
              <a:t> the memory domain of the last process in the CPU - so we still cannot free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7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מוגדרת בקובץ גרעין </a:t>
            </a:r>
            <a:r>
              <a:rPr lang="en-US" altLang="en-US" dirty="0"/>
              <a:t>include/</a:t>
            </a:r>
            <a:r>
              <a:rPr lang="en-US" altLang="en-US" dirty="0" err="1"/>
              <a:t>linux</a:t>
            </a:r>
            <a:r>
              <a:rPr lang="en-US" altLang="en-US" dirty="0"/>
              <a:t>/</a:t>
            </a:r>
            <a:r>
              <a:rPr lang="en-US" altLang="en-US" dirty="0" err="1"/>
              <a:t>mm.h</a:t>
            </a:r>
            <a:r>
              <a:rPr lang="he-IL" altLang="en-US" dirty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7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</a:t>
            </a:r>
            <a:r>
              <a:rPr lang="en-US" dirty="0" err="1"/>
              <a:t>malloc</a:t>
            </a:r>
            <a:r>
              <a:rPr lang="en-US" dirty="0"/>
              <a:t>() calls </a:t>
            </a:r>
            <a:r>
              <a:rPr lang="en-US" dirty="0" err="1"/>
              <a:t>sbrk</a:t>
            </a:r>
            <a:r>
              <a:rPr lang="en-US" dirty="0"/>
              <a:t>() for small allocations below MMAP_THRESHOLD and </a:t>
            </a:r>
            <a:r>
              <a:rPr lang="en-US" dirty="0" err="1"/>
              <a:t>mmap</a:t>
            </a:r>
            <a:r>
              <a:rPr lang="en-US" dirty="0"/>
              <a:t>() for larger allocation requests.</a:t>
            </a:r>
          </a:p>
          <a:p>
            <a:r>
              <a:rPr lang="en-US" dirty="0"/>
              <a:t>The reason we have both </a:t>
            </a:r>
            <a:r>
              <a:rPr lang="en-US" dirty="0" err="1"/>
              <a:t>sbrk</a:t>
            </a:r>
            <a:r>
              <a:rPr lang="en-US" dirty="0"/>
              <a:t>() and </a:t>
            </a:r>
            <a:r>
              <a:rPr lang="en-US" dirty="0" err="1"/>
              <a:t>mmap</a:t>
            </a:r>
            <a:r>
              <a:rPr lang="en-US" dirty="0"/>
              <a:t>() system calls is historical: </a:t>
            </a:r>
            <a:r>
              <a:rPr lang="en-US" dirty="0" err="1"/>
              <a:t>sbrk</a:t>
            </a:r>
            <a:r>
              <a:rPr lang="en-US" dirty="0"/>
              <a:t>() was the first, and </a:t>
            </a:r>
            <a:r>
              <a:rPr lang="en-US" dirty="0" err="1"/>
              <a:t>mmap</a:t>
            </a:r>
            <a:r>
              <a:rPr lang="en-US" dirty="0"/>
              <a:t>() was introduced later.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מגובה</a:t>
            </a:r>
            <a:r>
              <a:rPr lang="he-IL" baseline="0" dirty="0"/>
              <a:t> קובץ, שכן מגיע מהקובץ הבינארי של התוכנית. לא ניתן לכתוב לאזור זה (אין הרשאות כתיבה במתאר האזור וב-</a:t>
            </a:r>
            <a:r>
              <a:rPr lang="en-US" baseline="0" dirty="0"/>
              <a:t>PTEs</a:t>
            </a:r>
            <a:r>
              <a:rPr lang="he-IL" baseline="0" dirty="0"/>
              <a:t> השונים), ולכן לעולם אינו </a:t>
            </a:r>
            <a:r>
              <a:rPr lang="en-US" baseline="0" dirty="0"/>
              <a:t>dirty</a:t>
            </a:r>
            <a:r>
              <a:rPr lang="he-IL" baseline="0" dirty="0"/>
              <a:t>. דהיינו, לא נצטרך לכתוב אותו חזרה לדיסק עם סיום התהליך.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8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Left:</a:t>
            </a:r>
            <a:r>
              <a:rPr lang="en-US" altLang="en-US" b="1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b="1" baseline="0" dirty="0" smtClean="0"/>
              <a:t>IO Operations – Expensive system calls </a:t>
            </a:r>
            <a:endParaRPr lang="en-US" alt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baseline="0" dirty="0" smtClean="0"/>
              <a:t>Right: </a:t>
            </a:r>
            <a:endParaRPr lang="en-US" alt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b="1" baseline="0" dirty="0" smtClean="0"/>
              <a:t>Memory Operations</a:t>
            </a:r>
            <a:endParaRPr lang="en-US" altLang="en-US" b="1" dirty="0" smtClean="0"/>
          </a:p>
          <a:p>
            <a:r>
              <a:rPr lang="en-US" altLang="en-US" dirty="0" err="1" smtClean="0"/>
              <a:t>addr</a:t>
            </a:r>
            <a:r>
              <a:rPr lang="en-US" altLang="en-US" dirty="0" smtClean="0"/>
              <a:t>[[off2] = Store Command</a:t>
            </a:r>
            <a:endParaRPr lang="he-IL" altLang="en-US" dirty="0" smtClean="0"/>
          </a:p>
          <a:p>
            <a:r>
              <a:rPr lang="en-US" altLang="en-US" dirty="0" smtClean="0"/>
              <a:t>There</a:t>
            </a:r>
            <a:r>
              <a:rPr lang="en-US" altLang="en-US" baseline="0" dirty="0" smtClean="0"/>
              <a:t> are actually more than one type of memory mapping: </a:t>
            </a:r>
          </a:p>
          <a:p>
            <a:r>
              <a:rPr lang="en-US" altLang="en-US" b="1" baseline="0" dirty="0" smtClean="0"/>
              <a:t>Shared</a:t>
            </a:r>
            <a:r>
              <a:rPr lang="en-US" altLang="en-US" b="0" baseline="0" dirty="0" smtClean="0"/>
              <a:t> – single copy in the Page Cache, nothing else.</a:t>
            </a:r>
          </a:p>
          <a:p>
            <a:r>
              <a:rPr lang="en-US" altLang="en-US" b="1" baseline="0" dirty="0" smtClean="0"/>
              <a:t>Private</a:t>
            </a:r>
            <a:r>
              <a:rPr lang="en-US" altLang="en-US" b="0" baseline="0" dirty="0" smtClean="0"/>
              <a:t> – single copy in the Page Cache, with Copy on Write protection. Dividing the file into frames, upon a </a:t>
            </a:r>
            <a:r>
              <a:rPr lang="en-US" altLang="en-US" b="1" baseline="0" dirty="0" smtClean="0"/>
              <a:t>write</a:t>
            </a:r>
            <a:r>
              <a:rPr lang="en-US" altLang="en-US" b="0" baseline="0" dirty="0" smtClean="0"/>
              <a:t>, the relevant frame is copied to the User Space. </a:t>
            </a:r>
            <a:endParaRPr lang="en-US" alt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9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BF9FA5-4BE0-45AC-8170-094D65DA8612}" type="slidenum">
              <a:rPr lang="he-IL" altLang="he-IL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he-IL" sz="1300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 smtClean="0"/>
              <a:t>Easier programming, seeing now the files are directly mapped to the memory, and we only need the virtual address.</a:t>
            </a:r>
          </a:p>
          <a:p>
            <a:r>
              <a:rPr lang="en-US" altLang="he-IL" dirty="0" smtClean="0"/>
              <a:t>No OS involved – The hardware reads the files from the Page Cache.</a:t>
            </a:r>
          </a:p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379818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3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העקרונות שנציג בתרגול הזה כלליים ולא תקפים רק ללינוקס, כי רוב </a:t>
            </a:r>
            <a:r>
              <a:rPr lang="he-IL" dirty="0"/>
              <a:t>מערכות ההפעלה משתמשות במנגנונים עצלים כדי לנהל </a:t>
            </a:r>
            <a:r>
              <a:rPr lang="he-IL"/>
              <a:t>זיכרון.</a:t>
            </a:r>
          </a:p>
          <a:p>
            <a:pPr algn="r" rtl="1"/>
            <a:r>
              <a:rPr lang="he-IL"/>
              <a:t>כמו </a:t>
            </a:r>
            <a:r>
              <a:rPr lang="he-IL" dirty="0"/>
              <a:t>כן, יש עוד מנגנונים עצלים בלינוקס שלא נלמד עליהם בקורס.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התהליך הראשון שמנסה לכתוב---לא משנה אם זה האב או הבן---הוא זה שיקבל חריגת דף ואז יעתיק את המסגרת.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73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מוגדרת בקובץ הגרעין </a:t>
            </a:r>
            <a:r>
              <a:rPr lang="en-US" altLang="en-US" dirty="0"/>
              <a:t>arch/i386/mm/</a:t>
            </a:r>
            <a:r>
              <a:rPr lang="en-US" altLang="en-US" dirty="0" err="1"/>
              <a:t>fault.c</a:t>
            </a:r>
            <a:r>
              <a:rPr lang="he-IL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3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4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 eaLnBrk="1" hangingPunct="1">
              <a:lnSpc>
                <a:spcPct val="80000"/>
              </a:lnSpc>
            </a:pPr>
            <a:r>
              <a:rPr lang="he-IL" altLang="en-US" sz="2000" dirty="0"/>
              <a:t>לכלל 3 זה יש חריג אחד – כתיבה למחסנית, שעלולה "לגלוש" מעבר לאזור הזיכרון הנוכחי שלה.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en-US" sz="1800" dirty="0"/>
              <a:t>פעולת כתיבה יחידה למחסנית יכולה להגדיל אותה לכל היותר ב-32 בתים (פעולת </a:t>
            </a:r>
            <a:r>
              <a:rPr lang="en-US" altLang="en-US" sz="1800" dirty="0" err="1"/>
              <a:t>pusha</a:t>
            </a:r>
            <a:r>
              <a:rPr lang="he-IL" altLang="en-US" sz="1800" dirty="0"/>
              <a:t>).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en-US" sz="1800" dirty="0"/>
              <a:t>לכן, אם הפעולה היא כתיבה בהתאם להרשאות, אזור הזיכרון הוא מחסנית (</a:t>
            </a:r>
            <a:r>
              <a:rPr lang="en-US" altLang="en-US" sz="1800" dirty="0"/>
              <a:t>VM_GROWDOWN</a:t>
            </a:r>
            <a:r>
              <a:rPr lang="he-IL" altLang="en-US" sz="1800" dirty="0"/>
              <a:t> דלוק), וכתובת הגישה היא עד 32 בתים מתחת לתחילת אזור המחסנית, מוקצה דף נוסף למחסנית וביצוע הכתיבה מאופשר.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שימו לב: הדיאגרמה לא מכילה את המקרה של הגדלת מחסנית!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4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המסגרות בשרטוט למעלה מופיעות ברצף;</a:t>
            </a:r>
            <a:r>
              <a:rPr lang="he-IL" baseline="0" dirty="0"/>
              <a:t> בפועל כמובן המסגרות של הגרעין יכולות להיות מפוזרות בזיכרון הפיזי.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59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חלופה</a:t>
            </a:r>
            <a:r>
              <a:rPr lang="he-IL" baseline="0" dirty="0"/>
              <a:t> ל-</a:t>
            </a:r>
            <a:r>
              <a:rPr lang="en-US" baseline="0" dirty="0"/>
              <a:t>KMPGD</a:t>
            </a:r>
            <a:r>
              <a:rPr lang="he-IL" baseline="0" dirty="0"/>
              <a:t> הייתה</a:t>
            </a:r>
            <a:r>
              <a:rPr lang="he-IL" dirty="0"/>
              <a:t> לעדכן את טבלאות הדפים של כל התהליכים במערכת</a:t>
            </a:r>
            <a:r>
              <a:rPr lang="he-IL" baseline="0" dirty="0"/>
              <a:t>, אבל זה פתרון יקר שעלול להוביל ל</a:t>
            </a:r>
            <a:r>
              <a:rPr lang="he-IL" dirty="0"/>
              <a:t>פגיעה בביצועים.</a:t>
            </a:r>
          </a:p>
          <a:p>
            <a:pPr algn="r" rtl="1"/>
            <a:r>
              <a:rPr lang="he-IL" dirty="0"/>
              <a:t>(אולי תהליכים אחרים כלל לא ייגשו לזיכרון הזה, ולכן אין טעם לעדכן את טבלאות הדפים שלהם).</a:t>
            </a:r>
          </a:p>
          <a:p>
            <a:pPr algn="r" rtl="1"/>
            <a:r>
              <a:rPr lang="he-IL" dirty="0"/>
              <a:t>גם שיטת </a:t>
            </a:r>
            <a:r>
              <a:rPr lang="en-US" dirty="0"/>
              <a:t>KMPGD</a:t>
            </a:r>
            <a:r>
              <a:rPr lang="he-IL" dirty="0"/>
              <a:t> היא דוגמה למנגנון עצל.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השלבים בכחול מתבצעים ע"י החומרה, השלבים באדום ע"י מערכת ההפעלה.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4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לאחר שתהליך </a:t>
            </a:r>
            <a:r>
              <a:rPr lang="en-US" dirty="0"/>
              <a:t>A</a:t>
            </a:r>
            <a:r>
              <a:rPr lang="he-IL" dirty="0"/>
              <a:t> שיחרר את המסגרת ברמה האמצעית (769# בשרטוט לעיל),</a:t>
            </a:r>
          </a:p>
          <a:p>
            <a:pPr algn="r" rtl="1"/>
            <a:r>
              <a:rPr lang="he-IL" dirty="0"/>
              <a:t>תהליך </a:t>
            </a:r>
            <a:r>
              <a:rPr lang="en-US" dirty="0"/>
              <a:t>B</a:t>
            </a:r>
            <a:r>
              <a:rPr lang="he-IL" dirty="0"/>
              <a:t> לא אמור לגשת בכלל למסגרת הזו או לזיכרון הפיזי שהיא מצביעה עליו.</a:t>
            </a:r>
          </a:p>
          <a:p>
            <a:pPr algn="r" rtl="1"/>
            <a:r>
              <a:rPr lang="he-IL" dirty="0"/>
              <a:t>לכן נרצה שגישה לכתובות הוירטואליות המתאימות תיצור </a:t>
            </a:r>
            <a:r>
              <a:rPr lang="en-US" dirty="0"/>
              <a:t>page fault</a:t>
            </a:r>
            <a:r>
              <a:rPr lang="he-IL" dirty="0"/>
              <a:t> והגרעין יידע שהיה באג.</a:t>
            </a:r>
          </a:p>
          <a:p>
            <a:pPr algn="r" rtl="1"/>
            <a:r>
              <a:rPr lang="he-IL" dirty="0"/>
              <a:t>אבל אם נשחרר את המסגרת, תהליך אחר יוכל למחזר אותה ולמלא אותה בנתונים חדשים וכך </a:t>
            </a:r>
            <a:r>
              <a:rPr lang="he-IL"/>
              <a:t>לא בהכרח נקבל </a:t>
            </a:r>
            <a:r>
              <a:rPr lang="en-US"/>
              <a:t>page </a:t>
            </a:r>
            <a:r>
              <a:rPr lang="en-US" dirty="0"/>
              <a:t>fault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9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</a:t>
            </a:r>
            <a:r>
              <a:rPr lang="he-IL" baseline="0" dirty="0" smtClean="0"/>
              <a:t> </a:t>
            </a:r>
            <a:r>
              <a:rPr lang="en-US" baseline="0" dirty="0" smtClean="0"/>
              <a:t>1MB</a:t>
            </a:r>
            <a:r>
              <a:rPr lang="he-IL" baseline="0" dirty="0" smtClean="0"/>
              <a:t> – 256 טבלאות תרגול *</a:t>
            </a:r>
            <a:r>
              <a:rPr lang="en-US" baseline="0" dirty="0" smtClean="0"/>
              <a:t>  </a:t>
            </a:r>
            <a:r>
              <a:rPr lang="he-IL" baseline="0" dirty="0" smtClean="0"/>
              <a:t> </a:t>
            </a:r>
            <a:r>
              <a:rPr lang="en-US" baseline="0" dirty="0" smtClean="0"/>
              <a:t>4KB</a:t>
            </a:r>
            <a:r>
              <a:rPr lang="he-IL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תזכורת מתרגול 8 (פסיקות): בסיום הטיפול בחריגה מסוג </a:t>
            </a:r>
            <a:r>
              <a:rPr lang="en-US" dirty="0"/>
              <a:t>fault</a:t>
            </a:r>
            <a:r>
              <a:rPr lang="he-IL" dirty="0"/>
              <a:t> המעבד יחזור לבצע את הפקודה שגרמה לחריגה.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Text</a:t>
            </a:r>
            <a:r>
              <a:rPr lang="en-US" baseline="0" dirty="0"/>
              <a:t> == Code Segment</a:t>
            </a:r>
            <a:endParaRPr lang="en-US" dirty="0"/>
          </a:p>
          <a:p>
            <a:pPr algn="r" rtl="1"/>
            <a:r>
              <a:rPr lang="he-IL" dirty="0"/>
              <a:t>התמונה מתוך: </a:t>
            </a:r>
            <a:r>
              <a:rPr lang="en-US" dirty="0"/>
              <a:t>https://lwn.net/Articles/91829/</a:t>
            </a:r>
            <a:endParaRPr lang="he-IL" dirty="0"/>
          </a:p>
          <a:p>
            <a:pPr algn="r" rtl="1"/>
            <a:r>
              <a:rPr lang="he-IL" dirty="0"/>
              <a:t>בגרסאות קרנל חדשות יותר מרחב הזיכרון נראה אחרת. למידע נוסף:</a:t>
            </a:r>
          </a:p>
          <a:p>
            <a:pPr algn="r" rtl="1"/>
            <a:r>
              <a:rPr lang="en-US" dirty="0"/>
              <a:t>http://duartes.org/gustavo/blog/post/anatomy-of-a-program-in-memory/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3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b="0" dirty="0"/>
              <a:t>הכתובת </a:t>
            </a:r>
            <a:r>
              <a:rPr lang="en-US" altLang="en-US" b="0" dirty="0"/>
              <a:t>0xc0000000</a:t>
            </a:r>
            <a:r>
              <a:rPr lang="he-IL" altLang="en-US" b="0" dirty="0"/>
              <a:t> מוגדרת בקבועים </a:t>
            </a:r>
            <a:r>
              <a:rPr lang="en-US" altLang="en-US" b="0" dirty="0"/>
              <a:t>PAGE_OFFSET</a:t>
            </a:r>
            <a:r>
              <a:rPr lang="he-IL" altLang="en-US" b="0" dirty="0"/>
              <a:t> ו-</a:t>
            </a:r>
            <a:r>
              <a:rPr lang="en-US" altLang="en-US" b="0" dirty="0"/>
              <a:t>TASK_SIZE</a:t>
            </a:r>
            <a:r>
              <a:rPr lang="he-IL" altLang="en-US" b="0" dirty="0"/>
              <a:t>. ערכם</a:t>
            </a:r>
            <a:r>
              <a:rPr lang="he-IL" altLang="en-US" b="0" baseline="0" dirty="0"/>
              <a:t> זהה ושווה ל-</a:t>
            </a:r>
            <a:r>
              <a:rPr lang="en-US" altLang="en-US" b="0" dirty="0"/>
              <a:t>0xc0000000</a:t>
            </a:r>
            <a:r>
              <a:rPr lang="he-IL" altLang="en-US" b="0" dirty="0"/>
              <a:t>.</a:t>
            </a:r>
          </a:p>
          <a:p>
            <a:pPr algn="r" rtl="1"/>
            <a:r>
              <a:rPr lang="he-IL" dirty="0"/>
              <a:t>שימו</a:t>
            </a:r>
            <a:r>
              <a:rPr lang="he-IL" baseline="0" dirty="0"/>
              <a:t> לב: באזור הזיכרון 1</a:t>
            </a:r>
            <a:r>
              <a:rPr lang="en-US" baseline="0" dirty="0"/>
              <a:t>GB </a:t>
            </a:r>
            <a:r>
              <a:rPr lang="he-IL" baseline="0" dirty="0"/>
              <a:t> נשמרות לו כל מחסניות </a:t>
            </a:r>
            <a:r>
              <a:rPr lang="he-IL" baseline="0" dirty="0" err="1"/>
              <a:t>הקרנל</a:t>
            </a:r>
            <a:r>
              <a:rPr lang="he-IL" baseline="0" dirty="0"/>
              <a:t> למיניהן, כל טבלאות התרגום של כל התהליכים השונים, וכל מבני הנתונים והקוד של מערכת ההפעלה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התמונה מתוך:</a:t>
            </a:r>
          </a:p>
          <a:p>
            <a:pPr algn="r" rtl="1"/>
            <a:r>
              <a:rPr lang="en-US" dirty="0"/>
              <a:t>http://duartes.org/gustavo/blog/post/anatomy-of-a-program-in-memory/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מוגדר בקובץ גרעין </a:t>
            </a:r>
            <a:r>
              <a:rPr lang="en-US" altLang="en-US" dirty="0"/>
              <a:t>include/</a:t>
            </a:r>
            <a:r>
              <a:rPr lang="en-US" altLang="en-US" dirty="0" err="1"/>
              <a:t>linux</a:t>
            </a:r>
            <a:r>
              <a:rPr lang="en-US" altLang="en-US" dirty="0"/>
              <a:t>/</a:t>
            </a:r>
            <a:r>
              <a:rPr lang="en-US" altLang="en-US" dirty="0" err="1"/>
              <a:t>sched.h</a:t>
            </a:r>
            <a:r>
              <a:rPr lang="he-IL" altLang="en-US" dirty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מצביע למתאר מרחב</a:t>
            </a:r>
            <a:r>
              <a:rPr lang="he-IL" baseline="0" dirty="0"/>
              <a:t> הזיכרון של התהליך הראשון, </a:t>
            </a:r>
            <a:r>
              <a:rPr lang="en-US" baseline="0" dirty="0"/>
              <a:t>idle</a:t>
            </a:r>
            <a:r>
              <a:rPr lang="he-IL" baseline="0" dirty="0"/>
              <a:t>. </a:t>
            </a:r>
            <a:endParaRPr lang="he-IL" dirty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כתובת פיזית. רגיסטר </a:t>
            </a:r>
            <a:r>
              <a:rPr lang="en-US" dirty="0"/>
              <a:t>CR3</a:t>
            </a:r>
            <a:r>
              <a:rPr lang="he-IL" dirty="0"/>
              <a:t> חייב להצביע לכתובת פיזית, אחרת תהליך תרגום הכתובות (</a:t>
            </a:r>
            <a:r>
              <a:rPr lang="en-US" dirty="0"/>
              <a:t>page walk</a:t>
            </a:r>
            <a:r>
              <a:rPr lang="he-IL" dirty="0"/>
              <a:t>) ייכנס לרקורסיה אינסופית.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כן, מפני שיכולים</a:t>
            </a:r>
            <a:r>
              <a:rPr lang="he-IL" baseline="0" dirty="0"/>
              <a:t> להיות דפים בזיכרון הוירטואלי שאינם ממופים למסגרות בזיכרון הפיזי, למשל בגלל מנגנון </a:t>
            </a:r>
            <a:r>
              <a:rPr lang="en-US" baseline="0" dirty="0"/>
              <a:t>demand paging</a:t>
            </a:r>
            <a:r>
              <a:rPr lang="he-IL" baseline="0" dirty="0"/>
              <a:t>.</a:t>
            </a:r>
          </a:p>
          <a:p>
            <a:pPr algn="r" rtl="1"/>
            <a:r>
              <a:rPr lang="he-IL" baseline="0" dirty="0"/>
              <a:t>בכל מקרה תמיד מתקיים </a:t>
            </a:r>
            <a:r>
              <a:rPr lang="en-US" baseline="0" dirty="0" err="1"/>
              <a:t>rss</a:t>
            </a:r>
            <a:r>
              <a:rPr lang="en-US" baseline="0" dirty="0"/>
              <a:t> &lt;= </a:t>
            </a:r>
            <a:r>
              <a:rPr lang="en-US" baseline="0" dirty="0" err="1"/>
              <a:t>total_vm</a:t>
            </a:r>
            <a:r>
              <a:rPr lang="he-IL" baseline="0" dirty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E5644AA5-6A91-4AF8-9FC5-D1DE1E1B8E77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969C-FB6C-472D-9325-4460B803A0BD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4E-629C-4C9A-86A4-F6DF74C72CC5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a)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40" y="218543"/>
            <a:ext cx="8664335" cy="5635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500" b="1" cap="all" baseline="0">
                <a:solidFill>
                  <a:srgbClr val="1B6775"/>
                </a:solidFill>
                <a:latin typeface="Lucida Sans" panose="020B0602030504020204" pitchFamily="34" charset="0"/>
                <a:ea typeface="Criticized" pitchFamily="2" charset="0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251983" y="858741"/>
            <a:ext cx="900000" cy="0"/>
          </a:xfrm>
          <a:prstGeom prst="line">
            <a:avLst/>
          </a:prstGeom>
          <a:ln w="19050">
            <a:solidFill>
              <a:srgbClr val="519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26349E9E-46F2-486C-B70E-80FEB34776BD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4E06-3A37-4499-9385-1DFE49482A16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A534-0A2E-46D2-8915-6CEF5DBE9175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1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769A-DC2C-480D-B8EA-34EEFC5BE665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C9B-2D84-48B1-A13A-E3DE0A7BBA03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5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F48A-F3C7-4787-B09B-2B0E3D2568F9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5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FE2-CFFD-4C01-AA74-582F76D10729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D80-1820-4AE2-AB29-7C8D934A5D69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57BF-0FB2-4791-94F8-2144B639233C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6A90-8FC6-4D4E-9983-CFD6013EBA10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68E2-389C-4C4A-B53B-1AF04648C848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8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84C6-57C2-485F-A9BE-9A3DAA58C748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0BD43-46D8-4679-95A0-A52B35FB95ED}" type="datetime2">
              <a:rPr lang="en-US" smtClean="0"/>
              <a:t>Wednesday, July 17,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D1B3-EAE4-4FF0-8568-ECCBE04F5488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53C2-3FC4-4CCE-A905-B0F84D642975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9FDB-54AA-4BF0-9E15-872ADD960621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E8A-25FA-4C1A-8628-6C977BB79D74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EF48-B546-4307-B4A9-F3B3F79C3508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353F-5EFF-4FB1-B69F-785472D40D73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F09F-4943-432A-92B2-A78F32BB969A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8147A466-785C-48AE-A02A-162A51A242EC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21FD5139-5182-4078-8627-C7ADE835613C}" type="datetime2">
              <a:rPr lang="en-US" smtClean="0"/>
              <a:t>Wednesday, July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תרגול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מבני נתונים בגרעין לניהול זיכרון</a:t>
            </a:r>
            <a:endParaRPr lang="en-US" dirty="0"/>
          </a:p>
          <a:p>
            <a:r>
              <a:rPr lang="he-IL" dirty="0"/>
              <a:t>מנגנון </a:t>
            </a:r>
            <a:r>
              <a:rPr lang="en-US" dirty="0"/>
              <a:t>copy-on-write</a:t>
            </a:r>
          </a:p>
          <a:p>
            <a:r>
              <a:rPr lang="he-IL" dirty="0"/>
              <a:t>חריגת דף (</a:t>
            </a:r>
            <a:r>
              <a:rPr lang="en-US" dirty="0"/>
              <a:t>page fault</a:t>
            </a:r>
            <a:r>
              <a:rPr lang="he-IL" dirty="0"/>
              <a:t>) במצב משתמש</a:t>
            </a:r>
          </a:p>
          <a:p>
            <a:r>
              <a:rPr lang="he-IL" dirty="0"/>
              <a:t>חריגת דף (</a:t>
            </a:r>
            <a:r>
              <a:rPr lang="en-US" dirty="0"/>
              <a:t>page fault</a:t>
            </a:r>
            <a:r>
              <a:rPr lang="he-IL" dirty="0"/>
              <a:t>) במצב גרעין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797B-8674-4DCB-9B77-5651B75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64D11-659E-4973-80E7-2AB3C63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0AC50E65-E0EF-4284-B2A8-81E8DBBB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מתאר הזיכרון של תהליך</a:t>
            </a:r>
            <a:endParaRPr lang="en-US" altLang="en-US" dirty="0"/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9EEABCA6-53C9-46E8-AA23-FDB04672B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כל </a:t>
            </a:r>
            <a:r>
              <a:rPr lang="en-US" altLang="en-US" dirty="0"/>
              <a:t>PCB</a:t>
            </a:r>
            <a:r>
              <a:rPr lang="he-IL" altLang="en-US" dirty="0"/>
              <a:t> מצביע אל </a:t>
            </a:r>
            <a:r>
              <a:rPr lang="he-IL" altLang="en-US" b="1" dirty="0"/>
              <a:t>מתאר מרחב הזיכרון</a:t>
            </a:r>
            <a:r>
              <a:rPr lang="he-IL" altLang="en-US" dirty="0"/>
              <a:t> (</a:t>
            </a:r>
            <a:r>
              <a:rPr lang="en-US" altLang="en-US" dirty="0"/>
              <a:t>memory descriptor</a:t>
            </a:r>
            <a:r>
              <a:rPr lang="he-IL" altLang="en-US" dirty="0"/>
              <a:t>) של אותו תהליך.</a:t>
            </a:r>
          </a:p>
          <a:p>
            <a:r>
              <a:rPr lang="he-IL" altLang="en-US" dirty="0"/>
              <a:t>מתאר מרחב הזיכרון מיוצג ע"י מבנה מסוג </a:t>
            </a:r>
            <a:r>
              <a:rPr lang="en-US" altLang="en-US" b="1" dirty="0" err="1">
                <a:solidFill>
                  <a:srgbClr val="0000FF"/>
                </a:solidFill>
              </a:rPr>
              <a:t>mm_struct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תהליכים אשר חולקים אותו מרחב זיכרון, כמו חוטים למשל, </a:t>
            </a:r>
            <a:r>
              <a:rPr lang="he-IL" altLang="en-US" b="1" dirty="0"/>
              <a:t>מצביעים על אותו מתאר מרחב זיכרון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ערך שדה </a:t>
            </a:r>
            <a:r>
              <a:rPr lang="en-US" altLang="en-US" dirty="0"/>
              <a:t>mm</a:t>
            </a:r>
            <a:r>
              <a:rPr lang="he-IL" altLang="en-US" dirty="0"/>
              <a:t> של תהליך גרעין הוא </a:t>
            </a:r>
            <a:r>
              <a:rPr lang="en-US" altLang="en-US" dirty="0"/>
              <a:t>NULL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תהליך גרעין הוא תהליך המבצע משימות בשביל הגרעין, למשל </a:t>
            </a:r>
            <a:r>
              <a:rPr lang="en-US" altLang="en-US" dirty="0" err="1"/>
              <a:t>ksoftirqd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תהליך גרעין ניגש אך ורק למרחב הגרעין.</a:t>
            </a:r>
          </a:p>
          <a:p>
            <a:pPr lvl="1"/>
            <a:r>
              <a:rPr lang="he-IL" altLang="en-US" dirty="0"/>
              <a:t>לתהליך גרעין אין מרחב זיכרון משלו והוא משתמש במרחב הזיכרון של תהליך המשתמש שרץ לפניו לצורך גישה למרחב הגרעין. </a:t>
            </a:r>
          </a:p>
          <a:p>
            <a:endParaRPr lang="he-IL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C716-F62D-4E35-A55A-5F6E0A1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F74F3-DA73-454C-B6FC-BD860241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7E51BE69-1DD0-4740-A52C-135168923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שדות במתאר מרחב הזיכרון של תהליך</a:t>
            </a:r>
            <a:endParaRPr lang="en-US" altLang="en-US" dirty="0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6DC602-6BE8-4F88-A6A9-1EFB157A5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 err="1"/>
              <a:t>mmlist</a:t>
            </a:r>
            <a:r>
              <a:rPr lang="he-IL" altLang="en-US" dirty="0"/>
              <a:t>: קישור לרשימה </a:t>
            </a:r>
            <a:r>
              <a:rPr lang="he-IL" altLang="en-US" b="1" dirty="0"/>
              <a:t>הגלובלית</a:t>
            </a:r>
            <a:r>
              <a:rPr lang="he-IL" altLang="en-US" dirty="0"/>
              <a:t> של מתארי מרחבי הזיכרון (מטיפוס </a:t>
            </a:r>
            <a:r>
              <a:rPr lang="en-US" altLang="en-US" dirty="0" err="1"/>
              <a:t>list_head</a:t>
            </a:r>
            <a:r>
              <a:rPr lang="he-IL" altLang="en-US" dirty="0"/>
              <a:t>), הנחלקת ע"י כל התהליכים. </a:t>
            </a:r>
            <a:endParaRPr lang="en-US" altLang="en-US" dirty="0"/>
          </a:p>
          <a:p>
            <a:pPr lvl="1"/>
            <a:r>
              <a:rPr lang="he-IL" altLang="en-US" b="1" u="sng" dirty="0"/>
              <a:t>שאלה:</a:t>
            </a:r>
            <a:r>
              <a:rPr lang="he-IL" altLang="en-US" b="1" dirty="0"/>
              <a:t> </a:t>
            </a:r>
            <a:r>
              <a:rPr lang="he-IL" altLang="en-US" dirty="0"/>
              <a:t>מי האיבר הראשון ברשימה זו?</a:t>
            </a:r>
            <a:r>
              <a:rPr lang="en-US" altLang="en-US" dirty="0"/>
              <a:t> </a:t>
            </a:r>
            <a:endParaRPr lang="he-IL" altLang="en-US" dirty="0"/>
          </a:p>
          <a:p>
            <a:pPr lvl="1"/>
            <a:endParaRPr lang="he-IL" altLang="en-US" dirty="0"/>
          </a:p>
          <a:p>
            <a:r>
              <a:rPr lang="en-US" altLang="en-US" b="1" dirty="0" err="1"/>
              <a:t>pgd</a:t>
            </a:r>
            <a:r>
              <a:rPr lang="he-IL" altLang="en-US" dirty="0"/>
              <a:t>: הכתובת של שורש טבלת הדפים.</a:t>
            </a:r>
          </a:p>
          <a:p>
            <a:pPr lvl="1"/>
            <a:r>
              <a:rPr lang="he-IL" altLang="en-US" dirty="0"/>
              <a:t>זה הערך שייטען ל-</a:t>
            </a:r>
            <a:r>
              <a:rPr lang="en-US" altLang="en-US" dirty="0"/>
              <a:t>CR3</a:t>
            </a:r>
            <a:r>
              <a:rPr lang="he-IL" altLang="en-US" dirty="0"/>
              <a:t> כאשר התהליך יזומן לריצה.</a:t>
            </a:r>
          </a:p>
          <a:p>
            <a:pPr lvl="1"/>
            <a:r>
              <a:rPr lang="he-IL" altLang="en-US" b="1" u="sng" dirty="0"/>
              <a:t>שאלה:</a:t>
            </a:r>
            <a:r>
              <a:rPr lang="he-IL" altLang="en-US" dirty="0"/>
              <a:t> מכיל כתובת פיזית או וירטואלית? </a:t>
            </a:r>
          </a:p>
          <a:p>
            <a:pPr lvl="1"/>
            <a:endParaRPr lang="he-IL" altLang="en-US" b="1" u="sng" dirty="0"/>
          </a:p>
          <a:p>
            <a:r>
              <a:rPr lang="en-US" altLang="en-US" b="1" dirty="0" err="1"/>
              <a:t>mmap</a:t>
            </a:r>
            <a:r>
              <a:rPr lang="he-IL" altLang="en-US" dirty="0"/>
              <a:t>: מצביע לרשימת </a:t>
            </a:r>
            <a:r>
              <a:rPr lang="he-IL" altLang="en-US" b="1" u="sng" dirty="0"/>
              <a:t>אזורי</a:t>
            </a:r>
            <a:r>
              <a:rPr lang="he-IL" altLang="en-US" dirty="0"/>
              <a:t> הזיכרון של התהליך – נראה בהמשך.</a:t>
            </a:r>
          </a:p>
          <a:p>
            <a:pPr lvl="1"/>
            <a:r>
              <a:rPr lang="he-IL" altLang="en-US" dirty="0"/>
              <a:t>ממוינת לפי המיקום של כל אזור בזיכרון.</a:t>
            </a:r>
          </a:p>
          <a:p>
            <a:pPr lvl="1"/>
            <a:endParaRPr lang="he-IL" altLang="en-US" dirty="0"/>
          </a:p>
          <a:p>
            <a:r>
              <a:rPr lang="en-US" altLang="en-US" b="1" dirty="0" err="1"/>
              <a:t>rss</a:t>
            </a:r>
            <a:r>
              <a:rPr lang="he-IL" altLang="en-US" dirty="0"/>
              <a:t>: מספר המסגרות שבשימוש (דפים מגובים בזיכרון).</a:t>
            </a:r>
          </a:p>
          <a:p>
            <a:r>
              <a:rPr lang="en-US" altLang="en-US" b="1" dirty="0" err="1"/>
              <a:t>total_vm</a:t>
            </a:r>
            <a:r>
              <a:rPr lang="he-IL" altLang="en-US" dirty="0"/>
              <a:t>: מספר דפים כולל באזורי הזיכרון.</a:t>
            </a:r>
          </a:p>
          <a:p>
            <a:pPr lvl="1"/>
            <a:r>
              <a:rPr lang="he-IL" altLang="en-US" b="1" u="sng" dirty="0"/>
              <a:t>שאלה:</a:t>
            </a:r>
            <a:r>
              <a:rPr lang="he-IL" altLang="en-US" dirty="0"/>
              <a:t> האם </a:t>
            </a:r>
            <a:r>
              <a:rPr lang="en-US" altLang="en-US" dirty="0" err="1"/>
              <a:t>rss</a:t>
            </a:r>
            <a:r>
              <a:rPr lang="en-US" altLang="en-US" dirty="0"/>
              <a:t>, </a:t>
            </a:r>
            <a:r>
              <a:rPr lang="en-US" altLang="en-US" dirty="0" err="1"/>
              <a:t>total_vm</a:t>
            </a:r>
            <a:r>
              <a:rPr lang="he-IL" altLang="en-US" dirty="0"/>
              <a:t> יכולים להיות שונים?</a:t>
            </a:r>
          </a:p>
          <a:p>
            <a:endParaRPr lang="he-IL" altLang="en-US" b="1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FAE6-E958-4B80-9D42-B6396CF9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697327-0459-4EFB-87FA-5CD37184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7E51BE69-1DD0-4740-A52C-135168923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שדות במתאר מרחב הזיכרון של תהליך</a:t>
            </a:r>
            <a:endParaRPr lang="en-US" altLang="en-US" dirty="0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6DC602-6BE8-4F88-A6A9-1EFB157A5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mm_users</a:t>
            </a:r>
            <a:r>
              <a:rPr lang="he-IL" altLang="en-US" dirty="0"/>
              <a:t>, </a:t>
            </a:r>
            <a:r>
              <a:rPr lang="en-US" altLang="en-US" dirty="0" err="1"/>
              <a:t>mm_count</a:t>
            </a:r>
            <a:r>
              <a:rPr lang="he-IL" altLang="en-US" dirty="0"/>
              <a:t>: מוני שיתוף של מרחב הזיכרון.</a:t>
            </a:r>
          </a:p>
          <a:p>
            <a:pPr lvl="1"/>
            <a:r>
              <a:rPr lang="en-US" altLang="en-US" b="1" dirty="0" err="1"/>
              <a:t>mm_users</a:t>
            </a:r>
            <a:r>
              <a:rPr lang="he-IL" altLang="en-US" dirty="0"/>
              <a:t> סופר כמה תהליכי משתמש חולקים את מרחב הזיכרון.</a:t>
            </a:r>
          </a:p>
          <a:p>
            <a:pPr lvl="1"/>
            <a:r>
              <a:rPr lang="en-US" altLang="en-US" b="1" dirty="0" err="1"/>
              <a:t>mm_count</a:t>
            </a:r>
            <a:r>
              <a:rPr lang="he-IL" altLang="en-US" dirty="0"/>
              <a:t> סופר כמה תהליכי גרעין + משתמש חולקים את מרחב הזיכרון.</a:t>
            </a:r>
          </a:p>
          <a:p>
            <a:pPr lvl="2"/>
            <a:r>
              <a:rPr lang="he-IL" altLang="en-US" dirty="0"/>
              <a:t>כל תהליכי המשתמש יחד נחשבים כאחד, אבל כל תהליך גרעין נספר בנפרד.</a:t>
            </a:r>
          </a:p>
          <a:p>
            <a:pPr lvl="2"/>
            <a:endParaRPr lang="he-IL" altLang="en-US" dirty="0"/>
          </a:p>
          <a:p>
            <a:pPr lvl="2"/>
            <a:endParaRPr lang="he-IL" altLang="en-US" dirty="0"/>
          </a:p>
          <a:p>
            <a:pPr lvl="2"/>
            <a:endParaRPr lang="he-IL" altLang="en-US" dirty="0"/>
          </a:p>
          <a:p>
            <a:pPr lvl="2"/>
            <a:endParaRPr lang="he-IL" altLang="en-US" dirty="0"/>
          </a:p>
          <a:p>
            <a:pPr lvl="1"/>
            <a:r>
              <a:rPr lang="he-IL" altLang="en-US" dirty="0"/>
              <a:t>כאשר </a:t>
            </a:r>
            <a:r>
              <a:rPr lang="en-US" altLang="en-US" dirty="0" err="1"/>
              <a:t>mm_users</a:t>
            </a:r>
            <a:r>
              <a:rPr lang="en-US" altLang="en-US" dirty="0"/>
              <a:t> == 0</a:t>
            </a:r>
            <a:r>
              <a:rPr lang="he-IL" altLang="en-US" dirty="0"/>
              <a:t>, מפונים כל אזורי הזיכרון (נראה עוד מעט).</a:t>
            </a:r>
          </a:p>
          <a:p>
            <a:pPr lvl="1"/>
            <a:r>
              <a:rPr lang="he-IL" altLang="en-US" dirty="0"/>
              <a:t>כאשר </a:t>
            </a:r>
            <a:r>
              <a:rPr lang="en-US" altLang="en-US" dirty="0" err="1"/>
              <a:t>mm_count</a:t>
            </a:r>
            <a:r>
              <a:rPr lang="en-US" altLang="en-US" dirty="0"/>
              <a:t> == 0</a:t>
            </a:r>
            <a:r>
              <a:rPr lang="he-IL" altLang="en-US" dirty="0"/>
              <a:t>, מפונה מתאר מרחב הזיכרון כולו (וטבלת הדפים כולה).</a:t>
            </a:r>
          </a:p>
          <a:p>
            <a:pPr lvl="1"/>
            <a:r>
              <a:rPr lang="en-US" altLang="en-US" dirty="0" err="1"/>
              <a:t>mm_count</a:t>
            </a:r>
            <a:r>
              <a:rPr lang="he-IL" altLang="en-US" dirty="0"/>
              <a:t> מונע פינוי מרחב זיכרון כאשר הוא בשימוש ע"י תהליך גרעין. (למשל אם תהליך הגרעין מנצל את מרחב הזיכרון של תהליך המשתמש שרץ לפניו.)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47999" y="3412671"/>
            <a:ext cx="4844408" cy="783772"/>
            <a:chOff x="847999" y="3412671"/>
            <a:chExt cx="4844408" cy="7837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3D144A-961F-4F68-B15B-4925DFEC90E6}"/>
                </a:ext>
              </a:extLst>
            </p:cNvPr>
            <p:cNvSpPr/>
            <p:nvPr/>
          </p:nvSpPr>
          <p:spPr>
            <a:xfrm>
              <a:off x="2718707" y="3412671"/>
              <a:ext cx="1420586" cy="783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mm_struct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A64FD5-D0EB-4809-93FD-3692FF55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091" y="3575957"/>
              <a:ext cx="548640" cy="185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0C452A-C2E5-436A-93E1-510ACDA8ABF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178" y="3828182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C68449-B47D-46E6-8414-058B923A692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179" y="4056782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05FB2D-37C5-4B9F-8E01-6E627ABDF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1269" y="3713879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CBC0D1-D523-4938-8F44-22420F43D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0380" y="3964253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CB996E-DF6C-4B78-8C10-902A511B41DF}"/>
                </a:ext>
              </a:extLst>
            </p:cNvPr>
            <p:cNvSpPr txBox="1"/>
            <p:nvPr/>
          </p:nvSpPr>
          <p:spPr>
            <a:xfrm>
              <a:off x="847999" y="3412671"/>
              <a:ext cx="13100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/>
                <a:t>תהליכי משתמש</a:t>
              </a:r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D47F4-883F-463E-A521-BB8B272DAE1F}"/>
                </a:ext>
              </a:extLst>
            </p:cNvPr>
            <p:cNvSpPr txBox="1"/>
            <p:nvPr/>
          </p:nvSpPr>
          <p:spPr>
            <a:xfrm>
              <a:off x="4687932" y="3450614"/>
              <a:ext cx="100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1"/>
              <a:r>
                <a:rPr lang="he-IL" sz="2000" dirty="0"/>
                <a:t>תהליכי גרעין</a:t>
              </a:r>
              <a:endParaRPr lang="en-US" sz="2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8C011F-3B42-43E8-91F3-58CD003F2DF7}"/>
              </a:ext>
            </a:extLst>
          </p:cNvPr>
          <p:cNvSpPr txBox="1"/>
          <p:nvPr/>
        </p:nvSpPr>
        <p:spPr>
          <a:xfrm>
            <a:off x="6229069" y="3412671"/>
            <a:ext cx="198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 err="1"/>
              <a:t>mm_users</a:t>
            </a:r>
            <a:r>
              <a:rPr lang="en-US" sz="2000" dirty="0"/>
              <a:t> = 3</a:t>
            </a:r>
          </a:p>
          <a:p>
            <a:pPr rtl="1"/>
            <a:r>
              <a:rPr lang="en-US" sz="2000" dirty="0" err="1"/>
              <a:t>mm_count</a:t>
            </a:r>
            <a:r>
              <a:rPr lang="en-US" sz="2000" dirty="0"/>
              <a:t> = 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DE49CB-E454-4F10-B83E-9E5D83E1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DD50C-B3FC-41A3-90D0-80BAFD4B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456B1E38-1D8F-405A-A693-4C259982E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מרחבי זיכרון וקריאות מערכת</a:t>
            </a:r>
            <a:endParaRPr lang="en-US" altLang="en-US" dirty="0"/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B25D15F7-E47D-4DBD-8FA5-4E8FCF85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חוטים הנוצרים ע"י קריאת המערכת</a:t>
            </a:r>
            <a:r>
              <a:rPr lang="en-US" altLang="en-US" dirty="0"/>
              <a:t>clone() </a:t>
            </a:r>
            <a:r>
              <a:rPr lang="he-IL" altLang="en-US" dirty="0"/>
              <a:t> משתפים את מרחב הזיכרון ע"י הצבעה לאותו מתאר מרחב הזיכרון של תהליך האב.</a:t>
            </a:r>
          </a:p>
          <a:p>
            <a:pPr lvl="1"/>
            <a:r>
              <a:rPr lang="he-IL" altLang="en-US" dirty="0"/>
              <a:t>יש להגדיל את מונה השיתוף (</a:t>
            </a:r>
            <a:r>
              <a:rPr lang="en-US" altLang="en-US" dirty="0" err="1"/>
              <a:t>mm_users</a:t>
            </a:r>
            <a:r>
              <a:rPr lang="he-IL" altLang="en-US" dirty="0"/>
              <a:t>) של מתאר מרחב הזיכרון של תהליך האב.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קריאת המערכת </a:t>
            </a:r>
            <a:r>
              <a:rPr lang="en-US" altLang="en-US" dirty="0" err="1"/>
              <a:t>execv</a:t>
            </a:r>
            <a:r>
              <a:rPr lang="en-US" altLang="en-US" dirty="0"/>
              <a:t>()</a:t>
            </a:r>
            <a:r>
              <a:rPr lang="he-IL" altLang="en-US" dirty="0"/>
              <a:t> ודומותיה טוענות תהליך חדש ולכן הן משחררות את מרחב הזיכרון ומקצות אחד חדש.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קריאת המערכת</a:t>
            </a:r>
            <a:r>
              <a:rPr lang="en-US" altLang="en-US" dirty="0"/>
              <a:t>fork() </a:t>
            </a:r>
            <a:r>
              <a:rPr lang="he-IL" altLang="en-US" dirty="0"/>
              <a:t> מקצה לתהליך הבן מרחב זיכרון משלו.</a:t>
            </a:r>
          </a:p>
          <a:p>
            <a:pPr lvl="1"/>
            <a:r>
              <a:rPr lang="he-IL" altLang="en-US" dirty="0"/>
              <a:t>במקרה שכזה צריך להעתיק את מרחב הזיכרון של האב לזה של הבן.</a:t>
            </a:r>
          </a:p>
          <a:p>
            <a:pPr lvl="1"/>
            <a:r>
              <a:rPr lang="he-IL" altLang="en-US" dirty="0"/>
              <a:t>בפועל, בדרך-כלל אין באמת העתקה בזכות מנגנון </a:t>
            </a:r>
            <a:r>
              <a:rPr lang="en-US" altLang="en-US" b="1" dirty="0">
                <a:solidFill>
                  <a:srgbClr val="0000FF"/>
                </a:solidFill>
              </a:rPr>
              <a:t>copy-on-write</a:t>
            </a:r>
            <a:r>
              <a:rPr lang="he-IL" altLang="en-US" dirty="0"/>
              <a:t>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2F34-82F0-48E7-A5E9-7D08FE32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039E45-5319-4F21-AD7A-3631985A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FC0C60-1A70-4BA0-9E5F-54D734E580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196" y="723936"/>
          <a:ext cx="146304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task_struct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87518"/>
              </p:ext>
            </p:extLst>
          </p:nvPr>
        </p:nvGraphicFramePr>
        <p:xfrm>
          <a:off x="2468876" y="1651036"/>
          <a:ext cx="13716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mm_struct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mmap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998"/>
              </p:ext>
            </p:extLst>
          </p:nvPr>
        </p:nvGraphicFramePr>
        <p:xfrm>
          <a:off x="4606282" y="1357121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vm_area_struct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349CF1-43DF-415C-9E75-690FDC803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21237"/>
              </p:ext>
            </p:extLst>
          </p:nvPr>
        </p:nvGraphicFramePr>
        <p:xfrm>
          <a:off x="7298871" y="723937"/>
          <a:ext cx="1519665" cy="578535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9665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9136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process virtual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97409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kernel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stack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27614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0353"/>
                  </a:ext>
                </a:extLst>
              </a:tr>
              <a:tr h="9136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mmap’ed</a:t>
                      </a:r>
                      <a:r>
                        <a:rPr lang="en-US" sz="1800" dirty="0"/>
                        <a:t> (e.g. shared library)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47473"/>
                  </a:ext>
                </a:extLst>
              </a:tr>
              <a:tr h="885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heap (data)</a:t>
                      </a:r>
                    </a:p>
                    <a:p>
                      <a:pPr algn="ctr"/>
                      <a:r>
                        <a:rPr lang="en-US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 w </a:t>
                      </a:r>
                      <a:r>
                        <a:rPr lang="en-US" altLang="en-US" sz="18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9453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text (code)</a:t>
                      </a:r>
                    </a:p>
                    <a:p>
                      <a:pPr algn="ctr"/>
                      <a:r>
                        <a:rPr lang="en-US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 </a:t>
                      </a:r>
                      <a:r>
                        <a:rPr lang="en-US" altLang="en-US" sz="18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</a:t>
                      </a:r>
                      <a:r>
                        <a:rPr lang="en-US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x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2DE260-2586-46BB-BB28-6A38053277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20236" y="1651036"/>
            <a:ext cx="54864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4411E1-338E-4C6B-B979-CF9685B6ED98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V="1">
            <a:off x="3840476" y="1357121"/>
            <a:ext cx="1729192" cy="1221015"/>
          </a:xfrm>
          <a:prstGeom prst="bentConnector4">
            <a:avLst>
              <a:gd name="adj1" fmla="val 22143"/>
              <a:gd name="adj2" fmla="val 11872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DBC78C-22D4-450A-BC1A-F0D5AD491D1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33055" y="1722881"/>
            <a:ext cx="765816" cy="9141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9343F1-1661-486A-869A-2B65760262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33055" y="1722881"/>
            <a:ext cx="765812" cy="13053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5368A6-1AF5-4450-8AB7-955535CCE44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3056" y="3146766"/>
            <a:ext cx="765811" cy="226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D890C6-EA6D-4489-AA57-7401271901D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3056" y="3146766"/>
            <a:ext cx="765811" cy="11462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8FC8CC-4607-46FF-A53C-1F0DF15BC36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533056" y="5595968"/>
            <a:ext cx="765811" cy="3985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7BC2C1-AF3D-4749-A195-B6C71166948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533056" y="5994536"/>
            <a:ext cx="765811" cy="5228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D5717FA-6EA6-4CF5-9D4C-ED14C9CC0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3715"/>
              </p:ext>
            </p:extLst>
          </p:nvPr>
        </p:nvGraphicFramePr>
        <p:xfrm>
          <a:off x="4606283" y="2781006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vm_area_struct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CA41D30-6627-47EC-BE0E-227F33359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1255"/>
              </p:ext>
            </p:extLst>
          </p:nvPr>
        </p:nvGraphicFramePr>
        <p:xfrm>
          <a:off x="4606283" y="4204891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vm_area_struct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FE1ED54-6F6A-4A0F-84A9-397B7EBB2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979"/>
              </p:ext>
            </p:extLst>
          </p:nvPr>
        </p:nvGraphicFramePr>
        <p:xfrm>
          <a:off x="4606283" y="5628776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vm_area_struct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B59E57-4724-40A1-942E-596872BBCB19}"/>
              </a:ext>
            </a:extLst>
          </p:cNvPr>
          <p:cNvCxnSpPr>
            <a:cxnSpLocks/>
          </p:cNvCxnSpPr>
          <p:nvPr/>
        </p:nvCxnSpPr>
        <p:spPr>
          <a:xfrm flipV="1">
            <a:off x="6533055" y="4676575"/>
            <a:ext cx="765811" cy="448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2BB982-9BE4-4780-AB24-FC73DE1F5DF6}"/>
              </a:ext>
            </a:extLst>
          </p:cNvPr>
          <p:cNvCxnSpPr>
            <a:cxnSpLocks/>
          </p:cNvCxnSpPr>
          <p:nvPr/>
        </p:nvCxnSpPr>
        <p:spPr>
          <a:xfrm>
            <a:off x="6533055" y="4721459"/>
            <a:ext cx="765811" cy="8745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5569668" y="2088641"/>
            <a:ext cx="1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487B28-A8AF-45E5-AF7F-91E6F43AE8C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569669" y="4936411"/>
            <a:ext cx="0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37D76F-D309-4CF5-81F5-FD28FF1566C3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569669" y="3512526"/>
            <a:ext cx="0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21392" y="620243"/>
            <a:ext cx="253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אזורי הזיכרון של התהליך</a:t>
            </a:r>
            <a:endParaRPr lang="en-US" b="1" dirty="0" err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D417-A4A0-4634-80DC-50F855E2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7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1A4DAD25-FFA1-46AB-8B03-1939B031A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אזורי זיכרון</a:t>
            </a:r>
            <a:endParaRPr lang="en-US" altLang="en-US" dirty="0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5AF2508A-39B6-4220-BC96-529750652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הגרעין מנהל את מרחב הזיכרון של תהליך ע"י חלוקה </a:t>
            </a:r>
            <a:r>
              <a:rPr lang="he-IL" altLang="en-US" b="1" dirty="0">
                <a:solidFill>
                  <a:srgbClr val="0000FF"/>
                </a:solidFill>
              </a:rPr>
              <a:t>לאזורי זיכרון </a:t>
            </a:r>
            <a:r>
              <a:rPr lang="he-IL" altLang="en-US" dirty="0"/>
              <a:t>(</a:t>
            </a:r>
            <a:r>
              <a:rPr lang="en-US" altLang="en-US" dirty="0"/>
              <a:t>virtual memory regions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אזור זיכרון הוא רצף כתובות במרחב הזיכרון של התהליך </a:t>
            </a:r>
            <a:endParaRPr lang="en-US" altLang="en-US" dirty="0"/>
          </a:p>
          <a:p>
            <a:r>
              <a:rPr lang="he-IL" altLang="en-US" dirty="0"/>
              <a:t>שייך לתחום</a:t>
            </a:r>
            <a:r>
              <a:rPr lang="he-IL" altLang="en-US" b="1" dirty="0"/>
              <a:t> </a:t>
            </a:r>
            <a:r>
              <a:rPr lang="he-IL" altLang="en-US" dirty="0"/>
              <a:t>של </a:t>
            </a:r>
            <a:r>
              <a:rPr lang="en-US" altLang="en-US" dirty="0"/>
              <a:t>3GB</a:t>
            </a:r>
            <a:r>
              <a:rPr lang="he-IL" altLang="en-US" dirty="0"/>
              <a:t> התחתונים </a:t>
            </a:r>
            <a:r>
              <a:rPr lang="he-IL" altLang="en-US" b="1" u="sng" dirty="0"/>
              <a:t>בלבד</a:t>
            </a:r>
            <a:r>
              <a:rPr lang="he-IL" altLang="en-US" dirty="0"/>
              <a:t> (ללא חלקו של הגרעין)</a:t>
            </a:r>
          </a:p>
          <a:p>
            <a:pPr lvl="1"/>
            <a:r>
              <a:rPr lang="he-IL" altLang="en-US" dirty="0"/>
              <a:t>אזורי הזיכרון אינם חופפים.</a:t>
            </a:r>
          </a:p>
          <a:p>
            <a:pPr lvl="1"/>
            <a:r>
              <a:rPr lang="he-IL" altLang="en-US" dirty="0"/>
              <a:t>לכל אזור הרשאות קריאה/כתיבה/ביצוע משלו.</a:t>
            </a:r>
          </a:p>
          <a:p>
            <a:pPr lvl="1"/>
            <a:r>
              <a:rPr lang="he-IL" altLang="en-US" dirty="0"/>
              <a:t>תהליך יכול לגשת רק לכתובת שנמצאת באזור זיכרון כלשהו.</a:t>
            </a:r>
          </a:p>
          <a:p>
            <a:pPr lvl="1"/>
            <a:r>
              <a:rPr lang="he-IL" altLang="en-US" dirty="0"/>
              <a:t>כתובת התחלתית וגודל של אזור זיכרון הם </a:t>
            </a:r>
            <a:r>
              <a:rPr lang="he-IL" altLang="en-US" b="1" dirty="0"/>
              <a:t>כפולות של גודל הדף</a:t>
            </a:r>
            <a:r>
              <a:rPr lang="he-IL" altLang="en-US" dirty="0"/>
              <a:t>.    </a:t>
            </a:r>
          </a:p>
          <a:p>
            <a:pPr lvl="2"/>
            <a:r>
              <a:rPr lang="he-IL" altLang="en-US" dirty="0"/>
              <a:t>זכרו שיחידת ההקצאה הבסיסית של מנגנון הזיכרון הווירטואלי היא דף.</a:t>
            </a:r>
          </a:p>
          <a:p>
            <a:pPr lvl="1"/>
            <a:r>
              <a:rPr lang="he-IL" altLang="en-US" dirty="0"/>
              <a:t>ניתן להוסיף, להסיר, להגדיל ולהקטין אזורי זיכרון.</a:t>
            </a:r>
          </a:p>
          <a:p>
            <a:pPr lvl="1"/>
            <a:r>
              <a:rPr lang="he-IL" altLang="en-US" dirty="0"/>
              <a:t>הקצאת אזור זיכרון לתהליך לא מוסיפה מיד דפים ולא מעדכנת את טבלת הדפים---ההקצאה נדחית עד לרגע בו הם נדרשים, כפי שנראה בהמשך.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A314-C9E1-4512-B952-B1EBA1FC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5396" name="Group 4">
            <a:extLst>
              <a:ext uri="{FF2B5EF4-FFF2-40B4-BE49-F238E27FC236}">
                <a16:creationId xmlns:a16="http://schemas.microsoft.com/office/drawing/2014/main" id="{6BB233B2-EF2F-4413-8A77-0028C13EB1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688975" cy="857250"/>
            <a:chOff x="1824" y="633"/>
            <a:chExt cx="2834" cy="2849"/>
          </a:xfrm>
        </p:grpSpPr>
        <p:sp>
          <p:nvSpPr>
            <p:cNvPr id="315397" name="Puzzle3">
              <a:extLst>
                <a:ext uri="{FF2B5EF4-FFF2-40B4-BE49-F238E27FC236}">
                  <a16:creationId xmlns:a16="http://schemas.microsoft.com/office/drawing/2014/main" id="{4A7C1386-0D71-452A-A9D1-6E521354FDD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98" name="Puzzle2">
              <a:extLst>
                <a:ext uri="{FF2B5EF4-FFF2-40B4-BE49-F238E27FC236}">
                  <a16:creationId xmlns:a16="http://schemas.microsoft.com/office/drawing/2014/main" id="{F92DFBAD-E1C1-4817-BE45-CBA6F01C3FD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99" name="Puzzle4">
              <a:extLst>
                <a:ext uri="{FF2B5EF4-FFF2-40B4-BE49-F238E27FC236}">
                  <a16:creationId xmlns:a16="http://schemas.microsoft.com/office/drawing/2014/main" id="{7D84FB91-FCB2-4522-83EE-11C07C69455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400" name="Puzzle1">
              <a:extLst>
                <a:ext uri="{FF2B5EF4-FFF2-40B4-BE49-F238E27FC236}">
                  <a16:creationId xmlns:a16="http://schemas.microsoft.com/office/drawing/2014/main" id="{9E66F748-B284-4895-A733-CECAC1EA384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7FDA5-A3D8-41B3-8308-2F613832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7" name="Rectangle 9">
            <a:extLst>
              <a:ext uri="{FF2B5EF4-FFF2-40B4-BE49-F238E27FC236}">
                <a16:creationId xmlns:a16="http://schemas.microsoft.com/office/drawing/2014/main" id="{04DBDD6F-B46D-4F59-8AF4-A5B9D0E1C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מתאר אזור זיכרון</a:t>
            </a:r>
            <a:endParaRPr lang="en-US" altLang="en-US" dirty="0"/>
          </a:p>
        </p:txBody>
      </p:sp>
      <p:sp>
        <p:nvSpPr>
          <p:cNvPr id="355338" name="Rectangle 10">
            <a:extLst>
              <a:ext uri="{FF2B5EF4-FFF2-40B4-BE49-F238E27FC236}">
                <a16:creationId xmlns:a16="http://schemas.microsoft.com/office/drawing/2014/main" id="{806FE213-2EEB-4257-BB03-43141D606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אזור זיכרון מאופיין ע"י </a:t>
            </a:r>
            <a:r>
              <a:rPr lang="he-IL" altLang="en-US" b="1" dirty="0"/>
              <a:t>מתאר אזור זיכרון</a:t>
            </a:r>
            <a:r>
              <a:rPr lang="he-IL" altLang="en-US" dirty="0"/>
              <a:t>, שהוא רשומה מטיפוס </a:t>
            </a:r>
            <a:r>
              <a:rPr lang="en-US" altLang="en-US" b="1" dirty="0" err="1">
                <a:solidFill>
                  <a:srgbClr val="0000FF"/>
                </a:solidFill>
              </a:rPr>
              <a:t>vm_area_struct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שדות במתאר אזור זיכרון:</a:t>
            </a:r>
          </a:p>
          <a:p>
            <a:pPr lvl="1"/>
            <a:r>
              <a:rPr lang="en-US" altLang="en-US" dirty="0" err="1"/>
              <a:t>vm_start</a:t>
            </a:r>
            <a:r>
              <a:rPr lang="he-IL" altLang="en-US" dirty="0"/>
              <a:t>: כתובת התחלה של אזור הזיכרון.</a:t>
            </a:r>
          </a:p>
          <a:p>
            <a:pPr lvl="1"/>
            <a:r>
              <a:rPr lang="en-US" altLang="en-US" dirty="0" err="1"/>
              <a:t>vm_end</a:t>
            </a:r>
            <a:r>
              <a:rPr lang="he-IL" altLang="en-US" dirty="0"/>
              <a:t>: כתובת אחת אחרי האחרונה של אזור הזיכרון.</a:t>
            </a:r>
          </a:p>
          <a:p>
            <a:pPr lvl="1"/>
            <a:r>
              <a:rPr lang="en-US" altLang="en-US" dirty="0" err="1"/>
              <a:t>vm_next</a:t>
            </a:r>
            <a:r>
              <a:rPr lang="he-IL" altLang="en-US" dirty="0"/>
              <a:t>: מצביע למתאר אזור הזיכרון הבא ברשימה המקושרת של האזורים.</a:t>
            </a:r>
          </a:p>
          <a:p>
            <a:pPr lvl="1"/>
            <a:r>
              <a:rPr lang="en-US" altLang="en-US" dirty="0" err="1"/>
              <a:t>vm_mm</a:t>
            </a:r>
            <a:r>
              <a:rPr lang="he-IL" altLang="en-US" dirty="0"/>
              <a:t>: מצביע חזרה למתאר מרחב הזיכרון המכיל את האזור.</a:t>
            </a:r>
          </a:p>
          <a:p>
            <a:pPr lvl="1"/>
            <a:r>
              <a:rPr lang="en-US" altLang="en-US" dirty="0" err="1"/>
              <a:t>vm_flags</a:t>
            </a:r>
            <a:r>
              <a:rPr lang="he-IL" altLang="en-US" dirty="0"/>
              <a:t>: דגלים המציינים תכונות של האזור.</a:t>
            </a:r>
          </a:p>
          <a:p>
            <a:pPr lvl="1"/>
            <a:r>
              <a:rPr lang="en-US" altLang="en-US" dirty="0" err="1"/>
              <a:t>vm_page_prot</a:t>
            </a:r>
            <a:r>
              <a:rPr lang="he-IL" altLang="en-US" dirty="0"/>
              <a:t>: ערכי ביטים שונים שיוצבו לכל הכניסות של טבלת הדפים עבור הדפים באזור.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70E3-4599-41BA-814A-7ED81B0B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60785D-09D8-4D10-92B5-DB57F947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3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026">
            <a:extLst>
              <a:ext uri="{FF2B5EF4-FFF2-40B4-BE49-F238E27FC236}">
                <a16:creationId xmlns:a16="http://schemas.microsoft.com/office/drawing/2014/main" id="{73576A60-39A3-4E7A-91C4-7DAD407E9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הרשאות של אזור זיכרון</a:t>
            </a:r>
            <a:endParaRPr lang="en-US" altLang="en-US" dirty="0"/>
          </a:p>
        </p:txBody>
      </p:sp>
      <p:sp>
        <p:nvSpPr>
          <p:cNvPr id="17414" name="Rectangle 1027">
            <a:extLst>
              <a:ext uri="{FF2B5EF4-FFF2-40B4-BE49-F238E27FC236}">
                <a16:creationId xmlns:a16="http://schemas.microsoft.com/office/drawing/2014/main" id="{40778C44-14AA-4811-BC18-90CCEC760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הדגלים המציינים את הרשאות האזור נשמרים בשדה </a:t>
            </a:r>
            <a:r>
              <a:rPr lang="en-US" altLang="en-US" b="1" dirty="0" err="1"/>
              <a:t>vm_flags</a:t>
            </a:r>
            <a:r>
              <a:rPr lang="he-IL" altLang="en-US" dirty="0"/>
              <a:t>, והם מאפשרים לגרעין לסווג גישות חוקיות ולא חוקיות לדפים באזור.</a:t>
            </a:r>
            <a:endParaRPr lang="en-US" altLang="en-US" dirty="0"/>
          </a:p>
          <a:p>
            <a:pPr lvl="1"/>
            <a:r>
              <a:rPr lang="en-US" altLang="en-US" dirty="0"/>
              <a:t>VM_READ, VM_WRITE, VM_EXEC</a:t>
            </a:r>
            <a:r>
              <a:rPr lang="he-IL" altLang="en-US" dirty="0"/>
              <a:t> – האם מותר לקרוא/לכתוב/לבצע נתונים בדפים באזור.</a:t>
            </a:r>
            <a:endParaRPr lang="en-US" altLang="en-US" dirty="0"/>
          </a:p>
          <a:p>
            <a:pPr lvl="1"/>
            <a:r>
              <a:rPr lang="en-US" altLang="en-US" dirty="0"/>
              <a:t>VM_MAYREAD, VM_MAYWRITE, VM_MAYEXEC</a:t>
            </a:r>
            <a:r>
              <a:rPr lang="he-IL" altLang="en-US" dirty="0"/>
              <a:t> – "</a:t>
            </a:r>
            <a:r>
              <a:rPr lang="he-IL" altLang="en-US" b="1" dirty="0"/>
              <a:t>הרשאת הרשאה</a:t>
            </a:r>
            <a:r>
              <a:rPr lang="he-IL" altLang="en-US" dirty="0"/>
              <a:t>" לכל אחת מההרשאות הנ"ל.</a:t>
            </a:r>
          </a:p>
          <a:p>
            <a:pPr lvl="2"/>
            <a:r>
              <a:rPr lang="he-IL" altLang="en-US" dirty="0"/>
              <a:t>לדוגמה </a:t>
            </a:r>
            <a:r>
              <a:rPr lang="en-US" altLang="en-US" dirty="0"/>
              <a:t>VM_MAYWRITE</a:t>
            </a:r>
            <a:r>
              <a:rPr lang="he-IL" altLang="en-US" dirty="0"/>
              <a:t> קובע האם מותר להדליק את </a:t>
            </a:r>
            <a:r>
              <a:rPr lang="en-US" altLang="en-US" dirty="0"/>
              <a:t>VM_WRITE</a:t>
            </a:r>
            <a:r>
              <a:rPr lang="he-IL" altLang="en-US" dirty="0"/>
              <a:t>.</a:t>
            </a:r>
            <a:endParaRPr lang="en-US" altLang="en-US" dirty="0"/>
          </a:p>
          <a:p>
            <a:pPr lvl="2"/>
            <a:r>
              <a:rPr lang="he-IL" altLang="en-US" dirty="0"/>
              <a:t>עונה לשאלה: האם </a:t>
            </a:r>
            <a:r>
              <a:rPr lang="he-IL" altLang="en-US" b="1" u="sng" dirty="0"/>
              <a:t>ניתן</a:t>
            </a:r>
            <a:r>
              <a:rPr lang="he-IL" altLang="en-US" u="sng" dirty="0"/>
              <a:t> </a:t>
            </a:r>
            <a:r>
              <a:rPr lang="he-IL" altLang="en-US" b="1" u="sng" dirty="0"/>
              <a:t>לאפשר</a:t>
            </a:r>
            <a:r>
              <a:rPr lang="he-IL" altLang="en-US" dirty="0"/>
              <a:t> כתיבה לאזור זה ?</a:t>
            </a:r>
            <a:r>
              <a:rPr lang="en-US" altLang="en-US" dirty="0"/>
              <a:t> </a:t>
            </a:r>
            <a:endParaRPr lang="he-IL" altLang="en-US" dirty="0"/>
          </a:p>
          <a:p>
            <a:pPr lvl="2"/>
            <a:r>
              <a:rPr lang="he-IL" altLang="en-US" dirty="0"/>
              <a:t>נראה שימוש של דגל זה שנלמד על מנגנון ה-</a:t>
            </a:r>
            <a:r>
              <a:rPr lang="en-US" altLang="en-US" dirty="0"/>
              <a:t>COW</a:t>
            </a:r>
            <a:endParaRPr lang="he-IL" altLang="en-US" dirty="0"/>
          </a:p>
          <a:p>
            <a:pPr lvl="1"/>
            <a:r>
              <a:rPr lang="en-US" altLang="en-US" dirty="0"/>
              <a:t>VM_SHARED</a:t>
            </a:r>
            <a:r>
              <a:rPr lang="he-IL" altLang="en-US" dirty="0"/>
              <a:t> – האם מותר לשתף דפים באזור.</a:t>
            </a:r>
          </a:p>
          <a:p>
            <a:pPr lvl="1"/>
            <a:r>
              <a:rPr lang="he-IL" altLang="en-US" dirty="0"/>
              <a:t>דגלים המציינים האם מותר לפנות את הדפים באזור מהזיכרון ל-</a:t>
            </a:r>
            <a:r>
              <a:rPr lang="en-US" altLang="en-US" dirty="0"/>
              <a:t>swap area</a:t>
            </a:r>
            <a:endParaRPr lang="he-IL" altLang="en-US" dirty="0"/>
          </a:p>
          <a:p>
            <a:pPr lvl="2"/>
            <a:r>
              <a:rPr lang="en-US" altLang="en-US" dirty="0"/>
              <a:t>VM_LOCKED</a:t>
            </a:r>
            <a:r>
              <a:rPr lang="he-IL" altLang="en-US" dirty="0"/>
              <a:t>: אסור לפנות את הדפים לדיסק.</a:t>
            </a:r>
          </a:p>
          <a:p>
            <a:pPr lvl="2"/>
            <a:r>
              <a:rPr lang="en-US" altLang="en-US" dirty="0"/>
              <a:t>VM_EXECUTABLE</a:t>
            </a:r>
            <a:r>
              <a:rPr lang="he-IL" altLang="en-US" dirty="0"/>
              <a:t>: הדפדוף הוא לקובץ </a:t>
            </a:r>
            <a:r>
              <a:rPr lang="en-US" altLang="en-US" dirty="0"/>
              <a:t>executable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ועוד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F503-71CB-4F82-B095-18338748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7415" name="Picture 1029" descr="IN00634_[1]">
            <a:extLst>
              <a:ext uri="{FF2B5EF4-FFF2-40B4-BE49-F238E27FC236}">
                <a16:creationId xmlns:a16="http://schemas.microsoft.com/office/drawing/2014/main" id="{C850AAD6-0C95-4EC7-BAA3-78B84E7A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93700"/>
            <a:ext cx="12684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F9C972-A449-45EF-8A5F-7DBF7D8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AE13053-76EF-498D-A080-9E50001F1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dirty="0"/>
              <a:t>שיתוף אזורי זיכרון בין תהליכים</a:t>
            </a:r>
            <a:endParaRPr lang="en-US" altLang="en-US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80EF40ED-3207-43B0-BD4C-EAFD60947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he-IL" altLang="en-US" dirty="0"/>
              <a:t>ניתן לשתף זיכרון פיזי בין מספר תהליכים, לדוגמה ע"י קריאת המערכת </a:t>
            </a:r>
            <a:r>
              <a:rPr lang="en-US" altLang="en-US" b="1" dirty="0" err="1">
                <a:solidFill>
                  <a:srgbClr val="0000FF"/>
                </a:solidFill>
              </a:rPr>
              <a:t>shmget</a:t>
            </a:r>
            <a:r>
              <a:rPr lang="en-US" altLang="en-US" dirty="0"/>
              <a:t>()</a:t>
            </a:r>
            <a:r>
              <a:rPr lang="he-IL" alt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he-IL" altLang="en-US" dirty="0"/>
              <a:t>זהו מנגנון תקשורת נוסף בין תהליכים, ונכנס תחת מנגנוני ה-</a:t>
            </a:r>
            <a:r>
              <a:rPr lang="en-US" altLang="en-US" dirty="0"/>
              <a:t>IPC</a:t>
            </a:r>
            <a:r>
              <a:rPr lang="he-IL" altLang="en-US" dirty="0"/>
              <a:t> שעליהם למדתם. 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/>
              <a:t>מאידך - מתאר אזור זיכרון </a:t>
            </a:r>
            <a:r>
              <a:rPr lang="he-IL" altLang="en-US" sz="2400" b="1" u="sng" dirty="0"/>
              <a:t>אינו</a:t>
            </a:r>
            <a:r>
              <a:rPr lang="he-IL" altLang="en-US" sz="2400" dirty="0"/>
              <a:t> ניתן לשיתוף, כלומר אינו </a:t>
            </a:r>
            <a:r>
              <a:rPr lang="he-IL" altLang="en-US" sz="2400" dirty="0" err="1"/>
              <a:t>מוצבע</a:t>
            </a:r>
            <a:r>
              <a:rPr lang="he-IL" altLang="en-US" sz="2400" dirty="0"/>
              <a:t> פעמיים.</a:t>
            </a:r>
          </a:p>
          <a:p>
            <a:pPr lvl="1">
              <a:lnSpc>
                <a:spcPct val="110000"/>
              </a:lnSpc>
            </a:pPr>
            <a:r>
              <a:rPr lang="he-IL" altLang="en-US" sz="2000" dirty="0"/>
              <a:t>אם לשני תהליכים (או יותר) יש אזור זיכרון משותף, יהיה לכל אחד מהם מתאר אזור זיכרון משלו, שמצביע לרצף הדפים המשותף. 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/>
              <a:t>עבור כל דף באזור הזיכרון המשותף יש כניסה בטבלת הדפים של כל אחד מהתהליכים.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/>
              <a:t>הכניסה הזו מצביעה על אותה מסגרת/כתובת ב-</a:t>
            </a:r>
            <a:r>
              <a:rPr lang="en-US" altLang="en-US" sz="2400" dirty="0"/>
              <a:t>swap area</a:t>
            </a:r>
            <a:r>
              <a:rPr lang="he-IL" altLang="en-US" sz="2400" dirty="0"/>
              <a:t> המכילה את הדף.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/>
              <a:t>הכניסות המצביעות על אותו דף בטבלאות הדפים של תהליכים שונים יכולות להכיל הרשאות שונות. </a:t>
            </a:r>
            <a:endParaRPr lang="en-US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DB35-7A01-4361-85D7-2871CCB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547873-791D-4071-83BF-E649249F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7" name="Rectangle 1035">
            <a:extLst>
              <a:ext uri="{FF2B5EF4-FFF2-40B4-BE49-F238E27FC236}">
                <a16:creationId xmlns:a16="http://schemas.microsoft.com/office/drawing/2014/main" id="{3F01DDB8-BC23-40F4-8A73-72D8658AC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מתי נוצרים אזורי זיכרון?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e-IL" altLang="en-US" dirty="0"/>
              <a:t>עם היווצרו, תהליך מקבל מרחב זיכרון עם אזורי הזיכרון הבאים: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לקוד (</a:t>
            </a:r>
            <a:r>
              <a:rPr lang="en-US" altLang="en-US" dirty="0"/>
              <a:t>code</a:t>
            </a:r>
            <a:r>
              <a:rPr lang="he-IL" altLang="en-US" dirty="0"/>
              <a:t> או </a:t>
            </a:r>
            <a:r>
              <a:rPr lang="en-US" altLang="en-US" dirty="0"/>
              <a:t>text</a:t>
            </a:r>
            <a:r>
              <a:rPr lang="he-IL" altLang="en-US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לנתונים סטטיים (</a:t>
            </a:r>
            <a:r>
              <a:rPr lang="en-US" altLang="en-US" dirty="0"/>
              <a:t>data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לערימה של הזיכרון הדינמי (</a:t>
            </a:r>
            <a:r>
              <a:rPr lang="en-US" altLang="en-US" dirty="0"/>
              <a:t>heap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למחסנית </a:t>
            </a:r>
            <a:r>
              <a:rPr lang="en-US" altLang="en-US" dirty="0"/>
              <a:t>user mode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אזורים נוספים: אחד לפרמטרים של שורת הפקודה, אחד למשתני מערכת.</a:t>
            </a:r>
          </a:p>
          <a:p>
            <a:r>
              <a:rPr lang="he-IL" altLang="en-US" dirty="0"/>
              <a:t>הוספה של אזורים נוספים מתאפשרת באמצעות קריאת המערכת </a:t>
            </a:r>
            <a:r>
              <a:rPr lang="en-US" altLang="en-US" b="1" dirty="0" err="1"/>
              <a:t>mmap</a:t>
            </a:r>
            <a:r>
              <a:rPr lang="he-IL" altLang="en-US" b="1" dirty="0"/>
              <a:t>. </a:t>
            </a:r>
            <a:endParaRPr lang="he-IL" altLang="en-US" dirty="0"/>
          </a:p>
          <a:p>
            <a:pPr lvl="1"/>
            <a:endParaRPr lang="he-IL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6F86-D377-4329-911A-CF527173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Picture 2" descr="https://static.lwn.net/images/ns/kernel/mmap1.png">
            <a:extLst>
              <a:ext uri="{FF2B5EF4-FFF2-40B4-BE49-F238E27FC236}">
                <a16:creationId xmlns:a16="http://schemas.microsoft.com/office/drawing/2014/main" id="{03368DD9-2C05-4002-A966-C129016A318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3052" y="1673225"/>
            <a:ext cx="2446896" cy="47180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889-77EC-4D13-BE63-52585A6D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8DBE-7C63-4817-8F75-4A92A0D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CDDD-DAA0-4BE3-9CB9-A6CAB0A7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זיכרון וירטואלי הוא </a:t>
            </a:r>
            <a:r>
              <a:rPr lang="he-IL" b="1" dirty="0"/>
              <a:t>מנגנון משולב חומרה-תוכנה</a:t>
            </a:r>
            <a:r>
              <a:rPr lang="he-IL" dirty="0"/>
              <a:t>:</a:t>
            </a:r>
          </a:p>
          <a:p>
            <a:pPr lvl="1"/>
            <a:r>
              <a:rPr lang="he-IL" b="1" dirty="0"/>
              <a:t>המעבד מתרגם </a:t>
            </a:r>
            <a:r>
              <a:rPr lang="he-IL" dirty="0"/>
              <a:t>את הכתובת הווירטואלית לכתובת פיזית בעת גישה לזיכרון באמצעות הליכה בטבלת הדפים (</a:t>
            </a:r>
            <a:r>
              <a:rPr lang="en-US" dirty="0"/>
              <a:t>page table walk</a:t>
            </a:r>
            <a:r>
              <a:rPr lang="he-IL" dirty="0"/>
              <a:t>) – ראינו בתרגול הקודם.</a:t>
            </a:r>
          </a:p>
          <a:p>
            <a:pPr lvl="1"/>
            <a:r>
              <a:rPr lang="he-IL" b="1" dirty="0"/>
              <a:t>מערכת ההפעלה מגדירה </a:t>
            </a:r>
            <a:r>
              <a:rPr lang="he-IL" dirty="0"/>
              <a:t>את טבלת הדפים, וכך מגדירה את המיפוי בין כתובות וירטואליות לפיזיות – את זה נראה היום.</a:t>
            </a:r>
          </a:p>
          <a:p>
            <a:pPr lvl="1"/>
            <a:endParaRPr lang="he-IL" dirty="0"/>
          </a:p>
          <a:p>
            <a:r>
              <a:rPr lang="he-IL" dirty="0"/>
              <a:t>לינוקס מנהלת את טבלאות הדפים של תהליכים בצורה </a:t>
            </a:r>
            <a:r>
              <a:rPr lang="he-IL" b="1" dirty="0"/>
              <a:t>"עצלה/דחיינית"</a:t>
            </a:r>
            <a:r>
              <a:rPr lang="he-IL" dirty="0"/>
              <a:t> (</a:t>
            </a:r>
            <a:r>
              <a:rPr lang="en-US" dirty="0"/>
              <a:t>lazy</a:t>
            </a:r>
            <a:r>
              <a:rPr lang="he-IL" dirty="0"/>
              <a:t>) כדי לחסוך זיכרון וזמן מעבד.</a:t>
            </a:r>
          </a:p>
          <a:p>
            <a:pPr lvl="1"/>
            <a:r>
              <a:rPr lang="he-IL" dirty="0"/>
              <a:t>לינוקס מקצה מסגרות פיזיות לתהליך בצורה עצלה ע"י </a:t>
            </a:r>
            <a:r>
              <a:rPr lang="en-US" dirty="0"/>
              <a:t>demand paging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לינוקס דוחה ככל הניתן העתקת זיכרון מהאב לבן באמעות </a:t>
            </a:r>
            <a:r>
              <a:rPr lang="en-US" dirty="0"/>
              <a:t>copy-on-write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לינוקס משתמשת ב-</a:t>
            </a:r>
            <a:r>
              <a:rPr lang="en-US" dirty="0"/>
              <a:t>KMPGD</a:t>
            </a:r>
            <a:r>
              <a:rPr lang="he-IL" dirty="0"/>
              <a:t> כדי לעדכן את מיפוי הגרעין אצל תהליכים רק אם באמת צריך.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DDBD4-611A-4C43-ABC7-F051A6D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9D14-E044-4378-8014-A75DA4C4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7" name="Rectangle 1035">
            <a:extLst>
              <a:ext uri="{FF2B5EF4-FFF2-40B4-BE49-F238E27FC236}">
                <a16:creationId xmlns:a16="http://schemas.microsoft.com/office/drawing/2014/main" id="{3F01DDB8-BC23-40F4-8A73-72D8658AC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ניהול זיכרון דינמי</a:t>
            </a:r>
            <a:endParaRPr lang="en-US" altLang="en-US" dirty="0"/>
          </a:p>
        </p:txBody>
      </p:sp>
      <p:sp>
        <p:nvSpPr>
          <p:cNvPr id="316428" name="Rectangle 1036">
            <a:extLst>
              <a:ext uri="{FF2B5EF4-FFF2-40B4-BE49-F238E27FC236}">
                <a16:creationId xmlns:a16="http://schemas.microsoft.com/office/drawing/2014/main" id="{ED465A3C-42DF-4868-9884-65864064B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במהלך הריצה, התכנית יכולה לבקש עוד זיכרון באזורי הזיכרון של </a:t>
            </a:r>
            <a:r>
              <a:rPr lang="he-IL" altLang="en-US" b="1" dirty="0"/>
              <a:t>המחסנית</a:t>
            </a:r>
            <a:r>
              <a:rPr lang="he-IL" altLang="en-US" dirty="0"/>
              <a:t> או </a:t>
            </a:r>
            <a:r>
              <a:rPr lang="he-IL" altLang="en-US" b="1" dirty="0"/>
              <a:t>הערימה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אזור המחסנית של המשתמש יכול לגדול (אך לא לקטון).</a:t>
            </a:r>
          </a:p>
          <a:p>
            <a:pPr lvl="1"/>
            <a:r>
              <a:rPr lang="he-IL" altLang="en-US" dirty="0"/>
              <a:t>אזור הערימה יכול לגדול או לקטון לפי הצורך (הקצאה או שחרור).</a:t>
            </a:r>
          </a:p>
          <a:p>
            <a:pPr lvl="1"/>
            <a:endParaRPr lang="he-IL" altLang="en-US" dirty="0"/>
          </a:p>
          <a:p>
            <a:r>
              <a:rPr lang="he-IL" altLang="en-US" b="1" u="sng" dirty="0"/>
              <a:t>טיפול בערמה:</a:t>
            </a:r>
            <a:r>
              <a:rPr lang="he-IL" altLang="en-US" b="1" dirty="0"/>
              <a:t> </a:t>
            </a:r>
            <a:r>
              <a:rPr lang="he-IL" altLang="en-US" dirty="0"/>
              <a:t>תהליך משתמש יכול להקצות או לשחרר זיכרון באמצעות פונקציות </a:t>
            </a:r>
            <a:r>
              <a:rPr lang="he-IL" altLang="en-US" dirty="0" err="1"/>
              <a:t>הספריה</a:t>
            </a:r>
            <a:r>
              <a:rPr lang="he-IL" altLang="en-US" dirty="0"/>
              <a:t> </a:t>
            </a:r>
            <a:r>
              <a:rPr lang="en-US" altLang="en-US" dirty="0" err="1"/>
              <a:t>malloc</a:t>
            </a:r>
            <a:r>
              <a:rPr lang="en-US" altLang="en-US" dirty="0"/>
              <a:t>()</a:t>
            </a:r>
            <a:r>
              <a:rPr lang="he-IL" altLang="en-US" dirty="0"/>
              <a:t> , </a:t>
            </a:r>
            <a:r>
              <a:rPr lang="en-US" altLang="en-US" dirty="0"/>
              <a:t>free()</a:t>
            </a:r>
            <a:r>
              <a:rPr lang="he-IL" altLang="en-US" dirty="0"/>
              <a:t> .</a:t>
            </a:r>
          </a:p>
          <a:p>
            <a:r>
              <a:rPr lang="en-US" altLang="en-US" dirty="0" err="1"/>
              <a:t>malloc</a:t>
            </a:r>
            <a:r>
              <a:rPr lang="en-US" altLang="en-US" dirty="0"/>
              <a:t>()</a:t>
            </a:r>
            <a:r>
              <a:rPr lang="he-IL" altLang="en-US" dirty="0"/>
              <a:t> מחפשת ומקצה בלוק זיכרון באזור הערימה.</a:t>
            </a:r>
          </a:p>
          <a:p>
            <a:r>
              <a:rPr lang="he-IL" altLang="en-US" dirty="0"/>
              <a:t>במידה ואין מספיק זיכרון פנוי בערימה, </a:t>
            </a:r>
            <a:r>
              <a:rPr lang="en-US" altLang="en-US" dirty="0" err="1"/>
              <a:t>malloc</a:t>
            </a:r>
            <a:r>
              <a:rPr lang="en-US" altLang="en-US" dirty="0"/>
              <a:t>()</a:t>
            </a:r>
            <a:r>
              <a:rPr lang="he-IL" altLang="en-US" dirty="0"/>
              <a:t> פונה לקריאת המערכת</a:t>
            </a:r>
            <a:r>
              <a:rPr lang="en-US" altLang="en-US" b="1" dirty="0" err="1">
                <a:solidFill>
                  <a:srgbClr val="0000FF"/>
                </a:solidFill>
              </a:rPr>
              <a:t>brk</a:t>
            </a:r>
            <a:r>
              <a:rPr lang="en-US" altLang="en-US" dirty="0"/>
              <a:t>() </a:t>
            </a:r>
            <a:r>
              <a:rPr lang="he-IL" altLang="en-US" dirty="0"/>
              <a:t> כדי להגדיל את </a:t>
            </a:r>
            <a:r>
              <a:rPr lang="he-IL" altLang="en-US" b="1" dirty="0"/>
              <a:t>אזור זיכרון הערימה</a:t>
            </a:r>
            <a:r>
              <a:rPr lang="he-IL" altLang="en-US" dirty="0"/>
              <a:t>.</a:t>
            </a:r>
          </a:p>
          <a:p>
            <a:pPr lvl="1"/>
            <a:r>
              <a:rPr lang="en-US" altLang="en-US" dirty="0" err="1"/>
              <a:t>brk</a:t>
            </a:r>
            <a:r>
              <a:rPr lang="en-US" altLang="en-US" dirty="0"/>
              <a:t>()</a:t>
            </a:r>
            <a:r>
              <a:rPr lang="he-IL" altLang="en-US" dirty="0"/>
              <a:t> מאפשרת גם להקטין את הערימה ולשחרר זיכרון.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6F86-D377-4329-911A-CF527173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9C31D-21E4-4501-91DD-DEF40655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אזורי זיכרון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קיימים שני סוגים: </a:t>
            </a:r>
          </a:p>
          <a:p>
            <a:pPr marL="457200" indent="-457200">
              <a:buAutoNum type="arabicPeriod"/>
            </a:pPr>
            <a:r>
              <a:rPr lang="he-IL" dirty="0"/>
              <a:t>אזור זיכרון </a:t>
            </a:r>
            <a:r>
              <a:rPr lang="he-IL" b="1" dirty="0"/>
              <a:t>אנונימי</a:t>
            </a:r>
            <a:r>
              <a:rPr lang="he-IL" dirty="0"/>
              <a:t> (</a:t>
            </a:r>
            <a:r>
              <a:rPr lang="en-US" dirty="0"/>
              <a:t>anonymous memory region</a:t>
            </a:r>
            <a:r>
              <a:rPr lang="he-IL" dirty="0"/>
              <a:t>) – משמש לניהול זיכרון התהליך בלבד. </a:t>
            </a:r>
          </a:p>
          <a:p>
            <a:pPr lvl="1"/>
            <a:r>
              <a:rPr lang="he-IL" dirty="0"/>
              <a:t>למשל, המחסנית והערמה שראיתם </a:t>
            </a:r>
          </a:p>
          <a:p>
            <a:pPr lvl="1"/>
            <a:r>
              <a:rPr lang="he-IL" altLang="en-US" dirty="0"/>
              <a:t> לאחר סיום התהליך, אין צורך לכתוב מסגרות של אזורים אלו חזרה לדיסק </a:t>
            </a:r>
            <a:endParaRPr lang="he-IL" dirty="0"/>
          </a:p>
          <a:p>
            <a:pPr marL="457200" indent="-457200">
              <a:buAutoNum type="arabicPeriod"/>
            </a:pP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אזור זיכרון </a:t>
            </a:r>
            <a:r>
              <a:rPr lang="he-IL" b="1" dirty="0"/>
              <a:t>מגובה קובץ</a:t>
            </a:r>
            <a:r>
              <a:rPr lang="he-IL" dirty="0"/>
              <a:t> (</a:t>
            </a:r>
            <a:r>
              <a:rPr lang="en-US" altLang="en-US" dirty="0"/>
              <a:t>file-backed memory region</a:t>
            </a:r>
            <a:r>
              <a:rPr lang="he-IL" altLang="en-US" dirty="0"/>
              <a:t>) </a:t>
            </a:r>
            <a:r>
              <a:rPr lang="he-IL" dirty="0"/>
              <a:t>–</a:t>
            </a:r>
            <a:r>
              <a:rPr lang="he-IL" altLang="en-US" dirty="0"/>
              <a:t> </a:t>
            </a:r>
          </a:p>
          <a:p>
            <a:pPr lvl="1"/>
            <a:r>
              <a:rPr lang="he-IL" altLang="en-US" dirty="0"/>
              <a:t>קובץ שממופה לזיכרון נקרא </a:t>
            </a:r>
            <a:r>
              <a:rPr lang="en-US" altLang="en-US" dirty="0"/>
              <a:t>memory mapped file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גישה ל-</a:t>
            </a:r>
            <a:r>
              <a:rPr lang="en-US" altLang="en-US" dirty="0"/>
              <a:t>byte</a:t>
            </a:r>
            <a:r>
              <a:rPr lang="he-IL" altLang="en-US" dirty="0"/>
              <a:t> כלשהו בדף השייך לאזור הזיכרון מתורגמת לגישה לאותו </a:t>
            </a:r>
            <a:r>
              <a:rPr lang="en-US" altLang="en-US" dirty="0"/>
              <a:t>byte</a:t>
            </a:r>
            <a:r>
              <a:rPr lang="he-IL" altLang="en-US" dirty="0"/>
              <a:t> בתוך הקובץ.</a:t>
            </a:r>
          </a:p>
          <a:p>
            <a:pPr marL="0" indent="0">
              <a:buNone/>
            </a:pPr>
            <a:r>
              <a:rPr lang="he-IL" altLang="en-US" b="1" u="sng" dirty="0"/>
              <a:t>שאלה</a:t>
            </a:r>
            <a:r>
              <a:rPr lang="he-IL" altLang="en-US" u="sng" dirty="0"/>
              <a:t>:</a:t>
            </a:r>
            <a:r>
              <a:rPr lang="he-IL" altLang="en-US" dirty="0"/>
              <a:t> אזור ה-</a:t>
            </a:r>
            <a:r>
              <a:rPr lang="en-US" altLang="en-US" dirty="0"/>
              <a:t>code</a:t>
            </a:r>
            <a:r>
              <a:rPr lang="he-IL" altLang="en-US" dirty="0"/>
              <a:t> הינו אנונימי או מגובה קובץ ? </a:t>
            </a:r>
            <a:endParaRPr lang="he-IL" altLang="en-US" u="sng" dirty="0"/>
          </a:p>
          <a:p>
            <a:pPr lvl="1"/>
            <a:endParaRPr lang="he-IL" alt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13A8F-27B1-4FFB-9AC7-6D90B3CB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A176A622-0676-4C71-8019-BA76626DE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 smtClean="0"/>
              <a:t>מיפוי קבצים לזיכרון</a:t>
            </a:r>
            <a:r>
              <a:rPr lang="en-US" altLang="en-US" dirty="0" smtClean="0"/>
              <a:t> </a:t>
            </a:r>
            <a:r>
              <a:rPr lang="he-IL" altLang="en-US" dirty="0" smtClean="0"/>
              <a:t> </a:t>
            </a:r>
            <a:r>
              <a:rPr lang="he-IL" altLang="en-US" dirty="0"/>
              <a:t>- </a:t>
            </a:r>
            <a:r>
              <a:rPr lang="en-US" altLang="en-US" dirty="0" err="1"/>
              <a:t>mmap</a:t>
            </a:r>
            <a:endParaRPr lang="en-US" altLang="en-US" dirty="0"/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4AB2DC6B-A29A-4DEE-9A2D-8112118E1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flags,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offset);</a:t>
            </a:r>
          </a:p>
          <a:p>
            <a:r>
              <a:rPr lang="he-IL" altLang="en-US" dirty="0"/>
              <a:t>קריאת מערכת המאפשרת: 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מיפוי קובץ ממערכת הקבצים לאזור זיכרון של תהליך ע"י</a:t>
            </a:r>
          </a:p>
          <a:p>
            <a:pPr lvl="1"/>
            <a:r>
              <a:rPr lang="en-US" altLang="en-US" dirty="0" err="1"/>
              <a:t>mmap</a:t>
            </a:r>
            <a:r>
              <a:rPr lang="en-US" altLang="en-US" dirty="0"/>
              <a:t>()</a:t>
            </a:r>
            <a:r>
              <a:rPr lang="he-IL" altLang="en-US" dirty="0"/>
              <a:t> יוצרת אזור זיכרון חדש ומוסיפה אותו לרשימת אזורי הזיכרון של התהליך.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יצירת אזור זיכרון אנונימי: ע"י:</a:t>
            </a:r>
          </a:p>
          <a:p>
            <a:pPr lvl="1"/>
            <a:r>
              <a:rPr lang="he-IL" altLang="en-US" dirty="0"/>
              <a:t> העברת דגל </a:t>
            </a:r>
            <a:r>
              <a:rPr lang="en-US" altLang="en-US" dirty="0"/>
              <a:t>MAP_ANONYMOUS</a:t>
            </a:r>
            <a:r>
              <a:rPr lang="he-IL" altLang="en-US" dirty="0"/>
              <a:t> </a:t>
            </a:r>
          </a:p>
          <a:p>
            <a:pPr lvl="1"/>
            <a:r>
              <a:rPr lang="en-US" altLang="en-US" dirty="0" err="1"/>
              <a:t>fd</a:t>
            </a:r>
            <a:r>
              <a:rPr lang="en-US" altLang="en-US" dirty="0"/>
              <a:t> = -1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he-IL" altLang="en-US" dirty="0"/>
          </a:p>
        </p:txBody>
      </p:sp>
      <p:grpSp>
        <p:nvGrpSpPr>
          <p:cNvPr id="349188" name="Group 4">
            <a:extLst>
              <a:ext uri="{FF2B5EF4-FFF2-40B4-BE49-F238E27FC236}">
                <a16:creationId xmlns:a16="http://schemas.microsoft.com/office/drawing/2014/main" id="{8D69E346-BF50-4D48-B401-D7B6DE30700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688975" cy="857250"/>
            <a:chOff x="1824" y="633"/>
            <a:chExt cx="2834" cy="2849"/>
          </a:xfrm>
        </p:grpSpPr>
        <p:sp>
          <p:nvSpPr>
            <p:cNvPr id="349189" name="Puzzle3">
              <a:extLst>
                <a:ext uri="{FF2B5EF4-FFF2-40B4-BE49-F238E27FC236}">
                  <a16:creationId xmlns:a16="http://schemas.microsoft.com/office/drawing/2014/main" id="{53E10142-B8C1-4AB9-9B25-AA7819F642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0" name="Puzzle2">
              <a:extLst>
                <a:ext uri="{FF2B5EF4-FFF2-40B4-BE49-F238E27FC236}">
                  <a16:creationId xmlns:a16="http://schemas.microsoft.com/office/drawing/2014/main" id="{6664AC81-67C4-407B-8AFA-A492EDA908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1" name="Puzzle4">
              <a:extLst>
                <a:ext uri="{FF2B5EF4-FFF2-40B4-BE49-F238E27FC236}">
                  <a16:creationId xmlns:a16="http://schemas.microsoft.com/office/drawing/2014/main" id="{496ED20A-C026-44D9-B244-ACC6C04F8F0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2" name="Puzzle1">
              <a:extLst>
                <a:ext uri="{FF2B5EF4-FFF2-40B4-BE49-F238E27FC236}">
                  <a16:creationId xmlns:a16="http://schemas.microsoft.com/office/drawing/2014/main" id="{56D5C5A9-87E8-48C4-96B9-E4FE4A992A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66F-61AF-4987-826B-DEF8915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EC35A-AF79-4688-AD15-A57B546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 dirty="0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Memory</a:t>
            </a:r>
            <a:r>
              <a:rPr lang="en-US" altLang="he-IL" i="1" dirty="0">
                <a:solidFill>
                  <a:srgbClr val="000099"/>
                </a:solidFill>
              </a:rPr>
              <a:t> </a:t>
            </a:r>
            <a:r>
              <a:rPr lang="en-US" altLang="he-IL" dirty="0"/>
              <a:t>Mapped</a:t>
            </a:r>
            <a:r>
              <a:rPr lang="en-US" altLang="he-IL" i="1" dirty="0">
                <a:solidFill>
                  <a:srgbClr val="000099"/>
                </a:solidFill>
              </a:rPr>
              <a:t> </a:t>
            </a:r>
            <a:r>
              <a:rPr lang="en-US" altLang="he-IL" dirty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מיפוי קובץ או חלק ממנו לאזור רציף בזיכרון הווירטואלי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המטרה: לפשט את התכנות ולחסוך </a:t>
            </a:r>
            <a:r>
              <a:rPr lang="he-IL" dirty="0" err="1"/>
              <a:t>תקורות</a:t>
            </a:r>
            <a:r>
              <a:rPr lang="he-IL" dirty="0"/>
              <a:t> בביצועים</a:t>
            </a:r>
          </a:p>
          <a:p>
            <a:pPr>
              <a:defRPr/>
            </a:pPr>
            <a:r>
              <a:rPr lang="he-IL" u="sng" dirty="0">
                <a:solidFill>
                  <a:srgbClr val="FF0000"/>
                </a:solidFill>
              </a:rPr>
              <a:t>אזהרה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לא להתבלבל עם </a:t>
            </a:r>
            <a:r>
              <a:rPr lang="en-US" dirty="0"/>
              <a:t>memory-mapped </a:t>
            </a:r>
            <a:r>
              <a:rPr lang="en-US" dirty="0" smtClean="0"/>
              <a:t>I/O</a:t>
            </a:r>
            <a:r>
              <a:rPr lang="he-IL" dirty="0" smtClean="0"/>
              <a:t> מההרצאה</a:t>
            </a:r>
            <a:endParaRPr lang="he-IL" dirty="0"/>
          </a:p>
          <a:p>
            <a:pPr>
              <a:defRPr/>
            </a:pPr>
            <a:r>
              <a:rPr lang="he-IL" dirty="0"/>
              <a:t>שיטה חלופית לגשת לקבצים</a:t>
            </a:r>
          </a:p>
          <a:p>
            <a:pPr lvl="1">
              <a:defRPr/>
            </a:pPr>
            <a:r>
              <a:rPr lang="he-IL" dirty="0"/>
              <a:t>רק הגישה שונה – ניגשים לקבצים רגילים, היושבים בדיסק בפורמט הרגיל כחלק ממערכת הקבצים</a:t>
            </a:r>
          </a:p>
          <a:p>
            <a:pPr>
              <a:defRPr/>
            </a:pPr>
            <a:r>
              <a:rPr lang="he-IL" dirty="0"/>
              <a:t>במקום קריאות מערכת </a:t>
            </a:r>
            <a:r>
              <a:rPr lang="en-US" dirty="0"/>
              <a:t>read, write</a:t>
            </a:r>
            <a:r>
              <a:rPr lang="he-IL" dirty="0"/>
              <a:t> לכל גישה, </a:t>
            </a:r>
            <a:r>
              <a:rPr lang="he-IL" dirty="0" smtClean="0"/>
              <a:t>ממפים </a:t>
            </a:r>
            <a:r>
              <a:rPr lang="he-IL" dirty="0"/>
              <a:t>את הקובץ </a:t>
            </a:r>
            <a:r>
              <a:rPr lang="he-IL" dirty="0" smtClean="0"/>
              <a:t>לזיכרון </a:t>
            </a:r>
            <a:r>
              <a:rPr lang="he-IL" dirty="0"/>
              <a:t>בקריאה אחת (</a:t>
            </a:r>
            <a:r>
              <a:rPr lang="en-US" dirty="0" err="1"/>
              <a:t>mmap</a:t>
            </a:r>
            <a:r>
              <a:rPr lang="he-IL" dirty="0" smtClean="0"/>
              <a:t>) ואז </a:t>
            </a:r>
            <a:r>
              <a:rPr lang="he-IL" dirty="0"/>
              <a:t>ניגשים אליו פשוט ע"י גישה לכתובות באזור זה </a:t>
            </a:r>
            <a:r>
              <a:rPr lang="he-IL" dirty="0" err="1"/>
              <a:t>בזכרון</a:t>
            </a:r>
            <a:r>
              <a:rPr lang="he-IL" dirty="0"/>
              <a:t> </a:t>
            </a:r>
            <a:r>
              <a:rPr lang="he-IL" dirty="0" err="1"/>
              <a:t>הוירטואלי</a:t>
            </a:r>
            <a:r>
              <a:rPr lang="he-IL" dirty="0"/>
              <a:t> – </a:t>
            </a:r>
            <a:r>
              <a:rPr lang="he-IL" b="1" dirty="0"/>
              <a:t>ללא קריאות מערכת 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 smtClean="0"/>
              <a:t>מערכות הפעלה - תרגול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Memory</a:t>
            </a:r>
            <a:r>
              <a:rPr lang="en-US" altLang="he-IL" i="1" dirty="0">
                <a:solidFill>
                  <a:srgbClr val="000099"/>
                </a:solidFill>
              </a:rPr>
              <a:t> </a:t>
            </a:r>
            <a:r>
              <a:rPr lang="en-US" altLang="he-IL" dirty="0"/>
              <a:t>Mapped</a:t>
            </a:r>
            <a:r>
              <a:rPr lang="en-US" altLang="he-IL" i="1" dirty="0">
                <a:solidFill>
                  <a:srgbClr val="000099"/>
                </a:solidFill>
              </a:rPr>
              <a:t> </a:t>
            </a:r>
            <a:r>
              <a:rPr lang="en-US" altLang="he-IL" dirty="0" smtClean="0"/>
              <a:t>Files</a:t>
            </a:r>
            <a:r>
              <a:rPr lang="he-IL" altLang="he-IL" dirty="0" smtClean="0"/>
              <a:t> - דוגמא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בלי </a:t>
            </a:r>
            <a:r>
              <a:rPr lang="en-US" dirty="0" smtClean="0"/>
              <a:t>MMAP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 smtClean="0"/>
              <a:t>עם </a:t>
            </a:r>
            <a:r>
              <a:rPr lang="en-US" dirty="0"/>
              <a:t>MMAP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open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(...)</a:t>
            </a:r>
            <a:endParaRPr lang="en-US" sz="16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mmap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caddr_t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PROT_READ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PROT_WRITE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MAP_SHARED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offset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off2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func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addr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off1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])</a:t>
            </a:r>
            <a:endParaRPr lang="en-US" sz="16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 smtClean="0"/>
              <a:t>מערכות הפעלה - תרגול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457200" y="2438400"/>
            <a:ext cx="39319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sz="20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sz="20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sz="20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sz="20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sz="20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mar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open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(...)</a:t>
            </a:r>
            <a:endParaRPr lang="en-US" sz="18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lseek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off1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,..)</a:t>
            </a:r>
            <a:endParaRPr lang="en-US" sz="18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read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buf1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len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endParaRPr lang="en-US" sz="18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buf2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func</a:t>
            </a:r>
            <a:r>
              <a:rPr lang="en-US" sz="18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buf1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endParaRPr lang="en-US" sz="18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lseek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off2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…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endParaRPr lang="en-US" sz="1800" dirty="0">
              <a:latin typeface="Taamey David CLM" panose="02000000000000000000" pitchFamily="2" charset="-79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write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buf2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len</a:t>
            </a:r>
            <a:r>
              <a:rPr lang="en-US" sz="18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endParaRPr lang="he-IL" sz="1800" b="1" dirty="0" smtClean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aamey David CLM" panose="02000000000000000000" pitchFamily="2" charset="-79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sz="1800" b="1" dirty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MAP_SHARED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486400" y="4568130"/>
            <a:ext cx="2857500" cy="1765202"/>
          </a:xfrm>
          <a:prstGeom prst="wedgeRoundRectCallout">
            <a:avLst>
              <a:gd name="adj1" fmla="val -39451"/>
              <a:gd name="adj2" fmla="val -7605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dirty="0" smtClean="0">
                <a:solidFill>
                  <a:srgbClr val="000000"/>
                </a:solidFill>
              </a:rPr>
              <a:t>עותק </a:t>
            </a:r>
            <a:r>
              <a:rPr lang="he-IL" sz="2000" b="1" u="sng" dirty="0" smtClean="0">
                <a:solidFill>
                  <a:srgbClr val="000000"/>
                </a:solidFill>
              </a:rPr>
              <a:t>יחיד</a:t>
            </a:r>
            <a:r>
              <a:rPr lang="he-IL" sz="2000" dirty="0" smtClean="0">
                <a:solidFill>
                  <a:srgbClr val="000000"/>
                </a:solidFill>
              </a:rPr>
              <a:t> ב-</a:t>
            </a:r>
            <a:r>
              <a:rPr lang="en-US" sz="2000" dirty="0" smtClean="0">
                <a:solidFill>
                  <a:srgbClr val="000000"/>
                </a:solidFill>
              </a:rPr>
              <a:t>Page Cache</a:t>
            </a:r>
            <a:r>
              <a:rPr lang="he-IL" sz="2000" dirty="0" smtClean="0">
                <a:solidFill>
                  <a:srgbClr val="000000"/>
                </a:solidFill>
              </a:rPr>
              <a:t>. הזיכרון הווירטואלי ממופה לאזור המתאים במטמון.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34390" y="4667448"/>
            <a:ext cx="2857500" cy="1765202"/>
          </a:xfrm>
          <a:prstGeom prst="wedgeRoundRectCallout">
            <a:avLst>
              <a:gd name="adj1" fmla="val -39451"/>
              <a:gd name="adj2" fmla="val -7605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dirty="0">
                <a:solidFill>
                  <a:srgbClr val="000000"/>
                </a:solidFill>
              </a:rPr>
              <a:t>המידע נקרא מהדיסק </a:t>
            </a:r>
            <a:r>
              <a:rPr lang="he-IL" sz="2000" dirty="0" smtClean="0">
                <a:solidFill>
                  <a:srgbClr val="000000"/>
                </a:solidFill>
              </a:rPr>
              <a:t>ל-</a:t>
            </a:r>
            <a:r>
              <a:rPr lang="en-US" sz="2000" dirty="0" smtClean="0">
                <a:solidFill>
                  <a:srgbClr val="000000"/>
                </a:solidFill>
              </a:rPr>
              <a:t>Page Cache</a:t>
            </a:r>
            <a:r>
              <a:rPr lang="he-IL" sz="2000" dirty="0" smtClean="0">
                <a:solidFill>
                  <a:srgbClr val="000000"/>
                </a:solidFill>
              </a:rPr>
              <a:t> </a:t>
            </a:r>
            <a:r>
              <a:rPr lang="he-IL" sz="2000" dirty="0">
                <a:solidFill>
                  <a:srgbClr val="000000"/>
                </a:solidFill>
              </a:rPr>
              <a:t>ומשם מועתק לדף </a:t>
            </a:r>
            <a:r>
              <a:rPr lang="he-IL" sz="2000" dirty="0" err="1">
                <a:solidFill>
                  <a:srgbClr val="000000"/>
                </a:solidFill>
              </a:rPr>
              <a:t>בזכרון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he-IL" sz="2000" dirty="0" err="1">
                <a:solidFill>
                  <a:srgbClr val="000000"/>
                </a:solidFill>
              </a:rPr>
              <a:t>הוירטואלי</a:t>
            </a:r>
            <a:endParaRPr lang="en-US" sz="2000" dirty="0">
              <a:solidFill>
                <a:srgbClr val="000000"/>
              </a:solidFill>
            </a:endParaRPr>
          </a:p>
          <a:p>
            <a:pPr algn="ctr" rtl="1"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Memory Mapping</a:t>
            </a:r>
            <a:r>
              <a:rPr lang="he-IL" altLang="he-IL" smtClean="0"/>
              <a:t>:</a:t>
            </a:r>
            <a:r>
              <a:rPr lang="en-US" altLang="he-IL" smtClean="0"/>
              <a:t> </a:t>
            </a:r>
            <a:r>
              <a:rPr lang="he-IL" altLang="he-IL" smtClean="0"/>
              <a:t>בעד ונגד</a:t>
            </a:r>
            <a:endParaRPr lang="en-US" altLang="he-IL" smtClean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he-IL" altLang="he-IL" b="1" u="sng" dirty="0" smtClean="0"/>
              <a:t>יתרונות:</a:t>
            </a:r>
          </a:p>
          <a:p>
            <a:pPr lvl="1">
              <a:spcBef>
                <a:spcPct val="0"/>
              </a:spcBef>
            </a:pPr>
            <a:r>
              <a:rPr lang="he-IL" altLang="he-IL" dirty="0" smtClean="0"/>
              <a:t>מקל על התכנות</a:t>
            </a:r>
          </a:p>
          <a:p>
            <a:pPr lvl="1">
              <a:spcBef>
                <a:spcPct val="0"/>
              </a:spcBef>
            </a:pPr>
            <a:r>
              <a:rPr lang="he-IL" altLang="he-IL" dirty="0" smtClean="0"/>
              <a:t>מאפשר לגשת לקובץ ללא התקורה של קריאות מערכת</a:t>
            </a:r>
            <a:r>
              <a:rPr lang="en-US" altLang="he-IL" dirty="0" smtClean="0"/>
              <a:t> </a:t>
            </a:r>
            <a:r>
              <a:rPr lang="he-IL" altLang="he-IL" dirty="0" smtClean="0"/>
              <a:t> - </a:t>
            </a:r>
            <a:r>
              <a:rPr lang="he-IL" altLang="he-IL" dirty="0" err="1" smtClean="0"/>
              <a:t>הכל</a:t>
            </a:r>
            <a:r>
              <a:rPr lang="he-IL" altLang="he-IL" dirty="0" smtClean="0"/>
              <a:t> נעשה בחומרה</a:t>
            </a:r>
          </a:p>
          <a:p>
            <a:pPr lvl="1">
              <a:spcBef>
                <a:spcPct val="0"/>
              </a:spcBef>
            </a:pPr>
            <a:r>
              <a:rPr lang="he-IL" altLang="he-IL" dirty="0" smtClean="0"/>
              <a:t>חוסך העתקות בין</a:t>
            </a:r>
            <a:r>
              <a:rPr lang="en-US" altLang="he-IL" dirty="0" smtClean="0"/>
              <a:t>page cache </a:t>
            </a:r>
            <a:r>
              <a:rPr lang="he-IL" altLang="he-IL" dirty="0" smtClean="0"/>
              <a:t> ל </a:t>
            </a:r>
            <a:r>
              <a:rPr lang="en-US" altLang="he-IL" dirty="0" smtClean="0"/>
              <a:t>user space</a:t>
            </a:r>
            <a:r>
              <a:rPr lang="he-IL" altLang="he-IL" dirty="0" smtClean="0"/>
              <a:t> </a:t>
            </a:r>
            <a:r>
              <a:rPr lang="he-IL" altLang="he-IL" dirty="0" err="1" smtClean="0"/>
              <a:t>בזכרון</a:t>
            </a:r>
            <a:r>
              <a:rPr lang="he-IL" altLang="he-IL" dirty="0"/>
              <a:t> </a:t>
            </a:r>
            <a:r>
              <a:rPr lang="he-IL" altLang="he-IL" dirty="0" smtClean="0"/>
              <a:t>במידה והמיפוי מסוג </a:t>
            </a:r>
            <a:r>
              <a:rPr lang="en-US" altLang="he-IL" dirty="0" smtClean="0"/>
              <a:t>Shared</a:t>
            </a:r>
            <a:r>
              <a:rPr lang="he-IL" altLang="he-IL" dirty="0" smtClean="0"/>
              <a:t> ולא </a:t>
            </a:r>
            <a:r>
              <a:rPr lang="en-US" altLang="he-IL" dirty="0" smtClean="0"/>
              <a:t>Private</a:t>
            </a:r>
            <a:r>
              <a:rPr lang="he-IL" altLang="he-IL" dirty="0" smtClean="0"/>
              <a:t>. </a:t>
            </a:r>
          </a:p>
          <a:p>
            <a:pPr marL="274320" lvl="1" indent="0">
              <a:spcBef>
                <a:spcPct val="0"/>
              </a:spcBef>
              <a:buNone/>
            </a:pPr>
            <a:endParaRPr lang="he-IL" altLang="he-IL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he-IL" altLang="he-IL" b="1" u="sng" dirty="0" smtClean="0"/>
              <a:t>חסרונות: </a:t>
            </a:r>
            <a:endParaRPr lang="he-IL" altLang="he-IL" dirty="0" smtClean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he-IL" altLang="he-IL" dirty="0"/>
              <a:t>לא ניתן למפות קבצים גדולים מגודל הזיכרון הווירטואלי (אפשר חלקים מהם)</a:t>
            </a:r>
          </a:p>
          <a:p>
            <a:pPr lvl="1">
              <a:spcBef>
                <a:spcPct val="0"/>
              </a:spcBef>
            </a:pPr>
            <a:r>
              <a:rPr lang="he-IL" altLang="he-IL" dirty="0" smtClean="0"/>
              <a:t>במידה והקובץ אינו כפולה מדויקת של דפים, הדף האחרון מתבזבז – מרופד באפסים במרחב המשתמש</a:t>
            </a:r>
            <a:endParaRPr lang="en-US" altLang="he-IL" dirty="0" smtClean="0"/>
          </a:p>
          <a:p>
            <a:pPr marL="274320" lvl="1" indent="0">
              <a:spcBef>
                <a:spcPct val="0"/>
              </a:spcBef>
              <a:buNone/>
            </a:pPr>
            <a:endParaRPr lang="he-IL" altLang="he-IL" dirty="0" smtClean="0"/>
          </a:p>
          <a:p>
            <a:pPr lvl="1">
              <a:lnSpc>
                <a:spcPct val="85000"/>
              </a:lnSpc>
              <a:spcBef>
                <a:spcPct val="0"/>
              </a:spcBef>
            </a:pPr>
            <a:endParaRPr lang="en-US" altLang="he-IL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sz="15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sz="15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sz="15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sz="15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sz="1500"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fld id="{887DE8B2-44D3-4741-9325-82CE0CF094F4}" type="slidenum">
              <a:rPr lang="he-IL" altLang="he-IL" sz="1050">
                <a:solidFill>
                  <a:srgbClr val="000000"/>
                </a:solidFill>
                <a:cs typeface="Times New Roman" panose="02020603050405020304" pitchFamily="18" charset="0"/>
              </a:rPr>
              <a:pPr algn="l" rtl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t>25</a:t>
            </a:fld>
            <a:endParaRPr lang="en-US" altLang="he-IL" sz="105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E02-269D-4839-B3B2-FD8C22B6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הפסקה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9E271-4D6B-4A32-A44A-F6E3BC6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 descr="Image result for page faul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0992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FD10-426F-48D5-A15A-AFBD4A1A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</a:t>
            </a:r>
            <a:r>
              <a:rPr lang="en-US" dirty="0"/>
              <a:t>copy-on-write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A4B5-CEBC-443F-A3B9-25270967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10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035246D4-B3BB-4511-97DD-DEA060F28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מוטיבציה למנגנון </a:t>
            </a:r>
            <a:r>
              <a:rPr lang="en-US" altLang="en-US" dirty="0"/>
              <a:t>COW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95633646-0F96-48A0-8F96-33182CF13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 דורשת להעתיק את מרחב הזיכרון של האב לזה של הבן. אבל העתקה פשוטה של מרחב זיכרון היא: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b="1" dirty="0"/>
              <a:t>איטית</a:t>
            </a:r>
            <a:r>
              <a:rPr lang="he-IL" altLang="en-US" dirty="0"/>
              <a:t>: הרבה זמן דרוש להעתקה של כל הדפים.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b="1" dirty="0"/>
              <a:t>אולי מיותרת: </a:t>
            </a:r>
            <a:r>
              <a:rPr lang="he-IL" altLang="en-US" dirty="0"/>
              <a:t>מרחב הזיכרון של תהליך הבן יימחק אם הבן יטען תוכנית חדשה ע"י קריאה ל-</a:t>
            </a:r>
            <a:r>
              <a:rPr lang="en-US" altLang="en-US" dirty="0" err="1"/>
              <a:t>execv</a:t>
            </a:r>
            <a:r>
              <a:rPr lang="en-US" altLang="en-US" dirty="0"/>
              <a:t>()</a:t>
            </a:r>
            <a:r>
              <a:rPr lang="he-IL" altLang="en-US" dirty="0"/>
              <a:t> מיד בתחילת ריצתו.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DE55-1EBF-4B53-B6CB-D73359D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2" descr="https://static.lwn.net/images/ns/kernel/mmap1.png">
            <a:extLst>
              <a:ext uri="{FF2B5EF4-FFF2-40B4-BE49-F238E27FC236}">
                <a16:creationId xmlns:a16="http://schemas.microsoft.com/office/drawing/2014/main" id="{03368DD9-2C05-4002-A966-C129016A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2900" y="3650100"/>
            <a:ext cx="1466100" cy="2826900"/>
          </a:xfrm>
          <a:prstGeom prst="rect">
            <a:avLst/>
          </a:prstGeom>
        </p:spPr>
      </p:pic>
      <p:pic>
        <p:nvPicPr>
          <p:cNvPr id="12" name="Picture 2" descr="https://static.lwn.net/images/ns/kernel/mmap1.png">
            <a:extLst>
              <a:ext uri="{FF2B5EF4-FFF2-40B4-BE49-F238E27FC236}">
                <a16:creationId xmlns:a16="http://schemas.microsoft.com/office/drawing/2014/main" id="{03368DD9-2C05-4002-A966-C129016A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4850" y="3650100"/>
            <a:ext cx="1466100" cy="2826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76185" y="4888113"/>
            <a:ext cx="1201479" cy="3508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A46ECE-CE0C-4323-B527-805FB3A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70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10DE70B3-0A35-4A63-9061-3FAE869ED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הפתרון: </a:t>
            </a:r>
            <a:r>
              <a:rPr lang="en-US" altLang="en-US" dirty="0"/>
              <a:t>copy-on-write (COW)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FA25493-F899-4E00-8930-D17FB11C7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934" y="1600200"/>
            <a:ext cx="8229600" cy="4876800"/>
          </a:xfrm>
        </p:spPr>
        <p:txBody>
          <a:bodyPr>
            <a:normAutofit/>
          </a:bodyPr>
          <a:lstStyle/>
          <a:p>
            <a:r>
              <a:rPr lang="he-IL" altLang="en-US" dirty="0"/>
              <a:t>הרעיון של מנגנון </a:t>
            </a:r>
            <a:r>
              <a:rPr lang="en-US" altLang="en-US" dirty="0"/>
              <a:t>copy-on-write (COW)</a:t>
            </a:r>
            <a:r>
              <a:rPr lang="he-IL" altLang="en-US" dirty="0"/>
              <a:t> הוא:</a:t>
            </a:r>
          </a:p>
          <a:p>
            <a:pPr lvl="1"/>
            <a:r>
              <a:rPr lang="he-IL" altLang="en-US" dirty="0"/>
              <a:t>דפים הניתנים לכתיבה שאינם יכולים להיות משותפים (לדוגמה, המחסנית), מוגדרים בתחילה כמשותפים אבל </a:t>
            </a:r>
            <a:r>
              <a:rPr lang="he-IL" altLang="en-US" b="1" dirty="0"/>
              <a:t>מועתקים לעותק פרטי כאשר אחד התהליכים השותפים (האב או הבן) מנסה לכתוב אליהם לראשונה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שאר הדפים (כדוגמת דפי קוד או דפי נתונים לקריאה בלבד) הופכים למשותפים בין מרחבי הזיכרון של האב והבן.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מנגנון </a:t>
            </a:r>
            <a:r>
              <a:rPr lang="en-US" altLang="en-US" dirty="0"/>
              <a:t>COW</a:t>
            </a:r>
            <a:r>
              <a:rPr lang="he-IL" altLang="en-US" dirty="0"/>
              <a:t> פותר את שתי הבעיות שהוצגו קודם: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/>
              <a:t>COW</a:t>
            </a:r>
            <a:r>
              <a:rPr lang="he-IL" altLang="en-US" dirty="0"/>
              <a:t> מקטין את זמן הביצוע של </a:t>
            </a:r>
            <a:r>
              <a:rPr lang="en-US" altLang="en-US" dirty="0"/>
              <a:t>fork()</a:t>
            </a:r>
            <a:r>
              <a:rPr lang="he-IL" altLang="en-US" dirty="0"/>
              <a:t> כי הוא "פורס לתשלומים"</a:t>
            </a:r>
            <a:r>
              <a:rPr lang="en-US" altLang="en-US" dirty="0"/>
              <a:t> </a:t>
            </a:r>
            <a:r>
              <a:rPr lang="he-IL" altLang="en-US" dirty="0"/>
              <a:t>את ההעתקה של כל מרחב הזיכרון להרבה העתקות קטנות בגודל דף שיתבצעו בעתיד---בכל כתיבה ראשונה לדף שאינו משותף.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במידה ותהליך הבן יבצע מיד </a:t>
            </a:r>
            <a:r>
              <a:rPr lang="en-US" altLang="en-US" dirty="0" err="1"/>
              <a:t>execv</a:t>
            </a:r>
            <a:r>
              <a:rPr lang="en-US" altLang="en-US" dirty="0"/>
              <a:t>()</a:t>
            </a:r>
            <a:r>
              <a:rPr lang="he-IL" altLang="en-US" dirty="0"/>
              <a:t>, מרחב הזיכרון שלו יימחק וכך תיחסך רוב פעולת ההעתקה.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4981-C4B6-4C87-86CA-FCC093C4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02640-6741-47E2-AEA4-9BB397BB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93-523C-4917-B721-DAD979D0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השיעור שעבר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F610-1D54-4B14-91CD-F5C5601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048286-97CA-4595-B19E-9C8DBD87AD3D}"/>
              </a:ext>
            </a:extLst>
          </p:cNvPr>
          <p:cNvCxnSpPr>
            <a:cxnSpLocks/>
            <a:stCxn id="6" idx="1"/>
            <a:endCxn id="54" idx="0"/>
          </p:cNvCxnSpPr>
          <p:nvPr/>
        </p:nvCxnSpPr>
        <p:spPr>
          <a:xfrm rot="10800000" flipV="1">
            <a:off x="1463041" y="2744672"/>
            <a:ext cx="468619" cy="32814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8E3A79-E278-4ABD-B8B4-D849A1832D0C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4126219" y="2744673"/>
            <a:ext cx="562623" cy="7535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051303-D5CF-45A3-9097-47F1B1B9C226}"/>
              </a:ext>
            </a:extLst>
          </p:cNvPr>
          <p:cNvGrpSpPr/>
          <p:nvPr/>
        </p:nvGrpSpPr>
        <p:grpSpPr>
          <a:xfrm>
            <a:off x="1378088" y="2378913"/>
            <a:ext cx="3489510" cy="731520"/>
            <a:chOff x="2050295" y="1600199"/>
            <a:chExt cx="3489510" cy="731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0527F2-D97D-474F-80F2-2A02A3E2614B}"/>
                </a:ext>
              </a:extLst>
            </p:cNvPr>
            <p:cNvSpPr/>
            <p:nvPr/>
          </p:nvSpPr>
          <p:spPr>
            <a:xfrm>
              <a:off x="2603866" y="1600199"/>
              <a:ext cx="219456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CPU searches the TLB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C67E1-7865-41AA-96AC-ADDD8B225185}"/>
                </a:ext>
              </a:extLst>
            </p:cNvPr>
            <p:cNvSpPr txBox="1"/>
            <p:nvPr/>
          </p:nvSpPr>
          <p:spPr>
            <a:xfrm>
              <a:off x="2050295" y="1603658"/>
              <a:ext cx="5486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hit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2A96BE-6FEB-462B-9699-CF6D27AF8FE2}"/>
                </a:ext>
              </a:extLst>
            </p:cNvPr>
            <p:cNvSpPr txBox="1"/>
            <p:nvPr/>
          </p:nvSpPr>
          <p:spPr>
            <a:xfrm>
              <a:off x="4808285" y="1603658"/>
              <a:ext cx="7315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miss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C12752-FDBE-4167-A1AE-77E94CCA7B87}"/>
              </a:ext>
            </a:extLst>
          </p:cNvPr>
          <p:cNvCxnSpPr>
            <a:cxnSpLocks/>
            <a:stCxn id="39" idx="1"/>
            <a:endCxn id="54" idx="0"/>
          </p:cNvCxnSpPr>
          <p:nvPr/>
        </p:nvCxnSpPr>
        <p:spPr>
          <a:xfrm rot="10800000" flipV="1">
            <a:off x="1463040" y="3864030"/>
            <a:ext cx="2264532" cy="216205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2A86AA-F53D-47A3-B553-8150B871725B}"/>
              </a:ext>
            </a:extLst>
          </p:cNvPr>
          <p:cNvCxnSpPr>
            <a:cxnSpLocks/>
            <a:stCxn id="39" idx="3"/>
            <a:endCxn id="55" idx="0"/>
          </p:cNvCxnSpPr>
          <p:nvPr/>
        </p:nvCxnSpPr>
        <p:spPr>
          <a:xfrm>
            <a:off x="5650111" y="3864031"/>
            <a:ext cx="563878" cy="7683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6A173A-4919-44BE-B034-BBFC0A5A13B4}"/>
              </a:ext>
            </a:extLst>
          </p:cNvPr>
          <p:cNvGrpSpPr/>
          <p:nvPr/>
        </p:nvGrpSpPr>
        <p:grpSpPr>
          <a:xfrm>
            <a:off x="2356909" y="3498271"/>
            <a:ext cx="4573359" cy="731520"/>
            <a:chOff x="321301" y="1600199"/>
            <a:chExt cx="6090521" cy="7315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E36C879-DC16-455A-827D-62A3FD74B4B9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CPU walks the page table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52A24-4A87-4DBA-B736-2ECCAE03477D}"/>
                </a:ext>
              </a:extLst>
            </p:cNvPr>
            <p:cNvSpPr txBox="1"/>
            <p:nvPr/>
          </p:nvSpPr>
          <p:spPr>
            <a:xfrm>
              <a:off x="321301" y="1600199"/>
              <a:ext cx="1826614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completed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0A2567-4BFA-479F-85E9-BD5B541C7EE7}"/>
                </a:ext>
              </a:extLst>
            </p:cNvPr>
            <p:cNvSpPr txBox="1"/>
            <p:nvPr/>
          </p:nvSpPr>
          <p:spPr>
            <a:xfrm>
              <a:off x="4706983" y="1600199"/>
              <a:ext cx="17048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page fault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709399-1C2F-4EB2-82C0-748795829EA3}"/>
              </a:ext>
            </a:extLst>
          </p:cNvPr>
          <p:cNvSpPr/>
          <p:nvPr/>
        </p:nvSpPr>
        <p:spPr>
          <a:xfrm>
            <a:off x="457200" y="6026086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 dirty="0"/>
              <a:t>physical address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71AE63-8478-45DB-9A1C-EDB1A6337B1D}"/>
              </a:ext>
            </a:extLst>
          </p:cNvPr>
          <p:cNvSpPr/>
          <p:nvPr/>
        </p:nvSpPr>
        <p:spPr>
          <a:xfrm>
            <a:off x="2023099" y="1533875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 dirty="0"/>
              <a:t>virtual address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EB531-1CB9-4E76-9A07-5224010ED934}"/>
              </a:ext>
            </a:extLst>
          </p:cNvPr>
          <p:cNvCxnSpPr>
            <a:stCxn id="24" idx="2"/>
            <a:endCxn id="6" idx="0"/>
          </p:cNvCxnSpPr>
          <p:nvPr/>
        </p:nvCxnSpPr>
        <p:spPr>
          <a:xfrm>
            <a:off x="3028939" y="1991075"/>
            <a:ext cx="0" cy="387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506C66-3441-40A8-83F5-4E543F42D3B4}"/>
              </a:ext>
            </a:extLst>
          </p:cNvPr>
          <p:cNvSpPr/>
          <p:nvPr/>
        </p:nvSpPr>
        <p:spPr>
          <a:xfrm>
            <a:off x="5252720" y="4632410"/>
            <a:ext cx="1922537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OS serves the page fault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138A0-7440-43AF-87BD-559937C0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57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father</a:t>
                      </a:r>
                      <a:r>
                        <a:rPr lang="en-US" sz="1600" baseline="0" dirty="0"/>
                        <a:t> process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page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  <a:r>
                        <a:rPr lang="en-US" sz="1600" baseline="0" dirty="0"/>
                        <a:t> regions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83348"/>
              </p:ext>
            </p:extLst>
          </p:nvPr>
        </p:nvGraphicFramePr>
        <p:xfrm>
          <a:off x="307025" y="4165687"/>
          <a:ext cx="1981200" cy="12652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66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8990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VM_MAYWRITE=1</a:t>
                      </a:r>
                    </a:p>
                    <a:p>
                      <a:pPr algn="ctr"/>
                      <a:r>
                        <a:rPr lang="en-US" sz="1600" dirty="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דוגמה: </a:t>
            </a:r>
            <a:r>
              <a:rPr lang="he-IL" altLang="en-US" b="1" dirty="0"/>
              <a:t>לפני</a:t>
            </a:r>
            <a:r>
              <a:rPr lang="he-IL" altLang="en-US" dirty="0"/>
              <a:t> קריאת מערכת </a:t>
            </a:r>
            <a:r>
              <a:rPr lang="en-US" altLang="en-US" dirty="0"/>
              <a:t>fork()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51560" y="3862665"/>
            <a:ext cx="246065" cy="3030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4503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97270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1297625" y="5430986"/>
            <a:ext cx="0" cy="266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8170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7C2B6F-2473-49F1-A160-4689DCE4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8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father</a:t>
                      </a:r>
                      <a:r>
                        <a:rPr lang="en-US" sz="1600" baseline="0" dirty="0"/>
                        <a:t> process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page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  <a:r>
                        <a:rPr lang="en-US" sz="1600" baseline="0" dirty="0"/>
                        <a:t> regions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דוגמה: </a:t>
            </a:r>
            <a:r>
              <a:rPr lang="he-IL" altLang="en-US" b="1" dirty="0"/>
              <a:t>אחרי</a:t>
            </a:r>
            <a:r>
              <a:rPr lang="he-IL" altLang="en-US" dirty="0"/>
              <a:t> קריאת מערכת </a:t>
            </a:r>
            <a:r>
              <a:rPr lang="en-US" altLang="en-US" dirty="0"/>
              <a:t>fork()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13322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8506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count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son </a:t>
                      </a:r>
                      <a:r>
                        <a:rPr lang="en-US" sz="1600" baseline="0" dirty="0"/>
                        <a:t>process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page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  <a:r>
                        <a:rPr lang="en-US" sz="1600" baseline="0" dirty="0"/>
                        <a:t> regions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30334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34829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46347-C027-47E0-8507-4A4EC50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67919"/>
              </p:ext>
            </p:extLst>
          </p:nvPr>
        </p:nvGraphicFramePr>
        <p:xfrm>
          <a:off x="307025" y="4165687"/>
          <a:ext cx="1981200" cy="12652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66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8990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VM_MAYWRITE=1</a:t>
                      </a:r>
                    </a:p>
                    <a:p>
                      <a:pPr algn="ctr"/>
                      <a:r>
                        <a:rPr lang="en-US" sz="1600" dirty="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0256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1051560" y="3862665"/>
            <a:ext cx="246065" cy="3030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1297625" y="5430986"/>
            <a:ext cx="0" cy="266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16705"/>
              </p:ext>
            </p:extLst>
          </p:nvPr>
        </p:nvGraphicFramePr>
        <p:xfrm>
          <a:off x="6803158" y="4334240"/>
          <a:ext cx="1981200" cy="12652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66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8990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VM_MAYWRITE=1</a:t>
                      </a:r>
                    </a:p>
                    <a:p>
                      <a:pPr algn="ctr"/>
                      <a:r>
                        <a:rPr lang="en-US" sz="1600" dirty="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45986"/>
              </p:ext>
            </p:extLst>
          </p:nvPr>
        </p:nvGraphicFramePr>
        <p:xfrm>
          <a:off x="6803158" y="5865652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7793758" y="5599539"/>
            <a:ext cx="0" cy="266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793758" y="3844211"/>
            <a:ext cx="298682" cy="4900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father</a:t>
                      </a:r>
                      <a:r>
                        <a:rPr lang="en-US" sz="1600" baseline="0" dirty="0"/>
                        <a:t> process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page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  <a:r>
                        <a:rPr lang="en-US" sz="1600" baseline="0" dirty="0"/>
                        <a:t> regions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דוגמה: תהליך ראשון מנסה לכתוב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1888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8500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count == </a:t>
                      </a:r>
                      <a:r>
                        <a:rPr lang="he-IL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son </a:t>
                      </a:r>
                      <a:r>
                        <a:rPr lang="en-US" sz="1600" baseline="0" dirty="0"/>
                        <a:t>process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page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  <a:r>
                        <a:rPr lang="en-US" sz="1600" baseline="0" dirty="0"/>
                        <a:t> regions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81431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9037"/>
              </p:ext>
            </p:extLst>
          </p:nvPr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#316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4" name="Explosion 2 3"/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Minor Page </a:t>
            </a:r>
            <a:r>
              <a:rPr lang="en-US" b="1" dirty="0"/>
              <a:t>Fault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90040"/>
              </p:ext>
            </p:extLst>
          </p:nvPr>
        </p:nvGraphicFramePr>
        <p:xfrm>
          <a:off x="3859891" y="1804750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count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1E95B-B65A-44A0-954E-788594C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49232"/>
              </p:ext>
            </p:extLst>
          </p:nvPr>
        </p:nvGraphicFramePr>
        <p:xfrm>
          <a:off x="6803158" y="4334240"/>
          <a:ext cx="1981200" cy="12652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66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8990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VM_MAYWRITE=1</a:t>
                      </a:r>
                    </a:p>
                    <a:p>
                      <a:pPr algn="ctr"/>
                      <a:r>
                        <a:rPr lang="en-US" sz="1600" dirty="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41479"/>
              </p:ext>
            </p:extLst>
          </p:nvPr>
        </p:nvGraphicFramePr>
        <p:xfrm>
          <a:off x="6803158" y="5865652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7793758" y="5599539"/>
            <a:ext cx="0" cy="266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793758" y="3844211"/>
            <a:ext cx="298682" cy="4900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3034"/>
              </p:ext>
            </p:extLst>
          </p:nvPr>
        </p:nvGraphicFramePr>
        <p:xfrm>
          <a:off x="307025" y="4165687"/>
          <a:ext cx="1981200" cy="12652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66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8990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VM_MAYWRITE=1</a:t>
                      </a:r>
                    </a:p>
                    <a:p>
                      <a:pPr algn="ctr"/>
                      <a:r>
                        <a:rPr lang="en-US" sz="1600" dirty="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60950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1051560" y="3862665"/>
            <a:ext cx="246065" cy="3030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1297625" y="5430986"/>
            <a:ext cx="0" cy="266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father</a:t>
                      </a:r>
                      <a:r>
                        <a:rPr lang="en-US" sz="1600" baseline="0" dirty="0"/>
                        <a:t> process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page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  <a:r>
                        <a:rPr lang="en-US" sz="1600" baseline="0" dirty="0"/>
                        <a:t> regions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דוגמה: תהליך שני מנסה לכתוב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3498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38078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count == </a:t>
                      </a:r>
                      <a:r>
                        <a:rPr lang="he-IL" sz="1600" b="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son </a:t>
                      </a:r>
                      <a:r>
                        <a:rPr lang="en-US" sz="1600" baseline="0" dirty="0"/>
                        <a:t>process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page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  <a:r>
                        <a:rPr lang="en-US" sz="1600" baseline="0" dirty="0"/>
                        <a:t> regions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871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</a:t>
                      </a:r>
                      <a:r>
                        <a:rPr lang="he-IL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9037"/>
              </p:ext>
            </p:extLst>
          </p:nvPr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r>
                        <a:rPr lang="en-US" sz="1600" baseline="0" dirty="0"/>
                        <a:t> #316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7FEE7-576D-4FB0-9209-92B439A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49232"/>
              </p:ext>
            </p:extLst>
          </p:nvPr>
        </p:nvGraphicFramePr>
        <p:xfrm>
          <a:off x="6803158" y="4334240"/>
          <a:ext cx="1981200" cy="12652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66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8990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VM_MAYWRITE=1</a:t>
                      </a:r>
                    </a:p>
                    <a:p>
                      <a:pPr algn="ctr"/>
                      <a:r>
                        <a:rPr lang="en-US" sz="1600" dirty="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41479"/>
              </p:ext>
            </p:extLst>
          </p:nvPr>
        </p:nvGraphicFramePr>
        <p:xfrm>
          <a:off x="6803158" y="5865652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7793758" y="5599539"/>
            <a:ext cx="0" cy="266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3758" y="3844211"/>
            <a:ext cx="298682" cy="4900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3034"/>
              </p:ext>
            </p:extLst>
          </p:nvPr>
        </p:nvGraphicFramePr>
        <p:xfrm>
          <a:off x="307025" y="4165687"/>
          <a:ext cx="1981200" cy="12652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66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8990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VM_MAYWRITE=1</a:t>
                      </a:r>
                    </a:p>
                    <a:p>
                      <a:pPr algn="ctr"/>
                      <a:r>
                        <a:rPr lang="en-US" sz="1600" dirty="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60950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  <a:r>
                        <a:rPr lang="en-US" sz="1600" baseline="0" dirty="0"/>
                        <a:t> #2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1051560" y="3862665"/>
            <a:ext cx="246065" cy="3030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</p:cNvCxnSpPr>
          <p:nvPr/>
        </p:nvCxnSpPr>
        <p:spPr>
          <a:xfrm>
            <a:off x="1297625" y="5430986"/>
            <a:ext cx="0" cy="266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Explosion 2 31"/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r>
              <a:rPr lang="en-US" b="1" dirty="0" smtClean="0"/>
              <a:t>inor Page Fault</a:t>
            </a:r>
            <a:endParaRPr lang="en-US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94769"/>
              </p:ext>
            </p:extLst>
          </p:nvPr>
        </p:nvGraphicFramePr>
        <p:xfrm>
          <a:off x="5797317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7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71B-6BF2-4A94-9128-49C1B83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</a:t>
            </a:r>
            <a:r>
              <a:rPr lang="he-IL" dirty="0"/>
              <a:t> הוא דוגמה למנגנון "עצל"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5D5E-FDAC-4B3B-8FBF-EC9E654C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המנגנון מורכב משני שלבים: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הגנה על דפים במסגרת קריאת המערכת </a:t>
            </a:r>
            <a:r>
              <a:rPr lang="en-US" dirty="0"/>
              <a:t>fork()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שכפול מסגרות לאחר נסיון כתיבה שגרם ל- </a:t>
            </a:r>
            <a:r>
              <a:rPr lang="en-US" dirty="0" err="1"/>
              <a:t>page_fault</a:t>
            </a:r>
            <a:r>
              <a:rPr lang="he-IL" dirty="0"/>
              <a:t>.</a:t>
            </a:r>
          </a:p>
          <a:p>
            <a:r>
              <a:rPr lang="he-IL" dirty="0"/>
              <a:t>שלב 1 (הגנה על דפים) מאפשר לגרעין לדחות את שלב 2 (שכפול מסגרות) ככל הניתן.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r>
              <a:rPr lang="he-IL" b="1" u="sng" dirty="0"/>
              <a:t>שאלה</a:t>
            </a:r>
            <a:r>
              <a:rPr lang="he-IL" b="1" dirty="0"/>
              <a:t>: </a:t>
            </a:r>
            <a:r>
              <a:rPr lang="he-IL" dirty="0"/>
              <a:t>האם בהכרח שיפרנו את הביצועים בעזרת </a:t>
            </a:r>
            <a:r>
              <a:rPr lang="en-US" dirty="0"/>
              <a:t>COW</a:t>
            </a:r>
            <a:r>
              <a:rPr lang="he-IL" dirty="0"/>
              <a:t>?</a:t>
            </a:r>
          </a:p>
          <a:p>
            <a:r>
              <a:rPr lang="he-IL" dirty="0"/>
              <a:t>אם, בסופו של דבר, האב והבן יכתבו לכל הדפים שלהם, לא חסכנו שום עבודה והיינו יכולים להעתיק את כל מרחב הזיכרון מלכתחילה.</a:t>
            </a:r>
          </a:p>
          <a:p>
            <a:pPr lvl="1"/>
            <a:r>
              <a:rPr lang="he-IL" dirty="0"/>
              <a:t>למעשה אפילו הוספנו עבודה מיותרת של עדכון טבלאות הדפים בשלב 1 + תקורה נוספת של חריגות דף בשלב 2.</a:t>
            </a:r>
          </a:p>
          <a:p>
            <a:r>
              <a:rPr lang="he-IL" dirty="0"/>
              <a:t>אבל באופן השימוש הנפוץ (</a:t>
            </a:r>
            <a:r>
              <a:rPr lang="en-US" dirty="0" err="1"/>
              <a:t>fork+execv</a:t>
            </a:r>
            <a:r>
              <a:rPr lang="he-IL" dirty="0"/>
              <a:t>) חסכנו הרבה עבודה.</a:t>
            </a:r>
          </a:p>
          <a:p>
            <a:pPr lvl="1"/>
            <a:r>
              <a:rPr lang="he-IL" dirty="0"/>
              <a:t>כי שילמנו רק על שלב 1 שהוא זול יותר משלב 2.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AEB7-98F0-4BDF-8437-E372E6B4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E149-8A52-4629-8026-71CB220B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BEB88781-D3BA-4C32-A754-94FCFAD8E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COW</a:t>
            </a:r>
            <a:r>
              <a:rPr lang="he-IL" altLang="en-US" dirty="0"/>
              <a:t>: העתקת מרחב זיכרון לתהליך בן</a:t>
            </a:r>
            <a:endParaRPr lang="en-US" altLang="en-US" dirty="0"/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0D98A617-68FD-4CD6-A1C4-BF025CD15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הפונקציה </a:t>
            </a:r>
            <a:r>
              <a:rPr lang="en-US" altLang="en-US" dirty="0" err="1"/>
              <a:t>copy_mm</a:t>
            </a:r>
            <a:r>
              <a:rPr lang="en-US" altLang="en-US" dirty="0"/>
              <a:t>()</a:t>
            </a:r>
            <a:r>
              <a:rPr lang="he-IL" altLang="en-US" dirty="0"/>
              <a:t>, המופעלת מתוך </a:t>
            </a:r>
            <a:r>
              <a:rPr lang="en-US" altLang="en-US" dirty="0" err="1"/>
              <a:t>do_fork</a:t>
            </a:r>
            <a:r>
              <a:rPr lang="en-US" altLang="en-US" dirty="0"/>
              <a:t>()</a:t>
            </a:r>
            <a:r>
              <a:rPr lang="he-IL" altLang="en-US" dirty="0"/>
              <a:t>, "מעתיקה" את </a:t>
            </a:r>
            <a:r>
              <a:rPr lang="he-IL" altLang="en-US" b="1" dirty="0"/>
              <a:t>מתאר מרחב הזיכרון </a:t>
            </a:r>
            <a:r>
              <a:rPr lang="he-IL" altLang="en-US" dirty="0"/>
              <a:t>של תהליך האב לתהליך הבן.</a:t>
            </a:r>
            <a:endParaRPr lang="en-US" altLang="en-US" dirty="0"/>
          </a:p>
          <a:p>
            <a:r>
              <a:rPr lang="he-IL" altLang="en-US" dirty="0"/>
              <a:t>לכל אזור זיכרון של האב: </a:t>
            </a:r>
          </a:p>
          <a:p>
            <a:pPr lvl="1"/>
            <a:r>
              <a:rPr lang="he-IL" altLang="en-US" dirty="0"/>
              <a:t>מתאר אזור הזיכרון מועתק למתאר אזור זיכרון חדש של הבן.</a:t>
            </a:r>
          </a:p>
          <a:p>
            <a:pPr lvl="1"/>
            <a:r>
              <a:rPr lang="he-IL" altLang="en-US" dirty="0"/>
              <a:t>הכניסות בטבלת הדפים הממפות את האזור מועתקות לטבלת הבן.</a:t>
            </a:r>
          </a:p>
          <a:p>
            <a:pPr lvl="1"/>
            <a:r>
              <a:rPr lang="he-IL" altLang="en-US" dirty="0"/>
              <a:t>לכל דף הנמצא בזיכרון, מוגדל מונה השיתוף של המסגרת המתאימה.</a:t>
            </a:r>
          </a:p>
          <a:p>
            <a:pPr marL="274320" lvl="1" indent="0">
              <a:buNone/>
            </a:pPr>
            <a:endParaRPr lang="he-IL" altLang="en-US" dirty="0"/>
          </a:p>
          <a:p>
            <a:pPr lvl="1"/>
            <a:r>
              <a:rPr lang="he-IL" altLang="en-US" dirty="0"/>
              <a:t>תהליך ההגנה:</a:t>
            </a:r>
            <a:r>
              <a:rPr lang="en-US" altLang="en-US" dirty="0"/>
              <a:t> </a:t>
            </a:r>
            <a:r>
              <a:rPr lang="he-IL" altLang="en-US" dirty="0"/>
              <a:t>קריאת המערכת </a:t>
            </a:r>
            <a:r>
              <a:rPr lang="en-US" altLang="en-US" dirty="0"/>
              <a:t>fork</a:t>
            </a:r>
            <a:r>
              <a:rPr lang="he-IL" altLang="en-US" dirty="0"/>
              <a:t> ניגשת לדפים: </a:t>
            </a:r>
          </a:p>
          <a:p>
            <a:pPr lvl="2"/>
            <a:r>
              <a:rPr lang="he-IL" altLang="en-US" dirty="0"/>
              <a:t>שאינם משותפים (</a:t>
            </a:r>
            <a:r>
              <a:rPr lang="en-US" altLang="en-US" dirty="0"/>
              <a:t>VM_SHARED</a:t>
            </a:r>
            <a:r>
              <a:rPr lang="he-IL" altLang="en-US" dirty="0"/>
              <a:t> כבוי) </a:t>
            </a:r>
          </a:p>
          <a:p>
            <a:pPr lvl="2"/>
            <a:r>
              <a:rPr lang="he-IL" altLang="en-US" dirty="0"/>
              <a:t>שניתן לאפשר בהם כתיבה (</a:t>
            </a:r>
            <a:r>
              <a:rPr lang="en-US" altLang="en-US" dirty="0"/>
              <a:t>VM_MAYWRITE</a:t>
            </a:r>
            <a:r>
              <a:rPr lang="he-IL" altLang="en-US" dirty="0"/>
              <a:t> דלוק)</a:t>
            </a:r>
          </a:p>
          <a:p>
            <a:pPr lvl="1"/>
            <a:r>
              <a:rPr lang="he-IL" altLang="en-US" dirty="0"/>
              <a:t>ומכבה את הביט </a:t>
            </a:r>
            <a:r>
              <a:rPr lang="en-US" altLang="en-US" dirty="0"/>
              <a:t>R/W</a:t>
            </a:r>
            <a:r>
              <a:rPr lang="he-IL" altLang="en-US" dirty="0"/>
              <a:t> </a:t>
            </a:r>
            <a:r>
              <a:rPr lang="he-IL" altLang="en-US" b="1" dirty="0"/>
              <a:t>ב-</a:t>
            </a:r>
            <a:r>
              <a:rPr lang="en-US" altLang="en-US" b="1" dirty="0"/>
              <a:t>PTE</a:t>
            </a:r>
            <a:r>
              <a:rPr lang="he-IL" altLang="en-US" b="1" dirty="0"/>
              <a:t> </a:t>
            </a:r>
            <a:r>
              <a:rPr lang="he-IL" altLang="en-US" dirty="0"/>
              <a:t>של אותו דף.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D017-DE64-4B56-AA09-83B6EB9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A50A9-8FD6-4D0C-88E6-2D6B2150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026">
            <a:extLst>
              <a:ext uri="{FF2B5EF4-FFF2-40B4-BE49-F238E27FC236}">
                <a16:creationId xmlns:a16="http://schemas.microsoft.com/office/drawing/2014/main" id="{04FCC1D2-5BF4-4E21-A200-5BC45596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COW</a:t>
            </a:r>
            <a:r>
              <a:rPr lang="he-IL" altLang="en-US" dirty="0"/>
              <a:t>: טיפול ב-</a:t>
            </a:r>
            <a:r>
              <a:rPr lang="en-US" altLang="en-US" dirty="0"/>
              <a:t>page fault</a:t>
            </a:r>
          </a:p>
        </p:txBody>
      </p:sp>
      <p:sp>
        <p:nvSpPr>
          <p:cNvPr id="27654" name="Rectangle 1027">
            <a:extLst>
              <a:ext uri="{FF2B5EF4-FFF2-40B4-BE49-F238E27FC236}">
                <a16:creationId xmlns:a16="http://schemas.microsoft.com/office/drawing/2014/main" id="{1C35365B-170B-4B05-9A63-8153B8A17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altLang="en-US" dirty="0"/>
              <a:t>תרחיש הטיפול: </a:t>
            </a:r>
          </a:p>
          <a:p>
            <a:r>
              <a:rPr lang="he-IL" altLang="en-US" dirty="0"/>
              <a:t>אב או הבן מנסים לכתוב לדף מוגן ע"י </a:t>
            </a:r>
            <a:r>
              <a:rPr lang="en-US" altLang="en-US" dirty="0"/>
              <a:t>COW</a:t>
            </a:r>
            <a:r>
              <a:rPr lang="he-IL" altLang="en-US" dirty="0"/>
              <a:t> </a:t>
            </a:r>
          </a:p>
          <a:p>
            <a:r>
              <a:rPr lang="he-IL" altLang="en-US" b="1" dirty="0"/>
              <a:t>המעבד</a:t>
            </a:r>
            <a:r>
              <a:rPr lang="he-IL" altLang="en-US" dirty="0"/>
              <a:t> ניגש לסיביות הבקרה ב-</a:t>
            </a:r>
            <a:r>
              <a:rPr lang="en-US" altLang="en-US" dirty="0"/>
              <a:t>PTE</a:t>
            </a:r>
            <a:r>
              <a:rPr lang="he-IL" altLang="en-US" dirty="0"/>
              <a:t> של הדף, ומגלה כי </a:t>
            </a:r>
            <a:r>
              <a:rPr lang="en-US" altLang="en-US" dirty="0"/>
              <a:t>R/W</a:t>
            </a:r>
            <a:r>
              <a:rPr lang="he-IL" altLang="en-US" dirty="0"/>
              <a:t> כבוי</a:t>
            </a:r>
          </a:p>
          <a:p>
            <a:r>
              <a:rPr lang="he-IL" altLang="en-US" dirty="0"/>
              <a:t>נוצרת חריגת דף (</a:t>
            </a:r>
            <a:r>
              <a:rPr lang="en-US" altLang="en-US" b="1" dirty="0">
                <a:solidFill>
                  <a:srgbClr val="0000FF"/>
                </a:solidFill>
              </a:rPr>
              <a:t>page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fault</a:t>
            </a:r>
            <a:r>
              <a:rPr lang="he-IL" altLang="en-US" dirty="0"/>
              <a:t>) ופסיקה למעבד </a:t>
            </a:r>
          </a:p>
          <a:p>
            <a:r>
              <a:rPr lang="he-IL" altLang="en-US" b="1" dirty="0"/>
              <a:t>הגרעין</a:t>
            </a:r>
            <a:r>
              <a:rPr lang="he-IL" altLang="en-US" dirty="0"/>
              <a:t> מטפל בחריגה, ובודק שהדף </a:t>
            </a:r>
            <a:r>
              <a:rPr lang="he-IL" altLang="en-US" b="1" dirty="0"/>
              <a:t>שייך</a:t>
            </a:r>
            <a:r>
              <a:rPr lang="he-IL" altLang="en-US" dirty="0"/>
              <a:t> לאחד מאזורי הזיכרון ושהגישה בכלל חוקית (דגל </a:t>
            </a:r>
            <a:r>
              <a:rPr lang="en-US" altLang="en-US" dirty="0"/>
              <a:t>VM_WRITE</a:t>
            </a:r>
            <a:r>
              <a:rPr lang="he-IL" altLang="en-US" dirty="0"/>
              <a:t> דלוק </a:t>
            </a:r>
            <a:r>
              <a:rPr lang="he-IL" altLang="en-US" b="1" dirty="0"/>
              <a:t>במתאר האזור</a:t>
            </a:r>
            <a:r>
              <a:rPr lang="he-IL" altLang="en-US" dirty="0"/>
              <a:t>) </a:t>
            </a:r>
          </a:p>
          <a:p>
            <a:r>
              <a:rPr lang="he-IL" altLang="en-US" dirty="0"/>
              <a:t>הגרעין בודק את ערך המונה השיתוף של המסגרת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count &gt; 1</a:t>
            </a:r>
            <a:r>
              <a:rPr lang="he-IL" altLang="en-US" dirty="0"/>
              <a:t>, מקצים מסגרת שתכיל עותק חדש ומצביעים את הדף למסגרת החדשה.</a:t>
            </a:r>
          </a:p>
          <a:p>
            <a:pPr lvl="1"/>
            <a:r>
              <a:rPr lang="he-IL" altLang="en-US" dirty="0"/>
              <a:t>במסגרת הישנה מבוצע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count--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במסגרת החדשה מוצב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.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בעותק החדש מאופשרת הכתיבה.</a:t>
            </a:r>
          </a:p>
          <a:p>
            <a:r>
              <a:rPr lang="he-IL" altLang="en-US" dirty="0"/>
              <a:t>אחרת (</a:t>
            </a:r>
            <a:r>
              <a:rPr lang="en-US" altLang="en-US" dirty="0"/>
              <a:t>count == 1</a:t>
            </a:r>
            <a:r>
              <a:rPr lang="he-IL" altLang="en-US" dirty="0"/>
              <a:t>), הגרעין פשוט מאפשר כתיבה בדף ע"י הדלקת הדגל </a:t>
            </a:r>
            <a:r>
              <a:rPr lang="en-US" altLang="en-US" dirty="0"/>
              <a:t>r/w</a:t>
            </a:r>
            <a:r>
              <a:rPr lang="he-IL" altLang="en-US" dirty="0"/>
              <a:t>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FCBB-FD66-4BC7-97D1-ADCCD7AF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3D58C-2EC9-49E8-B876-5C17D686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CB55-8CD4-4B02-8632-0017539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חריגת דף במצב משתמש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7C5B-48A1-4B84-856A-BA1377BDF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A71D-9CC3-459A-8E2D-8F7171DD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75E94-1210-4FF3-B779-2777889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9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D0D3D05D-75EA-4484-ABF9-6D509C119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חריגת דף (</a:t>
            </a:r>
            <a:r>
              <a:rPr lang="en-US" altLang="en-US"/>
              <a:t>page fault</a:t>
            </a:r>
            <a:r>
              <a:rPr lang="he-IL" altLang="en-US"/>
              <a:t>)</a:t>
            </a:r>
            <a:endParaRPr lang="en-US" altLang="en-US" dirty="0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15A00667-86BE-4D2F-88EF-91F3F5FAC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החומרה מתריעה באמצעות </a:t>
            </a:r>
            <a:r>
              <a:rPr lang="he-IL" altLang="en-US" b="1" dirty="0"/>
              <a:t>חריגת דף </a:t>
            </a:r>
            <a:r>
              <a:rPr lang="he-IL" altLang="en-US" dirty="0"/>
              <a:t>על:</a:t>
            </a:r>
          </a:p>
          <a:p>
            <a:pPr lvl="1"/>
            <a:r>
              <a:rPr lang="he-IL" altLang="en-US" dirty="0"/>
              <a:t>גישה לדף שאינו נמצא בזיכרון, כלומר הביט </a:t>
            </a:r>
            <a:r>
              <a:rPr lang="en-US" altLang="en-US" dirty="0"/>
              <a:t>present==0</a:t>
            </a:r>
            <a:r>
              <a:rPr lang="he-IL" altLang="en-US" dirty="0"/>
              <a:t> בכניסה המתאימה בטבלת הדפים.</a:t>
            </a:r>
          </a:p>
          <a:p>
            <a:pPr lvl="1"/>
            <a:r>
              <a:rPr lang="he-IL" altLang="en-US" dirty="0"/>
              <a:t>גישה לא חוקית (שלא לפי ההרשאות בטבלת הדפים) לדף שנמצא בזיכרון, למשל ניסיון כתיבה לדף שמותר לקריאה בלבד.</a:t>
            </a:r>
          </a:p>
          <a:p>
            <a:pPr lvl="2"/>
            <a:endParaRPr lang="he-IL" altLang="en-US" dirty="0"/>
          </a:p>
          <a:p>
            <a:r>
              <a:rPr lang="he-IL" altLang="en-US" dirty="0"/>
              <a:t>חריגת דף מפעילה את שגרת הטיפול הממומשת בפונקציית הגרעין </a:t>
            </a:r>
            <a:r>
              <a:rPr lang="en-US" altLang="en-US" dirty="0" err="1"/>
              <a:t>do_page_fault</a:t>
            </a:r>
            <a:r>
              <a:rPr lang="en-US" altLang="en-US" dirty="0"/>
              <a:t>()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בסיום הטיפול בחריגה </a:t>
            </a:r>
            <a:r>
              <a:rPr lang="he-IL" altLang="en-US" b="1" u="sng" dirty="0"/>
              <a:t>מבוצעת מחדש</a:t>
            </a:r>
            <a:r>
              <a:rPr lang="he-IL" altLang="en-US" dirty="0"/>
              <a:t> ההוראה שגרמה לה.</a:t>
            </a:r>
          </a:p>
          <a:p>
            <a:pPr lvl="1"/>
            <a:r>
              <a:rPr lang="he-IL" altLang="en-US" dirty="0"/>
              <a:t>אלא אם כן, כמובן, הטיפול בחריגה הורג את התהליך.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BC83-B108-4910-8C66-5E05F5B8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46116" name="Picture 4" descr="BD06887_[1]">
            <a:extLst>
              <a:ext uri="{FF2B5EF4-FFF2-40B4-BE49-F238E27FC236}">
                <a16:creationId xmlns:a16="http://schemas.microsoft.com/office/drawing/2014/main" id="{4C983C71-FF20-4F65-AE25-54521CB1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1509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B37379-115C-40F9-A5E4-A8F67D3C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לא כל חריגת דף היא תקלה!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לינוקס צריכה לנתח את נסיבות החריגה ולהחליט אם היא חוקית וכיצד לטפל בה.</a:t>
            </a:r>
          </a:p>
          <a:p>
            <a:pPr lvl="1"/>
            <a:r>
              <a:rPr lang="he-IL" altLang="en-US" dirty="0"/>
              <a:t>כתיבה לדף שמותר לקריאה בלבד עשויה להיות חוקית, למשל ב-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קריאה מדף שעבר ל-</a:t>
            </a:r>
            <a:r>
              <a:rPr lang="en-US" altLang="en-US" dirty="0"/>
              <a:t>swap</a:t>
            </a:r>
            <a:r>
              <a:rPr lang="he-IL" altLang="en-US" dirty="0"/>
              <a:t> היא חוקית; הגרעין צריך להחזיר את הדף לזיכרון.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כדי שמערכת ההפעלה תוכל לטפל בחריגת הדף, החומרה מעבירה לשגרת הטיפול קוד שגיאה של 3 ביטים הנשמר במחסנית:</a:t>
            </a:r>
          </a:p>
          <a:p>
            <a:pPr lvl="1"/>
            <a:r>
              <a:rPr lang="he-IL" altLang="en-US" b="1" dirty="0"/>
              <a:t>ביט 0 כבוי: </a:t>
            </a:r>
            <a:r>
              <a:rPr lang="he-IL" altLang="en-US" dirty="0"/>
              <a:t>גישה לדף שאינו בזיכרון (</a:t>
            </a:r>
            <a:r>
              <a:rPr lang="en-US" altLang="en-US" dirty="0"/>
              <a:t>present == 0</a:t>
            </a:r>
            <a:r>
              <a:rPr lang="he-IL" altLang="en-US" dirty="0"/>
              <a:t>). אחרת, גישה לא חוקית לדף בזיכרון.</a:t>
            </a:r>
          </a:p>
          <a:p>
            <a:pPr lvl="1"/>
            <a:r>
              <a:rPr lang="he-IL" altLang="en-US" b="1" dirty="0"/>
              <a:t>ביט 1 כבוי</a:t>
            </a:r>
            <a:r>
              <a:rPr lang="he-IL" altLang="en-US" dirty="0"/>
              <a:t>: הגישה הייתה לקריאה או לביצוע קוד. אחרת, הגישה הייתה לכתיבה.</a:t>
            </a:r>
          </a:p>
          <a:p>
            <a:pPr lvl="1"/>
            <a:r>
              <a:rPr lang="he-IL" altLang="en-US" b="1" dirty="0"/>
              <a:t>ביט 2 כבוי: </a:t>
            </a:r>
            <a:r>
              <a:rPr lang="he-IL" altLang="en-US" dirty="0"/>
              <a:t>הגישה כשהמעבד ב-</a:t>
            </a:r>
            <a:r>
              <a:rPr lang="en-US" altLang="en-US" dirty="0"/>
              <a:t>kernel mode</a:t>
            </a:r>
            <a:r>
              <a:rPr lang="he-IL" altLang="en-US" dirty="0"/>
              <a:t>. אחרת, הגישה ב-</a:t>
            </a:r>
            <a:r>
              <a:rPr lang="en-US" altLang="en-US" dirty="0"/>
              <a:t>user mode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כמו כן, החומרה מעבירה את הכתובת </a:t>
            </a:r>
            <a:r>
              <a:rPr lang="he-IL" altLang="en-US" dirty="0" err="1"/>
              <a:t>הוירטואלית</a:t>
            </a:r>
            <a:r>
              <a:rPr lang="he-IL" altLang="en-US" dirty="0"/>
              <a:t> שגרמה לחריגה ברגיסטר </a:t>
            </a:r>
            <a:r>
              <a:rPr lang="en-US" altLang="en-US" dirty="0"/>
              <a:t>CR2</a:t>
            </a:r>
            <a:r>
              <a:rPr lang="he-IL" alt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92B2-37D0-4ECB-A238-F56C1AE6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93-523C-4917-B721-DAD979D0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נלמד היום?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F610-1D54-4B14-91CD-F5C5601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048286-97CA-4595-B19E-9C8DBD87AD3D}"/>
              </a:ext>
            </a:extLst>
          </p:cNvPr>
          <p:cNvCxnSpPr>
            <a:cxnSpLocks/>
            <a:stCxn id="6" idx="1"/>
            <a:endCxn id="54" idx="0"/>
          </p:cNvCxnSpPr>
          <p:nvPr/>
        </p:nvCxnSpPr>
        <p:spPr>
          <a:xfrm rot="10800000" flipV="1">
            <a:off x="1463041" y="2744672"/>
            <a:ext cx="468619" cy="32814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8E3A79-E278-4ABD-B8B4-D849A1832D0C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4126219" y="2744673"/>
            <a:ext cx="562623" cy="7535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051303-D5CF-45A3-9097-47F1B1B9C226}"/>
              </a:ext>
            </a:extLst>
          </p:cNvPr>
          <p:cNvGrpSpPr/>
          <p:nvPr/>
        </p:nvGrpSpPr>
        <p:grpSpPr>
          <a:xfrm>
            <a:off x="1378088" y="2378913"/>
            <a:ext cx="3489510" cy="731520"/>
            <a:chOff x="2050295" y="1600199"/>
            <a:chExt cx="3489510" cy="731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0527F2-D97D-474F-80F2-2A02A3E2614B}"/>
                </a:ext>
              </a:extLst>
            </p:cNvPr>
            <p:cNvSpPr/>
            <p:nvPr/>
          </p:nvSpPr>
          <p:spPr>
            <a:xfrm>
              <a:off x="2603866" y="1600199"/>
              <a:ext cx="219456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CPU searches the TLB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C67E1-7865-41AA-96AC-ADDD8B225185}"/>
                </a:ext>
              </a:extLst>
            </p:cNvPr>
            <p:cNvSpPr txBox="1"/>
            <p:nvPr/>
          </p:nvSpPr>
          <p:spPr>
            <a:xfrm>
              <a:off x="2050295" y="1603658"/>
              <a:ext cx="5486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hit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2A96BE-6FEB-462B-9699-CF6D27AF8FE2}"/>
                </a:ext>
              </a:extLst>
            </p:cNvPr>
            <p:cNvSpPr txBox="1"/>
            <p:nvPr/>
          </p:nvSpPr>
          <p:spPr>
            <a:xfrm>
              <a:off x="4808285" y="1603658"/>
              <a:ext cx="7315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miss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C12752-FDBE-4167-A1AE-77E94CCA7B87}"/>
              </a:ext>
            </a:extLst>
          </p:cNvPr>
          <p:cNvCxnSpPr>
            <a:cxnSpLocks/>
            <a:stCxn id="39" idx="1"/>
            <a:endCxn id="54" idx="0"/>
          </p:cNvCxnSpPr>
          <p:nvPr/>
        </p:nvCxnSpPr>
        <p:spPr>
          <a:xfrm rot="10800000" flipV="1">
            <a:off x="1463040" y="3864030"/>
            <a:ext cx="2264532" cy="216205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2A86AA-F53D-47A3-B553-8150B871725B}"/>
              </a:ext>
            </a:extLst>
          </p:cNvPr>
          <p:cNvCxnSpPr>
            <a:cxnSpLocks/>
            <a:stCxn id="39" idx="3"/>
            <a:endCxn id="55" idx="0"/>
          </p:cNvCxnSpPr>
          <p:nvPr/>
        </p:nvCxnSpPr>
        <p:spPr>
          <a:xfrm>
            <a:off x="5650111" y="3864031"/>
            <a:ext cx="563878" cy="7683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6A173A-4919-44BE-B034-BBFC0A5A13B4}"/>
              </a:ext>
            </a:extLst>
          </p:cNvPr>
          <p:cNvGrpSpPr/>
          <p:nvPr/>
        </p:nvGrpSpPr>
        <p:grpSpPr>
          <a:xfrm>
            <a:off x="2356909" y="3498271"/>
            <a:ext cx="4573359" cy="731520"/>
            <a:chOff x="321301" y="1600199"/>
            <a:chExt cx="6090521" cy="7315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E36C879-DC16-455A-827D-62A3FD74B4B9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CPU walks the page table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52A24-4A87-4DBA-B736-2ECCAE03477D}"/>
                </a:ext>
              </a:extLst>
            </p:cNvPr>
            <p:cNvSpPr txBox="1"/>
            <p:nvPr/>
          </p:nvSpPr>
          <p:spPr>
            <a:xfrm>
              <a:off x="321301" y="1600199"/>
              <a:ext cx="1826614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completed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0A2567-4BFA-479F-85E9-BD5B541C7EE7}"/>
                </a:ext>
              </a:extLst>
            </p:cNvPr>
            <p:cNvSpPr txBox="1"/>
            <p:nvPr/>
          </p:nvSpPr>
          <p:spPr>
            <a:xfrm>
              <a:off x="4706983" y="1600199"/>
              <a:ext cx="17048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page fault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709399-1C2F-4EB2-82C0-748795829EA3}"/>
              </a:ext>
            </a:extLst>
          </p:cNvPr>
          <p:cNvSpPr/>
          <p:nvPr/>
        </p:nvSpPr>
        <p:spPr>
          <a:xfrm>
            <a:off x="457200" y="6026086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 dirty="0"/>
              <a:t>physical address</a:t>
            </a:r>
            <a:endParaRPr lang="en-US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B334E77-ECD8-46F7-B976-BE7D36336AB1}"/>
              </a:ext>
            </a:extLst>
          </p:cNvPr>
          <p:cNvCxnSpPr>
            <a:cxnSpLocks/>
            <a:stCxn id="51" idx="3"/>
            <a:endCxn id="24" idx="3"/>
          </p:cNvCxnSpPr>
          <p:nvPr/>
        </p:nvCxnSpPr>
        <p:spPr>
          <a:xfrm flipH="1" flipV="1">
            <a:off x="4034779" y="1762475"/>
            <a:ext cx="4323344" cy="4355051"/>
          </a:xfrm>
          <a:prstGeom prst="bentConnector3">
            <a:avLst>
              <a:gd name="adj1" fmla="val -52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71AE63-8478-45DB-9A1C-EDB1A6337B1D}"/>
              </a:ext>
            </a:extLst>
          </p:cNvPr>
          <p:cNvSpPr/>
          <p:nvPr/>
        </p:nvSpPr>
        <p:spPr>
          <a:xfrm>
            <a:off x="2023099" y="1533875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 dirty="0"/>
              <a:t>virtual address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EB531-1CB9-4E76-9A07-5224010ED934}"/>
              </a:ext>
            </a:extLst>
          </p:cNvPr>
          <p:cNvCxnSpPr>
            <a:stCxn id="24" idx="2"/>
            <a:endCxn id="6" idx="0"/>
          </p:cNvCxnSpPr>
          <p:nvPr/>
        </p:nvCxnSpPr>
        <p:spPr>
          <a:xfrm>
            <a:off x="3028939" y="1991075"/>
            <a:ext cx="0" cy="387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1343AE-41BF-466E-A994-D241EE5D1F3E}"/>
              </a:ext>
            </a:extLst>
          </p:cNvPr>
          <p:cNvSpPr/>
          <p:nvPr/>
        </p:nvSpPr>
        <p:spPr>
          <a:xfrm>
            <a:off x="3528248" y="5753897"/>
            <a:ext cx="2194560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kill the process or the entire system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3D7A5E-ADDA-412E-A6D2-AA1BB7FBAC04}"/>
              </a:ext>
            </a:extLst>
          </p:cNvPr>
          <p:cNvCxnSpPr>
            <a:cxnSpLocks/>
            <a:stCxn id="55" idx="1"/>
            <a:endCxn id="43" idx="0"/>
          </p:cNvCxnSpPr>
          <p:nvPr/>
        </p:nvCxnSpPr>
        <p:spPr>
          <a:xfrm rot="10800000" flipV="1">
            <a:off x="4625528" y="4998169"/>
            <a:ext cx="627192" cy="75572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CFC7282-40E0-461C-8D0F-C11E9A82CA41}"/>
              </a:ext>
            </a:extLst>
          </p:cNvPr>
          <p:cNvSpPr/>
          <p:nvPr/>
        </p:nvSpPr>
        <p:spPr>
          <a:xfrm>
            <a:off x="6620763" y="5751766"/>
            <a:ext cx="1737360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fix the page table and retry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553309-3DBD-4F7F-871C-37B220B95696}"/>
              </a:ext>
            </a:extLst>
          </p:cNvPr>
          <p:cNvGrpSpPr/>
          <p:nvPr/>
        </p:nvGrpSpPr>
        <p:grpSpPr>
          <a:xfrm>
            <a:off x="4342250" y="4617629"/>
            <a:ext cx="3564527" cy="746301"/>
            <a:chOff x="934157" y="1585418"/>
            <a:chExt cx="4747023" cy="74630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2506C66-3441-40A8-83F5-4E543F42D3B4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OS serves the page fault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9F364F3-C6BE-47F1-95E9-7A2BE2BF338F}"/>
                </a:ext>
              </a:extLst>
            </p:cNvPr>
            <p:cNvSpPr txBox="1"/>
            <p:nvPr/>
          </p:nvSpPr>
          <p:spPr>
            <a:xfrm>
              <a:off x="934157" y="1601429"/>
              <a:ext cx="1217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invalid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2B2E063-FC10-43BF-894D-0BE8B6CF7873}"/>
                </a:ext>
              </a:extLst>
            </p:cNvPr>
            <p:cNvSpPr txBox="1"/>
            <p:nvPr/>
          </p:nvSpPr>
          <p:spPr>
            <a:xfrm>
              <a:off x="4706985" y="1585418"/>
              <a:ext cx="97419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dirty="0"/>
                <a:t>valid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2E03492-2E7D-473F-B479-8C59EA7AB7A9}"/>
              </a:ext>
            </a:extLst>
          </p:cNvPr>
          <p:cNvCxnSpPr>
            <a:cxnSpLocks/>
            <a:stCxn id="55" idx="3"/>
            <a:endCxn id="51" idx="0"/>
          </p:cNvCxnSpPr>
          <p:nvPr/>
        </p:nvCxnSpPr>
        <p:spPr>
          <a:xfrm>
            <a:off x="7175258" y="4998170"/>
            <a:ext cx="314185" cy="75359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E7D02-4BF5-4F95-8B1D-790D263D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3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399D552D-4DCD-47E6-81C2-382B4DAB1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altLang="en-US" dirty="0"/>
              <a:t>הקצאת מסגרות לפי דרישה (</a:t>
            </a:r>
            <a:r>
              <a:rPr lang="en-US" altLang="en-US" dirty="0"/>
              <a:t>Demand Paging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521C23D3-31A8-4B1F-A75A-6DFD56000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מנגנון הדפדוף של לינוקס מקצה מסגרות לפי דרישה (</a:t>
            </a:r>
            <a:r>
              <a:rPr lang="en-US" altLang="en-US" dirty="0"/>
              <a:t>demand paging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כאשר תהליך משתמש מבקש זיכרון, </a:t>
            </a:r>
            <a:r>
              <a:rPr lang="he-IL" altLang="en-US" b="1" u="sng" dirty="0"/>
              <a:t>רק</a:t>
            </a:r>
            <a:r>
              <a:rPr lang="he-IL" altLang="en-US" dirty="0"/>
              <a:t> </a:t>
            </a:r>
            <a:r>
              <a:rPr lang="he-IL" altLang="en-US" b="1" dirty="0"/>
              <a:t>רשימת אזורי הזיכרון מתעדכנת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הכניסות המתאימות בטבלת הדפים עדיין לא מצביעות למסגרות (ע"י סימון ביט </a:t>
            </a:r>
            <a:r>
              <a:rPr lang="en-US" altLang="en-US" dirty="0"/>
              <a:t>present == 0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המסגרת מוקצית או מועתקת מהדיסק רק בניסיון הגישה הראשון לדף, בעקבות </a:t>
            </a:r>
            <a:r>
              <a:rPr lang="en-US" altLang="en-US" dirty="0"/>
              <a:t>page fault</a:t>
            </a:r>
            <a:r>
              <a:rPr lang="he-IL" altLang="en-US" dirty="0"/>
              <a:t>.</a:t>
            </a:r>
          </a:p>
          <a:p>
            <a:endParaRPr lang="he-IL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8D79-19E0-4EC3-956E-E6A15B42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Speech Bubble: Rectangle 7">
            <a:extLst>
              <a:ext uri="{FF2B5EF4-FFF2-40B4-BE49-F238E27FC236}">
                <a16:creationId xmlns:a16="http://schemas.microsoft.com/office/drawing/2014/main" id="{46032D22-B014-4D44-B35B-F5F267CC63D4}"/>
              </a:ext>
            </a:extLst>
          </p:cNvPr>
          <p:cNvSpPr/>
          <p:nvPr/>
        </p:nvSpPr>
        <p:spPr>
          <a:xfrm>
            <a:off x="1303777" y="4751869"/>
            <a:ext cx="3510645" cy="1011861"/>
          </a:xfrm>
          <a:prstGeom prst="wedgeRoundRectCallout">
            <a:avLst>
              <a:gd name="adj1" fmla="val 87856"/>
              <a:gd name="adj2" fmla="val -1123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rgbClr val="0000FF"/>
                </a:solidFill>
              </a:rPr>
              <a:t>Major page fault</a:t>
            </a:r>
            <a:r>
              <a:rPr lang="he-IL" sz="2000" b="1" dirty="0">
                <a:solidFill>
                  <a:srgbClr val="0000FF"/>
                </a:solidFill>
              </a:rPr>
              <a:t> </a:t>
            </a:r>
            <a:r>
              <a:rPr lang="he-IL" sz="2000" dirty="0"/>
              <a:t>– </a:t>
            </a:r>
          </a:p>
          <a:p>
            <a:pPr algn="ctr" rtl="1"/>
            <a:r>
              <a:rPr lang="he-IL" sz="2000" dirty="0"/>
              <a:t>חריגת דף שניגשת לדיסק,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/>
              <a:t>ולכן דורשת יציאה להמתנה</a:t>
            </a:r>
            <a:endParaRPr lang="en-US" sz="2000" dirty="0"/>
          </a:p>
        </p:txBody>
      </p:sp>
      <p:sp>
        <p:nvSpPr>
          <p:cNvPr id="9" name="Speech Bubble: Rectangle 7">
            <a:extLst>
              <a:ext uri="{FF2B5EF4-FFF2-40B4-BE49-F238E27FC236}">
                <a16:creationId xmlns:a16="http://schemas.microsoft.com/office/drawing/2014/main" id="{46032D22-B014-4D44-B35B-F5F267CC63D4}"/>
              </a:ext>
            </a:extLst>
          </p:cNvPr>
          <p:cNvSpPr/>
          <p:nvPr/>
        </p:nvSpPr>
        <p:spPr>
          <a:xfrm>
            <a:off x="5176155" y="4751869"/>
            <a:ext cx="3510645" cy="1011861"/>
          </a:xfrm>
          <a:prstGeom prst="wedgeRoundRectCallout">
            <a:avLst>
              <a:gd name="adj1" fmla="val -8260"/>
              <a:gd name="adj2" fmla="val -1130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rgbClr val="0000FF"/>
                </a:solidFill>
              </a:rPr>
              <a:t>Minor page fault</a:t>
            </a:r>
            <a:r>
              <a:rPr lang="he-IL" sz="2000" b="1" dirty="0">
                <a:solidFill>
                  <a:srgbClr val="0000FF"/>
                </a:solidFill>
              </a:rPr>
              <a:t> </a:t>
            </a:r>
            <a:r>
              <a:rPr lang="he-IL" sz="2000" dirty="0"/>
              <a:t>– </a:t>
            </a:r>
          </a:p>
          <a:p>
            <a:pPr algn="ctr" rtl="1"/>
            <a:r>
              <a:rPr lang="he-IL" sz="2000" dirty="0"/>
              <a:t>חריגת דף שאינה ניגשת לדיסק,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/>
              <a:t>ולכן אינה חוסמת את התהליך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03B9D8-61EC-4802-8DE3-1BE33C1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2A0D27FC-1891-48D3-B0F7-A412680AC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Demand Paging</a:t>
            </a:r>
            <a:r>
              <a:rPr lang="he-IL" altLang="en-US" dirty="0"/>
              <a:t> – טיפול בחריגת דף</a:t>
            </a:r>
            <a:endParaRPr lang="en-US" altLang="en-US" dirty="0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A44C91F-B4A1-43B1-913B-1BC4882F5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altLang="en-US" dirty="0"/>
              <a:t>תחילה, הגרעין בודק אם הכתובת שגרמה לחריגה היא </a:t>
            </a:r>
            <a:r>
              <a:rPr lang="he-IL" altLang="en-US" b="1" dirty="0"/>
              <a:t>חוקית</a:t>
            </a:r>
            <a:r>
              <a:rPr lang="he-IL" altLang="en-US" dirty="0"/>
              <a:t>. </a:t>
            </a:r>
          </a:p>
          <a:p>
            <a:pPr marL="0" indent="0">
              <a:buNone/>
            </a:pPr>
            <a:r>
              <a:rPr lang="he-IL" altLang="en-US" dirty="0"/>
              <a:t>במידה וכן:</a:t>
            </a:r>
            <a:r>
              <a:rPr lang="en-US" altLang="en-US" dirty="0"/>
              <a:t> </a:t>
            </a: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אזור הזיכרון ממפה קובץ שנמצא בדיסק, יש לטעון את המסגרת מהדיסק (</a:t>
            </a:r>
            <a:r>
              <a:rPr lang="en-US" altLang="en-US" dirty="0"/>
              <a:t>major page fault</a:t>
            </a:r>
            <a:r>
              <a:rPr lang="he-IL" alt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מעולם לא ניגשו לאזור הזיכרון (</a:t>
            </a:r>
            <a:r>
              <a:rPr lang="he-IL" altLang="en-US" b="1" dirty="0">
                <a:solidFill>
                  <a:srgbClr val="0000FF"/>
                </a:solidFill>
              </a:rPr>
              <a:t>זיכרון אנונימי קר</a:t>
            </a:r>
            <a:r>
              <a:rPr lang="he-IL" altLang="en-US" dirty="0"/>
              <a:t>):</a:t>
            </a:r>
          </a:p>
          <a:p>
            <a:pPr marL="617220" lvl="1" indent="-342900">
              <a:buFont typeface="+mj-lt"/>
              <a:buAutoNum type="arabicPeriod"/>
            </a:pPr>
            <a:r>
              <a:rPr lang="he-IL" altLang="en-US" dirty="0"/>
              <a:t>אם הגישה לכתיבה, מוקצית מסגרת חדשה הממולאת אפסים.</a:t>
            </a:r>
          </a:p>
          <a:p>
            <a:pPr marL="617220" lvl="1" indent="-342900">
              <a:buFont typeface="+mj-lt"/>
              <a:buAutoNum type="arabicPeriod"/>
            </a:pPr>
            <a:r>
              <a:rPr lang="he-IL" altLang="en-US" dirty="0"/>
              <a:t>אם הגישה לקריאה, הכניסה בטבלת הדפים מצביעה על מסגרת של דף קבוע מיוחד ממולא אפסים, הקרוי </a:t>
            </a:r>
            <a:r>
              <a:rPr lang="en-US" altLang="en-US" dirty="0"/>
              <a:t>ZERO_PAGE</a:t>
            </a:r>
            <a:r>
              <a:rPr lang="he-IL" altLang="en-US" dirty="0"/>
              <a:t>. </a:t>
            </a:r>
          </a:p>
          <a:p>
            <a:pPr lvl="2"/>
            <a:r>
              <a:rPr lang="he-IL" altLang="en-US" dirty="0"/>
              <a:t>דף זה מסומן </a:t>
            </a:r>
            <a:r>
              <a:rPr lang="en-US" altLang="en-US" dirty="0"/>
              <a:t>read-only</a:t>
            </a:r>
            <a:r>
              <a:rPr lang="he-IL" altLang="en-US" dirty="0"/>
              <a:t>, כך שבכתיבה הראשונה לדף הוא ישוכפל לעותק פרטי לפי שיטת ה-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זהו גורם אפשרי ל-</a:t>
            </a:r>
            <a:r>
              <a:rPr lang="en-US" altLang="en-US" dirty="0"/>
              <a:t>minor page fault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בכל המקרים, הקצאת מסגרת חדשה עשויה לדרוש גם הוספת כניסות מתאימות בכל הרמות של טבלת הדפים.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8E13-260D-4020-B507-A02D180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C6BA2-A836-49B0-AC6F-806AD74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1026">
            <a:extLst>
              <a:ext uri="{FF2B5EF4-FFF2-40B4-BE49-F238E27FC236}">
                <a16:creationId xmlns:a16="http://schemas.microsoft.com/office/drawing/2014/main" id="{65BB5F67-E265-425B-A113-268F234FB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טיפול בתקלות</a:t>
            </a:r>
            <a:endParaRPr lang="en-US" altLang="en-US"/>
          </a:p>
        </p:txBody>
      </p:sp>
      <p:sp>
        <p:nvSpPr>
          <p:cNvPr id="36870" name="Rectangle 1027">
            <a:extLst>
              <a:ext uri="{FF2B5EF4-FFF2-40B4-BE49-F238E27FC236}">
                <a16:creationId xmlns:a16="http://schemas.microsoft.com/office/drawing/2014/main" id="{BBD5761C-284F-4149-B82E-54C3333BA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החריגה מסווגת כתקלה (גישה לא חוקית) אם: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הפעולה (קריאה או כתיבה) לא מורשית לפי הרשאות </a:t>
            </a:r>
            <a:r>
              <a:rPr lang="he-IL" altLang="en-US" sz="2400" b="1" dirty="0"/>
              <a:t>האזור</a:t>
            </a:r>
            <a:r>
              <a:rPr lang="he-IL" altLang="en-US" sz="2400" dirty="0"/>
              <a:t>.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גישה מקוד משתמש </a:t>
            </a:r>
            <a:r>
              <a:rPr lang="he-IL" altLang="en-US" sz="2400" b="1" dirty="0"/>
              <a:t>לדפי הגרעין</a:t>
            </a:r>
            <a:r>
              <a:rPr lang="he-IL" altLang="en-US" sz="2400" dirty="0"/>
              <a:t>.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גישה לכתובת </a:t>
            </a:r>
            <a:r>
              <a:rPr lang="he-IL" altLang="en-US" sz="2400" b="1" dirty="0"/>
              <a:t>בתחום המשתמש </a:t>
            </a:r>
            <a:r>
              <a:rPr lang="he-IL" altLang="en-US" sz="2400" b="1" u="sng" dirty="0"/>
              <a:t>שאיננה</a:t>
            </a:r>
            <a:r>
              <a:rPr lang="he-IL" altLang="en-US" sz="2400" dirty="0"/>
              <a:t> </a:t>
            </a:r>
            <a:r>
              <a:rPr lang="he-IL" altLang="en-US" sz="2400" b="1" dirty="0"/>
              <a:t>בתוך אזור זיכרון</a:t>
            </a:r>
          </a:p>
          <a:p>
            <a:pPr marL="274320" lvl="1" indent="0" eaLnBrk="1" hangingPunct="1">
              <a:lnSpc>
                <a:spcPct val="80000"/>
              </a:lnSpc>
              <a:buNone/>
            </a:pPr>
            <a:endParaRPr lang="he-IL" altLang="en-US" sz="2400" b="1" dirty="0"/>
          </a:p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אם הגישה הייתה מקוד תהליך משתמש, נשלח לתהליך </a:t>
            </a:r>
            <a:r>
              <a:rPr lang="en-US" altLang="en-US" sz="2400" dirty="0"/>
              <a:t>signal</a:t>
            </a:r>
            <a:r>
              <a:rPr lang="he-IL" altLang="en-US" sz="2400" dirty="0"/>
              <a:t> מסוג </a:t>
            </a:r>
            <a:r>
              <a:rPr lang="en-US" altLang="en-US" sz="2400" dirty="0"/>
              <a:t>SIGSEGV</a:t>
            </a:r>
            <a:r>
              <a:rPr lang="he-IL" altLang="en-US" sz="2400" dirty="0"/>
              <a:t>, לציין "גישה לא חוקית לזיכרון".</a:t>
            </a:r>
          </a:p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אם הגישה הייתה מקוד גרעין, מוכרזת תקלת מערכת – </a:t>
            </a:r>
            <a:r>
              <a:rPr lang="en-US" altLang="en-US" sz="2400" dirty="0"/>
              <a:t>kernel oops</a:t>
            </a:r>
            <a:r>
              <a:rPr lang="he-IL" altLang="en-US" sz="2400" dirty="0"/>
              <a:t>.</a:t>
            </a:r>
            <a:endParaRPr lang="en-US" altLang="en-US" sz="2400" dirty="0"/>
          </a:p>
        </p:txBody>
      </p:sp>
      <p:pic>
        <p:nvPicPr>
          <p:cNvPr id="36871" name="Picture 1029" descr="j0104748[1]">
            <a:extLst>
              <a:ext uri="{FF2B5EF4-FFF2-40B4-BE49-F238E27FC236}">
                <a16:creationId xmlns:a16="http://schemas.microsoft.com/office/drawing/2014/main" id="{37C65019-88C9-4D03-A1C4-6FBD693A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1509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D2CC-27AA-44AA-9A71-955B7FA1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3D06F5-7167-4E0E-A86C-18C623C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026">
            <a:extLst>
              <a:ext uri="{FF2B5EF4-FFF2-40B4-BE49-F238E27FC236}">
                <a16:creationId xmlns:a16="http://schemas.microsoft.com/office/drawing/2014/main" id="{75CDB976-2A61-4D6C-96F1-D4A5962AE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altLang="en-US" dirty="0"/>
              <a:t>סיכום: טיפול בחריגת דף במצב משתמש</a:t>
            </a:r>
            <a:br>
              <a:rPr lang="he-IL" altLang="en-US" dirty="0"/>
            </a:b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C19B-58E1-4A64-A321-470DB995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37895" name="AutoShape 1067">
            <a:extLst>
              <a:ext uri="{FF2B5EF4-FFF2-40B4-BE49-F238E27FC236}">
                <a16:creationId xmlns:a16="http://schemas.microsoft.com/office/drawing/2014/main" id="{7573A96D-4B3B-4526-B82E-C9F10982C593}"/>
              </a:ext>
            </a:extLst>
          </p:cNvPr>
          <p:cNvCxnSpPr>
            <a:cxnSpLocks noChangeShapeType="1"/>
            <a:stCxn id="37955" idx="2"/>
            <a:endCxn id="37953" idx="2"/>
          </p:cNvCxnSpPr>
          <p:nvPr/>
        </p:nvCxnSpPr>
        <p:spPr bwMode="auto">
          <a:xfrm rot="10800000" flipV="1">
            <a:off x="1371600" y="2095500"/>
            <a:ext cx="762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6" name="AutoShape 1068">
            <a:extLst>
              <a:ext uri="{FF2B5EF4-FFF2-40B4-BE49-F238E27FC236}">
                <a16:creationId xmlns:a16="http://schemas.microsoft.com/office/drawing/2014/main" id="{F34F0A41-A2CC-44CE-8ECB-F148279B22A7}"/>
              </a:ext>
            </a:extLst>
          </p:cNvPr>
          <p:cNvCxnSpPr>
            <a:cxnSpLocks noChangeShapeType="1"/>
            <a:stCxn id="37955" idx="2"/>
          </p:cNvCxnSpPr>
          <p:nvPr/>
        </p:nvCxnSpPr>
        <p:spPr bwMode="auto">
          <a:xfrm rot="16200000" flipH="1">
            <a:off x="2379341" y="2874641"/>
            <a:ext cx="1028702" cy="38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7" name="AutoShape 1069">
            <a:extLst>
              <a:ext uri="{FF2B5EF4-FFF2-40B4-BE49-F238E27FC236}">
                <a16:creationId xmlns:a16="http://schemas.microsoft.com/office/drawing/2014/main" id="{FBC8133A-EF20-4E98-950C-2252A4464AF1}"/>
              </a:ext>
            </a:extLst>
          </p:cNvPr>
          <p:cNvCxnSpPr>
            <a:cxnSpLocks noChangeShapeType="1"/>
            <a:stCxn id="37953" idx="2"/>
            <a:endCxn id="37951" idx="0"/>
          </p:cNvCxnSpPr>
          <p:nvPr/>
        </p:nvCxnSpPr>
        <p:spPr bwMode="auto">
          <a:xfrm rot="5400000">
            <a:off x="1329708" y="2781325"/>
            <a:ext cx="457200" cy="11429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8" name="AutoShape 1070">
            <a:extLst>
              <a:ext uri="{FF2B5EF4-FFF2-40B4-BE49-F238E27FC236}">
                <a16:creationId xmlns:a16="http://schemas.microsoft.com/office/drawing/2014/main" id="{40003EEC-E51B-427B-97C1-ED5A9B05987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2540820" y="3616170"/>
            <a:ext cx="762000" cy="800100"/>
          </a:xfrm>
          <a:prstGeom prst="bentConnector4">
            <a:avLst>
              <a:gd name="adj1" fmla="val -3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9" name="AutoShape 1071">
            <a:extLst>
              <a:ext uri="{FF2B5EF4-FFF2-40B4-BE49-F238E27FC236}">
                <a16:creationId xmlns:a16="http://schemas.microsoft.com/office/drawing/2014/main" id="{67E8115C-9166-4968-8D77-146F323C82C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30279" y="4180411"/>
            <a:ext cx="533399" cy="238337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073">
            <a:extLst>
              <a:ext uri="{FF2B5EF4-FFF2-40B4-BE49-F238E27FC236}">
                <a16:creationId xmlns:a16="http://schemas.microsoft.com/office/drawing/2014/main" id="{3601797F-E4A2-46E6-97D2-6D3E9ED4100A}"/>
              </a:ext>
            </a:extLst>
          </p:cNvPr>
          <p:cNvCxnSpPr>
            <a:cxnSpLocks noChangeShapeType="1"/>
            <a:stCxn id="37945" idx="2"/>
          </p:cNvCxnSpPr>
          <p:nvPr/>
        </p:nvCxnSpPr>
        <p:spPr bwMode="auto">
          <a:xfrm flipH="1">
            <a:off x="7391400" y="3390900"/>
            <a:ext cx="990600" cy="952500"/>
          </a:xfrm>
          <a:prstGeom prst="bentConnector4">
            <a:avLst>
              <a:gd name="adj1" fmla="val -23079"/>
              <a:gd name="adj2" fmla="val 64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075">
            <a:extLst>
              <a:ext uri="{FF2B5EF4-FFF2-40B4-BE49-F238E27FC236}">
                <a16:creationId xmlns:a16="http://schemas.microsoft.com/office/drawing/2014/main" id="{E4AE4CA9-90C6-4F1D-8E9C-DBB4EA912476}"/>
              </a:ext>
            </a:extLst>
          </p:cNvPr>
          <p:cNvCxnSpPr>
            <a:cxnSpLocks noChangeShapeType="1"/>
            <a:endCxn id="37934" idx="3"/>
          </p:cNvCxnSpPr>
          <p:nvPr/>
        </p:nvCxnSpPr>
        <p:spPr bwMode="auto">
          <a:xfrm>
            <a:off x="8382000" y="4762500"/>
            <a:ext cx="152400" cy="1181100"/>
          </a:xfrm>
          <a:prstGeom prst="bent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080">
            <a:extLst>
              <a:ext uri="{FF2B5EF4-FFF2-40B4-BE49-F238E27FC236}">
                <a16:creationId xmlns:a16="http://schemas.microsoft.com/office/drawing/2014/main" id="{5FEAE979-856D-40DE-B6F1-FFD4077F893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29552" y="4271848"/>
            <a:ext cx="297212" cy="21167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3" name="Text Box 1081">
            <a:extLst>
              <a:ext uri="{FF2B5EF4-FFF2-40B4-BE49-F238E27FC236}">
                <a16:creationId xmlns:a16="http://schemas.microsoft.com/office/drawing/2014/main" id="{31B2ABFA-EB69-49AD-808D-D607D66D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95400"/>
            <a:ext cx="87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04" name="Text Box 1082">
            <a:extLst>
              <a:ext uri="{FF2B5EF4-FFF2-40B4-BE49-F238E27FC236}">
                <a16:creationId xmlns:a16="http://schemas.microsoft.com/office/drawing/2014/main" id="{BA25E92A-A145-4D22-B7BC-D50B5288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05" name="Text Box 1083">
            <a:extLst>
              <a:ext uri="{FF2B5EF4-FFF2-40B4-BE49-F238E27FC236}">
                <a16:creationId xmlns:a16="http://schemas.microsoft.com/office/drawing/2014/main" id="{A5864A4D-9793-4704-9F74-B6E09AB1A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06" name="Text Box 1084">
            <a:extLst>
              <a:ext uri="{FF2B5EF4-FFF2-40B4-BE49-F238E27FC236}">
                <a16:creationId xmlns:a16="http://schemas.microsoft.com/office/drawing/2014/main" id="{FA134C31-608F-4BAB-AE92-DD426E52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752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07" name="Line 1090">
            <a:extLst>
              <a:ext uri="{FF2B5EF4-FFF2-40B4-BE49-F238E27FC236}">
                <a16:creationId xmlns:a16="http://schemas.microsoft.com/office/drawing/2014/main" id="{CFA2FFD8-5EBA-4C18-BFC1-6481DCC0A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19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37908" name="AutoShape 1091">
            <a:extLst>
              <a:ext uri="{FF2B5EF4-FFF2-40B4-BE49-F238E27FC236}">
                <a16:creationId xmlns:a16="http://schemas.microsoft.com/office/drawing/2014/main" id="{74E3E312-1D9B-4EAE-AD75-A8D4CF5B16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69620" y="2816070"/>
            <a:ext cx="3200400" cy="800100"/>
          </a:xfrm>
          <a:prstGeom prst="bentConnector3">
            <a:avLst>
              <a:gd name="adj1" fmla="val 175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1092">
            <a:extLst>
              <a:ext uri="{FF2B5EF4-FFF2-40B4-BE49-F238E27FC236}">
                <a16:creationId xmlns:a16="http://schemas.microsoft.com/office/drawing/2014/main" id="{5819255C-F03B-431D-B37F-8E3D903EEC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971800"/>
            <a:ext cx="3276600" cy="1828800"/>
          </a:xfrm>
          <a:prstGeom prst="bentConnector3">
            <a:avLst>
              <a:gd name="adj1" fmla="val 2713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AutoShape 1094">
            <a:extLst>
              <a:ext uri="{FF2B5EF4-FFF2-40B4-BE49-F238E27FC236}">
                <a16:creationId xmlns:a16="http://schemas.microsoft.com/office/drawing/2014/main" id="{9D512CA0-9711-4507-B112-172E1E78B882}"/>
              </a:ext>
            </a:extLst>
          </p:cNvPr>
          <p:cNvCxnSpPr>
            <a:cxnSpLocks noChangeShapeType="1"/>
            <a:stCxn id="37945" idx="2"/>
          </p:cNvCxnSpPr>
          <p:nvPr/>
        </p:nvCxnSpPr>
        <p:spPr bwMode="auto">
          <a:xfrm rot="10800000" flipV="1">
            <a:off x="5486400" y="3390900"/>
            <a:ext cx="1219200" cy="1790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1095">
            <a:extLst>
              <a:ext uri="{FF2B5EF4-FFF2-40B4-BE49-F238E27FC236}">
                <a16:creationId xmlns:a16="http://schemas.microsoft.com/office/drawing/2014/main" id="{DC974646-2EB9-4DBB-A7D7-83F54486EE7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342755" y="5159725"/>
            <a:ext cx="1144289" cy="457199"/>
          </a:xfrm>
          <a:prstGeom prst="bentConnector3">
            <a:avLst>
              <a:gd name="adj1" fmla="val 10093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2" name="Text Box 1096">
            <a:extLst>
              <a:ext uri="{FF2B5EF4-FFF2-40B4-BE49-F238E27FC236}">
                <a16:creationId xmlns:a16="http://schemas.microsoft.com/office/drawing/2014/main" id="{01321630-EDAA-4C8F-A7C0-68BFB876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3" name="Text Box 1097">
            <a:extLst>
              <a:ext uri="{FF2B5EF4-FFF2-40B4-BE49-F238E27FC236}">
                <a16:creationId xmlns:a16="http://schemas.microsoft.com/office/drawing/2014/main" id="{21A93C44-595C-4B77-8966-887C4CE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4" name="Text Box 1098">
            <a:extLst>
              <a:ext uri="{FF2B5EF4-FFF2-40B4-BE49-F238E27FC236}">
                <a16:creationId xmlns:a16="http://schemas.microsoft.com/office/drawing/2014/main" id="{FE11C249-6875-4F95-AE60-CAE22D66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5" name="Text Box 1099">
            <a:extLst>
              <a:ext uri="{FF2B5EF4-FFF2-40B4-BE49-F238E27FC236}">
                <a16:creationId xmlns:a16="http://schemas.microsoft.com/office/drawing/2014/main" id="{710BAFA3-5083-4CA0-992E-FE7736CC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6" name="Text Box 1100">
            <a:extLst>
              <a:ext uri="{FF2B5EF4-FFF2-40B4-BE49-F238E27FC236}">
                <a16:creationId xmlns:a16="http://schemas.microsoft.com/office/drawing/2014/main" id="{8DC30131-22C9-49E4-BE18-0D817C9E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7" name="Text Box 1101">
            <a:extLst>
              <a:ext uri="{FF2B5EF4-FFF2-40B4-BE49-F238E27FC236}">
                <a16:creationId xmlns:a16="http://schemas.microsoft.com/office/drawing/2014/main" id="{EC9E8783-73E4-4A76-BB5A-7B5C39767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8" name="Text Box 1102">
            <a:extLst>
              <a:ext uri="{FF2B5EF4-FFF2-40B4-BE49-F238E27FC236}">
                <a16:creationId xmlns:a16="http://schemas.microsoft.com/office/drawing/2014/main" id="{77E449D7-758B-44E8-9CFA-93B647666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9" name="Text Box 1103">
            <a:extLst>
              <a:ext uri="{FF2B5EF4-FFF2-40B4-BE49-F238E27FC236}">
                <a16:creationId xmlns:a16="http://schemas.microsoft.com/office/drawing/2014/main" id="{8BC8ED1E-7676-4339-B4CB-02A8DEFB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20" name="Text Box 1104">
            <a:extLst>
              <a:ext uri="{FF2B5EF4-FFF2-40B4-BE49-F238E27FC236}">
                <a16:creationId xmlns:a16="http://schemas.microsoft.com/office/drawing/2014/main" id="{6C7DE040-4628-40BA-8EB5-E67BB8C8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21" name="Text Box 1106">
            <a:extLst>
              <a:ext uri="{FF2B5EF4-FFF2-40B4-BE49-F238E27FC236}">
                <a16:creationId xmlns:a16="http://schemas.microsoft.com/office/drawing/2014/main" id="{6B12235F-E3C0-4D00-ADC7-84431F00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19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22" name="Text Box 1107">
            <a:extLst>
              <a:ext uri="{FF2B5EF4-FFF2-40B4-BE49-F238E27FC236}">
                <a16:creationId xmlns:a16="http://schemas.microsoft.com/office/drawing/2014/main" id="{FB159386-D0CA-4E2F-AC6F-AD495CC9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5908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bad_area</a:t>
            </a:r>
          </a:p>
        </p:txBody>
      </p:sp>
      <p:grpSp>
        <p:nvGrpSpPr>
          <p:cNvPr id="37923" name="Group 1108">
            <a:extLst>
              <a:ext uri="{FF2B5EF4-FFF2-40B4-BE49-F238E27FC236}">
                <a16:creationId xmlns:a16="http://schemas.microsoft.com/office/drawing/2014/main" id="{49D73E75-1A7B-4723-A0ED-A3BFE15A1399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1219200"/>
            <a:ext cx="1978025" cy="762000"/>
            <a:chOff x="2522" y="768"/>
            <a:chExt cx="1126" cy="480"/>
          </a:xfrm>
        </p:grpSpPr>
        <p:sp>
          <p:nvSpPr>
            <p:cNvPr id="37957" name="AutoShape 1051">
              <a:extLst>
                <a:ext uri="{FF2B5EF4-FFF2-40B4-BE49-F238E27FC236}">
                  <a16:creationId xmlns:a16="http://schemas.microsoft.com/office/drawing/2014/main" id="{5E5F3C28-9227-43A6-AB22-EF072EE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68"/>
              <a:ext cx="1104" cy="480"/>
            </a:xfrm>
            <a:prstGeom prst="octagon">
              <a:avLst>
                <a:gd name="adj" fmla="val 2928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7958" name="Text Box 1031">
              <a:extLst>
                <a:ext uri="{FF2B5EF4-FFF2-40B4-BE49-F238E27FC236}">
                  <a16:creationId xmlns:a16="http://schemas.microsoft.com/office/drawing/2014/main" id="{3E0F75F0-12E6-4814-9315-CDD12A76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" y="816"/>
              <a:ext cx="11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A1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en-US" sz="1600" dirty="0"/>
                <a:t>User address in a memory region</a:t>
              </a:r>
            </a:p>
          </p:txBody>
        </p:sp>
      </p:grpSp>
      <p:sp>
        <p:nvSpPr>
          <p:cNvPr id="37955" name="AutoShape 1052">
            <a:extLst>
              <a:ext uri="{FF2B5EF4-FFF2-40B4-BE49-F238E27FC236}">
                <a16:creationId xmlns:a16="http://schemas.microsoft.com/office/drawing/2014/main" id="{A72EDD6F-74F7-4F08-B418-FFA39473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16002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Write access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53" name="AutoShape 1054">
            <a:extLst>
              <a:ext uri="{FF2B5EF4-FFF2-40B4-BE49-F238E27FC236}">
                <a16:creationId xmlns:a16="http://schemas.microsoft.com/office/drawing/2014/main" id="{A2BD5F9F-43E4-4D36-B5FD-65A79152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18288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Region is writable</a:t>
            </a:r>
          </a:p>
          <a:p>
            <a:pPr algn="ctr" eaLnBrk="1" hangingPunct="1"/>
            <a:endParaRPr lang="en-US" altLang="en-US" sz="1600" dirty="0"/>
          </a:p>
        </p:txBody>
      </p:sp>
      <p:sp>
        <p:nvSpPr>
          <p:cNvPr id="37951" name="AutoShape 1043">
            <a:extLst>
              <a:ext uri="{FF2B5EF4-FFF2-40B4-BE49-F238E27FC236}">
                <a16:creationId xmlns:a16="http://schemas.microsoft.com/office/drawing/2014/main" id="{5B23B046-9DC7-4605-AB4D-D6FD5DB3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4" y="3581400"/>
            <a:ext cx="1531536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Copy On Write</a:t>
            </a:r>
            <a:endParaRPr lang="en-US" altLang="en-US" dirty="0"/>
          </a:p>
        </p:txBody>
      </p:sp>
      <p:sp>
        <p:nvSpPr>
          <p:cNvPr id="37950" name="Text Box 1035">
            <a:extLst>
              <a:ext uri="{FF2B5EF4-FFF2-40B4-BE49-F238E27FC236}">
                <a16:creationId xmlns:a16="http://schemas.microsoft.com/office/drawing/2014/main" id="{FAE629BD-F658-42F9-BEF8-A8A33EFB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623" y="3426411"/>
            <a:ext cx="1829995" cy="338554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Page is present</a:t>
            </a:r>
          </a:p>
        </p:txBody>
      </p:sp>
      <p:sp>
        <p:nvSpPr>
          <p:cNvPr id="37948" name="Text Box 1036">
            <a:extLst>
              <a:ext uri="{FF2B5EF4-FFF2-40B4-BE49-F238E27FC236}">
                <a16:creationId xmlns:a16="http://schemas.microsoft.com/office/drawing/2014/main" id="{6774056E-A881-4338-84A4-FB31EBED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4527705"/>
            <a:ext cx="1908175" cy="58102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Region is readable or executable</a:t>
            </a:r>
          </a:p>
        </p:txBody>
      </p:sp>
      <p:sp>
        <p:nvSpPr>
          <p:cNvPr id="37945" name="AutoShape 1053">
            <a:extLst>
              <a:ext uri="{FF2B5EF4-FFF2-40B4-BE49-F238E27FC236}">
                <a16:creationId xmlns:a16="http://schemas.microsoft.com/office/drawing/2014/main" id="{81AE881B-A060-4316-B589-20519963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6764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in User Mode</a:t>
            </a:r>
          </a:p>
          <a:p>
            <a:pPr algn="ctr" eaLnBrk="1" hangingPunct="1"/>
            <a:endParaRPr lang="en-US" altLang="en-US" sz="1600" dirty="0"/>
          </a:p>
        </p:txBody>
      </p:sp>
      <p:sp>
        <p:nvSpPr>
          <p:cNvPr id="37930" name="Text Box 1037">
            <a:extLst>
              <a:ext uri="{FF2B5EF4-FFF2-40B4-BE49-F238E27FC236}">
                <a16:creationId xmlns:a16="http://schemas.microsoft.com/office/drawing/2014/main" id="{A29EEB36-3401-4D3E-AB9A-70EE1138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15801"/>
            <a:ext cx="1981200" cy="830997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Address is a wrong system call parameter</a:t>
            </a:r>
          </a:p>
        </p:txBody>
      </p:sp>
      <p:sp>
        <p:nvSpPr>
          <p:cNvPr id="37943" name="AutoShape 1044">
            <a:extLst>
              <a:ext uri="{FF2B5EF4-FFF2-40B4-BE49-F238E27FC236}">
                <a16:creationId xmlns:a16="http://schemas.microsoft.com/office/drawing/2014/main" id="{D59D8917-C958-4B82-9A68-7D776466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78" y="5638799"/>
            <a:ext cx="1923422" cy="749301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Demand paging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41" name="AutoShape 1045">
            <a:extLst>
              <a:ext uri="{FF2B5EF4-FFF2-40B4-BE49-F238E27FC236}">
                <a16:creationId xmlns:a16="http://schemas.microsoft.com/office/drawing/2014/main" id="{83937A4B-6964-4A63-ABA2-CDBCF3B3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38800"/>
            <a:ext cx="18288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Send SIGSEGV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39" name="AutoShape 1046">
            <a:extLst>
              <a:ext uri="{FF2B5EF4-FFF2-40B4-BE49-F238E27FC236}">
                <a16:creationId xmlns:a16="http://schemas.microsoft.com/office/drawing/2014/main" id="{27CF348E-FDB5-4BF9-BBFE-D3FFDA22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133" y="5478812"/>
            <a:ext cx="1931133" cy="84578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Kill process </a:t>
            </a:r>
            <a:endParaRPr lang="he-IL" altLang="en-US" dirty="0"/>
          </a:p>
          <a:p>
            <a:pPr algn="ctr" eaLnBrk="1" hangingPunct="1"/>
            <a:r>
              <a:rPr lang="en-US" altLang="en-US" dirty="0"/>
              <a:t>and kernel “Oops”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34" name="AutoShape 1047">
            <a:extLst>
              <a:ext uri="{FF2B5EF4-FFF2-40B4-BE49-F238E27FC236}">
                <a16:creationId xmlns:a16="http://schemas.microsoft.com/office/drawing/2014/main" id="{A5DBBCA1-5AAA-4B62-9B85-FE2C3EC5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86400"/>
            <a:ext cx="14478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5" name="Text Box 1042">
            <a:extLst>
              <a:ext uri="{FF2B5EF4-FFF2-40B4-BE49-F238E27FC236}">
                <a16:creationId xmlns:a16="http://schemas.microsoft.com/office/drawing/2014/main" id="{9AE84F33-CDC0-455E-AB43-8B72698E8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110" y="5562600"/>
            <a:ext cx="1600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“Fixup code” (typically send SIGSEGV)</a:t>
            </a:r>
          </a:p>
        </p:txBody>
      </p:sp>
      <p:sp>
        <p:nvSpPr>
          <p:cNvPr id="37936" name="TextBox 1">
            <a:extLst>
              <a:ext uri="{FF2B5EF4-FFF2-40B4-BE49-F238E27FC236}">
                <a16:creationId xmlns:a16="http://schemas.microsoft.com/office/drawing/2014/main" id="{65A60390-E094-4C22-A5CA-B86BA5F0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" y="4921250"/>
            <a:ext cx="1631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200" dirty="0"/>
              <a:t>*</a:t>
            </a:r>
            <a:r>
              <a:rPr lang="he-IL" altLang="en-US" sz="1200" dirty="0"/>
              <a:t> הדיאגרמה לא מדויקת: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/>
              <a:t>Demand Paging</a:t>
            </a:r>
            <a:r>
              <a:rPr lang="he-IL" altLang="en-US" sz="1200" dirty="0"/>
              <a:t> יכול לקרות גם בכתיבה</a:t>
            </a:r>
            <a:endParaRPr lang="en-US" altLang="en-US" sz="1200" dirty="0"/>
          </a:p>
        </p:txBody>
      </p:sp>
      <p:cxnSp>
        <p:nvCxnSpPr>
          <p:cNvPr id="37937" name="AutoShape 1066">
            <a:extLst>
              <a:ext uri="{FF2B5EF4-FFF2-40B4-BE49-F238E27FC236}">
                <a16:creationId xmlns:a16="http://schemas.microsoft.com/office/drawing/2014/main" id="{5EC64441-53F9-4607-8A60-6FD37FBFAFF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1524000" cy="1524000"/>
          </a:xfrm>
          <a:prstGeom prst="bentConnector3">
            <a:avLst>
              <a:gd name="adj1" fmla="val 6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8" name="AutoShape 1065">
            <a:extLst>
              <a:ext uri="{FF2B5EF4-FFF2-40B4-BE49-F238E27FC236}">
                <a16:creationId xmlns:a16="http://schemas.microsoft.com/office/drawing/2014/main" id="{8BBB00BD-67F2-48E4-B647-70D69870624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247900" y="1600200"/>
            <a:ext cx="17907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39AF1-9924-415F-B76A-242E066B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6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EC75-5E1A-4E5B-AFEA-D9541560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חריגת דף במצב גרעין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B2B0-DA04-45E1-894E-83788F973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0CB48-9317-4F9D-8412-ABF6DF7F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0DC80-376D-448A-B7AB-3A23E26E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4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מיפוי זיכרון הגרעין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כאמור, </a:t>
            </a:r>
            <a:r>
              <a:rPr lang="he-IL" altLang="en-US" dirty="0" err="1"/>
              <a:t>הג'יגה</a:t>
            </a:r>
            <a:r>
              <a:rPr lang="he-IL" altLang="en-US" dirty="0"/>
              <a:t>-בייט הרביעי במרחב הזיכרון של כל תהליך ממופה לזיכרון הגרעין.</a:t>
            </a:r>
          </a:p>
          <a:p>
            <a:pPr lvl="1"/>
            <a:r>
              <a:rPr lang="he-IL" dirty="0"/>
              <a:t>תחום הכתובות הזה מתאים לכניסות </a:t>
            </a:r>
            <a:r>
              <a:rPr lang="he-IL" b="1" u="sng" dirty="0"/>
              <a:t>768—1023</a:t>
            </a:r>
            <a:r>
              <a:rPr lang="he-IL" dirty="0"/>
              <a:t> ברמה העליונה של טבלת הדפים (</a:t>
            </a:r>
            <a:r>
              <a:rPr lang="en-US" dirty="0"/>
              <a:t>PGD</a:t>
            </a:r>
            <a:r>
              <a:rPr lang="he-IL" dirty="0"/>
              <a:t>).</a:t>
            </a:r>
          </a:p>
          <a:p>
            <a:endParaRPr lang="he-IL" altLang="en-US" dirty="0"/>
          </a:p>
          <a:p>
            <a:r>
              <a:rPr lang="he-IL" altLang="en-US" dirty="0"/>
              <a:t>עבור כל התהליכים, הכניסות ברמה העליונה (</a:t>
            </a:r>
            <a:r>
              <a:rPr lang="en-US" altLang="en-US" dirty="0"/>
              <a:t>PGD</a:t>
            </a:r>
            <a:r>
              <a:rPr lang="he-IL" altLang="en-US" dirty="0"/>
              <a:t>) מצביעות </a:t>
            </a:r>
            <a:r>
              <a:rPr lang="he-IL" altLang="en-US" b="1" u="sng" dirty="0"/>
              <a:t>לאותן</a:t>
            </a:r>
            <a:r>
              <a:rPr lang="he-IL" altLang="en-US" dirty="0"/>
              <a:t> טבלאות דפים ברמה התחתונה (</a:t>
            </a:r>
            <a:r>
              <a:rPr lang="en-US" altLang="en-US" dirty="0"/>
              <a:t>PT</a:t>
            </a:r>
            <a:r>
              <a:rPr lang="he-IL" altLang="en-US" dirty="0"/>
              <a:t>) ולא להעתקים שלהם.</a:t>
            </a:r>
          </a:p>
          <a:p>
            <a:pPr lvl="1"/>
            <a:r>
              <a:rPr lang="he-IL" altLang="en-US" b="1" dirty="0"/>
              <a:t>יתרון 1#: </a:t>
            </a:r>
            <a:r>
              <a:rPr lang="he-IL" altLang="en-US" dirty="0"/>
              <a:t>חיסכון של זיכרון פיזי. כל ה-</a:t>
            </a:r>
            <a:r>
              <a:rPr lang="en-US" altLang="en-US" dirty="0"/>
              <a:t>PGD</a:t>
            </a:r>
            <a:r>
              <a:rPr lang="he-IL" altLang="en-US" dirty="0"/>
              <a:t> מצביעים לאותם נתונים.</a:t>
            </a:r>
          </a:p>
          <a:p>
            <a:pPr lvl="1"/>
            <a:r>
              <a:rPr lang="he-IL" altLang="en-US" b="1" dirty="0"/>
              <a:t>יתרון 2#: </a:t>
            </a:r>
            <a:r>
              <a:rPr lang="he-IL" altLang="en-US" dirty="0"/>
              <a:t>אין צורך לסנכרן בין טבלאות הדפים ברמה התחתונה.</a:t>
            </a:r>
          </a:p>
          <a:p>
            <a:pPr lvl="1"/>
            <a:endParaRPr lang="en-US" altLang="en-US" dirty="0"/>
          </a:p>
          <a:p>
            <a:r>
              <a:rPr lang="he-IL" dirty="0"/>
              <a:t>הבעיה: עדיין צריך לסנכרן את </a:t>
            </a:r>
            <a:r>
              <a:rPr lang="he-IL" b="1" u="sng" dirty="0"/>
              <a:t>הרמה העליונה</a:t>
            </a:r>
            <a:r>
              <a:rPr lang="he-IL" b="1" dirty="0"/>
              <a:t> </a:t>
            </a:r>
            <a:r>
              <a:rPr lang="he-IL" dirty="0"/>
              <a:t>של טבלאות הדפים (ה-</a:t>
            </a:r>
            <a:r>
              <a:rPr lang="en-US" dirty="0"/>
              <a:t>PGD</a:t>
            </a:r>
            <a:r>
              <a:rPr lang="he-IL" dirty="0"/>
              <a:t>) בין כל התהליכים במערכת...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BB61-C5D9-4A44-B869-C952B92F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מיפוי זיכרון הגרעין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94409"/>
              </p:ext>
            </p:extLst>
          </p:nvPr>
        </p:nvGraphicFramePr>
        <p:xfrm>
          <a:off x="457200" y="258735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A)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42324"/>
              </p:ext>
            </p:extLst>
          </p:nvPr>
        </p:nvGraphicFramePr>
        <p:xfrm>
          <a:off x="6539023" y="1844040"/>
          <a:ext cx="2147777" cy="46329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147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5242564" y="2087675"/>
            <a:ext cx="1310640" cy="4747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42564" y="3264203"/>
            <a:ext cx="1296459" cy="257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42564" y="6156251"/>
            <a:ext cx="1310640" cy="1382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42564" y="5037170"/>
            <a:ext cx="1296459" cy="577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31972"/>
              </p:ext>
            </p:extLst>
          </p:nvPr>
        </p:nvGraphicFramePr>
        <p:xfrm>
          <a:off x="457200" y="464820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B)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66105"/>
              </p:ext>
            </p:extLst>
          </p:nvPr>
        </p:nvGraphicFramePr>
        <p:xfrm>
          <a:off x="3381866" y="235530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#768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21907"/>
              </p:ext>
            </p:extLst>
          </p:nvPr>
        </p:nvGraphicFramePr>
        <p:xfrm>
          <a:off x="3381866" y="537972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#1023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endCxn id="37" idx="1"/>
          </p:cNvCxnSpPr>
          <p:nvPr/>
        </p:nvCxnSpPr>
        <p:spPr>
          <a:xfrm flipV="1">
            <a:off x="2303717" y="2903940"/>
            <a:ext cx="1078149" cy="2204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1"/>
          </p:cNvCxnSpPr>
          <p:nvPr/>
        </p:nvCxnSpPr>
        <p:spPr>
          <a:xfrm flipV="1">
            <a:off x="2303716" y="2903940"/>
            <a:ext cx="1078150" cy="2350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1"/>
          </p:cNvCxnSpPr>
          <p:nvPr/>
        </p:nvCxnSpPr>
        <p:spPr>
          <a:xfrm flipV="1">
            <a:off x="2303716" y="5928360"/>
            <a:ext cx="1078150" cy="423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1"/>
          </p:cNvCxnSpPr>
          <p:nvPr/>
        </p:nvCxnSpPr>
        <p:spPr>
          <a:xfrm>
            <a:off x="2317898" y="4283880"/>
            <a:ext cx="1063968" cy="16444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FC824-6256-4876-905B-A6125485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92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FAAE120C-B584-45CC-9FB0-83030EF3E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US" dirty="0"/>
              <a:t>KMPGD (kernel master PGD)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70D44D77-EE74-405D-B1B7-5E3CA8564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דוגמה לתרחיש בעייתי:</a:t>
            </a:r>
          </a:p>
          <a:p>
            <a:pPr lvl="1"/>
            <a:r>
              <a:rPr lang="he-IL" altLang="en-US" dirty="0"/>
              <a:t>תהליך </a:t>
            </a:r>
            <a:r>
              <a:rPr lang="en-US" altLang="en-US" dirty="0"/>
              <a:t>A</a:t>
            </a:r>
            <a:r>
              <a:rPr lang="he-IL" altLang="en-US" dirty="0"/>
              <a:t> טוען דרייבר חדש ומקצה עבורו זיכרון בגרעין.</a:t>
            </a:r>
          </a:p>
          <a:p>
            <a:pPr lvl="1"/>
            <a:r>
              <a:rPr lang="en-US" altLang="en-US" dirty="0"/>
              <a:t>A</a:t>
            </a:r>
            <a:r>
              <a:rPr lang="he-IL" altLang="en-US" dirty="0"/>
              <a:t> מעדכן רק את ה-</a:t>
            </a:r>
            <a:r>
              <a:rPr lang="en-US" altLang="en-US" dirty="0"/>
              <a:t>PGD</a:t>
            </a:r>
            <a:r>
              <a:rPr lang="he-IL" altLang="en-US" dirty="0"/>
              <a:t> שלו, אבל </a:t>
            </a:r>
            <a:r>
              <a:rPr lang="he-IL" altLang="en-US" b="1" dirty="0"/>
              <a:t>לא של תהליכים אחרים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תהליך </a:t>
            </a:r>
            <a:r>
              <a:rPr lang="en-US" altLang="en-US" dirty="0"/>
              <a:t>B</a:t>
            </a:r>
            <a:r>
              <a:rPr lang="he-IL" altLang="en-US" dirty="0"/>
              <a:t> מנסה לגשת לזיכרון של הדרייבר, אבל נכשל בגלל חריגת דף.</a:t>
            </a:r>
          </a:p>
          <a:p>
            <a:pPr lvl="1"/>
            <a:endParaRPr lang="he-IL" altLang="en-US" dirty="0"/>
          </a:p>
          <a:p>
            <a:r>
              <a:rPr lang="he-IL" altLang="en-US" b="1" u="sng" dirty="0"/>
              <a:t>הפתרון</a:t>
            </a:r>
            <a:r>
              <a:rPr lang="he-IL" altLang="en-US" dirty="0"/>
              <a:t>: מבנה נתונים נוסף---</a:t>
            </a:r>
            <a:r>
              <a:rPr lang="en-US" altLang="en-US" dirty="0"/>
              <a:t>KMPGD</a:t>
            </a:r>
            <a:r>
              <a:rPr lang="he-IL" altLang="en-US" dirty="0"/>
              <a:t>---ישמש כמקור ממנו מתעדכנות טבלאות הדפים של תהליכי המשתמש לגבי דפים שבשימוש הגרעין.</a:t>
            </a:r>
          </a:p>
          <a:p>
            <a:pPr lvl="1"/>
            <a:r>
              <a:rPr lang="he-IL" altLang="en-US" dirty="0"/>
              <a:t>בדוגמה הקודמת: תהליך </a:t>
            </a:r>
            <a:r>
              <a:rPr lang="en-US" altLang="en-US" dirty="0"/>
              <a:t>A</a:t>
            </a:r>
            <a:r>
              <a:rPr lang="he-IL" altLang="en-US" dirty="0"/>
              <a:t> יעדכן גם את </a:t>
            </a:r>
            <a:r>
              <a:rPr lang="en-US" altLang="en-US" dirty="0"/>
              <a:t>KMPGD</a:t>
            </a:r>
            <a:r>
              <a:rPr lang="he-IL" altLang="en-US" dirty="0"/>
              <a:t> יחד עם טבלאות הדפים שלו. בטיפול בחריגת דף של תהליך </a:t>
            </a:r>
            <a:r>
              <a:rPr lang="en-US" altLang="en-US" dirty="0"/>
              <a:t>B</a:t>
            </a:r>
            <a:r>
              <a:rPr lang="he-IL" altLang="en-US" dirty="0"/>
              <a:t>, הגרעין יבדוק את </a:t>
            </a:r>
            <a:r>
              <a:rPr lang="en-US" altLang="en-US" dirty="0"/>
              <a:t>KMPGD</a:t>
            </a:r>
            <a:r>
              <a:rPr lang="he-IL" altLang="en-US" dirty="0"/>
              <a:t> ויעדכן את טבלת הדפים של </a:t>
            </a:r>
            <a:r>
              <a:rPr lang="en-US" altLang="en-US" dirty="0"/>
              <a:t>B</a:t>
            </a:r>
            <a:r>
              <a:rPr lang="he-IL" altLang="en-US" dirty="0"/>
              <a:t> בהתאם.</a:t>
            </a:r>
          </a:p>
          <a:p>
            <a:pPr lvl="1"/>
            <a:endParaRPr lang="en-US" altLang="en-US" dirty="0"/>
          </a:p>
          <a:p>
            <a:r>
              <a:rPr lang="he-IL" altLang="en-US" dirty="0"/>
              <a:t>שימו לב: אף תהליך לא מצביע ל-</a:t>
            </a:r>
            <a:r>
              <a:rPr lang="en-US" altLang="en-US" dirty="0"/>
              <a:t>KMPGD</a:t>
            </a:r>
            <a:r>
              <a:rPr lang="he-IL" altLang="en-US" dirty="0"/>
              <a:t> בצורה ישירה.</a:t>
            </a:r>
          </a:p>
          <a:p>
            <a:pPr lvl="1"/>
            <a:r>
              <a:rPr lang="he-IL" altLang="en-US" dirty="0"/>
              <a:t>כלומר </a:t>
            </a:r>
            <a:r>
              <a:rPr lang="en-US" altLang="en-US" dirty="0"/>
              <a:t>CR3</a:t>
            </a:r>
            <a:r>
              <a:rPr lang="he-IL" altLang="en-US" dirty="0"/>
              <a:t> לעולם לא מצביע אליה.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1651-07E0-4057-A0BB-2AF50474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A0A6B-F7EA-4CF7-9179-E0AF75FE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הפתרון: </a:t>
            </a:r>
            <a:r>
              <a:rPr lang="en-US" altLang="en-US" dirty="0"/>
              <a:t>KMPGD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17847"/>
              </p:ext>
            </p:extLst>
          </p:nvPr>
        </p:nvGraphicFramePr>
        <p:xfrm>
          <a:off x="457200" y="258735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A)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entry #769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5242564" y="2087675"/>
            <a:ext cx="1310640" cy="4747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42564" y="3264203"/>
            <a:ext cx="1296459" cy="257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42564" y="6156251"/>
            <a:ext cx="1310640" cy="1382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42564" y="5037170"/>
            <a:ext cx="1296459" cy="577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28070"/>
              </p:ext>
            </p:extLst>
          </p:nvPr>
        </p:nvGraphicFramePr>
        <p:xfrm>
          <a:off x="457200" y="464820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B)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90013"/>
              </p:ext>
            </p:extLst>
          </p:nvPr>
        </p:nvGraphicFramePr>
        <p:xfrm>
          <a:off x="3381866" y="235530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#768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34086"/>
              </p:ext>
            </p:extLst>
          </p:nvPr>
        </p:nvGraphicFramePr>
        <p:xfrm>
          <a:off x="3381866" y="537972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#1023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79633"/>
              </p:ext>
            </p:extLst>
          </p:nvPr>
        </p:nvGraphicFramePr>
        <p:xfrm>
          <a:off x="3381866" y="3834913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#769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endCxn id="37" idx="1"/>
          </p:cNvCxnSpPr>
          <p:nvPr/>
        </p:nvCxnSpPr>
        <p:spPr>
          <a:xfrm flipV="1">
            <a:off x="2303717" y="2903940"/>
            <a:ext cx="1078149" cy="2204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1"/>
          </p:cNvCxnSpPr>
          <p:nvPr/>
        </p:nvCxnSpPr>
        <p:spPr>
          <a:xfrm flipV="1">
            <a:off x="2303716" y="2903940"/>
            <a:ext cx="1078150" cy="2350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1"/>
          </p:cNvCxnSpPr>
          <p:nvPr/>
        </p:nvCxnSpPr>
        <p:spPr>
          <a:xfrm flipV="1">
            <a:off x="2303716" y="5928360"/>
            <a:ext cx="1078150" cy="423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1"/>
          </p:cNvCxnSpPr>
          <p:nvPr/>
        </p:nvCxnSpPr>
        <p:spPr>
          <a:xfrm>
            <a:off x="2317898" y="4283880"/>
            <a:ext cx="1063968" cy="16444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41" idx="1"/>
          </p:cNvCxnSpPr>
          <p:nvPr/>
        </p:nvCxnSpPr>
        <p:spPr>
          <a:xfrm>
            <a:off x="2317898" y="3501750"/>
            <a:ext cx="1063968" cy="8818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3"/>
          </p:cNvCxnSpPr>
          <p:nvPr/>
        </p:nvCxnSpPr>
        <p:spPr>
          <a:xfrm flipV="1">
            <a:off x="5242564" y="3853905"/>
            <a:ext cx="1310640" cy="5296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30818"/>
              </p:ext>
            </p:extLst>
          </p:nvPr>
        </p:nvGraphicFramePr>
        <p:xfrm>
          <a:off x="457200" y="52650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KMPGD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entry #769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2310807" y="1462770"/>
            <a:ext cx="1071059" cy="29207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2040"/>
              </p:ext>
            </p:extLst>
          </p:nvPr>
        </p:nvGraphicFramePr>
        <p:xfrm>
          <a:off x="6539023" y="1844040"/>
          <a:ext cx="2147777" cy="46329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147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new kernel frame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E6906-C056-453C-98AC-4D3D26D6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6">
            <a:extLst>
              <a:ext uri="{FF2B5EF4-FFF2-40B4-BE49-F238E27FC236}">
                <a16:creationId xmlns:a16="http://schemas.microsoft.com/office/drawing/2014/main" id="{0D6D6B7C-A75E-4A6B-8F45-E9BD300D9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עדכון טבלאות דפים עם מיפוי הגרעין</a:t>
            </a:r>
            <a:endParaRPr lang="en-US" altLang="en-US" dirty="0"/>
          </a:p>
        </p:txBody>
      </p:sp>
      <p:sp>
        <p:nvSpPr>
          <p:cNvPr id="353287" name="Rectangle 7">
            <a:extLst>
              <a:ext uri="{FF2B5EF4-FFF2-40B4-BE49-F238E27FC236}">
                <a16:creationId xmlns:a16="http://schemas.microsoft.com/office/drawing/2014/main" id="{1B7CE76C-9C91-4A42-8110-7C15F8104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אם יש חריגת דף בגישה </a:t>
            </a:r>
            <a:r>
              <a:rPr lang="he-IL" altLang="en-US" b="1" dirty="0"/>
              <a:t>לכתובת גרעין </a:t>
            </a:r>
            <a:r>
              <a:rPr lang="he-IL" altLang="en-US" dirty="0"/>
              <a:t>(מעל </a:t>
            </a:r>
            <a:r>
              <a:rPr lang="en-US" altLang="en-US" dirty="0"/>
              <a:t>TASK_SIZE</a:t>
            </a:r>
            <a:r>
              <a:rPr lang="he-IL" altLang="en-US" dirty="0"/>
              <a:t>), כלומר:</a:t>
            </a:r>
          </a:p>
          <a:p>
            <a:pPr lvl="1"/>
            <a:r>
              <a:rPr lang="he-IL" altLang="en-US" dirty="0"/>
              <a:t> ביטים </a:t>
            </a:r>
            <a:r>
              <a:rPr lang="en-US" altLang="en-US" dirty="0"/>
              <a:t>present == 0</a:t>
            </a:r>
            <a:r>
              <a:rPr lang="he-IL" altLang="en-US" dirty="0"/>
              <a:t> וגם </a:t>
            </a:r>
            <a:r>
              <a:rPr lang="en-US" altLang="en-US" dirty="0"/>
              <a:t>u/s == 0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 דהיינו, הדף חסר והמעבד היה </a:t>
            </a:r>
            <a:r>
              <a:rPr lang="he-IL" altLang="en-US"/>
              <a:t>במצב גרעין.</a:t>
            </a:r>
            <a:endParaRPr lang="he-IL" altLang="en-US" dirty="0"/>
          </a:p>
          <a:p>
            <a:r>
              <a:rPr lang="he-IL" altLang="en-US" dirty="0"/>
              <a:t>אז המשמעות היא שהגרעין הקצה לעצמו דפים (למשל דרך תהליך גרעין) ועדכן רק את הטבלה המרכזית, ה-</a:t>
            </a:r>
            <a:r>
              <a:rPr lang="en-US" altLang="en-US" dirty="0"/>
              <a:t>KMPGD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במקרה זה צריך לעדכן את כל רמות ההיררכיה החסרות (מה-</a:t>
            </a:r>
            <a:r>
              <a:rPr lang="en-US" altLang="en-US" dirty="0"/>
              <a:t>PGD</a:t>
            </a:r>
            <a:r>
              <a:rPr lang="he-IL" altLang="en-US" dirty="0"/>
              <a:t> ומטה) בטבלת הדפים לאלה שבטבלאות הגרעין.</a:t>
            </a:r>
          </a:p>
          <a:p>
            <a:r>
              <a:rPr lang="he-IL" altLang="en-US" dirty="0"/>
              <a:t>אם גם בטבלה המרכזית חסר עדכון (</a:t>
            </a:r>
            <a:r>
              <a:rPr lang="en-US" altLang="en-US" dirty="0"/>
              <a:t>KMPGD</a:t>
            </a:r>
            <a:r>
              <a:rPr lang="he-IL" altLang="en-US" dirty="0"/>
              <a:t> לא מכיל את הרשומה) המשמעות היא שהגרעין ניגש לכתובת לא חוקית---באג בגרעין. במקרה זה תודפס הודעת תקלה והמערכת תושבת (</a:t>
            </a:r>
            <a:r>
              <a:rPr lang="en-US" altLang="en-US" dirty="0"/>
              <a:t>kernel oops</a:t>
            </a:r>
            <a:r>
              <a:rPr lang="he-IL" altLang="en-US" dirty="0"/>
              <a:t>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F89F-30B4-43F8-BAB9-6CD02CCE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9171DB-B9A2-45E2-BACF-0D593C5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FB75-9161-4F6F-B18F-A30598DE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מבני נתונים בגרעין לניהול זיכרון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FFAD-D3CE-4CB1-A6A9-02C56382D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טבלאות דפים, מרחבי זיכרון, איזורי זיכרון, ...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DC832-2E4D-4A91-88B4-FFA5DADF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55A36-4B53-4F43-B812-755031BD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19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 נוספת: שחרור טבלאות גרעין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47055"/>
              </p:ext>
            </p:extLst>
          </p:nvPr>
        </p:nvGraphicFramePr>
        <p:xfrm>
          <a:off x="457200" y="258735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A)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entry #769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5242564" y="2087675"/>
            <a:ext cx="1310640" cy="4747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42564" y="3264203"/>
            <a:ext cx="1296459" cy="257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42564" y="6156251"/>
            <a:ext cx="1310640" cy="1382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42564" y="5037170"/>
            <a:ext cx="1296459" cy="577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27146"/>
              </p:ext>
            </p:extLst>
          </p:nvPr>
        </p:nvGraphicFramePr>
        <p:xfrm>
          <a:off x="457200" y="464820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B)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entry #769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69687"/>
              </p:ext>
            </p:extLst>
          </p:nvPr>
        </p:nvGraphicFramePr>
        <p:xfrm>
          <a:off x="3381866" y="235530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#768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30444"/>
              </p:ext>
            </p:extLst>
          </p:nvPr>
        </p:nvGraphicFramePr>
        <p:xfrm>
          <a:off x="3381866" y="537972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#1023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48022"/>
              </p:ext>
            </p:extLst>
          </p:nvPr>
        </p:nvGraphicFramePr>
        <p:xfrm>
          <a:off x="3381866" y="3834913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#769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endCxn id="37" idx="1"/>
          </p:cNvCxnSpPr>
          <p:nvPr/>
        </p:nvCxnSpPr>
        <p:spPr>
          <a:xfrm flipV="1">
            <a:off x="2303717" y="2903940"/>
            <a:ext cx="1078149" cy="2204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1"/>
          </p:cNvCxnSpPr>
          <p:nvPr/>
        </p:nvCxnSpPr>
        <p:spPr>
          <a:xfrm flipV="1">
            <a:off x="2303716" y="2903940"/>
            <a:ext cx="1078150" cy="2350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1"/>
          </p:cNvCxnSpPr>
          <p:nvPr/>
        </p:nvCxnSpPr>
        <p:spPr>
          <a:xfrm flipV="1">
            <a:off x="2303716" y="5928360"/>
            <a:ext cx="1078150" cy="423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1"/>
          </p:cNvCxnSpPr>
          <p:nvPr/>
        </p:nvCxnSpPr>
        <p:spPr>
          <a:xfrm>
            <a:off x="2317898" y="4283880"/>
            <a:ext cx="1063968" cy="16444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41" idx="1"/>
          </p:cNvCxnSpPr>
          <p:nvPr/>
        </p:nvCxnSpPr>
        <p:spPr>
          <a:xfrm>
            <a:off x="2317898" y="3501750"/>
            <a:ext cx="1063968" cy="8818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3"/>
          </p:cNvCxnSpPr>
          <p:nvPr/>
        </p:nvCxnSpPr>
        <p:spPr>
          <a:xfrm flipV="1">
            <a:off x="5242564" y="3853905"/>
            <a:ext cx="1310640" cy="5296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05488"/>
              </p:ext>
            </p:extLst>
          </p:nvPr>
        </p:nvGraphicFramePr>
        <p:xfrm>
          <a:off x="6539023" y="1844040"/>
          <a:ext cx="2147777" cy="46329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147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deleted kernel frame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stCxn id="31" idx="3"/>
            <a:endCxn id="41" idx="1"/>
          </p:cNvCxnSpPr>
          <p:nvPr/>
        </p:nvCxnSpPr>
        <p:spPr>
          <a:xfrm flipV="1">
            <a:off x="2317898" y="4383553"/>
            <a:ext cx="1063968" cy="11790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1498F-E2D2-4997-9B0C-5AC3247E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 נוספת: שחרור טבלאות גרעין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35526"/>
              </p:ext>
            </p:extLst>
          </p:nvPr>
        </p:nvGraphicFramePr>
        <p:xfrm>
          <a:off x="457200" y="258735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A)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entry #769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5242564" y="2087675"/>
            <a:ext cx="1310640" cy="4747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42564" y="3264203"/>
            <a:ext cx="1296459" cy="257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42564" y="6156251"/>
            <a:ext cx="1310640" cy="1382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42564" y="5037170"/>
            <a:ext cx="1296459" cy="577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0068"/>
              </p:ext>
            </p:extLst>
          </p:nvPr>
        </p:nvGraphicFramePr>
        <p:xfrm>
          <a:off x="457200" y="4648200"/>
          <a:ext cx="1860698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PGD (</a:t>
                      </a:r>
                      <a:r>
                        <a:rPr lang="en-US" sz="1600" dirty="0"/>
                        <a:t>process</a:t>
                      </a:r>
                      <a:r>
                        <a:rPr lang="en-US" sz="1600" baseline="0" dirty="0"/>
                        <a:t> B)</a:t>
                      </a:r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entry #769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88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entry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93384"/>
              </p:ext>
            </p:extLst>
          </p:nvPr>
        </p:nvGraphicFramePr>
        <p:xfrm>
          <a:off x="3381866" y="235530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#768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99337"/>
              </p:ext>
            </p:extLst>
          </p:nvPr>
        </p:nvGraphicFramePr>
        <p:xfrm>
          <a:off x="3381866" y="5379720"/>
          <a:ext cx="1860698" cy="109728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 </a:t>
                      </a:r>
                      <a:r>
                        <a:rPr lang="en-US" sz="1600" baseline="0" dirty="0"/>
                        <a:t>#1023</a:t>
                      </a:r>
                      <a:endParaRPr lang="en-US" sz="1600" dirty="0"/>
                    </a:p>
                    <a:p>
                      <a:pPr algn="ctr"/>
                      <a:endParaRPr lang="en-US" sz="1600" baseline="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pte</a:t>
                      </a:r>
                      <a:r>
                        <a:rPr lang="en-US" sz="1600" dirty="0"/>
                        <a:t> #1023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endCxn id="37" idx="1"/>
          </p:cNvCxnSpPr>
          <p:nvPr/>
        </p:nvCxnSpPr>
        <p:spPr>
          <a:xfrm flipV="1">
            <a:off x="2303717" y="2903940"/>
            <a:ext cx="1078149" cy="2204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1"/>
          </p:cNvCxnSpPr>
          <p:nvPr/>
        </p:nvCxnSpPr>
        <p:spPr>
          <a:xfrm flipV="1">
            <a:off x="2303716" y="2903940"/>
            <a:ext cx="1078150" cy="2350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1"/>
          </p:cNvCxnSpPr>
          <p:nvPr/>
        </p:nvCxnSpPr>
        <p:spPr>
          <a:xfrm flipV="1">
            <a:off x="2303716" y="5928360"/>
            <a:ext cx="1078150" cy="423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1"/>
          </p:cNvCxnSpPr>
          <p:nvPr/>
        </p:nvCxnSpPr>
        <p:spPr>
          <a:xfrm>
            <a:off x="2317898" y="4283880"/>
            <a:ext cx="1063968" cy="16444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56383"/>
              </p:ext>
            </p:extLst>
          </p:nvPr>
        </p:nvGraphicFramePr>
        <p:xfrm>
          <a:off x="6539023" y="1844040"/>
          <a:ext cx="2147777" cy="46329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147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deleted kernel frame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 frame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76816"/>
              </p:ext>
            </p:extLst>
          </p:nvPr>
        </p:nvGraphicFramePr>
        <p:xfrm>
          <a:off x="3377188" y="3867510"/>
          <a:ext cx="1865376" cy="10972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 frame now holds some unrelated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2317898" y="4383553"/>
            <a:ext cx="1063968" cy="11790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95E6C-BF7B-4314-BD50-77B98BFE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6">
            <a:extLst>
              <a:ext uri="{FF2B5EF4-FFF2-40B4-BE49-F238E27FC236}">
                <a16:creationId xmlns:a16="http://schemas.microsoft.com/office/drawing/2014/main" id="{0D6D6B7C-A75E-4A6B-8F45-E9BD300D9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שחרור זיכרון גרעין</a:t>
            </a:r>
            <a:endParaRPr lang="en-US" altLang="en-US" dirty="0"/>
          </a:p>
        </p:txBody>
      </p:sp>
      <p:sp>
        <p:nvSpPr>
          <p:cNvPr id="353287" name="Rectangle 7">
            <a:extLst>
              <a:ext uri="{FF2B5EF4-FFF2-40B4-BE49-F238E27FC236}">
                <a16:creationId xmlns:a16="http://schemas.microsoft.com/office/drawing/2014/main" id="{1B7CE76C-9C91-4A42-8110-7C15F8104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אם הגרעין משחרר דפים ומעדכן את טבלת הדפים שלו בהתאם, אז השינוי משתקף </a:t>
            </a:r>
            <a:r>
              <a:rPr lang="he-IL" altLang="en-US" dirty="0" err="1"/>
              <a:t>מיידית</a:t>
            </a:r>
            <a:r>
              <a:rPr lang="he-IL" altLang="en-US" dirty="0"/>
              <a:t> בכל המרחבים האחרים.</a:t>
            </a:r>
          </a:p>
          <a:p>
            <a:pPr lvl="1"/>
            <a:r>
              <a:rPr lang="he-IL" altLang="en-US" dirty="0"/>
              <a:t>בגלל שכולם מצביעים על אותן כניסות ברמה התחתונה (</a:t>
            </a:r>
            <a:r>
              <a:rPr lang="en-US" altLang="en-US" dirty="0"/>
              <a:t>PT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אם דף זה היה האחרון המוקצה בטבלת הדפים, הגרעין יכול (לכאורה) לשחרר גם את המסגרת של טבלת הדפים התחתונה עצמה</a:t>
            </a:r>
          </a:p>
          <a:p>
            <a:r>
              <a:rPr lang="he-IL" b="1" u="sng" dirty="0"/>
              <a:t>הבעיה</a:t>
            </a:r>
            <a:r>
              <a:rPr lang="he-IL" dirty="0"/>
              <a:t>: כאשר הגרעין ינסה לגשת לאותו זיכרון בהקשר של תהליך אחר, ה-</a:t>
            </a:r>
            <a:r>
              <a:rPr lang="en-US" dirty="0"/>
              <a:t>PGD</a:t>
            </a:r>
            <a:r>
              <a:rPr lang="he-IL" dirty="0"/>
              <a:t> של התהליך האחר אינו מעודכן ולכן ייגש למסגרת שכבר שוחררה ומכילה מידע לא מעודכן.</a:t>
            </a:r>
          </a:p>
          <a:p>
            <a:r>
              <a:rPr lang="he-IL" altLang="en-US" dirty="0"/>
              <a:t>לכן הגרעין </a:t>
            </a:r>
            <a:r>
              <a:rPr lang="he-IL" altLang="en-US" b="1" u="sng" dirty="0"/>
              <a:t>לעולם לא משחרר</a:t>
            </a:r>
            <a:r>
              <a:rPr lang="he-IL" altLang="en-US" b="1" dirty="0"/>
              <a:t> </a:t>
            </a:r>
            <a:r>
              <a:rPr lang="he-IL" altLang="en-US" dirty="0"/>
              <a:t>את המסגרות של הרמה התחתונה בטבלת הדפים (</a:t>
            </a:r>
            <a:r>
              <a:rPr lang="en-US" altLang="en-US" dirty="0"/>
              <a:t>PT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כלומר הכניסות ב-</a:t>
            </a:r>
            <a:r>
              <a:rPr lang="en-US" altLang="en-US" dirty="0"/>
              <a:t>PGD</a:t>
            </a:r>
            <a:r>
              <a:rPr lang="he-IL" altLang="en-US" dirty="0"/>
              <a:t> תמיד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he-IL" altLang="en-US" dirty="0"/>
              <a:t>יצביעו לאותן מסגרות לאחר שהן הוקצו.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F89F-30B4-43F8-BAB9-6CD02CCE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7200" y="5752214"/>
            <a:ext cx="3264196" cy="724786"/>
          </a:xfrm>
          <a:prstGeom prst="wedgeRoundRectCallout">
            <a:avLst>
              <a:gd name="adj1" fmla="val 116952"/>
              <a:gd name="adj2" fmla="val -10913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dirty="0"/>
              <a:t>מה בזבוז הזיכרון המקסימלי כתוצאה מכך?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72BDBA-59B7-439F-AE69-D5663F44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67-4C85-4CC5-B5B1-BFF1135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מרחב הזיכרון של תהליך</a:t>
            </a:r>
            <a:endParaRPr lang="en-US" dirty="0"/>
          </a:p>
        </p:txBody>
      </p:sp>
      <p:pic>
        <p:nvPicPr>
          <p:cNvPr id="1026" name="Picture 2" descr="https://static.lwn.net/images/ns/kernel/mmap1.png">
            <a:extLst>
              <a:ext uri="{FF2B5EF4-FFF2-40B4-BE49-F238E27FC236}">
                <a16:creationId xmlns:a16="http://schemas.microsoft.com/office/drawing/2014/main" id="{03368DD9-2C05-4002-A966-C129016A318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3052" y="1673225"/>
            <a:ext cx="2446896" cy="47180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58212-150B-402B-A46F-8046EDD0F32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he-IL" altLang="en-US" dirty="0"/>
                  <a:t>במעבדי 32 ביט (כמו למשל מעבדי </a:t>
                </a:r>
                <a:r>
                  <a:rPr lang="en-US" altLang="en-US" dirty="0"/>
                  <a:t>IA-32</a:t>
                </a:r>
                <a:r>
                  <a:rPr lang="he-IL" altLang="en-US" dirty="0"/>
                  <a:t>) רוחב כתובת וירטואלית הוא 32 ביט.</a:t>
                </a:r>
              </a:p>
              <a:p>
                <a:endParaRPr lang="he-IL" altLang="en-US" dirty="0"/>
              </a:p>
              <a:p>
                <a:r>
                  <a:rPr lang="he-IL" altLang="en-US" dirty="0"/>
                  <a:t>גודל מרחב הזיכרון </a:t>
                </a:r>
                <a:r>
                  <a:rPr lang="he-IL" altLang="en-US" dirty="0" err="1"/>
                  <a:t>הוירטואלי</a:t>
                </a:r>
                <a:r>
                  <a:rPr lang="he-IL" altLang="en-US" dirty="0"/>
                  <a:t> של כל תהליך הוא, אם כן,</a:t>
                </a:r>
                <a:r>
                  <a:rPr lang="en-US" altLang="en-US" dirty="0"/>
                  <a:t/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𝐺𝐵</m:t>
                    </m:r>
                  </m:oMath>
                </a14:m>
                <a:r>
                  <a:rPr lang="he-IL" altLang="en-US" dirty="0"/>
                  <a:t>.</a:t>
                </a:r>
              </a:p>
              <a:p>
                <a:endParaRPr lang="he-IL" altLang="en-US" dirty="0"/>
              </a:p>
              <a:p>
                <a:r>
                  <a:rPr lang="he-IL" altLang="en-US" dirty="0"/>
                  <a:t>בלינוקס, מרחב הזיכרון הנ"ל מחולק לשניים:</a:t>
                </a:r>
              </a:p>
              <a:p>
                <a:pPr lvl="1"/>
                <a:r>
                  <a:rPr lang="en-US" altLang="en-US" b="1" dirty="0"/>
                  <a:t>3GB</a:t>
                </a:r>
                <a:r>
                  <a:rPr lang="he-IL" altLang="en-US" dirty="0"/>
                  <a:t> </a:t>
                </a:r>
                <a:r>
                  <a:rPr lang="he-IL" altLang="en-US" b="1" dirty="0"/>
                  <a:t>התחתונים</a:t>
                </a:r>
                <a:r>
                  <a:rPr lang="he-IL" altLang="en-US" dirty="0"/>
                  <a:t> – מרחב הזיכרון של המשתמש.</a:t>
                </a:r>
              </a:p>
              <a:p>
                <a:pPr lvl="1"/>
                <a:r>
                  <a:rPr lang="en-US" altLang="en-US" b="1" dirty="0"/>
                  <a:t>1GB</a:t>
                </a:r>
                <a:r>
                  <a:rPr lang="he-IL" altLang="en-US" b="1" dirty="0"/>
                  <a:t> העליון </a:t>
                </a:r>
                <a:r>
                  <a:rPr lang="he-IL" altLang="en-US" dirty="0"/>
                  <a:t>– מרחב הזיכרון של הגרעין.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58212-150B-402B-A46F-8046EDD0F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t="-2455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7E515-2846-43EB-AE42-279569D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6A1B3-A33B-41C6-A92A-2EA1E46F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תמונה מלאה יותר – לינוקס של היום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341120"/>
            <a:ext cx="6440329" cy="5467381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6695440" y="2692400"/>
            <a:ext cx="1991360" cy="1544320"/>
          </a:xfrm>
          <a:prstGeom prst="wedgeEllipseCallout">
            <a:avLst>
              <a:gd name="adj1" fmla="val -108078"/>
              <a:gd name="adj2" fmla="val 217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איך תראה התמונה עם נוסיף חוטים?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67-4C85-4CC5-B5B1-BFF1135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מרחב הזיכרון של הגרעין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4FD9-1749-4955-9CF4-CDADBDAE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מרחב הגרעין ממופה למקטע קבוע בזיכרון הוירטואלי של כל תהליך, מהכתובת </a:t>
            </a:r>
            <a:r>
              <a:rPr lang="en-US" altLang="en-US" dirty="0"/>
              <a:t>0xc0000000</a:t>
            </a:r>
            <a:r>
              <a:rPr lang="he-IL" altLang="en-US" dirty="0"/>
              <a:t> ומעלה (הג'יגה-בייט הרביעי).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מרחב הגרעין </a:t>
            </a:r>
            <a:r>
              <a:rPr lang="he-IL" altLang="en-US" b="1" dirty="0"/>
              <a:t>משותף לכל התהליכים </a:t>
            </a:r>
            <a:r>
              <a:rPr lang="he-IL" altLang="en-US" dirty="0"/>
              <a:t>במערכת.</a:t>
            </a:r>
          </a:p>
          <a:p>
            <a:pPr lvl="1"/>
            <a:r>
              <a:rPr lang="he-IL" altLang="en-US" dirty="0"/>
              <a:t>הוא שומר את מבני הנתונים הגלובליים של הגרעין, למשל: </a:t>
            </a:r>
            <a:r>
              <a:rPr lang="en-US" altLang="en-US" dirty="0" err="1"/>
              <a:t>runqueue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באופן זה, הכתובת (הווירטואלית) של כל אובייקט בגרעין נשארת קבועה בכל מרחבי הזיכרון של תהליכי המשתמש.</a:t>
            </a:r>
          </a:p>
          <a:p>
            <a:pPr lvl="1"/>
            <a:r>
              <a:rPr lang="he-IL" altLang="en-US" dirty="0"/>
              <a:t>מרחב הגרעין </a:t>
            </a:r>
            <a:r>
              <a:rPr lang="he-IL" altLang="en-US" b="1" u="sng" dirty="0"/>
              <a:t>לעולם</a:t>
            </a:r>
            <a:r>
              <a:rPr lang="he-IL" altLang="en-US" b="1" dirty="0"/>
              <a:t> אינו מפונה לדיסק </a:t>
            </a:r>
            <a:r>
              <a:rPr lang="he-IL" altLang="en-US" dirty="0"/>
              <a:t>(לעולם אינו </a:t>
            </a:r>
            <a:r>
              <a:rPr lang="en-US" altLang="en-US" dirty="0"/>
              <a:t>swapped</a:t>
            </a:r>
            <a:r>
              <a:rPr lang="he-IL" altLang="en-US" dirty="0"/>
              <a:t>).</a:t>
            </a:r>
          </a:p>
          <a:p>
            <a:pPr lvl="1"/>
            <a:endParaRPr lang="he-IL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D78891-2805-4876-84C2-ACC0CF75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http://static.duartes.org/img/blogPosts/virtualMemoryInProcessSwitch.png">
            <a:extLst>
              <a:ext uri="{FF2B5EF4-FFF2-40B4-BE49-F238E27FC236}">
                <a16:creationId xmlns:a16="http://schemas.microsoft.com/office/drawing/2014/main" id="{B1740DCB-F63D-4079-9791-4D91998CD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43" y="2570840"/>
            <a:ext cx="7415313" cy="18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B2D4C-7D63-415F-8B3B-0815A9F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FC0C60-1A70-4BA0-9E5F-54D734E58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35890"/>
              </p:ext>
            </p:extLst>
          </p:nvPr>
        </p:nvGraphicFramePr>
        <p:xfrm>
          <a:off x="455747" y="1776314"/>
          <a:ext cx="1508814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8814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53478"/>
              </p:ext>
            </p:extLst>
          </p:nvPr>
        </p:nvGraphicFramePr>
        <p:xfrm>
          <a:off x="2812327" y="2766914"/>
          <a:ext cx="1763703" cy="3169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6370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mm_struct</a:t>
                      </a:r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mmlist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mmap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pgd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06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mm_count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1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mm_users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1955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2DE260-2586-46BB-BB28-6A38053277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64561" y="2766914"/>
            <a:ext cx="84776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loud 23">
            <a:extLst>
              <a:ext uri="{FF2B5EF4-FFF2-40B4-BE49-F238E27FC236}">
                <a16:creationId xmlns:a16="http://schemas.microsoft.com/office/drawing/2014/main" id="{0D8D163F-B6AA-4673-90AB-B69848E25667}"/>
              </a:ext>
            </a:extLst>
          </p:cNvPr>
          <p:cNvSpPr/>
          <p:nvPr/>
        </p:nvSpPr>
        <p:spPr>
          <a:xfrm>
            <a:off x="5772333" y="4478842"/>
            <a:ext cx="2915920" cy="98810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table</a:t>
            </a:r>
            <a:endParaRPr lang="he-IL" sz="2000" dirty="0"/>
          </a:p>
          <a:p>
            <a:pPr algn="ctr"/>
            <a:r>
              <a:rPr lang="en-US" sz="2000" dirty="0"/>
              <a:t>(CR3 address)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330BC82-8D8E-4511-8094-393AF0170CCE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576030" y="4552076"/>
            <a:ext cx="1205348" cy="420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E4081C-40C1-4A6D-A490-ED15A64E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מתאר מרחב הזיכרון של תהליך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7368CF65-D767-448B-914A-A5418DAFF72C}"/>
              </a:ext>
            </a:extLst>
          </p:cNvPr>
          <p:cNvSpPr/>
          <p:nvPr/>
        </p:nvSpPr>
        <p:spPr>
          <a:xfrm>
            <a:off x="5950323" y="3107253"/>
            <a:ext cx="2737930" cy="12190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 memory regions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AA1509-E2B8-414F-91F1-5540C4D0C05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76030" y="3716798"/>
            <a:ext cx="1382786" cy="40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AA1509-E2B8-414F-91F1-5540C4D0C05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576030" y="2336440"/>
            <a:ext cx="857892" cy="9873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368CF65-D767-448B-914A-A5418DAFF72C}"/>
              </a:ext>
            </a:extLst>
          </p:cNvPr>
          <p:cNvSpPr/>
          <p:nvPr/>
        </p:nvSpPr>
        <p:spPr>
          <a:xfrm>
            <a:off x="5423796" y="1750644"/>
            <a:ext cx="3264457" cy="117159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</a:t>
            </a:r>
            <a:r>
              <a:rPr lang="en-US" sz="2000" dirty="0" err="1"/>
              <a:t>mm_struct</a:t>
            </a:r>
            <a:r>
              <a:rPr lang="en-US" sz="2000" dirty="0"/>
              <a:t>, </a:t>
            </a:r>
            <a:r>
              <a:rPr lang="en-US" sz="2000" dirty="0" err="1"/>
              <a:t>prev</a:t>
            </a:r>
            <a:r>
              <a:rPr lang="en-US" sz="2000" dirty="0"/>
              <a:t> </a:t>
            </a:r>
            <a:r>
              <a:rPr lang="en-US" sz="2000" dirty="0" err="1"/>
              <a:t>mm_struct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61D3B-D759-46D8-B6FC-86504821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7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5786</TotalTime>
  <Words>4889</Words>
  <Application>Microsoft Office PowerPoint</Application>
  <PresentationFormat>On-screen Show (4:3)</PresentationFormat>
  <Paragraphs>816</Paragraphs>
  <Slides>52</Slides>
  <Notes>31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Criticized</vt:lpstr>
      <vt:lpstr>Lucida Sans</vt:lpstr>
      <vt:lpstr>Segoe UI</vt:lpstr>
      <vt:lpstr>Taamey David CLM</vt:lpstr>
      <vt:lpstr>Times New Roman</vt:lpstr>
      <vt:lpstr>Clarity</vt:lpstr>
      <vt:lpstr>1_Clarity</vt:lpstr>
      <vt:lpstr>תרגול 11</vt:lpstr>
      <vt:lpstr>TL;DR</vt:lpstr>
      <vt:lpstr>סיכום השיעור שעבר</vt:lpstr>
      <vt:lpstr>מה נלמד היום?</vt:lpstr>
      <vt:lpstr>מבני נתונים בגרעין לניהול זיכרון</vt:lpstr>
      <vt:lpstr>מרחב הזיכרון של תהליך</vt:lpstr>
      <vt:lpstr>תמונה מלאה יותר – לינוקס של היום </vt:lpstr>
      <vt:lpstr>מרחב הזיכרון של הגרעין</vt:lpstr>
      <vt:lpstr>מתאר מרחב הזיכרון של תהליך</vt:lpstr>
      <vt:lpstr>מתאר הזיכרון של תהליך</vt:lpstr>
      <vt:lpstr>שדות במתאר מרחב הזיכרון של תהליך</vt:lpstr>
      <vt:lpstr>שדות במתאר מרחב הזיכרון של תהליך</vt:lpstr>
      <vt:lpstr>מרחבי זיכרון וקריאות מערכת</vt:lpstr>
      <vt:lpstr>PowerPoint Presentation</vt:lpstr>
      <vt:lpstr>אזורי זיכרון</vt:lpstr>
      <vt:lpstr>מתאר אזור זיכרון</vt:lpstr>
      <vt:lpstr>הרשאות של אזור זיכרון</vt:lpstr>
      <vt:lpstr>שיתוף אזורי זיכרון בין תהליכים</vt:lpstr>
      <vt:lpstr>מתי נוצרים אזורי זיכרון?</vt:lpstr>
      <vt:lpstr>ניהול זיכרון דינמי</vt:lpstr>
      <vt:lpstr>סיווג אזורי זיכרון  </vt:lpstr>
      <vt:lpstr>מיפוי קבצים לזיכרון  - mmap</vt:lpstr>
      <vt:lpstr>Memory Mapped Files</vt:lpstr>
      <vt:lpstr>Memory Mapped Files - דוגמא</vt:lpstr>
      <vt:lpstr>Memory Mapping: בעד ונגד</vt:lpstr>
      <vt:lpstr>הפסקה</vt:lpstr>
      <vt:lpstr>מנגנון copy-on-write</vt:lpstr>
      <vt:lpstr>מוטיבציה למנגנון COW</vt:lpstr>
      <vt:lpstr>הפתרון: copy-on-write (COW)</vt:lpstr>
      <vt:lpstr>דוגמה: לפני קריאת מערכת fork()</vt:lpstr>
      <vt:lpstr>דוגמה: אחרי קריאת מערכת fork()</vt:lpstr>
      <vt:lpstr>דוגמה: תהליך ראשון מנסה לכתוב</vt:lpstr>
      <vt:lpstr>דוגמה: תהליך שני מנסה לכתוב</vt:lpstr>
      <vt:lpstr>COW הוא דוגמה למנגנון "עצל"</vt:lpstr>
      <vt:lpstr>COW: העתקת מרחב זיכרון לתהליך בן</vt:lpstr>
      <vt:lpstr>COW: טיפול ב-page fault</vt:lpstr>
      <vt:lpstr>חריגת דף במצב משתמש</vt:lpstr>
      <vt:lpstr>חריגת דף (page fault)</vt:lpstr>
      <vt:lpstr>לא כל חריגת דף היא תקלה!</vt:lpstr>
      <vt:lpstr>הקצאת מסגרות לפי דרישה (Demand Paging)</vt:lpstr>
      <vt:lpstr>Demand Paging – טיפול בחריגת דף</vt:lpstr>
      <vt:lpstr>טיפול בתקלות</vt:lpstr>
      <vt:lpstr>סיכום: טיפול בחריגת דף במצב משתמש </vt:lpstr>
      <vt:lpstr>חריגת דף במצב גרעין</vt:lpstr>
      <vt:lpstr>מיפוי זיכרון הגרעין</vt:lpstr>
      <vt:lpstr>מיפוי זיכרון הגרעין</vt:lpstr>
      <vt:lpstr>KMPGD (kernel master PGD)</vt:lpstr>
      <vt:lpstr>הפתרון: KMPGD</vt:lpstr>
      <vt:lpstr>עדכון טבלאות דפים עם מיפוי הגרעין</vt:lpstr>
      <vt:lpstr>בעיה נוספת: שחרור טבלאות גרעין</vt:lpstr>
      <vt:lpstr>בעיה נוספת: שחרור טבלאות גרעין</vt:lpstr>
      <vt:lpstr>שחרור זיכרון גרעין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Mano R</cp:lastModifiedBy>
  <cp:revision>341</cp:revision>
  <dcterms:created xsi:type="dcterms:W3CDTF">2014-09-16T21:32:26Z</dcterms:created>
  <dcterms:modified xsi:type="dcterms:W3CDTF">2019-07-17T10:45:00Z</dcterms:modified>
</cp:coreProperties>
</file>