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72"/>
  </p:notesMasterIdLst>
  <p:sldIdLst>
    <p:sldId id="256" r:id="rId3"/>
    <p:sldId id="301" r:id="rId4"/>
    <p:sldId id="305" r:id="rId5"/>
    <p:sldId id="299" r:id="rId6"/>
    <p:sldId id="381" r:id="rId7"/>
    <p:sldId id="382" r:id="rId8"/>
    <p:sldId id="379" r:id="rId9"/>
    <p:sldId id="380" r:id="rId10"/>
    <p:sldId id="388" r:id="rId11"/>
    <p:sldId id="378" r:id="rId12"/>
    <p:sldId id="383" r:id="rId13"/>
    <p:sldId id="368" r:id="rId14"/>
    <p:sldId id="367" r:id="rId15"/>
    <p:sldId id="360" r:id="rId16"/>
    <p:sldId id="321" r:id="rId17"/>
    <p:sldId id="384" r:id="rId18"/>
    <p:sldId id="369" r:id="rId19"/>
    <p:sldId id="308" r:id="rId20"/>
    <p:sldId id="340" r:id="rId21"/>
    <p:sldId id="272" r:id="rId22"/>
    <p:sldId id="274" r:id="rId23"/>
    <p:sldId id="386" r:id="rId24"/>
    <p:sldId id="310" r:id="rId25"/>
    <p:sldId id="337" r:id="rId26"/>
    <p:sldId id="350" r:id="rId27"/>
    <p:sldId id="341" r:id="rId28"/>
    <p:sldId id="342" r:id="rId29"/>
    <p:sldId id="281" r:id="rId30"/>
    <p:sldId id="282" r:id="rId31"/>
    <p:sldId id="314" r:id="rId32"/>
    <p:sldId id="389" r:id="rId33"/>
    <p:sldId id="315" r:id="rId34"/>
    <p:sldId id="316" r:id="rId35"/>
    <p:sldId id="336" r:id="rId36"/>
    <p:sldId id="344" r:id="rId37"/>
    <p:sldId id="370" r:id="rId38"/>
    <p:sldId id="371" r:id="rId39"/>
    <p:sldId id="300" r:id="rId40"/>
    <p:sldId id="283" r:id="rId41"/>
    <p:sldId id="361" r:id="rId42"/>
    <p:sldId id="362" r:id="rId43"/>
    <p:sldId id="284" r:id="rId44"/>
    <p:sldId id="285" r:id="rId45"/>
    <p:sldId id="286" r:id="rId46"/>
    <p:sldId id="324" r:id="rId47"/>
    <p:sldId id="357" r:id="rId48"/>
    <p:sldId id="325" r:id="rId49"/>
    <p:sldId id="326" r:id="rId50"/>
    <p:sldId id="363" r:id="rId51"/>
    <p:sldId id="327" r:id="rId52"/>
    <p:sldId id="364" r:id="rId53"/>
    <p:sldId id="365" r:id="rId54"/>
    <p:sldId id="366" r:id="rId55"/>
    <p:sldId id="288" r:id="rId56"/>
    <p:sldId id="332" r:id="rId57"/>
    <p:sldId id="353" r:id="rId58"/>
    <p:sldId id="354" r:id="rId59"/>
    <p:sldId id="372" r:id="rId60"/>
    <p:sldId id="387" r:id="rId61"/>
    <p:sldId id="373" r:id="rId62"/>
    <p:sldId id="289" r:id="rId63"/>
    <p:sldId id="294" r:id="rId64"/>
    <p:sldId id="356" r:id="rId65"/>
    <p:sldId id="377" r:id="rId66"/>
    <p:sldId id="296" r:id="rId67"/>
    <p:sldId id="295" r:id="rId68"/>
    <p:sldId id="333" r:id="rId69"/>
    <p:sldId id="375" r:id="rId70"/>
    <p:sldId id="376" r:id="rId71"/>
  </p:sldIdLst>
  <p:sldSz cx="9144000" cy="6858000" type="screen4x3"/>
  <p:notesSz cx="6858000" cy="1085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225FA-FB32-4701-A1F5-792E847F1200}" v="87" dt="2019-05-12T22:36:29.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 Yaniv" userId="1e0c8990-4f86-4a8c-b1fa-9def9a4f1d7c" providerId="ADAL" clId="{5B97C74E-ED8F-48B0-9425-857CB00F3DA4}"/>
    <pc:docChg chg="modSld">
      <pc:chgData name="Idan Yaniv" userId="1e0c8990-4f86-4a8c-b1fa-9def9a4f1d7c" providerId="ADAL" clId="{5B97C74E-ED8F-48B0-9425-857CB00F3DA4}" dt="2019-03-05T17:38:46.209" v="10" actId="6549"/>
      <pc:docMkLst>
        <pc:docMk/>
      </pc:docMkLst>
      <pc:sldChg chg="modSp modNotesTx">
        <pc:chgData name="Idan Yaniv" userId="1e0c8990-4f86-4a8c-b1fa-9def9a4f1d7c" providerId="ADAL" clId="{5B97C74E-ED8F-48B0-9425-857CB00F3DA4}" dt="2019-03-05T17:38:46.209" v="10" actId="6549"/>
        <pc:sldMkLst>
          <pc:docMk/>
          <pc:sldMk cId="4032145315" sldId="295"/>
        </pc:sldMkLst>
        <pc:spChg chg="mod">
          <ac:chgData name="Idan Yaniv" userId="1e0c8990-4f86-4a8c-b1fa-9def9a4f1d7c" providerId="ADAL" clId="{5B97C74E-ED8F-48B0-9425-857CB00F3DA4}" dt="2019-03-05T17:38:29.893" v="9" actId="20577"/>
          <ac:spMkLst>
            <pc:docMk/>
            <pc:sldMk cId="4032145315" sldId="295"/>
            <ac:spMk id="325635" creationId="{00000000-0000-0000-0000-000000000000}"/>
          </ac:spMkLst>
        </pc:spChg>
      </pc:sldChg>
    </pc:docChg>
  </pc:docChgLst>
  <pc:docChgLst>
    <pc:chgData name="Idan Yaniv" userId="1e0c8990-4f86-4a8c-b1fa-9def9a4f1d7c" providerId="ADAL" clId="{C7F1B725-126E-4C06-80CD-A70C3138D0A5}"/>
  </pc:docChgLst>
  <pc:docChgLst>
    <pc:chgData name="Idan Yaniv" userId="1e0c8990-4f86-4a8c-b1fa-9def9a4f1d7c" providerId="ADAL" clId="{3D463B07-3E1B-4F99-AFE6-7D510188DC02}"/>
  </pc:docChgLst>
  <pc:docChgLst>
    <pc:chgData name="Idan Yaniv" userId="S::idanyani@campus.technion.ac.il::1e0c8990-4f86-4a8c-b1fa-9def9a4f1d7c" providerId="AD" clId="Web-{94E3AC9D-6995-1AA8-2716-29C6FEF849D7}"/>
    <pc:docChg chg="modSld">
      <pc:chgData name="Idan Yaniv" userId="S::idanyani@campus.technion.ac.il::1e0c8990-4f86-4a8c-b1fa-9def9a4f1d7c" providerId="AD" clId="Web-{94E3AC9D-6995-1AA8-2716-29C6FEF849D7}" dt="2019-03-05T17:07:14.776" v="31" actId="20577"/>
      <pc:docMkLst>
        <pc:docMk/>
      </pc:docMkLst>
      <pc:sldChg chg="modSp">
        <pc:chgData name="Idan Yaniv" userId="S::idanyani@campus.technion.ac.il::1e0c8990-4f86-4a8c-b1fa-9def9a4f1d7c" providerId="AD" clId="Web-{94E3AC9D-6995-1AA8-2716-29C6FEF849D7}" dt="2019-03-05T17:07:14.730" v="30" actId="20577"/>
        <pc:sldMkLst>
          <pc:docMk/>
          <pc:sldMk cId="4032145315" sldId="295"/>
        </pc:sldMkLst>
        <pc:spChg chg="mod">
          <ac:chgData name="Idan Yaniv" userId="S::idanyani@campus.technion.ac.il::1e0c8990-4f86-4a8c-b1fa-9def9a4f1d7c" providerId="AD" clId="Web-{94E3AC9D-6995-1AA8-2716-29C6FEF849D7}" dt="2019-03-05T17:07:14.730" v="30" actId="20577"/>
          <ac:spMkLst>
            <pc:docMk/>
            <pc:sldMk cId="4032145315" sldId="295"/>
            <ac:spMk id="325635" creationId="{00000000-0000-0000-0000-000000000000}"/>
          </ac:spMkLst>
        </pc:spChg>
      </pc:sldChg>
    </pc:docChg>
  </pc:docChgLst>
  <pc:docChgLst>
    <pc:chgData name="Idan Yaniv" userId="1e0c8990-4f86-4a8c-b1fa-9def9a4f1d7c" providerId="ADAL" clId="{DE2C6D61-B22F-45FA-A07D-83304D43DBFB}"/>
  </pc:docChgLst>
  <pc:docChgLst>
    <pc:chgData name="Mohammed Dabbah" userId="5c0605b3-ceb7-4bf1-8f8d-c2cc9722aea1" providerId="ADAL" clId="{511225FA-FB32-4701-A1F5-792E847F1200}"/>
    <pc:docChg chg="undo custSel modSld">
      <pc:chgData name="Mohammed Dabbah" userId="5c0605b3-ceb7-4bf1-8f8d-c2cc9722aea1" providerId="ADAL" clId="{511225FA-FB32-4701-A1F5-792E847F1200}" dt="2019-05-13T10:39:50.684" v="611" actId="20577"/>
      <pc:docMkLst>
        <pc:docMk/>
      </pc:docMkLst>
      <pc:sldChg chg="modSp">
        <pc:chgData name="Mohammed Dabbah" userId="5c0605b3-ceb7-4bf1-8f8d-c2cc9722aea1" providerId="ADAL" clId="{511225FA-FB32-4701-A1F5-792E847F1200}" dt="2019-05-12T22:14:01.348" v="425" actId="113"/>
        <pc:sldMkLst>
          <pc:docMk/>
          <pc:sldMk cId="576141772" sldId="274"/>
        </pc:sldMkLst>
        <pc:spChg chg="mod">
          <ac:chgData name="Mohammed Dabbah" userId="5c0605b3-ceb7-4bf1-8f8d-c2cc9722aea1" providerId="ADAL" clId="{511225FA-FB32-4701-A1F5-792E847F1200}" dt="2019-05-12T22:14:01.348" v="425" actId="113"/>
          <ac:spMkLst>
            <pc:docMk/>
            <pc:sldMk cId="576141772" sldId="274"/>
            <ac:spMk id="356355" creationId="{75EFBBCA-3B3B-47A8-B67E-CD748ED55D8A}"/>
          </ac:spMkLst>
        </pc:spChg>
      </pc:sldChg>
      <pc:sldChg chg="modSp modNotesTx">
        <pc:chgData name="Mohammed Dabbah" userId="5c0605b3-ceb7-4bf1-8f8d-c2cc9722aea1" providerId="ADAL" clId="{511225FA-FB32-4701-A1F5-792E847F1200}" dt="2019-05-12T19:45:22.072" v="90" actId="20577"/>
        <pc:sldMkLst>
          <pc:docMk/>
          <pc:sldMk cId="3095730883" sldId="301"/>
        </pc:sldMkLst>
        <pc:spChg chg="mod">
          <ac:chgData name="Mohammed Dabbah" userId="5c0605b3-ceb7-4bf1-8f8d-c2cc9722aea1" providerId="ADAL" clId="{511225FA-FB32-4701-A1F5-792E847F1200}" dt="2019-05-12T19:44:26.044" v="0" actId="20577"/>
          <ac:spMkLst>
            <pc:docMk/>
            <pc:sldMk cId="3095730883" sldId="301"/>
            <ac:spMk id="3" creationId="{00000000-0000-0000-0000-000000000000}"/>
          </ac:spMkLst>
        </pc:spChg>
      </pc:sldChg>
      <pc:sldChg chg="modNotesTx">
        <pc:chgData name="Mohammed Dabbah" userId="5c0605b3-ceb7-4bf1-8f8d-c2cc9722aea1" providerId="ADAL" clId="{511225FA-FB32-4701-A1F5-792E847F1200}" dt="2019-05-12T21:50:58.778" v="386" actId="313"/>
        <pc:sldMkLst>
          <pc:docMk/>
          <pc:sldMk cId="4149375563" sldId="321"/>
        </pc:sldMkLst>
      </pc:sldChg>
      <pc:sldChg chg="modSp">
        <pc:chgData name="Mohammed Dabbah" userId="5c0605b3-ceb7-4bf1-8f8d-c2cc9722aea1" providerId="ADAL" clId="{511225FA-FB32-4701-A1F5-792E847F1200}" dt="2019-05-12T22:34:50.461" v="454" actId="108"/>
        <pc:sldMkLst>
          <pc:docMk/>
          <pc:sldMk cId="1409949666" sldId="336"/>
        </pc:sldMkLst>
        <pc:spChg chg="mod">
          <ac:chgData name="Mohammed Dabbah" userId="5c0605b3-ceb7-4bf1-8f8d-c2cc9722aea1" providerId="ADAL" clId="{511225FA-FB32-4701-A1F5-792E847F1200}" dt="2019-05-12T22:34:50.461" v="454" actId="108"/>
          <ac:spMkLst>
            <pc:docMk/>
            <pc:sldMk cId="1409949666" sldId="336"/>
            <ac:spMk id="3" creationId="{598AC9F8-9229-427D-99B3-E2C84C65FBE3}"/>
          </ac:spMkLst>
        </pc:spChg>
      </pc:sldChg>
      <pc:sldChg chg="modSp modAnim">
        <pc:chgData name="Mohammed Dabbah" userId="5c0605b3-ceb7-4bf1-8f8d-c2cc9722aea1" providerId="ADAL" clId="{511225FA-FB32-4701-A1F5-792E847F1200}" dt="2019-05-12T22:36:29.210" v="472" actId="255"/>
        <pc:sldMkLst>
          <pc:docMk/>
          <pc:sldMk cId="510821308" sldId="344"/>
        </pc:sldMkLst>
        <pc:spChg chg="mod">
          <ac:chgData name="Mohammed Dabbah" userId="5c0605b3-ceb7-4bf1-8f8d-c2cc9722aea1" providerId="ADAL" clId="{511225FA-FB32-4701-A1F5-792E847F1200}" dt="2019-05-12T22:35:51.239" v="469" actId="14100"/>
          <ac:spMkLst>
            <pc:docMk/>
            <pc:sldMk cId="510821308" sldId="344"/>
            <ac:spMk id="3" creationId="{598AC9F8-9229-427D-99B3-E2C84C65FBE3}"/>
          </ac:spMkLst>
        </pc:spChg>
        <pc:spChg chg="mod">
          <ac:chgData name="Mohammed Dabbah" userId="5c0605b3-ceb7-4bf1-8f8d-c2cc9722aea1" providerId="ADAL" clId="{511225FA-FB32-4701-A1F5-792E847F1200}" dt="2019-05-12T22:36:29.210" v="472" actId="255"/>
          <ac:spMkLst>
            <pc:docMk/>
            <pc:sldMk cId="510821308" sldId="344"/>
            <ac:spMk id="4" creationId="{778AC48C-4C6F-4C32-AEFB-98DC36CDC633}"/>
          </ac:spMkLst>
        </pc:spChg>
      </pc:sldChg>
      <pc:sldChg chg="modNotesTx">
        <pc:chgData name="Mohammed Dabbah" userId="5c0605b3-ceb7-4bf1-8f8d-c2cc9722aea1" providerId="ADAL" clId="{511225FA-FB32-4701-A1F5-792E847F1200}" dt="2019-05-12T21:40:08.949" v="252" actId="113"/>
        <pc:sldMkLst>
          <pc:docMk/>
          <pc:sldMk cId="3178096966" sldId="367"/>
        </pc:sldMkLst>
      </pc:sldChg>
      <pc:sldChg chg="modSp modAnim">
        <pc:chgData name="Mohammed Dabbah" userId="5c0605b3-ceb7-4bf1-8f8d-c2cc9722aea1" providerId="ADAL" clId="{511225FA-FB32-4701-A1F5-792E847F1200}" dt="2019-05-12T22:06:15.866" v="421" actId="20578"/>
        <pc:sldMkLst>
          <pc:docMk/>
          <pc:sldMk cId="1148275801" sldId="369"/>
        </pc:sldMkLst>
        <pc:spChg chg="mod">
          <ac:chgData name="Mohammed Dabbah" userId="5c0605b3-ceb7-4bf1-8f8d-c2cc9722aea1" providerId="ADAL" clId="{511225FA-FB32-4701-A1F5-792E847F1200}" dt="2019-05-12T22:02:19.586" v="405" actId="20577"/>
          <ac:spMkLst>
            <pc:docMk/>
            <pc:sldMk cId="1148275801" sldId="369"/>
            <ac:spMk id="9" creationId="{8C3855FA-ECDF-4E88-B4FD-944936B9B150}"/>
          </ac:spMkLst>
        </pc:spChg>
        <pc:spChg chg="mod">
          <ac:chgData name="Mohammed Dabbah" userId="5c0605b3-ceb7-4bf1-8f8d-c2cc9722aea1" providerId="ADAL" clId="{511225FA-FB32-4701-A1F5-792E847F1200}" dt="2019-05-12T22:06:11.817" v="416"/>
          <ac:spMkLst>
            <pc:docMk/>
            <pc:sldMk cId="1148275801" sldId="369"/>
            <ac:spMk id="10" creationId="{98F976E3-41DB-47E1-94A6-66F0C279C9AC}"/>
          </ac:spMkLst>
        </pc:spChg>
      </pc:sldChg>
      <pc:sldChg chg="modNotesTx">
        <pc:chgData name="Mohammed Dabbah" userId="5c0605b3-ceb7-4bf1-8f8d-c2cc9722aea1" providerId="ADAL" clId="{511225FA-FB32-4701-A1F5-792E847F1200}" dt="2019-05-13T10:39:50.684" v="611" actId="20577"/>
        <pc:sldMkLst>
          <pc:docMk/>
          <pc:sldMk cId="2868942961" sldId="372"/>
        </pc:sldMkLst>
      </pc:sldChg>
      <pc:sldChg chg="modSp">
        <pc:chgData name="Mohammed Dabbah" userId="5c0605b3-ceb7-4bf1-8f8d-c2cc9722aea1" providerId="ADAL" clId="{511225FA-FB32-4701-A1F5-792E847F1200}" dt="2019-05-12T21:06:20.777" v="97" actId="20577"/>
        <pc:sldMkLst>
          <pc:docMk/>
          <pc:sldMk cId="3208162970" sldId="380"/>
        </pc:sldMkLst>
        <pc:spChg chg="mod">
          <ac:chgData name="Mohammed Dabbah" userId="5c0605b3-ceb7-4bf1-8f8d-c2cc9722aea1" providerId="ADAL" clId="{511225FA-FB32-4701-A1F5-792E847F1200}" dt="2019-05-12T21:06:20.777" v="97" actId="20577"/>
          <ac:spMkLst>
            <pc:docMk/>
            <pc:sldMk cId="3208162970" sldId="380"/>
            <ac:spMk id="10" creationId="{00000000-0000-0000-0000-000000000000}"/>
          </ac:spMkLst>
        </pc:spChg>
      </pc:sldChg>
      <pc:sldChg chg="modAnim">
        <pc:chgData name="Mohammed Dabbah" userId="5c0605b3-ceb7-4bf1-8f8d-c2cc9722aea1" providerId="ADAL" clId="{511225FA-FB32-4701-A1F5-792E847F1200}" dt="2019-05-12T21:53:59.752" v="387"/>
        <pc:sldMkLst>
          <pc:docMk/>
          <pc:sldMk cId="1131756656" sldId="38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10.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5/28/2019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208702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utex"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stackoverflow.com/questions/45764378/how-are-threads-processes-parked-and-woken-in-linux-prior-to-futex"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 כן משתמשים בחוטים בגרעין, למשל תהליך </a:t>
            </a:r>
            <a:r>
              <a:rPr lang="en-US"/>
              <a:t>idle</a:t>
            </a:r>
            <a:r>
              <a:rPr lang="he-IL"/>
              <a:t> יש לו כמה חוטים כמו שהזכרנו בתרגול 2.</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2</a:t>
            </a:fld>
            <a:endParaRPr lang="en-US"/>
          </a:p>
        </p:txBody>
      </p:sp>
    </p:spTree>
    <p:extLst>
      <p:ext uri="{BB962C8B-B14F-4D97-AF65-F5344CB8AC3E}">
        <p14:creationId xmlns:p14="http://schemas.microsoft.com/office/powerpoint/2010/main" val="260619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t>תשובה:</a:t>
            </a:r>
            <a:r>
              <a:rPr lang="he-IL" sz="1200" baseline="0"/>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baseline="0"/>
              <a:t>דרך 1:</a:t>
            </a:r>
            <a:r>
              <a:rPr lang="en-US" sz="1200" b="0" baseline="0"/>
              <a:t> </a:t>
            </a:r>
            <a:r>
              <a:rPr lang="he-IL" sz="1200" b="0" baseline="0"/>
              <a:t>ע"י הוכחה פורמלית של הנכונות – מסובך, לא תמיד ניתן.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baseline="0"/>
              <a:t>דרך 2:</a:t>
            </a:r>
            <a:r>
              <a:rPr lang="en-US" sz="1200" b="0" baseline="0"/>
              <a:t> </a:t>
            </a:r>
            <a:r>
              <a:rPr lang="he-IL" sz="1200" b="0" baseline="0"/>
              <a:t>הדרך ההנדסית:</a:t>
            </a:r>
            <a:r>
              <a:rPr lang="en-US" sz="1200" b="0" baseline="0"/>
              <a:t> </a:t>
            </a:r>
            <a:r>
              <a:rPr lang="he-IL" sz="1200" b="0" baseline="0"/>
              <a:t> טסטים רבים המורצים מיליוני פעמים ובודקים האם ההפרדה ההדדית נשברת מתישהו. </a:t>
            </a:r>
            <a:r>
              <a:rPr lang="en-US" sz="1200"/>
              <a:t/>
            </a:r>
            <a:br>
              <a:rPr lang="en-US" sz="1200"/>
            </a:br>
            <a:r>
              <a:rPr lang="he-IL" sz="1200"/>
              <a:t>שאלה: האם ניתן להוציא את </a:t>
            </a:r>
            <a:r>
              <a:rPr lang="en-US" sz="1200"/>
              <a:t>signal</a:t>
            </a:r>
            <a:r>
              <a:rPr lang="he-IL" sz="1200"/>
              <a:t> מחוץ לנעילה?</a:t>
            </a:r>
            <a:endParaRPr lang="he-IL"/>
          </a:p>
          <a:p>
            <a:pPr algn="r" rtl="1"/>
            <a:r>
              <a:rPr lang="he-IL"/>
              <a:t>תשובה:</a:t>
            </a:r>
            <a:r>
              <a:rPr lang="en-US"/>
              <a:t> </a:t>
            </a:r>
            <a:r>
              <a:rPr lang="he-IL"/>
              <a:t>כן, ניתן לקרוא ל-</a:t>
            </a:r>
            <a:r>
              <a:rPr lang="en-US"/>
              <a:t>signal()</a:t>
            </a:r>
            <a:r>
              <a:rPr lang="he-IL"/>
              <a:t> גם מחוץ לקטע הקריטי והקוד עדיין יעבוד כשורה.</a:t>
            </a:r>
          </a:p>
          <a:p>
            <a:pPr algn="r" rtl="1"/>
            <a:r>
              <a:rPr lang="he-IL" b="1"/>
              <a:t>אבל מבחינת ביצועים עדיף לקרוא ל-</a:t>
            </a:r>
            <a:r>
              <a:rPr lang="en-US" b="1"/>
              <a:t>signal()</a:t>
            </a:r>
            <a:r>
              <a:rPr lang="he-IL" b="1"/>
              <a:t> בתוך הקטע הקריטי, כי אין טעם לשחרר את המנעול לפני שהערנו את החוט השני שממתין לתנאי.</a:t>
            </a:r>
          </a:p>
        </p:txBody>
      </p:sp>
      <p:sp>
        <p:nvSpPr>
          <p:cNvPr id="4" name="Slide Number Placeholder 3"/>
          <p:cNvSpPr>
            <a:spLocks noGrp="1"/>
          </p:cNvSpPr>
          <p:nvPr>
            <p:ph type="sldNum" sz="quarter" idx="10"/>
          </p:nvPr>
        </p:nvSpPr>
        <p:spPr/>
        <p:txBody>
          <a:bodyPr/>
          <a:lstStyle/>
          <a:p>
            <a:fld id="{94525A9A-2399-4ACF-975E-77FD324B061A}" type="slidenum">
              <a:rPr lang="en-US" smtClean="0"/>
              <a:t>18</a:t>
            </a:fld>
            <a:endParaRPr lang="en-US"/>
          </a:p>
        </p:txBody>
      </p:sp>
    </p:spTree>
    <p:extLst>
      <p:ext uri="{BB962C8B-B14F-4D97-AF65-F5344CB8AC3E}">
        <p14:creationId xmlns:p14="http://schemas.microsoft.com/office/powerpoint/2010/main" val="363889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19</a:t>
            </a:fld>
            <a:endParaRPr lang="en-US"/>
          </a:p>
        </p:txBody>
      </p:sp>
    </p:spTree>
    <p:extLst>
      <p:ext uri="{BB962C8B-B14F-4D97-AF65-F5344CB8AC3E}">
        <p14:creationId xmlns:p14="http://schemas.microsoft.com/office/powerpoint/2010/main" val="2207269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זהו מימוש לפי </a:t>
            </a:r>
            <a:r>
              <a:rPr lang="he-IL" altLang="en-US" err="1"/>
              <a:t>סמנטיקת</a:t>
            </a:r>
            <a:r>
              <a:rPr lang="he-IL" altLang="en-US"/>
              <a:t> </a:t>
            </a:r>
            <a:r>
              <a:rPr lang="en-US" altLang="en-US"/>
              <a:t>Mesa</a:t>
            </a:r>
            <a:r>
              <a:rPr lang="he-IL" altLang="en-US"/>
              <a:t>. בהמשך נראה גם את </a:t>
            </a:r>
            <a:r>
              <a:rPr lang="he-IL" altLang="en-US" err="1"/>
              <a:t>סמנטיקת</a:t>
            </a:r>
            <a:r>
              <a:rPr lang="he-IL" altLang="en-US"/>
              <a:t> </a:t>
            </a:r>
            <a:r>
              <a:rPr lang="en-US" altLang="en-US"/>
              <a:t>Hoare</a:t>
            </a:r>
            <a:r>
              <a:rPr lang="he-IL" altLang="en-US"/>
              <a:t>.</a:t>
            </a:r>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628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t>הבעיה במימוש הזה היא שלא משתמשים במשתנה מצב (כמו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baseline="0"/>
              <a:t> במימוש התקין).</a:t>
            </a:r>
            <a:endParaRPr lang="he-IL" sz="1200"/>
          </a:p>
        </p:txBody>
      </p:sp>
      <p:sp>
        <p:nvSpPr>
          <p:cNvPr id="4" name="Slide Number Placeholder 3"/>
          <p:cNvSpPr>
            <a:spLocks noGrp="1"/>
          </p:cNvSpPr>
          <p:nvPr>
            <p:ph type="sldNum" sz="quarter" idx="10"/>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786700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a:t>הבעיה במימוש הזה היא גישה לא מוגנת למשתנה המשותף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a:t>. לכן יש לעדכן אותו רק תחת נעילה של</a:t>
            </a:r>
            <a:r>
              <a:rPr lang="he-IL" sz="1200" baseline="0"/>
              <a:t> ה-</a:t>
            </a:r>
            <a:r>
              <a:rPr lang="en-US" sz="1200" baseline="0" err="1"/>
              <a:t>mutex</a:t>
            </a:r>
            <a:r>
              <a:rPr lang="he-IL" sz="1200"/>
              <a:t>.</a:t>
            </a:r>
          </a:p>
        </p:txBody>
      </p:sp>
      <p:sp>
        <p:nvSpPr>
          <p:cNvPr id="4" name="Slide Number Placeholder 3"/>
          <p:cNvSpPr>
            <a:spLocks noGrp="1"/>
          </p:cNvSpPr>
          <p:nvPr>
            <p:ph type="sldNum" sz="quarter" idx="10"/>
          </p:nvPr>
        </p:nvSpPr>
        <p:spPr/>
        <p:txBody>
          <a:bodyPr/>
          <a:lstStyle/>
          <a:p>
            <a:fld id="{94525A9A-2399-4ACF-975E-77FD324B061A}" type="slidenum">
              <a:rPr lang="en-US" smtClean="0"/>
              <a:t>24</a:t>
            </a:fld>
            <a:endParaRPr lang="en-US"/>
          </a:p>
        </p:txBody>
      </p:sp>
    </p:spTree>
    <p:extLst>
      <p:ext uri="{BB962C8B-B14F-4D97-AF65-F5344CB8AC3E}">
        <p14:creationId xmlns:p14="http://schemas.microsoft.com/office/powerpoint/2010/main" val="2269143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a:t>זאת</a:t>
            </a:r>
            <a:r>
              <a:rPr lang="he-IL" sz="1200" baseline="0"/>
              <a:t> אחת הטעויות הנפוצות של סטודנטים: שליחת הסיגנל בלולאה כדי שלא ילך לאיבוד.</a:t>
            </a:r>
            <a:r>
              <a:rPr lang="en-US" sz="1200" baseline="0"/>
              <a:t/>
            </a:r>
            <a:br>
              <a:rPr lang="en-US" sz="1200" baseline="0"/>
            </a:br>
            <a:endParaRPr lang="he-IL" sz="1200"/>
          </a:p>
        </p:txBody>
      </p:sp>
      <p:sp>
        <p:nvSpPr>
          <p:cNvPr id="4" name="Slide Number Placeholder 3"/>
          <p:cNvSpPr>
            <a:spLocks noGrp="1"/>
          </p:cNvSpPr>
          <p:nvPr>
            <p:ph type="sldNum" sz="quarter" idx="10"/>
          </p:nvPr>
        </p:nvSpPr>
        <p:spPr/>
        <p:txBody>
          <a:bodyPr/>
          <a:lstStyle/>
          <a:p>
            <a:fld id="{94525A9A-2399-4ACF-975E-77FD324B061A}" type="slidenum">
              <a:rPr lang="en-US" smtClean="0"/>
              <a:t>25</a:t>
            </a:fld>
            <a:endParaRPr lang="en-US"/>
          </a:p>
        </p:txBody>
      </p:sp>
    </p:spTree>
    <p:extLst>
      <p:ext uri="{BB962C8B-B14F-4D97-AF65-F5344CB8AC3E}">
        <p14:creationId xmlns:p14="http://schemas.microsoft.com/office/powerpoint/2010/main" val="1185460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baseline="0"/>
          </a:p>
        </p:txBody>
      </p:sp>
      <p:sp>
        <p:nvSpPr>
          <p:cNvPr id="4" name="Slide Number Placeholder 3"/>
          <p:cNvSpPr>
            <a:spLocks noGrp="1"/>
          </p:cNvSpPr>
          <p:nvPr>
            <p:ph type="sldNum" sz="quarter" idx="10"/>
          </p:nvPr>
        </p:nvSpPr>
        <p:spPr/>
        <p:txBody>
          <a:bodyPr/>
          <a:lstStyle/>
          <a:p>
            <a:fld id="{94525A9A-2399-4ACF-975E-77FD324B061A}" type="slidenum">
              <a:rPr lang="en-US" smtClean="0"/>
              <a:t>26</a:t>
            </a:fld>
            <a:endParaRPr lang="en-US"/>
          </a:p>
        </p:txBody>
      </p:sp>
    </p:spTree>
    <p:extLst>
      <p:ext uri="{BB962C8B-B14F-4D97-AF65-F5344CB8AC3E}">
        <p14:creationId xmlns:p14="http://schemas.microsoft.com/office/powerpoint/2010/main" val="1580501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27</a:t>
            </a:fld>
            <a:endParaRPr lang="en-US"/>
          </a:p>
        </p:txBody>
      </p:sp>
    </p:spTree>
    <p:extLst>
      <p:ext uri="{BB962C8B-B14F-4D97-AF65-F5344CB8AC3E}">
        <p14:creationId xmlns:p14="http://schemas.microsoft.com/office/powerpoint/2010/main" val="13464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53CA3-0639-488F-8C8D-DC4EB0147005}"/>
              </a:ext>
            </a:extLst>
          </p:cNvPr>
          <p:cNvSpPr>
            <a:spLocks noGrp="1" noChangeArrowheads="1"/>
          </p:cNvSpPr>
          <p:nvPr>
            <p:ph type="sldNum" sz="quarter" idx="5"/>
          </p:nvPr>
        </p:nvSpPr>
        <p:spPr>
          <a:ln/>
        </p:spPr>
        <p:txBody>
          <a:bodyPr/>
          <a:lstStyle/>
          <a:p>
            <a:fld id="{592D9453-19F8-49BB-BB28-29C23CA17EDF}" type="slidenum">
              <a:rPr lang="he-IL" altLang="en-US"/>
              <a:pPr/>
              <a:t>28</a:t>
            </a:fld>
            <a:endParaRPr lang="en-US" altLang="en-US"/>
          </a:p>
        </p:txBody>
      </p:sp>
      <p:sp>
        <p:nvSpPr>
          <p:cNvPr id="359426" name="Rectangle 2">
            <a:extLst>
              <a:ext uri="{FF2B5EF4-FFF2-40B4-BE49-F238E27FC236}">
                <a16:creationId xmlns:a16="http://schemas.microsoft.com/office/drawing/2014/main" id="{67519E12-0F12-403D-8A68-B2377E95A8AC}"/>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E5127CEE-CFE0-45D7-8DF8-16504DE372D6}"/>
              </a:ext>
            </a:extLst>
          </p:cNvPr>
          <p:cNvSpPr>
            <a:spLocks noGrp="1" noChangeArrowheads="1"/>
          </p:cNvSpPr>
          <p:nvPr>
            <p:ph type="body" idx="1"/>
          </p:nvPr>
        </p:nvSpPr>
        <p:spPr/>
        <p:txBody>
          <a:bodyPr/>
          <a:lstStyle/>
          <a:p>
            <a:pPr algn="r" rtl="1"/>
            <a:r>
              <a:rPr lang="he-IL" altLang="en-US"/>
              <a:t>שאלה</a:t>
            </a:r>
            <a:r>
              <a:rPr lang="en-US" altLang="en-US"/>
              <a:t>:</a:t>
            </a:r>
            <a:r>
              <a:rPr lang="he-IL" altLang="en-US" baseline="0"/>
              <a:t> </a:t>
            </a:r>
            <a:r>
              <a:rPr lang="he-IL" altLang="en-US"/>
              <a:t>האם הבעיה יכלה לקרות גם אם המנעול היה הוגן (כלומר, אם חוטים תופסים את המנעול לפי סדר הגעתם - </a:t>
            </a:r>
            <a:r>
              <a:rPr lang="en-US" altLang="en-US"/>
              <a:t>FIFO</a:t>
            </a:r>
            <a:r>
              <a:rPr lang="he-IL" altLang="en-US"/>
              <a:t>)?</a:t>
            </a:r>
          </a:p>
          <a:p>
            <a:pPr algn="r" rtl="1"/>
            <a:r>
              <a:rPr lang="he-IL" altLang="en-US" b="1"/>
              <a:t>תשובה: </a:t>
            </a:r>
            <a:r>
              <a:rPr lang="he-IL" altLang="en-US"/>
              <a:t>כן! אם </a:t>
            </a:r>
            <a:r>
              <a:rPr lang="en-US" altLang="en-US"/>
              <a:t>t3</a:t>
            </a:r>
            <a:r>
              <a:rPr lang="he-IL" altLang="en-US"/>
              <a:t> היה קורא ל-</a:t>
            </a:r>
            <a:r>
              <a:rPr lang="en-US" altLang="en-US"/>
              <a:t>dequeue()</a:t>
            </a:r>
            <a:r>
              <a:rPr lang="he-IL" altLang="en-US"/>
              <a:t> ומחכה למנעול לפני ש-</a:t>
            </a:r>
            <a:r>
              <a:rPr lang="en-US" altLang="en-US"/>
              <a:t>t2</a:t>
            </a:r>
            <a:r>
              <a:rPr lang="he-IL" altLang="en-US"/>
              <a:t> הגיע ל-</a:t>
            </a:r>
            <a:r>
              <a:rPr lang="en-US" altLang="en-US"/>
              <a:t>signal</a:t>
            </a:r>
            <a:r>
              <a:rPr lang="he-IL" altLang="en-US"/>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a:t>באופן עקרוני,</a:t>
            </a:r>
            <a:r>
              <a:rPr lang="he-IL" altLang="en-US" b="1" baseline="0"/>
              <a:t> ה-</a:t>
            </a:r>
            <a:r>
              <a:rPr lang="en-US" altLang="en-US" b="1" baseline="0"/>
              <a:t>while</a:t>
            </a:r>
            <a:r>
              <a:rPr lang="he-IL" altLang="en-US" b="1" baseline="0"/>
              <a:t> דרוש תמיד גם עקב תופעה של התעוררת פתאומית מהמתנה (</a:t>
            </a:r>
            <a:r>
              <a:rPr lang="en-US" altLang="en-US" b="1" baseline="0"/>
              <a:t>Spurious Wakeups</a:t>
            </a:r>
            <a:r>
              <a:rPr lang="he-IL" altLang="en-US" b="1" baseline="0"/>
              <a:t>) – מעבר לחומר הקורס.</a:t>
            </a:r>
          </a:p>
          <a:p>
            <a:pPr algn="r" rtl="1"/>
            <a:endParaRPr lang="en-US" altLang="en-US"/>
          </a:p>
        </p:txBody>
      </p:sp>
    </p:spTree>
    <p:extLst>
      <p:ext uri="{BB962C8B-B14F-4D97-AF65-F5344CB8AC3E}">
        <p14:creationId xmlns:p14="http://schemas.microsoft.com/office/powerpoint/2010/main" val="255944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a:solidFill>
                  <a:schemeClr val="tx1"/>
                </a:solidFill>
                <a:effectLst/>
                <a:latin typeface="+mn-lt"/>
                <a:ea typeface="+mn-ea"/>
                <a:cs typeface="+mn-cs"/>
              </a:rPr>
              <a:t>דייקסטרה (ממציא הסמפור) היה הולנדי, ובהולנדית סמפור זה "האיש שמכוון את הספינות בים".</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30</a:t>
            </a:fld>
            <a:endParaRPr lang="en-US"/>
          </a:p>
        </p:txBody>
      </p:sp>
    </p:spTree>
    <p:extLst>
      <p:ext uri="{BB962C8B-B14F-4D97-AF65-F5344CB8AC3E}">
        <p14:creationId xmlns:p14="http://schemas.microsoft.com/office/powerpoint/2010/main" val="263237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Question: How are the </a:t>
            </a:r>
            <a:r>
              <a:rPr lang="en-US" sz="1200" kern="1200" err="1">
                <a:solidFill>
                  <a:schemeClr val="tx1"/>
                </a:solidFill>
                <a:effectLst/>
                <a:latin typeface="+mn-lt"/>
                <a:ea typeface="+mn-ea"/>
                <a:cs typeface="+mn-cs"/>
              </a:rPr>
              <a:t>pthreads</a:t>
            </a:r>
            <a:r>
              <a:rPr lang="en-US" sz="1200" kern="1200">
                <a:solidFill>
                  <a:schemeClr val="tx1"/>
                </a:solidFill>
                <a:effectLst/>
                <a:latin typeface="+mn-lt"/>
                <a:ea typeface="+mn-ea"/>
                <a:cs typeface="+mn-cs"/>
              </a:rPr>
              <a:t> primitives (mutex, condition variables, …) implemented?</a:t>
            </a:r>
          </a:p>
          <a:p>
            <a:r>
              <a:rPr lang="en-US" sz="1200" kern="1200">
                <a:solidFill>
                  <a:schemeClr val="tx1"/>
                </a:solidFill>
                <a:effectLst/>
                <a:latin typeface="+mn-lt"/>
                <a:ea typeface="+mn-ea"/>
                <a:cs typeface="+mn-cs"/>
              </a:rPr>
              <a:t>Answer: </a:t>
            </a:r>
            <a:r>
              <a:rPr lang="en-US" sz="1200" kern="1200" err="1">
                <a:solidFill>
                  <a:schemeClr val="tx1"/>
                </a:solidFill>
                <a:effectLst/>
                <a:latin typeface="+mn-lt"/>
                <a:ea typeface="+mn-ea"/>
                <a:cs typeface="+mn-cs"/>
              </a:rPr>
              <a:t>LinuxThreads</a:t>
            </a:r>
            <a:r>
              <a:rPr lang="en-US" sz="1200" kern="1200">
                <a:solidFill>
                  <a:schemeClr val="tx1"/>
                </a:solidFill>
                <a:effectLst/>
                <a:latin typeface="+mn-lt"/>
                <a:ea typeface="+mn-ea"/>
                <a:cs typeface="+mn-cs"/>
              </a:rPr>
              <a:t> uses user-space signals (specifically SIGUSR1, SIGUSR2), whereas NPTL leverages the </a:t>
            </a:r>
            <a:r>
              <a:rPr lang="en-US" sz="1200" kern="1200" err="1">
                <a:solidFill>
                  <a:schemeClr val="tx1"/>
                </a:solidFill>
                <a:effectLst/>
                <a:latin typeface="+mn-lt"/>
                <a:ea typeface="+mn-ea"/>
                <a:cs typeface="+mn-cs"/>
              </a:rPr>
              <a:t>futex</a:t>
            </a:r>
            <a:r>
              <a:rPr lang="en-US" sz="1200" kern="1200">
                <a:solidFill>
                  <a:schemeClr val="tx1"/>
                </a:solidFill>
                <a:effectLst/>
                <a:latin typeface="+mn-lt"/>
                <a:ea typeface="+mn-ea"/>
                <a:cs typeface="+mn-cs"/>
              </a:rPr>
              <a:t> system call, which was added on kernel versions starting at 2.6 and allows processes to add/remove themselves to/from a kernel wait queue.</a:t>
            </a:r>
          </a:p>
          <a:p>
            <a:r>
              <a:rPr lang="en-US" sz="1200" kern="1200">
                <a:solidFill>
                  <a:schemeClr val="tx1"/>
                </a:solidFill>
                <a:effectLst/>
                <a:latin typeface="+mn-lt"/>
                <a:ea typeface="+mn-ea"/>
                <a:cs typeface="+mn-cs"/>
              </a:rPr>
              <a:t>Read more at:</a:t>
            </a:r>
          </a:p>
          <a:p>
            <a:r>
              <a:rPr lang="en-US" sz="1200" u="sng" kern="1200">
                <a:solidFill>
                  <a:schemeClr val="tx1"/>
                </a:solidFill>
                <a:effectLst/>
                <a:latin typeface="+mn-lt"/>
                <a:ea typeface="+mn-ea"/>
                <a:cs typeface="+mn-cs"/>
                <a:hlinkClick r:id="rId3"/>
              </a:rPr>
              <a:t>https://en.wikipedia.org/wiki/Futex</a:t>
            </a:r>
            <a:endParaRPr lang="en-US" sz="1200" kern="1200">
              <a:solidFill>
                <a:schemeClr val="tx1"/>
              </a:solidFill>
              <a:effectLst/>
              <a:latin typeface="+mn-lt"/>
              <a:ea typeface="+mn-ea"/>
              <a:cs typeface="+mn-cs"/>
            </a:endParaRPr>
          </a:p>
          <a:p>
            <a:r>
              <a:rPr lang="en-US" sz="1200" u="sng" kern="1200">
                <a:solidFill>
                  <a:schemeClr val="tx1"/>
                </a:solidFill>
                <a:effectLst/>
                <a:latin typeface="+mn-lt"/>
                <a:ea typeface="+mn-ea"/>
                <a:cs typeface="+mn-cs"/>
                <a:hlinkClick r:id="rId4"/>
              </a:rPr>
              <a:t>https://stackoverflow.com/questions/45764378/how-are-threads-processes-parked-and-woken-in-linux-prior-to-futex</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a:t>
            </a:fld>
            <a:endParaRPr lang="en-US"/>
          </a:p>
        </p:txBody>
      </p:sp>
    </p:spTree>
    <p:extLst>
      <p:ext uri="{BB962C8B-B14F-4D97-AF65-F5344CB8AC3E}">
        <p14:creationId xmlns:p14="http://schemas.microsoft.com/office/powerpoint/2010/main" val="194318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semaphore – It</a:t>
            </a:r>
            <a:r>
              <a:rPr lang="en-US" baseline="0"/>
              <a:t> holds “tokens”. Each token allows for one thread to enter </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31</a:t>
            </a:fld>
            <a:endParaRPr lang="en-US"/>
          </a:p>
        </p:txBody>
      </p:sp>
    </p:spTree>
    <p:extLst>
      <p:ext uri="{BB962C8B-B14F-4D97-AF65-F5344CB8AC3E}">
        <p14:creationId xmlns:p14="http://schemas.microsoft.com/office/powerpoint/2010/main" val="1606594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הערה: בהרצאה </a:t>
            </a:r>
            <a:r>
              <a:rPr lang="he-IL" err="1"/>
              <a:t>סמפור</a:t>
            </a:r>
            <a:r>
              <a:rPr lang="he-IL" baseline="0"/>
              <a:t> מוגדר אחרת, כאשר </a:t>
            </a:r>
            <a:r>
              <a:rPr lang="he-IL" altLang="en-US"/>
              <a:t>המונה יכול לקטון גם מתחת ל-0.</a:t>
            </a:r>
          </a:p>
          <a:p>
            <a:pPr marL="0" indent="0" algn="r" rtl="1">
              <a:buNone/>
            </a:pPr>
            <a:r>
              <a:rPr lang="he-IL"/>
              <a:t>כמו כן, פעולת </a:t>
            </a:r>
            <a:r>
              <a:rPr lang="en-US"/>
              <a:t>post()</a:t>
            </a:r>
            <a:r>
              <a:rPr lang="he-IL" baseline="0"/>
              <a:t> נקראת </a:t>
            </a:r>
            <a:r>
              <a:rPr lang="en-US" baseline="0"/>
              <a:t>signal()</a:t>
            </a:r>
            <a:r>
              <a:rPr lang="he-IL" baseline="0"/>
              <a:t>.</a:t>
            </a:r>
            <a:r>
              <a:rPr lang="en-US" baseline="0"/>
              <a:t/>
            </a:r>
            <a:br>
              <a:rPr lang="en-US" baseline="0"/>
            </a:br>
            <a:r>
              <a:rPr lang="he-IL" baseline="0"/>
              <a:t>פונקציה נוספת שלא נכללה פה:</a:t>
            </a:r>
            <a:r>
              <a:rPr lang="en-US" baseline="0"/>
              <a:t/>
            </a:r>
            <a:br>
              <a:rPr lang="en-US" baseline="0"/>
            </a:b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sem_trywait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pPr algn="r" rtl="1"/>
            <a:r>
              <a:rPr lang="he-IL" altLang="en-US"/>
              <a:t>גרסה לא-חוסמת של </a:t>
            </a:r>
            <a:r>
              <a:rPr lang="en-US" altLang="en-US"/>
              <a:t>wait</a:t>
            </a:r>
            <a:r>
              <a:rPr lang="he-IL" altLang="en-US"/>
              <a:t>. אם המונה של </a:t>
            </a:r>
            <a:r>
              <a:rPr lang="he-IL" altLang="en-US" err="1"/>
              <a:t>הסמפור</a:t>
            </a:r>
            <a:r>
              <a:rPr lang="he-IL" altLang="en-US"/>
              <a:t> אינו גדול מ-0, חוזרת מיד ונכשלת.</a:t>
            </a:r>
            <a:endParaRPr lang="en-US" altLang="en-US"/>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32</a:t>
            </a:fld>
            <a:endParaRPr lang="en-US"/>
          </a:p>
        </p:txBody>
      </p:sp>
    </p:spTree>
    <p:extLst>
      <p:ext uri="{BB962C8B-B14F-4D97-AF65-F5344CB8AC3E}">
        <p14:creationId xmlns:p14="http://schemas.microsoft.com/office/powerpoint/2010/main" val="2516319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37</a:t>
            </a:fld>
            <a:endParaRPr lang="en-US"/>
          </a:p>
        </p:txBody>
      </p:sp>
    </p:spTree>
    <p:extLst>
      <p:ext uri="{BB962C8B-B14F-4D97-AF65-F5344CB8AC3E}">
        <p14:creationId xmlns:p14="http://schemas.microsoft.com/office/powerpoint/2010/main" val="2625740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39</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3494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41</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8500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תשובה:</a:t>
            </a:r>
            <a:r>
              <a:rPr lang="he-IL" baseline="0"/>
              <a:t> </a:t>
            </a:r>
            <a:r>
              <a:rPr lang="he-IL" altLang="en-US" sz="1200">
                <a:solidFill>
                  <a:schemeClr val="tx1"/>
                </a:solidFill>
              </a:rPr>
              <a:t>צריך לבדוק את התנאי גם לאחר </a:t>
            </a:r>
            <a:r>
              <a:rPr lang="en-US" altLang="en-US" sz="1200">
                <a:solidFill>
                  <a:schemeClr val="tx1"/>
                </a:solidFill>
              </a:rPr>
              <a:t>wait()</a:t>
            </a:r>
            <a:r>
              <a:rPr lang="he-IL" altLang="en-US" sz="1200" baseline="0">
                <a:solidFill>
                  <a:schemeClr val="tx1"/>
                </a:solidFill>
              </a:rPr>
              <a:t> כפי שראינו קודם.</a:t>
            </a: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2507939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תשובה 1#:</a:t>
            </a:r>
            <a:r>
              <a:rPr lang="he-IL" baseline="0"/>
              <a:t> לא, אין צורך ב-</a:t>
            </a:r>
            <a:r>
              <a:rPr lang="en-US" baseline="0"/>
              <a:t>if</a:t>
            </a:r>
            <a:r>
              <a:rPr lang="he-IL" baseline="0"/>
              <a:t> כי התנאי בהכרח מתקיים.</a:t>
            </a:r>
            <a:endParaRPr lang="he-IL"/>
          </a:p>
          <a:p>
            <a:pPr algn="r" rtl="1"/>
            <a:r>
              <a:rPr lang="he-IL"/>
              <a:t>תשובה</a:t>
            </a:r>
            <a:r>
              <a:rPr lang="he-IL" baseline="0"/>
              <a:t> 2#</a:t>
            </a:r>
            <a:r>
              <a:rPr lang="he-IL"/>
              <a:t>: כי לפי ההגדרה רק כותב אחד יכול להיות בקטע הקריטי. אם נעיר את כולם, לכל היותר כותב אחד יתקדם והשאר יחזרו להמתין.</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4104720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הערה לגבי שתי הנקודות האחרונות: הניסוח לא מספיק ברור, כי המינוח "הגיע אחרי"</a:t>
            </a:r>
            <a:r>
              <a:rPr lang="en-US"/>
              <a:t> </a:t>
            </a:r>
            <a:r>
              <a:rPr lang="he-IL"/>
              <a:t>לא מוגדר חד-משמעית.</a:t>
            </a:r>
          </a:p>
          <a:p>
            <a:pPr algn="r" rtl="1"/>
            <a:r>
              <a:rPr lang="he-IL"/>
              <a:t>הניסוח המדויק הוא כפי שהוגדר בתחילת השאלה, כלומר אם יש גם קוראים ממתינים וגם כותבים ממתינים, אז הכותבים מקבלים עדיפות.</a:t>
            </a:r>
          </a:p>
          <a:p>
            <a:pPr algn="r" rtl="1"/>
            <a:r>
              <a:rPr lang="he-IL"/>
              <a:t>לדוגמה: נניח כי כרגע יש כותב יחיד שסיים את </a:t>
            </a:r>
            <a:r>
              <a:rPr lang="en-US" err="1"/>
              <a:t>write_lock</a:t>
            </a:r>
            <a:r>
              <a:rPr lang="en-US"/>
              <a:t>()</a:t>
            </a:r>
            <a:r>
              <a:rPr lang="he-IL"/>
              <a:t>, אבל עוד לא התחיל את </a:t>
            </a:r>
            <a:r>
              <a:rPr lang="en-US" err="1"/>
              <a:t>write_unlock</a:t>
            </a:r>
            <a:r>
              <a:rPr lang="en-US"/>
              <a:t>()</a:t>
            </a:r>
            <a:r>
              <a:rPr lang="he-IL"/>
              <a:t>.</a:t>
            </a:r>
          </a:p>
          <a:p>
            <a:pPr algn="r" rtl="1"/>
            <a:r>
              <a:rPr lang="he-IL"/>
              <a:t>כעת הגיע קורא ויצא להמתנה ב-</a:t>
            </a:r>
            <a:r>
              <a:rPr lang="en-US" err="1"/>
              <a:t>read_lock</a:t>
            </a:r>
            <a:r>
              <a:rPr lang="en-US"/>
              <a:t>()</a:t>
            </a:r>
            <a:r>
              <a:rPr lang="he-IL"/>
              <a:t>. לאחר מכן הגיע כותב נוסף וגם יצא להמתנה ב-</a:t>
            </a:r>
            <a:r>
              <a:rPr lang="en-US" err="1"/>
              <a:t>write_lock</a:t>
            </a:r>
            <a:r>
              <a:rPr lang="en-US"/>
              <a:t>()</a:t>
            </a:r>
            <a:r>
              <a:rPr lang="he-IL"/>
              <a:t>.</a:t>
            </a:r>
          </a:p>
          <a:p>
            <a:pPr algn="r" rtl="1"/>
            <a:r>
              <a:rPr lang="he-IL"/>
              <a:t>לאחר שהכותב הראשון יעזוב, נרצה שהכותב השני ייכנס למרות שהוא הגיע אחרי הקורא.</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47</a:t>
            </a:fld>
            <a:endParaRPr lang="en-US"/>
          </a:p>
        </p:txBody>
      </p:sp>
    </p:spTree>
    <p:extLst>
      <p:ext uri="{BB962C8B-B14F-4D97-AF65-F5344CB8AC3E}">
        <p14:creationId xmlns:p14="http://schemas.microsoft.com/office/powerpoint/2010/main" val="2250873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1570736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52</a:t>
            </a:fld>
            <a:endParaRPr lang="en-US"/>
          </a:p>
        </p:txBody>
      </p:sp>
    </p:spTree>
    <p:extLst>
      <p:ext uri="{BB962C8B-B14F-4D97-AF65-F5344CB8AC3E}">
        <p14:creationId xmlns:p14="http://schemas.microsoft.com/office/powerpoint/2010/main" val="17853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90000"/>
              </a:lnSpc>
              <a:spcBef>
                <a:spcPts val="0"/>
              </a:spcBef>
              <a:spcAft>
                <a:spcPts val="0"/>
              </a:spcAft>
              <a:buClrTx/>
              <a:buSzTx/>
              <a:buFontTx/>
              <a:buNone/>
              <a:tabLst/>
              <a:defRPr/>
            </a:pPr>
            <a:r>
              <a:rPr lang="he-IL"/>
              <a:t>אנלוגיה ל-</a:t>
            </a:r>
            <a:r>
              <a:rPr lang="en-US"/>
              <a:t>spinlock</a:t>
            </a:r>
            <a:r>
              <a:rPr lang="he-IL"/>
              <a:t>: ילד ששואל "כבר הגענו?</a:t>
            </a:r>
            <a:r>
              <a:rPr lang="he-IL" baseline="0"/>
              <a:t> ועכשיו? ועכשיו? ועכשיו? ..."</a:t>
            </a:r>
          </a:p>
          <a:p>
            <a:pPr marL="0" marR="0" lvl="0" indent="0" algn="r" defTabSz="914400" rtl="1" eaLnBrk="1" fontAlgn="auto" latinLnBrk="0" hangingPunct="1">
              <a:lnSpc>
                <a:spcPct val="90000"/>
              </a:lnSpc>
              <a:spcBef>
                <a:spcPts val="0"/>
              </a:spcBef>
              <a:spcAft>
                <a:spcPts val="0"/>
              </a:spcAft>
              <a:buClrTx/>
              <a:buSzTx/>
              <a:buFontTx/>
              <a:buNone/>
              <a:tabLst/>
              <a:defRPr/>
            </a:pPr>
            <a:r>
              <a:rPr lang="he-IL" baseline="0"/>
              <a:t>אנלוגיה ל-</a:t>
            </a:r>
            <a:r>
              <a:rPr lang="en-US" baseline="0"/>
              <a:t>mutex</a:t>
            </a:r>
            <a:r>
              <a:rPr lang="he-IL" baseline="0"/>
              <a:t>: אומרים לילד ללכת לישון, ומבטיחים לו שנעיר אותו כאשר הגענו.</a:t>
            </a:r>
          </a:p>
          <a:p>
            <a:pPr marL="0" marR="0" lvl="0" indent="0" algn="r" defTabSz="914400" rtl="1" eaLnBrk="1" fontAlgn="auto" latinLnBrk="0" hangingPunct="1">
              <a:lnSpc>
                <a:spcPct val="90000"/>
              </a:lnSpc>
              <a:spcBef>
                <a:spcPts val="0"/>
              </a:spcBef>
              <a:spcAft>
                <a:spcPts val="0"/>
              </a:spcAft>
              <a:buClrTx/>
              <a:buSzTx/>
              <a:buFontTx/>
              <a:buNone/>
              <a:tabLst/>
              <a:defRPr/>
            </a:pPr>
            <a:endParaRPr lang="en-US"/>
          </a:p>
          <a:p>
            <a:pPr marL="0" marR="0" lvl="0" indent="0" algn="r" defTabSz="914400" rtl="1" eaLnBrk="1" fontAlgn="auto" latinLnBrk="0" hangingPunct="1">
              <a:lnSpc>
                <a:spcPct val="90000"/>
              </a:lnSpc>
              <a:spcBef>
                <a:spcPts val="0"/>
              </a:spcBef>
              <a:spcAft>
                <a:spcPts val="0"/>
              </a:spcAft>
              <a:buClrTx/>
              <a:buSzTx/>
              <a:buFontTx/>
              <a:buNone/>
              <a:tabLst/>
              <a:defRPr/>
            </a:pPr>
            <a:r>
              <a:rPr lang="he-IL"/>
              <a:t>הערה: גם חוט שמנסה לתפוס </a:t>
            </a:r>
            <a:r>
              <a:rPr lang="en-US"/>
              <a:t>spinlock</a:t>
            </a:r>
            <a:r>
              <a:rPr lang="he-IL"/>
              <a:t> יוחלף לבסוף בתהליך אחר, כאשר יסיים את פיסת הזמן שהוקצתה לו.</a:t>
            </a:r>
          </a:p>
        </p:txBody>
      </p:sp>
      <p:sp>
        <p:nvSpPr>
          <p:cNvPr id="4" name="Slide Number Placeholder 3"/>
          <p:cNvSpPr>
            <a:spLocks noGrp="1"/>
          </p:cNvSpPr>
          <p:nvPr>
            <p:ph type="sldNum" sz="quarter" idx="10"/>
          </p:nvPr>
        </p:nvSpPr>
        <p:spPr/>
        <p:txBody>
          <a:bodyPr/>
          <a:lstStyle/>
          <a:p>
            <a:fld id="{94525A9A-2399-4ACF-975E-77FD324B061A}" type="slidenum">
              <a:rPr lang="en-US" smtClean="0"/>
              <a:pPr/>
              <a:t>10</a:t>
            </a:fld>
            <a:endParaRPr lang="en-US"/>
          </a:p>
        </p:txBody>
      </p:sp>
    </p:spTree>
    <p:extLst>
      <p:ext uri="{BB962C8B-B14F-4D97-AF65-F5344CB8AC3E}">
        <p14:creationId xmlns:p14="http://schemas.microsoft.com/office/powerpoint/2010/main" val="315935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53</a:t>
            </a:fld>
            <a:endParaRPr lang="en-US"/>
          </a:p>
        </p:txBody>
      </p:sp>
    </p:spTree>
    <p:extLst>
      <p:ext uri="{BB962C8B-B14F-4D97-AF65-F5344CB8AC3E}">
        <p14:creationId xmlns:p14="http://schemas.microsoft.com/office/powerpoint/2010/main" val="2861272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t>55</a:t>
            </a:fld>
            <a:endParaRPr lang="en-US"/>
          </a:p>
        </p:txBody>
      </p:sp>
    </p:spTree>
    <p:extLst>
      <p:ext uri="{BB962C8B-B14F-4D97-AF65-F5344CB8AC3E}">
        <p14:creationId xmlns:p14="http://schemas.microsoft.com/office/powerpoint/2010/main" val="200601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תזכורת </a:t>
            </a:r>
            <a:r>
              <a:rPr lang="he-IL" err="1"/>
              <a:t>מאת"מ</a:t>
            </a:r>
            <a:r>
              <a:rPr lang="he-IL"/>
              <a:t>: פסיקה (</a:t>
            </a:r>
            <a:r>
              <a:rPr lang="en-US"/>
              <a:t>interrupt</a:t>
            </a:r>
            <a:r>
              <a:rPr lang="he-IL"/>
              <a:t>) היא אות </a:t>
            </a:r>
            <a:r>
              <a:rPr lang="he-IL" altLang="en-US"/>
              <a:t>הנשלח למעבד לציון אירוע הדורש את טיפולו.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 למעט חריגת דף (</a:t>
            </a:r>
            <a:r>
              <a:rPr lang="en-US" altLang="en-US"/>
              <a:t>page fault</a:t>
            </a:r>
            <a:r>
              <a:rPr lang="he-IL" altLang="en-US"/>
              <a:t>).</a:t>
            </a:r>
          </a:p>
        </p:txBody>
      </p:sp>
      <p:sp>
        <p:nvSpPr>
          <p:cNvPr id="4" name="Slide Number Placeholder 3"/>
          <p:cNvSpPr>
            <a:spLocks noGrp="1"/>
          </p:cNvSpPr>
          <p:nvPr>
            <p:ph type="sldNum" sz="quarter" idx="10"/>
          </p:nvPr>
        </p:nvSpPr>
        <p:spPr/>
        <p:txBody>
          <a:bodyPr/>
          <a:lstStyle/>
          <a:p>
            <a:fld id="{94525A9A-2399-4ACF-975E-77FD324B061A}" type="slidenum">
              <a:rPr lang="en-US" smtClean="0"/>
              <a:t>56</a:t>
            </a:fld>
            <a:endParaRPr lang="en-US"/>
          </a:p>
        </p:txBody>
      </p:sp>
    </p:spTree>
    <p:extLst>
      <p:ext uri="{BB962C8B-B14F-4D97-AF65-F5344CB8AC3E}">
        <p14:creationId xmlns:p14="http://schemas.microsoft.com/office/powerpoint/2010/main" val="3606631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Please</a:t>
            </a:r>
            <a:r>
              <a:rPr lang="en-US" baseline="0"/>
              <a:t> note: </a:t>
            </a:r>
            <a:r>
              <a:rPr lang="en-US" baseline="0" err="1"/>
              <a:t>sys_wait</a:t>
            </a:r>
            <a:r>
              <a:rPr lang="en-US" baseline="0"/>
              <a:t> </a:t>
            </a:r>
            <a:r>
              <a:rPr lang="en-US" b="1" baseline="0"/>
              <a:t>blocks</a:t>
            </a:r>
            <a:r>
              <a:rPr lang="en-US" b="0" baseline="0"/>
              <a:t>- The code is not done in “one sweep”, but is divided into two logical parts – go to sleep, wake up from sleep. This still counts as a kernel control path. </a:t>
            </a:r>
            <a:endParaRPr lang="he-IL" b="0" baseline="0"/>
          </a:p>
          <a:p>
            <a:pPr algn="l" rtl="0"/>
            <a:r>
              <a:rPr lang="en-US" b="0" baseline="0"/>
              <a:t>The accurate definition is that a control path starts from the gate and ends at the end of </a:t>
            </a:r>
            <a:r>
              <a:rPr lang="en-US" b="0" baseline="0" err="1"/>
              <a:t>ret_from</a:t>
            </a:r>
            <a:r>
              <a:rPr lang="en-US" b="0" baseline="0"/>
              <a:t>_{</a:t>
            </a:r>
            <a:r>
              <a:rPr lang="en-US" b="0" baseline="0" err="1"/>
              <a:t>syscall</a:t>
            </a:r>
            <a:r>
              <a:rPr lang="en-US" b="0" baseline="0"/>
              <a:t>/interrupt/exception}</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58</a:t>
            </a:fld>
            <a:endParaRPr lang="en-US"/>
          </a:p>
        </p:txBody>
      </p:sp>
    </p:spTree>
    <p:extLst>
      <p:ext uri="{BB962C8B-B14F-4D97-AF65-F5344CB8AC3E}">
        <p14:creationId xmlns:p14="http://schemas.microsoft.com/office/powerpoint/2010/main" val="2527803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e-IL"/>
              <a:t>טעות נפוצה של סטודנטים: קריאת מערכת חוסמת אינה חוסמת פסיקות.</a:t>
            </a:r>
            <a:endParaRPr lang="en-US"/>
          </a:p>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59</a:t>
            </a:fld>
            <a:endParaRPr lang="en-US"/>
          </a:p>
        </p:txBody>
      </p:sp>
    </p:spTree>
    <p:extLst>
      <p:ext uri="{BB962C8B-B14F-4D97-AF65-F5344CB8AC3E}">
        <p14:creationId xmlns:p14="http://schemas.microsoft.com/office/powerpoint/2010/main" val="2672696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שימו לב: החיתוך הוא בין מסלולי קוד בגרעין. אין משמעות לתהליכים המעורבים.</a:t>
            </a:r>
          </a:p>
        </p:txBody>
      </p:sp>
      <p:sp>
        <p:nvSpPr>
          <p:cNvPr id="4" name="Slide Number Placeholder 3"/>
          <p:cNvSpPr>
            <a:spLocks noGrp="1"/>
          </p:cNvSpPr>
          <p:nvPr>
            <p:ph type="sldNum" sz="quarter" idx="10"/>
          </p:nvPr>
        </p:nvSpPr>
        <p:spPr/>
        <p:txBody>
          <a:bodyPr/>
          <a:lstStyle/>
          <a:p>
            <a:fld id="{94525A9A-2399-4ACF-975E-77FD324B061A}" type="slidenum">
              <a:rPr lang="en-US" smtClean="0"/>
              <a:t>60</a:t>
            </a:fld>
            <a:endParaRPr lang="en-US"/>
          </a:p>
        </p:txBody>
      </p:sp>
    </p:spTree>
    <p:extLst>
      <p:ext uri="{BB962C8B-B14F-4D97-AF65-F5344CB8AC3E}">
        <p14:creationId xmlns:p14="http://schemas.microsoft.com/office/powerpoint/2010/main" val="3448847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t>61</a:t>
            </a:fld>
            <a:endParaRPr lang="en-US"/>
          </a:p>
        </p:txBody>
      </p:sp>
    </p:spTree>
    <p:extLst>
      <p:ext uri="{BB962C8B-B14F-4D97-AF65-F5344CB8AC3E}">
        <p14:creationId xmlns:p14="http://schemas.microsoft.com/office/powerpoint/2010/main" val="4290400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62</a:t>
            </a:fld>
            <a:endParaRPr lang="en-US"/>
          </a:p>
        </p:txBody>
      </p:sp>
    </p:spTree>
    <p:extLst>
      <p:ext uri="{BB962C8B-B14F-4D97-AF65-F5344CB8AC3E}">
        <p14:creationId xmlns:p14="http://schemas.microsoft.com/office/powerpoint/2010/main" val="374755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r" rtl="1"/>
            <a:r>
              <a:rPr lang="he-IL" altLang="en-US"/>
              <a:t>בפועל, נטרול פסיקות מקומית מתבצעת בצורה הבאה:</a:t>
            </a:r>
          </a:p>
          <a:p>
            <a:pPr algn="r" rtl="1"/>
            <a:r>
              <a:rPr lang="he-IL" altLang="en-US"/>
              <a:t>לפני הקטע הקריטי שומרים את הדגל </a:t>
            </a:r>
            <a:r>
              <a:rPr lang="en-US" altLang="en-US"/>
              <a:t>IF</a:t>
            </a:r>
            <a:r>
              <a:rPr lang="he-IL" altLang="en-US"/>
              <a:t> ואז מציבים לו 0.</a:t>
            </a:r>
          </a:p>
          <a:p>
            <a:pPr algn="r" rtl="1"/>
            <a:r>
              <a:rPr lang="he-IL" altLang="en-US"/>
              <a:t>בסיום הקטע הקריטי משחזרים את הערך שנשמר.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למה לא פשוט מכבים את </a:t>
            </a:r>
            <a:r>
              <a:rPr lang="en-US" altLang="en-US"/>
              <a:t>IF</a:t>
            </a:r>
            <a:r>
              <a:rPr lang="he-IL" altLang="en-US"/>
              <a:t> לפני הקטע הקריטי ומדליקים אותו לאחר הקטע הקריטי?</a:t>
            </a:r>
            <a:endParaRPr lang="he-IL"/>
          </a:p>
          <a:p>
            <a:pPr marL="0" marR="0" lvl="0" indent="0" algn="r" defTabSz="914400" rtl="1" eaLnBrk="1" fontAlgn="auto" latinLnBrk="0" hangingPunct="1">
              <a:lnSpc>
                <a:spcPct val="100000"/>
              </a:lnSpc>
              <a:spcBef>
                <a:spcPts val="0"/>
              </a:spcBef>
              <a:spcAft>
                <a:spcPts val="0"/>
              </a:spcAft>
              <a:buClrTx/>
              <a:buSzTx/>
              <a:buFontTx/>
              <a:buNone/>
              <a:tabLst/>
              <a:defRPr/>
            </a:pPr>
            <a:r>
              <a:rPr lang="he-IL"/>
              <a:t>תשובה: </a:t>
            </a:r>
            <a:r>
              <a:rPr lang="he-IL" altLang="en-US" sz="1200"/>
              <a:t>מפני שהדגל </a:t>
            </a:r>
            <a:r>
              <a:rPr lang="en-US" altLang="en-US" sz="1200"/>
              <a:t>IF</a:t>
            </a:r>
            <a:r>
              <a:rPr lang="he-IL" altLang="en-US" sz="1200"/>
              <a:t> לא דלק בהכרח לפני הכיבוי. חסימת פסיקות מתבצעת בכניסה לקטע קריטי וייתכן שקטעים קריטיים שונים מקוננים זה בזה.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לדוגמה, אם שגרת הטיפול בפסיקת חומרה צריכה לתפוס שני מנעולים, היא תקרא ל:</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spin_lock_irq</a:t>
            </a:r>
            <a:r>
              <a:rPr lang="en-US" altLang="en-US" sz="1200"/>
              <a:t>(lock1);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spin_lock_irq</a:t>
            </a:r>
            <a:r>
              <a:rPr lang="en-US" altLang="en-US" sz="120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 // starting nested critical section</a:t>
            </a: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 // leaving nested critical section</a:t>
            </a: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spin_unlock_irq</a:t>
            </a:r>
            <a:r>
              <a:rPr lang="en-US" altLang="en-US" sz="120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spin_unlock_irq</a:t>
            </a:r>
            <a:r>
              <a:rPr lang="en-US" altLang="en-US" sz="1200"/>
              <a:t>(lock1);</a:t>
            </a:r>
            <a:endParaRPr lang="he-IL" altLang="en-US" sz="120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הנעילה הראשונה תחסום פסיקות, הנעילה השניה כבר לא משפיעה על הדגל </a:t>
            </a:r>
            <a:r>
              <a:rPr lang="en-US" altLang="en-US" sz="1200"/>
              <a:t>IF</a:t>
            </a:r>
            <a:r>
              <a:rPr lang="he-IL" altLang="en-US" sz="1200"/>
              <a:t>. בסיום הקטע הקריטי הפנימי, אסור להדליק את הדגל </a:t>
            </a:r>
            <a:r>
              <a:rPr lang="en-US" altLang="en-US" sz="1200"/>
              <a:t>IF</a:t>
            </a:r>
            <a:r>
              <a:rPr lang="he-IL" altLang="en-US" sz="1200"/>
              <a:t> כי אנחנו עדיין בתוך קטע קריטי שנעל אותו.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sz="120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שימו לב: ההסבר המופיע בספר </a:t>
            </a:r>
            <a:r>
              <a:rPr lang="en-US" altLang="en-US" sz="1200"/>
              <a:t>UTLK3</a:t>
            </a:r>
            <a:r>
              <a:rPr lang="he-IL" altLang="en-US" sz="1200"/>
              <a:t> הוא שגוי לדעתי: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“When the kernel enters a critical section, it disables interrupts by clearing the IF flag of the </a:t>
            </a:r>
            <a:r>
              <a:rPr lang="en-US" altLang="en-US" sz="1200" err="1"/>
              <a:t>eflags</a:t>
            </a:r>
            <a:r>
              <a:rPr lang="en-US" altLang="en-US" sz="1200"/>
              <a:t> register. But at the end of the critical section, often the kernel can’t simply set the flag again. </a:t>
            </a:r>
            <a:r>
              <a:rPr lang="en-US" altLang="en-US" sz="1200" b="1"/>
              <a:t>Interrupts can execute in nested fashion, so the kernel does not necessarily know what the IF flag was before the current control path executed. </a:t>
            </a:r>
            <a:r>
              <a:rPr lang="en-US" altLang="en-US" sz="1200"/>
              <a:t>In these cases, the control path must save the old setting of the flag and restore that setting at the end.”</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פסיקות חומרה אינן יכולות להיקטע ע"י פסיקות תוכנה (פרט לחריגת דף) ולכן צריך להגן על פסיקות חומרה רק מפני פסיקות חומרה אחרות. אבל אם המעבד מטפל כרגע בפסיקות חומרה, אז בוודאות היא הגיעה כאשר </a:t>
            </a:r>
            <a:r>
              <a:rPr lang="en-US" altLang="en-US" sz="1200"/>
              <a:t>IF==1</a:t>
            </a:r>
            <a:r>
              <a:rPr lang="he-IL" altLang="en-US" sz="1200"/>
              <a:t> ולכן אנחנו יודעים מה היה הערך הקודם של דגל </a:t>
            </a:r>
            <a:r>
              <a:rPr lang="en-US" altLang="en-US" sz="1200"/>
              <a:t>IF</a:t>
            </a:r>
            <a:r>
              <a:rPr lang="he-IL" altLang="en-US" sz="1200"/>
              <a:t>. לכן הטיעון שלא ניתן לדעת את ערכו הקודם של דגל </a:t>
            </a:r>
            <a:r>
              <a:rPr lang="en-US" altLang="en-US" sz="1200"/>
              <a:t>IF</a:t>
            </a:r>
            <a:r>
              <a:rPr lang="he-IL" altLang="en-US" sz="1200"/>
              <a:t> לא נשמע הגיוני.</a:t>
            </a:r>
          </a:p>
        </p:txBody>
      </p:sp>
      <p:sp>
        <p:nvSpPr>
          <p:cNvPr id="4" name="Slide Number Placeholder 3"/>
          <p:cNvSpPr>
            <a:spLocks noGrp="1"/>
          </p:cNvSpPr>
          <p:nvPr>
            <p:ph type="sldNum" sz="quarter" idx="10"/>
          </p:nvPr>
        </p:nvSpPr>
        <p:spPr/>
        <p:txBody>
          <a:bodyPr/>
          <a:lstStyle/>
          <a:p>
            <a:fld id="{94525A9A-2399-4ACF-975E-77FD324B061A}" type="slidenum">
              <a:rPr lang="en-US" smtClean="0"/>
              <a:t>63</a:t>
            </a:fld>
            <a:endParaRPr lang="en-US"/>
          </a:p>
        </p:txBody>
      </p:sp>
    </p:spTree>
    <p:extLst>
      <p:ext uri="{BB962C8B-B14F-4D97-AF65-F5344CB8AC3E}">
        <p14:creationId xmlns:p14="http://schemas.microsoft.com/office/powerpoint/2010/main" val="84281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r" rtl="1"/>
            <a:r>
              <a:rPr lang="he-IL" altLang="en-US"/>
              <a:t>בפועל, נטרול פסיקות מקומית מתבצעת בצורה הבאה:</a:t>
            </a:r>
          </a:p>
          <a:p>
            <a:pPr algn="r" rtl="1"/>
            <a:r>
              <a:rPr lang="he-IL" altLang="en-US"/>
              <a:t>לפני הקטע הקריטי שומרים את הדגל </a:t>
            </a:r>
            <a:r>
              <a:rPr lang="en-US" altLang="en-US"/>
              <a:t>IF</a:t>
            </a:r>
            <a:r>
              <a:rPr lang="he-IL" altLang="en-US"/>
              <a:t> ואז מציבים לו 0.</a:t>
            </a:r>
          </a:p>
          <a:p>
            <a:pPr algn="r" rtl="1"/>
            <a:r>
              <a:rPr lang="he-IL" altLang="en-US"/>
              <a:t>בסיום הקטע הקריטי משחזרים את הערך שנשמר.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למה לא פשוט מכבים את </a:t>
            </a:r>
            <a:r>
              <a:rPr lang="en-US" altLang="en-US"/>
              <a:t>IF</a:t>
            </a:r>
            <a:r>
              <a:rPr lang="he-IL" altLang="en-US"/>
              <a:t> לפני הקטע הקריטי ומדליקים אותו לאחר הקטע הקריטי?</a:t>
            </a:r>
            <a:endParaRPr lang="he-IL"/>
          </a:p>
          <a:p>
            <a:pPr marL="0" marR="0" lvl="0" indent="0" algn="r" defTabSz="914400" rtl="1" eaLnBrk="1" fontAlgn="auto" latinLnBrk="0" hangingPunct="1">
              <a:lnSpc>
                <a:spcPct val="100000"/>
              </a:lnSpc>
              <a:spcBef>
                <a:spcPts val="0"/>
              </a:spcBef>
              <a:spcAft>
                <a:spcPts val="0"/>
              </a:spcAft>
              <a:buClrTx/>
              <a:buSzTx/>
              <a:buFontTx/>
              <a:buNone/>
              <a:tabLst/>
              <a:defRPr/>
            </a:pPr>
            <a:r>
              <a:rPr lang="he-IL"/>
              <a:t>תשובה: </a:t>
            </a:r>
            <a:r>
              <a:rPr lang="he-IL" altLang="en-US" sz="1200"/>
              <a:t>מפני שהדגל </a:t>
            </a:r>
            <a:r>
              <a:rPr lang="en-US" altLang="en-US" sz="1200"/>
              <a:t>IF</a:t>
            </a:r>
            <a:r>
              <a:rPr lang="he-IL" altLang="en-US" sz="1200"/>
              <a:t> לא דלק בהכרח לפני הכיבוי. חסימת פסיקות מתבצעת בכניסה לקטע קריטי וייתכן שקטעים קריטיים שונים מקוננים זה בזה.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לדוגמה, אם שגרת הטיפול בפסיקת חומרה צריכה לתפוס שני מנעולים, היא תקרא ל:</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spin_lock_irq</a:t>
            </a:r>
            <a:r>
              <a:rPr lang="en-US" altLang="en-US" sz="1200"/>
              <a:t>(lock1);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spin_lock_irq</a:t>
            </a:r>
            <a:r>
              <a:rPr lang="en-US" altLang="en-US" sz="120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 // starting nested critical section</a:t>
            </a: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 // leaving nested critical section</a:t>
            </a: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spin_unlock_irq</a:t>
            </a:r>
            <a:r>
              <a:rPr lang="en-US" altLang="en-US" sz="120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err="1"/>
              <a:t>spin_unlock_irq</a:t>
            </a:r>
            <a:r>
              <a:rPr lang="en-US" altLang="en-US" sz="1200"/>
              <a:t>(lock1);</a:t>
            </a:r>
            <a:endParaRPr lang="he-IL" altLang="en-US" sz="120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הנעילה הראשונה תחסום פסיקות, הנעילה השניה כבר לא משפיעה על הדגל </a:t>
            </a:r>
            <a:r>
              <a:rPr lang="en-US" altLang="en-US" sz="1200"/>
              <a:t>IF</a:t>
            </a:r>
            <a:r>
              <a:rPr lang="he-IL" altLang="en-US" sz="1200"/>
              <a:t>. בסיום הקטע הקריטי הפנימי, אסור להדליק את הדגל </a:t>
            </a:r>
            <a:r>
              <a:rPr lang="en-US" altLang="en-US" sz="1200"/>
              <a:t>IF</a:t>
            </a:r>
            <a:r>
              <a:rPr lang="he-IL" altLang="en-US" sz="1200"/>
              <a:t> כי אנחנו עדיין בתוך קטע קריטי שנעל אותו.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sz="120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שימו לב: ההסבר המופיע בספר </a:t>
            </a:r>
            <a:r>
              <a:rPr lang="en-US" altLang="en-US" sz="1200"/>
              <a:t>UTLK3</a:t>
            </a:r>
            <a:r>
              <a:rPr lang="he-IL" altLang="en-US" sz="1200"/>
              <a:t> הוא שגוי לדעתי: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“When the kernel enters a critical section, it disables interrupts by clearing the IF flag of the </a:t>
            </a:r>
            <a:r>
              <a:rPr lang="en-US" altLang="en-US" sz="1200" err="1"/>
              <a:t>eflags</a:t>
            </a:r>
            <a:r>
              <a:rPr lang="en-US" altLang="en-US" sz="1200"/>
              <a:t> register. But at the end of the critical section, often the kernel can’t simply set the flag again. </a:t>
            </a:r>
            <a:r>
              <a:rPr lang="en-US" altLang="en-US" sz="1200" b="1"/>
              <a:t>Interrupts can execute in nested fashion, so the kernel does not necessarily know what the IF flag was before the current control path executed. </a:t>
            </a:r>
            <a:r>
              <a:rPr lang="en-US" altLang="en-US" sz="1200"/>
              <a:t>In these cases, the control path must save the old setting of the flag and restore that setting at the end.”</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פסיקות חומרה אינן יכולות להיקטע ע"י פסיקות תוכנה (פרט לחריגת דף) ולכן צריך להגן על פסיקות חומרה רק מפני פסיקות חומרה אחרות. אבל אם המעבד מטפל כרגע בפסיקות חומרה, אז בוודאות היא הגיעה כאשר </a:t>
            </a:r>
            <a:r>
              <a:rPr lang="en-US" altLang="en-US" sz="1200"/>
              <a:t>IF==1</a:t>
            </a:r>
            <a:r>
              <a:rPr lang="he-IL" altLang="en-US" sz="1200"/>
              <a:t> ולכן אנחנו יודעים מה היה הערך הקודם של דגל </a:t>
            </a:r>
            <a:r>
              <a:rPr lang="en-US" altLang="en-US" sz="1200"/>
              <a:t>IF</a:t>
            </a:r>
            <a:r>
              <a:rPr lang="he-IL" altLang="en-US" sz="1200"/>
              <a:t>. לכן הטיעון שלא ניתן לדעת את ערכו הקודם של דגל </a:t>
            </a:r>
            <a:r>
              <a:rPr lang="en-US" altLang="en-US" sz="1200"/>
              <a:t>IF</a:t>
            </a:r>
            <a:r>
              <a:rPr lang="he-IL" altLang="en-US" sz="1200"/>
              <a:t> לא נשמע הגיוני.</a:t>
            </a:r>
          </a:p>
        </p:txBody>
      </p:sp>
      <p:sp>
        <p:nvSpPr>
          <p:cNvPr id="4" name="Slide Number Placeholder 3"/>
          <p:cNvSpPr>
            <a:spLocks noGrp="1"/>
          </p:cNvSpPr>
          <p:nvPr>
            <p:ph type="sldNum" sz="quarter" idx="10"/>
          </p:nvPr>
        </p:nvSpPr>
        <p:spPr/>
        <p:txBody>
          <a:bodyPr/>
          <a:lstStyle/>
          <a:p>
            <a:fld id="{94525A9A-2399-4ACF-975E-77FD324B061A}" type="slidenum">
              <a:rPr lang="en-US" smtClean="0"/>
              <a:t>64</a:t>
            </a:fld>
            <a:endParaRPr lang="en-US"/>
          </a:p>
        </p:txBody>
      </p:sp>
    </p:spTree>
    <p:extLst>
      <p:ext uri="{BB962C8B-B14F-4D97-AF65-F5344CB8AC3E}">
        <p14:creationId xmlns:p14="http://schemas.microsoft.com/office/powerpoint/2010/main" val="173489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תור מקבילי הוא </a:t>
            </a:r>
            <a:r>
              <a:rPr lang="he-IL" altLang="en-US"/>
              <a:t>מבנה נתונים לפתרון </a:t>
            </a:r>
            <a:r>
              <a:rPr lang="he-IL" altLang="en-US" err="1"/>
              <a:t>בעית</a:t>
            </a:r>
            <a:r>
              <a:rPr lang="he-IL" altLang="en-US"/>
              <a:t> יצרן-צרכן (</a:t>
            </a:r>
            <a:r>
              <a:rPr lang="en-US" altLang="en-US"/>
              <a:t>producer-consumer</a:t>
            </a:r>
            <a:r>
              <a:rPr lang="he-IL" altLang="en-US"/>
              <a:t>).</a:t>
            </a:r>
            <a:endParaRPr lang="he-IL"/>
          </a:p>
          <a:p>
            <a:pPr algn="r" rtl="1"/>
            <a:r>
              <a:rPr lang="he-IL"/>
              <a:t>בהרצאה ראינו פתרון לבעיה באמצעות </a:t>
            </a:r>
            <a:r>
              <a:rPr lang="he-IL" err="1"/>
              <a:t>סמפורים</a:t>
            </a:r>
            <a:r>
              <a:rPr lang="he-IL"/>
              <a:t>; כאן נראה פתרון בעזרת משתני תנאי.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12</a:t>
            </a:fld>
            <a:endParaRPr lang="en-US"/>
          </a:p>
        </p:txBody>
      </p:sp>
    </p:spTree>
    <p:extLst>
      <p:ext uri="{BB962C8B-B14F-4D97-AF65-F5344CB8AC3E}">
        <p14:creationId xmlns:p14="http://schemas.microsoft.com/office/powerpoint/2010/main" val="1801770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מוגדר ע"י טיפוס </a:t>
            </a:r>
            <a:r>
              <a:rPr lang="en-US" altLang="en-US" err="1"/>
              <a:t>spinlock_t</a:t>
            </a:r>
            <a:r>
              <a:rPr lang="he-IL" altLang="en-US"/>
              <a:t> בקובץ גרעין </a:t>
            </a:r>
            <a:r>
              <a:rPr lang="en-US" altLang="en-US"/>
              <a:t>include/</a:t>
            </a:r>
            <a:r>
              <a:rPr lang="en-US" altLang="en-US" err="1"/>
              <a:t>linux</a:t>
            </a:r>
            <a:r>
              <a:rPr lang="en-US" altLang="en-US"/>
              <a:t>/</a:t>
            </a:r>
            <a:r>
              <a:rPr lang="en-US" altLang="en-US" err="1"/>
              <a:t>spinlock.h</a:t>
            </a:r>
            <a:r>
              <a:rPr lang="he-IL" altLang="en-US"/>
              <a:t> .</a:t>
            </a:r>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65</a:t>
            </a:fld>
            <a:endParaRPr lang="en-US"/>
          </a:p>
        </p:txBody>
      </p:sp>
    </p:spTree>
    <p:extLst>
      <p:ext uri="{BB962C8B-B14F-4D97-AF65-F5344CB8AC3E}">
        <p14:creationId xmlns:p14="http://schemas.microsoft.com/office/powerpoint/2010/main" val="3768868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הטיפוס </a:t>
            </a:r>
            <a:r>
              <a:rPr lang="en-US" altLang="en-US"/>
              <a:t>struct semaphore</a:t>
            </a:r>
            <a:r>
              <a:rPr lang="he-IL" altLang="en-US"/>
              <a:t> מיועד לשימוש פנימי בגרעין בלבד ומוגדר בקובץ:</a:t>
            </a:r>
            <a:r>
              <a:rPr lang="en-US" altLang="en-US"/>
              <a:t/>
            </a:r>
            <a:br>
              <a:rPr lang="en-US" altLang="en-US"/>
            </a:br>
            <a:r>
              <a:rPr lang="en-US" altLang="en-US"/>
              <a:t>include/asm-i386/</a:t>
            </a:r>
            <a:r>
              <a:rPr lang="en-US" altLang="en-US" err="1"/>
              <a:t>semaphore.h</a:t>
            </a:r>
            <a:r>
              <a:rPr lang="he-IL" altLang="en-US"/>
              <a:t> .</a:t>
            </a:r>
            <a:endParaRPr lang="en-US" altLang="en-US"/>
          </a:p>
          <a:p>
            <a:endParaRPr lang="en-US"/>
          </a:p>
          <a:p>
            <a:r>
              <a:rPr lang="en-US"/>
              <a:t>From UTLK 2, pages 213—214:</a:t>
            </a:r>
          </a:p>
          <a:p>
            <a:r>
              <a:rPr lang="en-US" sz="1200" b="1" i="0" u="none" strike="noStrike" kern="1200" baseline="0">
                <a:solidFill>
                  <a:schemeClr val="tx1"/>
                </a:solidFill>
                <a:latin typeface="+mn-lt"/>
                <a:ea typeface="+mn-ea"/>
                <a:cs typeface="+mn-cs"/>
              </a:rPr>
              <a:t>5.5.5 </a:t>
            </a:r>
            <a:r>
              <a:rPr lang="en-US" sz="1200" b="1" i="0" u="none" strike="noStrike" kern="1200" baseline="0" err="1">
                <a:solidFill>
                  <a:schemeClr val="tx1"/>
                </a:solidFill>
                <a:latin typeface="+mn-lt"/>
                <a:ea typeface="+mn-ea"/>
                <a:cs typeface="+mn-cs"/>
              </a:rPr>
              <a:t>Inode</a:t>
            </a:r>
            <a:r>
              <a:rPr lang="en-US" sz="1200" b="1" i="0" u="none" strike="noStrike" kern="1200" baseline="0">
                <a:solidFill>
                  <a:schemeClr val="tx1"/>
                </a:solidFill>
                <a:latin typeface="+mn-lt"/>
                <a:ea typeface="+mn-ea"/>
                <a:cs typeface="+mn-cs"/>
              </a:rPr>
              <a:t> Semaphore</a:t>
            </a:r>
          </a:p>
          <a:p>
            <a:r>
              <a:rPr lang="en-US" sz="1200" b="0" i="0" u="none" strike="noStrike" kern="1200" baseline="0">
                <a:solidFill>
                  <a:schemeClr val="tx1"/>
                </a:solidFill>
                <a:latin typeface="+mn-lt"/>
                <a:ea typeface="+mn-ea"/>
                <a:cs typeface="+mn-cs"/>
              </a:rPr>
              <a:t>As we shall see in Chapter 12, Linux stores the information on a disk file in a memory object called an </a:t>
            </a:r>
            <a:r>
              <a:rPr lang="en-US" sz="1200" b="0" i="1" u="none" strike="noStrike" kern="1200" baseline="0" err="1">
                <a:solidFill>
                  <a:schemeClr val="tx1"/>
                </a:solidFill>
                <a:latin typeface="+mn-lt"/>
                <a:ea typeface="+mn-ea"/>
                <a:cs typeface="+mn-cs"/>
              </a:rPr>
              <a:t>inode</a:t>
            </a:r>
            <a:r>
              <a:rPr lang="en-US" sz="1200" b="0" i="0" u="none" strike="noStrike" kern="1200" baseline="0">
                <a:solidFill>
                  <a:schemeClr val="tx1"/>
                </a:solidFill>
                <a:latin typeface="+mn-lt"/>
                <a:ea typeface="+mn-ea"/>
                <a:cs typeface="+mn-cs"/>
              </a:rPr>
              <a:t>. The corresponding data structure includes its own semaphore in the </a:t>
            </a:r>
            <a:r>
              <a:rPr lang="en-US" sz="1200" b="0" i="0" u="none" strike="noStrike" kern="1200" baseline="0" err="1">
                <a:solidFill>
                  <a:schemeClr val="tx1"/>
                </a:solidFill>
                <a:latin typeface="+mn-lt"/>
                <a:ea typeface="+mn-ea"/>
                <a:cs typeface="+mn-cs"/>
              </a:rPr>
              <a:t>i_sem</a:t>
            </a:r>
            <a:r>
              <a:rPr lang="en-US" sz="1200" b="0" i="0" u="none" strike="noStrike" kern="1200" baseline="0">
                <a:solidFill>
                  <a:schemeClr val="tx1"/>
                </a:solidFill>
                <a:latin typeface="+mn-lt"/>
                <a:ea typeface="+mn-ea"/>
                <a:cs typeface="+mn-cs"/>
              </a:rPr>
              <a:t> field.</a:t>
            </a:r>
          </a:p>
          <a:p>
            <a:r>
              <a:rPr lang="en-US" sz="1200" b="0" i="0" u="none" strike="noStrike" kern="1200" baseline="0">
                <a:solidFill>
                  <a:schemeClr val="tx1"/>
                </a:solidFill>
                <a:latin typeface="+mn-lt"/>
                <a:ea typeface="+mn-ea"/>
                <a:cs typeface="+mn-cs"/>
              </a:rPr>
              <a:t>A huge number of race conditions can occur during filesystem handling. Indeed, each file on disk is a resource held in common for all users, since all processes may (potentially) access the file content, change its name or location, destroy or duplicate it, and so on. For example, let's suppose that a process lists the files contained in some directory. Each disk operation is potentially blocking, and therefore even in uniprocessor systems, other processes could access the same directory and modify its content while the first process is in the middle of the listing operation. Or, again, two different processes could modify the same directory at the same time. All these race conditions are avoided by protecting the directory file with the </a:t>
            </a:r>
            <a:r>
              <a:rPr lang="en-US" sz="1200" b="0" i="0" u="none" strike="noStrike" kern="1200" baseline="0" err="1">
                <a:solidFill>
                  <a:schemeClr val="tx1"/>
                </a:solidFill>
                <a:latin typeface="+mn-lt"/>
                <a:ea typeface="+mn-ea"/>
                <a:cs typeface="+mn-cs"/>
              </a:rPr>
              <a:t>inode</a:t>
            </a:r>
            <a:r>
              <a:rPr lang="en-US" sz="1200" b="0" i="0" u="none" strike="noStrike" kern="1200" baseline="0">
                <a:solidFill>
                  <a:schemeClr val="tx1"/>
                </a:solidFill>
                <a:latin typeface="+mn-lt"/>
                <a:ea typeface="+mn-ea"/>
                <a:cs typeface="+mn-cs"/>
              </a:rPr>
              <a:t> semaphore.</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66</a:t>
            </a:fld>
            <a:endParaRPr lang="en-US"/>
          </a:p>
        </p:txBody>
      </p:sp>
    </p:spTree>
    <p:extLst>
      <p:ext uri="{BB962C8B-B14F-4D97-AF65-F5344CB8AC3E}">
        <p14:creationId xmlns:p14="http://schemas.microsoft.com/office/powerpoint/2010/main" val="1417367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t>68</a:t>
            </a:fld>
            <a:endParaRPr lang="en-US"/>
          </a:p>
        </p:txBody>
      </p:sp>
    </p:spTree>
    <p:extLst>
      <p:ext uri="{BB962C8B-B14F-4D97-AF65-F5344CB8AC3E}">
        <p14:creationId xmlns:p14="http://schemas.microsoft.com/office/powerpoint/2010/main" val="127017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t>69</a:t>
            </a:fld>
            <a:endParaRPr lang="en-US"/>
          </a:p>
        </p:txBody>
      </p:sp>
    </p:spTree>
    <p:extLst>
      <p:ext uri="{BB962C8B-B14F-4D97-AF65-F5344CB8AC3E}">
        <p14:creationId xmlns:p14="http://schemas.microsoft.com/office/powerpoint/2010/main" val="7800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err="1"/>
              <a:t>Livelock</a:t>
            </a:r>
            <a:r>
              <a:rPr lang="en-US"/>
              <a:t> case:</a:t>
            </a:r>
          </a:p>
          <a:p>
            <a:pPr marL="0" marR="0" indent="0" algn="l" rtl="0">
              <a:lnSpc>
                <a:spcPct val="107000"/>
              </a:lnSpc>
              <a:spcBef>
                <a:spcPts val="0"/>
              </a:spcBef>
              <a:spcAft>
                <a:spcPts val="0"/>
              </a:spcAft>
              <a:buNone/>
            </a:pP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2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200" b="1">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200">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2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2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2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200" b="0">
                <a:solidFill>
                  <a:srgbClr val="000080"/>
                </a:solidFill>
                <a:latin typeface="Courier New" panose="02070309020205020404" pitchFamily="49" charset="0"/>
                <a:ea typeface="Calibri" panose="020F0502020204030204" pitchFamily="34" charset="0"/>
                <a:cs typeface="Taamey David CLM" panose="02000000000000000000" pitchFamily="2" charset="-79"/>
              </a:rPr>
              <a:t>As explained, this still </a:t>
            </a:r>
            <a:r>
              <a:rPr lang="en-US" sz="1200" b="1">
                <a:solidFill>
                  <a:srgbClr val="000080"/>
                </a:solidFill>
                <a:latin typeface="Courier New" panose="02070309020205020404" pitchFamily="49" charset="0"/>
                <a:ea typeface="Calibri" panose="020F0502020204030204" pitchFamily="34" charset="0"/>
                <a:cs typeface="Taamey David CLM" panose="02000000000000000000" pitchFamily="2" charset="-79"/>
              </a:rPr>
              <a:t>wouldn’t work</a:t>
            </a:r>
            <a:endParaRPr lang="en-US" sz="1200">
              <a:latin typeface="Courier New" panose="02070309020205020404" pitchFamily="49" charset="0"/>
              <a:ea typeface="Calibri" panose="020F0502020204030204" pitchFamily="34" charset="0"/>
              <a:cs typeface="Taamey David CLM" panose="02000000000000000000"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114654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10867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err="1">
                <a:latin typeface="Courier New" panose="02070309020205020404" pitchFamily="49" charset="0"/>
                <a:cs typeface="Courier New" panose="02070309020205020404" pitchFamily="49" charset="0"/>
              </a:rPr>
              <a:t>cond_wait</a:t>
            </a:r>
            <a:r>
              <a:rPr lang="en-US" altLang="en-US" b="1">
                <a:latin typeface="Courier New" panose="02070309020205020404" pitchFamily="49" charset="0"/>
                <a:cs typeface="Courier New" panose="02070309020205020404" pitchFamily="49" charset="0"/>
              </a:rPr>
              <a:t> </a:t>
            </a:r>
            <a:r>
              <a:rPr lang="en-US" altLang="en-US" b="0">
                <a:latin typeface="Courier New" panose="02070309020205020404" pitchFamily="49" charset="0"/>
                <a:cs typeface="Courier New" panose="02070309020205020404" pitchFamily="49" charset="0"/>
              </a:rPr>
              <a:t>takes a mutex which it will unlock before blocking the thread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a:latin typeface="Courier New" panose="02070309020205020404" pitchFamily="49" charset="0"/>
                <a:cs typeface="Courier New" panose="02070309020205020404" pitchFamily="49" charset="0"/>
              </a:rPr>
              <a:t>reacquire it upon receiving the signal and waking up</a:t>
            </a:r>
            <a:endParaRPr lang="he-IL" altLang="en-US" baseline="0"/>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392839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a:t>
            </a:r>
            <a:r>
              <a:rPr lang="en-US" err="1"/>
              <a:t>create_hearts</a:t>
            </a:r>
            <a:r>
              <a:rPr lang="en-US"/>
              <a:t>() is an operation that must take control of the </a:t>
            </a:r>
            <a:r>
              <a:rPr lang="en-US" err="1"/>
              <a:t>mutex</a:t>
            </a:r>
            <a:r>
              <a:rPr lang="en-US"/>
              <a:t>.</a:t>
            </a:r>
            <a:r>
              <a:rPr lang="en-US" baseline="0"/>
              <a:t> </a:t>
            </a:r>
            <a:br>
              <a:rPr lang="en-US" baseline="0"/>
            </a:br>
            <a:r>
              <a:rPr lang="en-US" baseline="0"/>
              <a:t>Good question to ask – What is the API of a </a:t>
            </a:r>
            <a:r>
              <a:rPr lang="en-US" baseline="0" err="1"/>
              <a:t>cond_var</a:t>
            </a:r>
            <a:r>
              <a:rPr lang="en-US" baseline="0"/>
              <a:t>? What are the needed internal variables?</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574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a:t>המימוש הימני שגוי מכיוון שאחרי יציאה לתור המתנה לא נעבור לשורה הבאה (כלומר עדיין נחזיק את המנעול).</a:t>
            </a:r>
          </a:p>
          <a:p>
            <a:pPr algn="r" rtl="1"/>
            <a:r>
              <a:rPr lang="he-IL"/>
              <a:t>המימוש השמאלי שגוי מכיוון שאחרי שחרור המנעול החוט השני יכול לרוץ ולשלוח סיגנל שילך לאיבוד.</a:t>
            </a:r>
            <a:r>
              <a:rPr lang="he-IL" baseline="0"/>
              <a:t> כמו כן, בין היציאה מ-</a:t>
            </a:r>
            <a:r>
              <a:rPr lang="en-US" baseline="0" err="1"/>
              <a:t>cond_wait</a:t>
            </a:r>
            <a:r>
              <a:rPr lang="he-IL" baseline="0"/>
              <a:t> לכניסה הנוספת למנעול, חוט אחר </a:t>
            </a:r>
            <a:r>
              <a:rPr lang="he-IL" baseline="0" err="1"/>
              <a:t>יכל</a:t>
            </a:r>
            <a:r>
              <a:rPr lang="he-IL" baseline="0"/>
              <a:t> להוציא את האיבר בעצמו בכך לגורם להוצאה של איבר מתור "ריק" (</a:t>
            </a:r>
            <a:r>
              <a:rPr lang="en-US" baseline="0"/>
              <a:t>Segmentation Fault</a:t>
            </a:r>
            <a:r>
              <a:rPr lang="he-IL" baseline="0"/>
              <a:t>). </a:t>
            </a:r>
            <a:endParaRPr lang="he-IL"/>
          </a:p>
          <a:p>
            <a:pPr algn="r" rtl="1"/>
            <a:r>
              <a:rPr lang="he-IL"/>
              <a:t>לכן הממשק של </a:t>
            </a:r>
            <a:r>
              <a:rPr lang="en-US" err="1"/>
              <a:t>cond_wait</a:t>
            </a:r>
            <a:r>
              <a:rPr lang="he-IL"/>
              <a:t> שונה מזה שמוצג בשקף. הפונקציה </a:t>
            </a:r>
            <a:r>
              <a:rPr lang="en-US" err="1"/>
              <a:t>cond_wait</a:t>
            </a:r>
            <a:r>
              <a:rPr lang="he-IL"/>
              <a:t> מקבלת שני פרמטרים – מנעול ומשתנה תנאי – ואז משחררת את המנעול ויוצאת להמתנה באופן אטומי.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17</a:t>
            </a:fld>
            <a:endParaRPr lang="en-US"/>
          </a:p>
        </p:txBody>
      </p:sp>
    </p:spTree>
    <p:extLst>
      <p:ext uri="{BB962C8B-B14F-4D97-AF65-F5344CB8AC3E}">
        <p14:creationId xmlns:p14="http://schemas.microsoft.com/office/powerpoint/2010/main" val="295246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6</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6</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6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4760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036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420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6</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4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90830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6</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616698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7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237417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67801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43937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6</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384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6</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6</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6</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6</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6</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95284251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4.wmf"/><Relationship Id="rId12"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7.bin"/><Relationship Id="rId5" Type="http://schemas.openxmlformats.org/officeDocument/2006/relationships/image" Target="../media/image3.wmf"/><Relationship Id="rId15" Type="http://schemas.openxmlformats.org/officeDocument/2006/relationships/oleObject" Target="../embeddings/oleObject9.bin"/><Relationship Id="rId10" Type="http://schemas.openxmlformats.org/officeDocument/2006/relationships/image" Target="../media/image11.png"/><Relationship Id="rId4" Type="http://schemas.openxmlformats.org/officeDocument/2006/relationships/oleObject" Target="../embeddings/oleObject5.bin"/><Relationship Id="rId9" Type="http://schemas.openxmlformats.org/officeDocument/2006/relationships/image" Target="../media/image6.png"/><Relationship Id="rId1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n.wikipedia.org/wiki/Readers%E2%80%93writers_proble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image" Target="../media/image3.wmf"/><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t>תרגול 6</a:t>
            </a:r>
            <a:endParaRPr lang="en-US"/>
          </a:p>
        </p:txBody>
      </p:sp>
      <p:sp>
        <p:nvSpPr>
          <p:cNvPr id="3" name="Subtitle 2"/>
          <p:cNvSpPr>
            <a:spLocks noGrp="1"/>
          </p:cNvSpPr>
          <p:nvPr>
            <p:ph type="subTitle" idx="1"/>
          </p:nvPr>
        </p:nvSpPr>
        <p:spPr/>
        <p:txBody>
          <a:bodyPr>
            <a:normAutofit lnSpcReduction="10000"/>
          </a:bodyPr>
          <a:lstStyle/>
          <a:p>
            <a:r>
              <a:rPr lang="he-IL"/>
              <a:t>מנגנוני סנכרון: משתני תנאי</a:t>
            </a:r>
          </a:p>
          <a:p>
            <a:r>
              <a:rPr lang="he-IL"/>
              <a:t>מנגנוני סנכרון: סמפורים</a:t>
            </a:r>
          </a:p>
          <a:p>
            <a:r>
              <a:rPr lang="he-IL"/>
              <a:t>דוגמה: מימוש מנעול קוראים-כותבים</a:t>
            </a:r>
          </a:p>
          <a:p>
            <a:r>
              <a:rPr lang="he-IL"/>
              <a:t>סינכרון בגרעין לינוקס</a:t>
            </a:r>
            <a:endParaRPr lang="en-US"/>
          </a:p>
        </p:txBody>
      </p:sp>
      <p:sp>
        <p:nvSpPr>
          <p:cNvPr id="8" name="Slide Number Placeholder 7">
            <a:extLst>
              <a:ext uri="{FF2B5EF4-FFF2-40B4-BE49-F238E27FC236}">
                <a16:creationId xmlns:a16="http://schemas.microsoft.com/office/drawing/2014/main" id="{D43B45DE-56D0-46F8-802B-B7480519133A}"/>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4" name="Footer Placeholder 3">
            <a:extLst>
              <a:ext uri="{FF2B5EF4-FFF2-40B4-BE49-F238E27FC236}">
                <a16:creationId xmlns:a16="http://schemas.microsoft.com/office/drawing/2014/main" id="{62ABE325-3407-4D78-B3A3-05D8B1B40387}"/>
              </a:ext>
            </a:extLst>
          </p:cNvPr>
          <p:cNvSpPr>
            <a:spLocks noGrp="1"/>
          </p:cNvSpPr>
          <p:nvPr>
            <p:ph type="ftr" sz="quarter" idx="11"/>
          </p:nvPr>
        </p:nvSpPr>
        <p:spPr/>
        <p:txBody>
          <a:bodyPr/>
          <a:lstStyle/>
          <a:p>
            <a:r>
              <a:rPr lang="he-IL"/>
              <a:t>מערכות הפעלה - תרגול 6</a:t>
            </a:r>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D906-E85F-46DE-B5BD-8FE8159F4E59}"/>
              </a:ext>
            </a:extLst>
          </p:cNvPr>
          <p:cNvSpPr>
            <a:spLocks noGrp="1"/>
          </p:cNvSpPr>
          <p:nvPr>
            <p:ph type="title"/>
          </p:nvPr>
        </p:nvSpPr>
        <p:spPr/>
        <p:txBody>
          <a:bodyPr/>
          <a:lstStyle/>
          <a:p>
            <a:r>
              <a:rPr lang="he-IL"/>
              <a:t>תזכורת:</a:t>
            </a:r>
            <a:r>
              <a:rPr lang="en-US"/>
              <a:t> </a:t>
            </a:r>
            <a:r>
              <a:rPr lang="he-IL"/>
              <a:t>חסימה אל מול המתנה פעילה</a:t>
            </a:r>
            <a:endParaRPr lang="en-US"/>
          </a:p>
        </p:txBody>
      </p:sp>
      <p:sp>
        <p:nvSpPr>
          <p:cNvPr id="3" name="Text Placeholder 2">
            <a:extLst>
              <a:ext uri="{FF2B5EF4-FFF2-40B4-BE49-F238E27FC236}">
                <a16:creationId xmlns:a16="http://schemas.microsoft.com/office/drawing/2014/main" id="{D26D9EA7-B33E-41F8-9181-3CFD708DDB70}"/>
              </a:ext>
            </a:extLst>
          </p:cNvPr>
          <p:cNvSpPr>
            <a:spLocks noGrp="1"/>
          </p:cNvSpPr>
          <p:nvPr>
            <p:ph type="body" idx="1"/>
          </p:nvPr>
        </p:nvSpPr>
        <p:spPr/>
        <p:txBody>
          <a:bodyPr/>
          <a:lstStyle/>
          <a:p>
            <a:r>
              <a:rPr lang="en-US"/>
              <a:t>spinlock</a:t>
            </a:r>
          </a:p>
        </p:txBody>
      </p:sp>
      <p:sp>
        <p:nvSpPr>
          <p:cNvPr id="4" name="Content Placeholder 3">
            <a:extLst>
              <a:ext uri="{FF2B5EF4-FFF2-40B4-BE49-F238E27FC236}">
                <a16:creationId xmlns:a16="http://schemas.microsoft.com/office/drawing/2014/main" id="{3E838410-9268-40D7-92DD-4D5F3E91D822}"/>
              </a:ext>
            </a:extLst>
          </p:cNvPr>
          <p:cNvSpPr>
            <a:spLocks noGrp="1"/>
          </p:cNvSpPr>
          <p:nvPr>
            <p:ph sz="half" idx="2"/>
          </p:nvPr>
        </p:nvSpPr>
        <p:spPr/>
        <p:txBody>
          <a:bodyPr>
            <a:normAutofit/>
          </a:bodyPr>
          <a:lstStyle/>
          <a:p>
            <a:r>
              <a:rPr lang="he-IL" altLang="en-US" b="1">
                <a:solidFill>
                  <a:srgbClr val="0000FF"/>
                </a:solidFill>
              </a:rPr>
              <a:t>המתנה פעילה: </a:t>
            </a:r>
            <a:r>
              <a:rPr lang="he-IL" altLang="en-US"/>
              <a:t>כאשר חוט מנסה לתפוס מנעול נעול, הוא בודק את ערך המנעול ללא הפסקה ולא מוותר על המעבד.</a:t>
            </a:r>
          </a:p>
          <a:p>
            <a:pPr lvl="1"/>
            <a:r>
              <a:rPr lang="he-IL"/>
              <a:t>טכניקה כזו נקראת גם: </a:t>
            </a:r>
            <a:r>
              <a:rPr lang="en-US"/>
              <a:t>polling, busy waiting, busy looping</a:t>
            </a:r>
            <a:r>
              <a:rPr lang="he-IL"/>
              <a:t>.</a:t>
            </a:r>
            <a:endParaRPr lang="en-US"/>
          </a:p>
          <a:p>
            <a:endParaRPr lang="he-IL" altLang="en-US"/>
          </a:p>
        </p:txBody>
      </p:sp>
      <p:sp>
        <p:nvSpPr>
          <p:cNvPr id="5" name="Text Placeholder 4">
            <a:extLst>
              <a:ext uri="{FF2B5EF4-FFF2-40B4-BE49-F238E27FC236}">
                <a16:creationId xmlns:a16="http://schemas.microsoft.com/office/drawing/2014/main" id="{BE218881-A6F1-4EAA-95F9-3E81A07DD6D9}"/>
              </a:ext>
            </a:extLst>
          </p:cNvPr>
          <p:cNvSpPr>
            <a:spLocks noGrp="1"/>
          </p:cNvSpPr>
          <p:nvPr>
            <p:ph type="body" sz="quarter" idx="3"/>
          </p:nvPr>
        </p:nvSpPr>
        <p:spPr/>
        <p:txBody>
          <a:bodyPr/>
          <a:lstStyle/>
          <a:p>
            <a:r>
              <a:rPr lang="en-US"/>
              <a:t>mutex</a:t>
            </a:r>
          </a:p>
        </p:txBody>
      </p:sp>
      <p:sp>
        <p:nvSpPr>
          <p:cNvPr id="6" name="Content Placeholder 5">
            <a:extLst>
              <a:ext uri="{FF2B5EF4-FFF2-40B4-BE49-F238E27FC236}">
                <a16:creationId xmlns:a16="http://schemas.microsoft.com/office/drawing/2014/main" id="{16B59178-D479-45C8-9840-F8F561ECFE14}"/>
              </a:ext>
            </a:extLst>
          </p:cNvPr>
          <p:cNvSpPr>
            <a:spLocks noGrp="1"/>
          </p:cNvSpPr>
          <p:nvPr>
            <p:ph sz="quarter" idx="4"/>
          </p:nvPr>
        </p:nvSpPr>
        <p:spPr/>
        <p:txBody>
          <a:bodyPr>
            <a:normAutofit/>
          </a:bodyPr>
          <a:lstStyle/>
          <a:p>
            <a:r>
              <a:rPr lang="he-IL" altLang="en-US" b="1">
                <a:solidFill>
                  <a:srgbClr val="0000FF"/>
                </a:solidFill>
              </a:rPr>
              <a:t>חסימה: </a:t>
            </a:r>
            <a:r>
              <a:rPr lang="he-IL" altLang="en-US"/>
              <a:t>כאשר חוט מנסה לתפוס מנעול נעול, מערכת ההפעלה תעביר אותו </a:t>
            </a:r>
            <a:r>
              <a:rPr lang="he-IL" altLang="en-US" b="1"/>
              <a:t>לתור המתנה </a:t>
            </a:r>
            <a:r>
              <a:rPr lang="he-IL" altLang="en-US"/>
              <a:t>ותבצע החלפת הקשר.</a:t>
            </a:r>
          </a:p>
          <a:p>
            <a:pPr lvl="1"/>
            <a:r>
              <a:rPr lang="he-IL" altLang="en-US"/>
              <a:t>כאשר המנעול ישוחרר, מערכת ההפעלה תעיר את אחד החוטים המחכים למנעול.</a:t>
            </a:r>
          </a:p>
          <a:p>
            <a:endParaRPr lang="he-IL" altLang="en-US"/>
          </a:p>
        </p:txBody>
      </p:sp>
      <p:sp>
        <p:nvSpPr>
          <p:cNvPr id="7" name="Footer Placeholder 6">
            <a:extLst>
              <a:ext uri="{FF2B5EF4-FFF2-40B4-BE49-F238E27FC236}">
                <a16:creationId xmlns:a16="http://schemas.microsoft.com/office/drawing/2014/main" id="{264ED9C1-2D80-41BD-A4B5-6EA8D53CE8E6}"/>
              </a:ext>
            </a:extLst>
          </p:cNvPr>
          <p:cNvSpPr>
            <a:spLocks noGrp="1"/>
          </p:cNvSpPr>
          <p:nvPr>
            <p:ph type="ftr" sz="quarter" idx="11"/>
          </p:nvPr>
        </p:nvSpPr>
        <p:spPr/>
        <p:txBody>
          <a:bodyPr/>
          <a:lstStyle/>
          <a:p>
            <a:pPr algn="r"/>
            <a:r>
              <a:rPr lang="he-IL"/>
              <a:t>מערכות הפעלה - תרגול 5</a:t>
            </a:r>
            <a:endParaRPr lang="en-US"/>
          </a:p>
        </p:txBody>
      </p:sp>
      <p:sp>
        <p:nvSpPr>
          <p:cNvPr id="8" name="Slide Number Placeholder 7">
            <a:extLst>
              <a:ext uri="{FF2B5EF4-FFF2-40B4-BE49-F238E27FC236}">
                <a16:creationId xmlns:a16="http://schemas.microsoft.com/office/drawing/2014/main" id="{C263B2ED-ED6D-4450-862D-6DF5A09A0F86}"/>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410117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6B63-0357-47B8-AE80-D7F4DE99705E}"/>
              </a:ext>
            </a:extLst>
          </p:cNvPr>
          <p:cNvSpPr>
            <a:spLocks noGrp="1"/>
          </p:cNvSpPr>
          <p:nvPr>
            <p:ph type="title"/>
          </p:nvPr>
        </p:nvSpPr>
        <p:spPr/>
        <p:txBody>
          <a:bodyPr/>
          <a:lstStyle/>
          <a:p>
            <a:r>
              <a:rPr lang="he-IL"/>
              <a:t>מנגנוני סנכרון: משתני תנאי</a:t>
            </a:r>
            <a:endParaRPr lang="en-US"/>
          </a:p>
        </p:txBody>
      </p:sp>
      <p:sp>
        <p:nvSpPr>
          <p:cNvPr id="3" name="Text Placeholder 2">
            <a:extLst>
              <a:ext uri="{FF2B5EF4-FFF2-40B4-BE49-F238E27FC236}">
                <a16:creationId xmlns:a16="http://schemas.microsoft.com/office/drawing/2014/main" id="{9AA23413-8413-4E53-919E-2882B93AD03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9750816-4B5A-41D8-8E2F-78B8FD01FBC5}"/>
              </a:ext>
            </a:extLst>
          </p:cNvPr>
          <p:cNvSpPr>
            <a:spLocks noGrp="1"/>
          </p:cNvSpPr>
          <p:nvPr>
            <p:ph type="sldNum" sz="quarter" idx="12"/>
          </p:nvPr>
        </p:nvSpPr>
        <p:spPr/>
        <p:txBody>
          <a:bodyPr/>
          <a:lstStyle/>
          <a:p>
            <a:fld id="{0CFEC368-1D7A-4F81-ABF6-AE0E36BAF64C}" type="slidenum">
              <a:rPr lang="en-US" smtClean="0"/>
              <a:pPr/>
              <a:t>11</a:t>
            </a:fld>
            <a:endParaRPr lang="en-US"/>
          </a:p>
        </p:txBody>
      </p:sp>
      <p:sp>
        <p:nvSpPr>
          <p:cNvPr id="6" name="Footer Placeholder 5">
            <a:extLst>
              <a:ext uri="{FF2B5EF4-FFF2-40B4-BE49-F238E27FC236}">
                <a16:creationId xmlns:a16="http://schemas.microsoft.com/office/drawing/2014/main" id="{5E7AD2F6-37A6-4856-9ECA-6B480B80E99F}"/>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296576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F825-0643-4D62-ABDD-9D77BDF26143}"/>
              </a:ext>
            </a:extLst>
          </p:cNvPr>
          <p:cNvSpPr>
            <a:spLocks noGrp="1"/>
          </p:cNvSpPr>
          <p:nvPr>
            <p:ph type="title"/>
          </p:nvPr>
        </p:nvSpPr>
        <p:spPr/>
        <p:txBody>
          <a:bodyPr/>
          <a:lstStyle/>
          <a:p>
            <a:r>
              <a:rPr lang="he-IL"/>
              <a:t>הצגת הבעיה: תור מקבילי</a:t>
            </a:r>
            <a:endParaRPr lang="en-US"/>
          </a:p>
        </p:txBody>
      </p:sp>
      <p:sp>
        <p:nvSpPr>
          <p:cNvPr id="6" name="Content Placeholder 5">
            <a:extLst>
              <a:ext uri="{FF2B5EF4-FFF2-40B4-BE49-F238E27FC236}">
                <a16:creationId xmlns:a16="http://schemas.microsoft.com/office/drawing/2014/main" id="{93C79697-92FD-4B34-A681-3CAB6043661A}"/>
              </a:ext>
            </a:extLst>
          </p:cNvPr>
          <p:cNvSpPr>
            <a:spLocks noGrp="1"/>
          </p:cNvSpPr>
          <p:nvPr>
            <p:ph sz="half" idx="2"/>
          </p:nvPr>
        </p:nvSpPr>
        <p:spPr/>
        <p:txBody>
          <a:bodyPr>
            <a:normAutofit/>
          </a:bodyPr>
          <a:lstStyle/>
          <a:p>
            <a:r>
              <a:rPr lang="he-IL" altLang="en-US"/>
              <a:t>מבנה נתונים עם שתי פעולות:</a:t>
            </a:r>
          </a:p>
          <a:p>
            <a:pPr lvl="1"/>
            <a:r>
              <a:rPr lang="en-US" altLang="en-US"/>
              <a:t>enqueue</a:t>
            </a:r>
            <a:r>
              <a:rPr lang="he-IL" altLang="en-US"/>
              <a:t> – הכנסת איבר לתור.</a:t>
            </a:r>
          </a:p>
          <a:p>
            <a:pPr lvl="1"/>
            <a:r>
              <a:rPr lang="en-US" altLang="en-US"/>
              <a:t>dequeue</a:t>
            </a:r>
            <a:r>
              <a:rPr lang="he-IL" altLang="en-US"/>
              <a:t> – הוצאת איבר מהתור. </a:t>
            </a:r>
            <a:r>
              <a:rPr lang="he-IL" altLang="en-US" b="1"/>
              <a:t>אם התור ריק, הפעולה </a:t>
            </a:r>
            <a:r>
              <a:rPr lang="he-IL" altLang="en-US" b="1" u="sng"/>
              <a:t>תיחסם</a:t>
            </a:r>
            <a:r>
              <a:rPr lang="he-IL" altLang="en-US" b="1"/>
              <a:t> עד שיכנס איבר חדש.</a:t>
            </a:r>
          </a:p>
          <a:p>
            <a:pPr lvl="1"/>
            <a:endParaRPr lang="he-IL" altLang="en-US"/>
          </a:p>
          <a:p>
            <a:r>
              <a:rPr lang="he-IL" altLang="en-US"/>
              <a:t>יש להגן על התור ע"י מנעולים.</a:t>
            </a:r>
          </a:p>
          <a:p>
            <a:pPr lvl="1"/>
            <a:r>
              <a:rPr lang="he-IL" altLang="en-US"/>
              <a:t>כי חוטים שונים יכולים להכניס לתור או להוציא מהתור במקביל.</a:t>
            </a:r>
          </a:p>
          <a:p>
            <a:r>
              <a:rPr lang="he-IL" altLang="en-US"/>
              <a:t>בנוסף צריך להבטיח </a:t>
            </a:r>
            <a:r>
              <a:rPr lang="he-IL" altLang="en-US" b="1"/>
              <a:t>סדר</a:t>
            </a:r>
            <a:r>
              <a:rPr lang="he-IL" altLang="en-US"/>
              <a:t>.</a:t>
            </a:r>
          </a:p>
          <a:p>
            <a:pPr lvl="1"/>
            <a:r>
              <a:rPr lang="he-IL" altLang="en-US"/>
              <a:t>חוט שרוצה להוציא איבר יצטרך להמתין לתנאי "התור אינו ריק".</a:t>
            </a:r>
          </a:p>
        </p:txBody>
      </p:sp>
      <p:sp>
        <p:nvSpPr>
          <p:cNvPr id="4" name="Footer Placeholder 3">
            <a:extLst>
              <a:ext uri="{FF2B5EF4-FFF2-40B4-BE49-F238E27FC236}">
                <a16:creationId xmlns:a16="http://schemas.microsoft.com/office/drawing/2014/main" id="{46DBFC9D-CEC4-49C3-8F04-95200B2F1673}"/>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C9E57440-BF4B-4B1C-984A-4A335711C077}"/>
              </a:ext>
            </a:extLst>
          </p:cNvPr>
          <p:cNvSpPr>
            <a:spLocks noGrp="1"/>
          </p:cNvSpPr>
          <p:nvPr>
            <p:ph type="sldNum" sz="quarter" idx="12"/>
          </p:nvPr>
        </p:nvSpPr>
        <p:spPr/>
        <p:txBody>
          <a:bodyPr/>
          <a:lstStyle/>
          <a:p>
            <a:fld id="{0CFEC368-1D7A-4F81-ABF6-AE0E36BAF64C}" type="slidenum">
              <a:rPr lang="en-US" smtClean="0"/>
              <a:pPr/>
              <a:t>12</a:t>
            </a:fld>
            <a:endParaRPr lang="en-US"/>
          </a:p>
        </p:txBody>
      </p:sp>
      <p:pic>
        <p:nvPicPr>
          <p:cNvPr id="9" name="Picture 2" descr="https://upload.wikimedia.org/wikipedia/commons/thumb/3/34/Fifo_queue.svg/1112px-Fifo_queue.svg.png">
            <a:extLst>
              <a:ext uri="{FF2B5EF4-FFF2-40B4-BE49-F238E27FC236}">
                <a16:creationId xmlns:a16="http://schemas.microsoft.com/office/drawing/2014/main" id="{CC77C5D3-FAFB-4EA7-8C5A-10C21650808A}"/>
              </a:ext>
            </a:extLst>
          </p:cNvPr>
          <p:cNvPicPr>
            <a:picLocks noGrp="1" noChangeAspect="1" noChangeArrowheads="1"/>
          </p:cNvPicPr>
          <p:nvPr>
            <p:ph sz="half" idx="1"/>
          </p:nvPr>
        </p:nvPicPr>
        <p:blipFill rotWithShape="1">
          <a:blip r:embed="rId3" cstate="print">
            <a:extLst>
              <a:ext uri="{28A0092B-C50C-407E-A947-70E740481C1C}">
                <a14:useLocalDpi xmlns:a14="http://schemas.microsoft.com/office/drawing/2010/main" val="0"/>
              </a:ext>
            </a:extLst>
          </a:blip>
          <a:srcRect l="6157" r="2880"/>
          <a:stretch/>
        </p:blipFill>
        <p:spPr bwMode="auto">
          <a:xfrm>
            <a:off x="457200" y="1988013"/>
            <a:ext cx="4038600" cy="40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ניסיון ראשון לפתרון</a:t>
            </a:r>
            <a:endParaRPr lang="en-US"/>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1673352"/>
            <a:ext cx="4038600" cy="4718304"/>
          </a:xfrm>
        </p:spPr>
        <p:txBody>
          <a:bodyPr>
            <a:normAutofit fontScale="92500" lnSpcReduction="10000"/>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fontScale="92500" lnSpcReduction="10000"/>
          </a:bodyPr>
          <a:lstStyle/>
          <a:p>
            <a:r>
              <a:rPr lang="he-IL"/>
              <a:t>מה הבעיה במימוש המוצע?</a:t>
            </a:r>
          </a:p>
          <a:p>
            <a:r>
              <a:rPr lang="he-IL"/>
              <a:t>קיפאון (</a:t>
            </a:r>
            <a:r>
              <a:rPr lang="en-US" b="1"/>
              <a:t>deadlock</a:t>
            </a:r>
            <a:r>
              <a:rPr lang="he-IL"/>
              <a:t>).</a:t>
            </a:r>
          </a:p>
          <a:p>
            <a:pPr marL="457200" indent="-457200">
              <a:buFont typeface="+mj-lt"/>
              <a:buAutoNum type="arabicPeriod"/>
            </a:pPr>
            <a:r>
              <a:rPr lang="he-IL"/>
              <a:t>חוט 1# מנסה להוציא איבר אבל התור עדיין ריק </a:t>
            </a:r>
            <a:r>
              <a:rPr lang="he-IL">
                <a:sym typeface="Wingdings" panose="05000000000000000000" pitchFamily="2" charset="2"/>
              </a:rPr>
              <a:t> נתקע בלולאת </a:t>
            </a:r>
            <a:r>
              <a:rPr lang="en-US">
                <a:sym typeface="Wingdings" panose="05000000000000000000" pitchFamily="2" charset="2"/>
              </a:rPr>
              <a:t>while</a:t>
            </a:r>
            <a:r>
              <a:rPr lang="he-IL"/>
              <a:t>.</a:t>
            </a:r>
          </a:p>
          <a:p>
            <a:pPr marL="457200" indent="-457200">
              <a:buFont typeface="+mj-lt"/>
              <a:buAutoNum type="arabicPeriod"/>
            </a:pPr>
            <a:r>
              <a:rPr lang="he-IL"/>
              <a:t>חוט 2# מנסה להכניס איבר לתור </a:t>
            </a:r>
            <a:r>
              <a:rPr lang="he-IL">
                <a:sym typeface="Wingdings" panose="05000000000000000000" pitchFamily="2" charset="2"/>
              </a:rPr>
              <a:t></a:t>
            </a:r>
            <a:r>
              <a:rPr lang="he-IL"/>
              <a:t> נתקע כי חוט 1# עדיין מחזיק את המנעול.</a:t>
            </a:r>
          </a:p>
          <a:p>
            <a:pPr lvl="1"/>
            <a:endParaRPr lang="he-IL"/>
          </a:p>
          <a:p>
            <a:pPr lvl="1"/>
            <a:r>
              <a:rPr lang="he-IL"/>
              <a:t>אם חוט 1# היה מנסה לוותר על המנעול ולתפוס אותו לסירוגין, היינו נתקלים בבעיה אחרת, של יעילות: בדיקה חוזרת ונשנית על גודל התור מבזבזת זמן מעבד. זהו מצב של </a:t>
            </a:r>
            <a:r>
              <a:rPr lang="en-US" b="1" err="1">
                <a:solidFill>
                  <a:srgbClr val="0000FF"/>
                </a:solidFill>
              </a:rPr>
              <a:t>livelock</a:t>
            </a:r>
            <a:endParaRPr lang="he-IL">
              <a:solidFill>
                <a:srgbClr val="0000FF"/>
              </a:solidFill>
            </a:endParaRPr>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r>
              <a:rPr lang="he-IL"/>
              <a:t>מערכות הפעלה - תרגול 6</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1780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משתנה תנאי (</a:t>
            </a:r>
            <a:r>
              <a:rPr lang="en-US" altLang="en-US"/>
              <a:t>condition variable</a:t>
            </a:r>
            <a:r>
              <a:rPr lang="he-IL" altLang="en-US"/>
              <a:t>)</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a:bodyPr>
          <a:lstStyle/>
          <a:p>
            <a:r>
              <a:rPr lang="he-IL" altLang="en-US"/>
              <a:t>משתנה תנאי הוא אובייקט סנכרון המאפשר לחוט </a:t>
            </a:r>
            <a:r>
              <a:rPr lang="he-IL" altLang="en-US" b="1"/>
              <a:t>לצאת להמתנה</a:t>
            </a:r>
            <a:r>
              <a:rPr lang="he-IL" altLang="en-US"/>
              <a:t> בתוך </a:t>
            </a:r>
            <a:r>
              <a:rPr lang="he-IL" altLang="en-US" b="1"/>
              <a:t>קטע קריטי</a:t>
            </a:r>
            <a:r>
              <a:rPr lang="he-IL" altLang="en-US"/>
              <a:t>.</a:t>
            </a:r>
            <a:endParaRPr lang="he-IL" altLang="en-US" b="1"/>
          </a:p>
          <a:p>
            <a:pPr lvl="1"/>
            <a:r>
              <a:rPr lang="he-IL" altLang="en-US"/>
              <a:t>כלומר, לפנות את המעבד ולצאת לתור המתנה.</a:t>
            </a:r>
          </a:p>
          <a:p>
            <a:pPr lvl="1"/>
            <a:r>
              <a:rPr lang="he-IL" altLang="en-US"/>
              <a:t>ההמתנה תתבצע </a:t>
            </a:r>
            <a:r>
              <a:rPr lang="he-IL" altLang="en-US" b="1"/>
              <a:t>עד לקיום תנאי </a:t>
            </a:r>
            <a:r>
              <a:rPr lang="he-IL" altLang="en-US"/>
              <a:t>כלשהו.</a:t>
            </a:r>
          </a:p>
          <a:p>
            <a:pPr lvl="1"/>
            <a:r>
              <a:rPr lang="he-IL" altLang="en-US"/>
              <a:t>ההמתנה מאפשרת </a:t>
            </a:r>
            <a:r>
              <a:rPr lang="he-IL" altLang="en-US" b="1"/>
              <a:t>לאכוף סדר </a:t>
            </a:r>
            <a:r>
              <a:rPr lang="he-IL" altLang="en-US"/>
              <a:t>בביצוע של החוטים. </a:t>
            </a:r>
          </a:p>
          <a:p>
            <a:pPr marL="0" indent="0">
              <a:buNone/>
            </a:pPr>
            <a:endParaRPr lang="he-IL" altLang="en-US"/>
          </a:p>
          <a:p>
            <a:r>
              <a:rPr lang="he-IL" altLang="en-US"/>
              <a:t>שימוש תכנותי נכון במשתני תנאי מחייב להגדיר גם:</a:t>
            </a:r>
          </a:p>
          <a:p>
            <a:pPr marL="457200" indent="-457200">
              <a:buFont typeface="+mj-lt"/>
              <a:buAutoNum type="arabicPeriod"/>
            </a:pPr>
            <a:r>
              <a:rPr lang="he-IL" altLang="en-US" b="1"/>
              <a:t>משתנה מצב </a:t>
            </a:r>
            <a:r>
              <a:rPr lang="he-IL" altLang="en-US"/>
              <a:t>(</a:t>
            </a:r>
            <a:r>
              <a:rPr lang="en-US" altLang="en-US"/>
              <a:t>state variable</a:t>
            </a:r>
            <a:r>
              <a:rPr lang="he-IL" altLang="en-US"/>
              <a:t>) – החוט עובר להמתנה או חוזר מהמתנה בהתאם לערכו של משתנה המצב.</a:t>
            </a:r>
          </a:p>
          <a:p>
            <a:pPr marL="457200" indent="-457200">
              <a:buFont typeface="+mj-lt"/>
              <a:buAutoNum type="arabicPeriod"/>
            </a:pPr>
            <a:r>
              <a:rPr lang="he-IL" altLang="en-US" b="1"/>
              <a:t>מנעול</a:t>
            </a:r>
            <a:r>
              <a:rPr lang="he-IL" altLang="en-US"/>
              <a:t> </a:t>
            </a:r>
            <a:r>
              <a:rPr lang="en-US" altLang="en-US" b="1" err="1"/>
              <a:t>mutex</a:t>
            </a:r>
            <a:r>
              <a:rPr lang="he-IL" altLang="en-US"/>
              <a:t> – מבטיח לנו אטומיות והגנה על הקטע הקריטי.</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38411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1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1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17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17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סכימה כללית למשתני תנאי</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state_var</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he-IL" altLang="en-US"/>
          </a:p>
          <a:p>
            <a:r>
              <a:rPr lang="he-IL" altLang="en-US"/>
              <a:t>החוט הממתין לאירוע יקרא ל:</a:t>
            </a: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while</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condition_holds</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state_var</a:t>
            </a:r>
            <a:r>
              <a:rPr lang="en-US" altLang="en-US">
                <a:latin typeface="Courier New" panose="02070309020205020404" pitchFamily="49" charset="0"/>
                <a:cs typeface="Courier New" panose="02070309020205020404" pitchFamily="49" charset="0"/>
              </a:rPr>
              <a:t>))</a:t>
            </a:r>
          </a:p>
          <a:p>
            <a:pPr marL="0" indent="0" algn="l" rtl="0">
              <a:buNone/>
            </a:pP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cond_wait</a:t>
            </a:r>
            <a:r>
              <a:rPr lang="en-US" altLang="en-US">
                <a:latin typeface="Courier New" panose="02070309020205020404" pitchFamily="49" charset="0"/>
                <a:cs typeface="Courier New" panose="02070309020205020404" pitchFamily="49" charset="0"/>
              </a:rPr>
              <a:t>(c, m);</a:t>
            </a:r>
          </a:p>
          <a:p>
            <a:r>
              <a:rPr lang="he-IL" altLang="en-US"/>
              <a:t>עבור המקרה של התור המקבילי:</a:t>
            </a:r>
            <a:endParaRPr lang="en-US" altLang="en-US" b="1">
              <a:solidFill>
                <a:srgbClr val="0000FF"/>
              </a:solidFill>
              <a:latin typeface="Courier New" panose="02070309020205020404" pitchFamily="49" charset="0"/>
              <a:cs typeface="Courier New" panose="02070309020205020404" pitchFamily="49" charset="0"/>
            </a:endParaRP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while</a:t>
            </a:r>
            <a:r>
              <a:rPr lang="en-US" altLang="en-US">
                <a:latin typeface="Courier New" panose="02070309020205020404" pitchFamily="49" charset="0"/>
                <a:cs typeface="Courier New" panose="02070309020205020404" pitchFamily="49" charset="0"/>
              </a:rPr>
              <a:t> (!(</a:t>
            </a: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he-IL"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en-US">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a:latin typeface="Courier New" panose="02070309020205020404" pitchFamily="49" charset="0"/>
                <a:cs typeface="Courier New" panose="02070309020205020404" pitchFamily="49" charset="0"/>
              </a:rPr>
              <a:t>)</a:t>
            </a:r>
            <a:r>
              <a:rPr lang="en-US" altLang="en-US">
                <a:latin typeface="Courier New" panose="02070309020205020404" pitchFamily="49" charset="0"/>
                <a:cs typeface="Courier New" panose="02070309020205020404" pitchFamily="49" charset="0"/>
              </a:rPr>
              <a:t>)</a:t>
            </a:r>
          </a:p>
          <a:p>
            <a:pPr marL="0" indent="0" algn="l" rtl="0">
              <a:buNone/>
            </a:pP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cond_wait</a:t>
            </a:r>
            <a:r>
              <a:rPr lang="en-US" altLang="en-US">
                <a:latin typeface="Courier New" panose="02070309020205020404" pitchFamily="49" charset="0"/>
                <a:cs typeface="Courier New" panose="02070309020205020404" pitchFamily="49" charset="0"/>
              </a:rPr>
              <a:t>(c, m);</a:t>
            </a:r>
            <a:endParaRPr lang="he-IL" altLang="en-US"/>
          </a:p>
          <a:p>
            <a:endParaRPr lang="he-IL" altLang="en-US"/>
          </a:p>
          <a:p>
            <a:r>
              <a:rPr lang="he-IL" altLang="en-US"/>
              <a:t>החוט שמסמן לחוטים הממתינים להמשיך יקרא ל:</a:t>
            </a: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if</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condition_holds</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state_var</a:t>
            </a:r>
            <a:r>
              <a:rPr lang="en-US" altLang="en-US">
                <a:latin typeface="Courier New" panose="02070309020205020404" pitchFamily="49" charset="0"/>
                <a:cs typeface="Courier New" panose="02070309020205020404" pitchFamily="49" charset="0"/>
              </a:rPr>
              <a:t>))</a:t>
            </a:r>
          </a:p>
          <a:p>
            <a:pPr marL="0" indent="0" algn="l" rtl="0">
              <a:buNone/>
            </a:pP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cond_signal</a:t>
            </a:r>
            <a:r>
              <a:rPr lang="en-US" altLang="en-US">
                <a:latin typeface="Courier New" panose="02070309020205020404" pitchFamily="49" charset="0"/>
                <a:cs typeface="Courier New" panose="02070309020205020404" pitchFamily="49" charset="0"/>
              </a:rPr>
              <a:t>(c);</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5" name="Oval 4"/>
          <p:cNvSpPr/>
          <p:nvPr/>
        </p:nvSpPr>
        <p:spPr>
          <a:xfrm>
            <a:off x="3091070" y="3379304"/>
            <a:ext cx="487017" cy="387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91070" y="4505739"/>
            <a:ext cx="487017" cy="387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7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7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177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177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177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177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177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246191" y="3193993"/>
            <a:ext cx="2325756" cy="2787922"/>
          </a:xfrm>
          <a:prstGeom prst="rect">
            <a:avLst/>
          </a:prstGeom>
          <a:ln w="57150">
            <a:prstDash val="dashDot"/>
          </a:ln>
        </p:spPr>
        <p:style>
          <a:lnRef idx="2">
            <a:schemeClr val="accent5"/>
          </a:lnRef>
          <a:fillRef idx="1">
            <a:schemeClr val="lt1"/>
          </a:fillRef>
          <a:effectRef idx="0">
            <a:schemeClr val="accent5"/>
          </a:effectRef>
          <a:fontRef idx="minor">
            <a:schemeClr val="dk1"/>
          </a:fontRef>
        </p:style>
        <p:txBody>
          <a:bodyPr wrap="square" rtlCol="0">
            <a:spAutoFit/>
          </a:bodyPr>
          <a:lstStyle/>
          <a:p>
            <a:pPr algn="r" rtl="1"/>
            <a:endParaRPr lang="en-US"/>
          </a:p>
        </p:txBody>
      </p:sp>
      <p:sp>
        <p:nvSpPr>
          <p:cNvPr id="2" name="Title 1"/>
          <p:cNvSpPr>
            <a:spLocks noGrp="1"/>
          </p:cNvSpPr>
          <p:nvPr>
            <p:ph type="title"/>
          </p:nvPr>
        </p:nvSpPr>
        <p:spPr/>
        <p:txBody>
          <a:bodyPr/>
          <a:lstStyle/>
          <a:p>
            <a:r>
              <a:rPr lang="he-IL"/>
              <a:t>המחשה רצף הביצוע</a:t>
            </a:r>
            <a:r>
              <a:rPr lang="en-US"/>
              <a:t> </a:t>
            </a:r>
            <a:r>
              <a:rPr lang="he-IL"/>
              <a:t> - עם משתנה תנאי</a:t>
            </a:r>
            <a:endParaRPr lang="en-US"/>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16</a:t>
            </a:fld>
            <a:endParaRPr lang="en-US"/>
          </a:p>
        </p:txBody>
      </p:sp>
      <p:cxnSp>
        <p:nvCxnSpPr>
          <p:cNvPr id="7" name="Straight Connector 6"/>
          <p:cNvCxnSpPr/>
          <p:nvPr/>
        </p:nvCxnSpPr>
        <p:spPr>
          <a:xfrm>
            <a:off x="1631328" y="3289853"/>
            <a:ext cx="338924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1734378" y="5668617"/>
            <a:ext cx="338924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657018" y="3094387"/>
          <a:ext cx="771110" cy="440634"/>
        </p:xfrm>
        <a:graphic>
          <a:graphicData uri="http://schemas.openxmlformats.org/presentationml/2006/ole">
            <mc:AlternateContent xmlns:mc="http://schemas.openxmlformats.org/markup-compatibility/2006">
              <mc:Choice xmlns:v="urn:schemas-microsoft-com:vml" Requires="v">
                <p:oleObj spid="_x0000_s3079" name="Equation" r:id="rId4" imgW="266469" imgH="152268" progId="Equation.DSMT4">
                  <p:embed/>
                </p:oleObj>
              </mc:Choice>
              <mc:Fallback>
                <p:oleObj name="Equation" r:id="rId4" imgW="266469" imgH="152268" progId="Equation.DSMT4">
                  <p:embed/>
                  <p:pic>
                    <p:nvPicPr>
                      <p:cNvPr id="14"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18" y="3094387"/>
                        <a:ext cx="771110" cy="440634"/>
                      </a:xfrm>
                      <a:prstGeom prst="rect">
                        <a:avLst/>
                      </a:prstGeom>
                      <a:noFill/>
                    </p:spPr>
                  </p:pic>
                </p:oleObj>
              </mc:Fallback>
            </mc:AlternateContent>
          </a:graphicData>
        </a:graphic>
      </p:graphicFrame>
      <p:sp>
        <p:nvSpPr>
          <p:cNvPr id="15" name="Rectangle 6"/>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nvGraphicFramePr>
        <p:xfrm>
          <a:off x="529188" y="5469841"/>
          <a:ext cx="1026770" cy="397552"/>
        </p:xfrm>
        <a:graphic>
          <a:graphicData uri="http://schemas.openxmlformats.org/presentationml/2006/ole">
            <mc:AlternateContent xmlns:mc="http://schemas.openxmlformats.org/markup-compatibility/2006">
              <mc:Choice xmlns:v="urn:schemas-microsoft-com:vml" Requires="v">
                <p:oleObj spid="_x0000_s3080" name="Equation" r:id="rId6" imgW="393480" imgH="152280" progId="Equation.DSMT4">
                  <p:embed/>
                </p:oleObj>
              </mc:Choice>
              <mc:Fallback>
                <p:oleObj name="Equation" r:id="rId6" imgW="393480" imgH="152280" progId="Equation.DSMT4">
                  <p:embed/>
                  <p:pic>
                    <p:nvPicPr>
                      <p:cNvPr id="16" name="Object 15"/>
                      <p:cNvPicPr>
                        <a:picLocks noChangeAspect="1" noChangeArrowheads="1"/>
                      </p:cNvPicPr>
                      <p:nvPr/>
                    </p:nvPicPr>
                    <p:blipFill>
                      <a:blip r:embed="rId7"/>
                      <a:srcRect/>
                      <a:stretch>
                        <a:fillRect/>
                      </a:stretch>
                    </p:blipFill>
                    <p:spPr bwMode="auto">
                      <a:xfrm>
                        <a:off x="529188" y="5469841"/>
                        <a:ext cx="1026770" cy="397552"/>
                      </a:xfrm>
                      <a:prstGeom prst="rect">
                        <a:avLst/>
                      </a:prstGeom>
                      <a:noFill/>
                    </p:spPr>
                  </p:pic>
                </p:oleObj>
              </mc:Fallback>
            </mc:AlternateContent>
          </a:graphicData>
        </a:graphic>
      </p:graphicFrame>
      <p:sp>
        <p:nvSpPr>
          <p:cNvPr id="17" name="Oval 16"/>
          <p:cNvSpPr/>
          <p:nvPr/>
        </p:nvSpPr>
        <p:spPr>
          <a:xfrm>
            <a:off x="2461246" y="1656561"/>
            <a:ext cx="765313" cy="6990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T1</a:t>
            </a:r>
          </a:p>
        </p:txBody>
      </p:sp>
      <p:sp>
        <p:nvSpPr>
          <p:cNvPr id="19" name="Oval 18"/>
          <p:cNvSpPr/>
          <p:nvPr/>
        </p:nvSpPr>
        <p:spPr>
          <a:xfrm>
            <a:off x="3325950" y="1639611"/>
            <a:ext cx="765313" cy="69905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T2</a:t>
            </a:r>
          </a:p>
        </p:txBody>
      </p:sp>
      <p:sp>
        <p:nvSpPr>
          <p:cNvPr id="20" name="Oval 19"/>
          <p:cNvSpPr/>
          <p:nvPr/>
        </p:nvSpPr>
        <p:spPr>
          <a:xfrm>
            <a:off x="4190654" y="1679713"/>
            <a:ext cx="765313" cy="69905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T3</a:t>
            </a:r>
          </a:p>
        </p:txBody>
      </p:sp>
      <p:pic>
        <p:nvPicPr>
          <p:cNvPr id="2058" name="Picture 10" descr="Image result for transparent padlock symb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1328" y="5055707"/>
            <a:ext cx="660057" cy="6600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Image result for transparent padlock symbol"/>
          <p:cNvPicPr>
            <a:picLocks noGrp="1" noChangeAspect="1" noChangeArrowheads="1"/>
          </p:cNvPicPr>
          <p:nvPr>
            <p:ph idx="1"/>
          </p:nvPr>
        </p:nvPicPr>
        <p:blipFill>
          <a:blip r:embed="rId9" cstate="print">
            <a:extLst>
              <a:ext uri="{28A0092B-C50C-407E-A947-70E740481C1C}">
                <a14:useLocalDpi xmlns:a14="http://schemas.microsoft.com/office/drawing/2010/main" val="0"/>
              </a:ext>
            </a:extLst>
          </a:blip>
          <a:srcRect/>
          <a:stretch>
            <a:fillRect/>
          </a:stretch>
        </p:blipFill>
        <p:spPr bwMode="auto">
          <a:xfrm>
            <a:off x="1454459" y="2679554"/>
            <a:ext cx="559838" cy="559838"/>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ecision 5"/>
          <p:cNvSpPr/>
          <p:nvPr/>
        </p:nvSpPr>
        <p:spPr>
          <a:xfrm>
            <a:off x="1675761" y="3360934"/>
            <a:ext cx="3405807" cy="22590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while(! </a:t>
            </a:r>
            <a:r>
              <a:rPr lang="en-US" sz="1400" err="1"/>
              <a:t>has_hearts</a:t>
            </a:r>
            <a:r>
              <a:rPr lang="en-US" sz="1400"/>
              <a:t>)</a:t>
            </a:r>
          </a:p>
          <a:p>
            <a:r>
              <a:rPr lang="en-US" sz="1400"/>
              <a:t>       </a:t>
            </a:r>
            <a:r>
              <a:rPr lang="en-US" sz="1400" err="1"/>
              <a:t>cond_wait</a:t>
            </a:r>
            <a:endParaRPr lang="en-US" sz="1400"/>
          </a:p>
          <a:p>
            <a:r>
              <a:rPr lang="en-US" sz="1400" err="1"/>
              <a:t>consume_heart</a:t>
            </a:r>
            <a:r>
              <a:rPr lang="en-US" sz="1400"/>
              <a:t>()</a:t>
            </a:r>
          </a:p>
        </p:txBody>
      </p:sp>
      <p:cxnSp>
        <p:nvCxnSpPr>
          <p:cNvPr id="22" name="Straight Connector 21"/>
          <p:cNvCxnSpPr/>
          <p:nvPr/>
        </p:nvCxnSpPr>
        <p:spPr>
          <a:xfrm>
            <a:off x="5213969" y="3289853"/>
            <a:ext cx="0" cy="2378764"/>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3080" name="Picture 8" descr="Image result for coffee shop symbol transparen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12411" y="1822394"/>
            <a:ext cx="1231589" cy="1231589"/>
          </a:xfrm>
          <a:prstGeom prst="rect">
            <a:avLst/>
          </a:prstGeom>
          <a:noFill/>
          <a:extLst>
            <a:ext uri="{909E8E84-426E-40DD-AFC4-6F175D3DCCD1}">
              <a14:hiddenFill xmlns:a14="http://schemas.microsoft.com/office/drawing/2010/main">
                <a:solidFill>
                  <a:srgbClr val="FFFFFF"/>
                </a:solidFill>
              </a14:hiddenFill>
            </a:ext>
          </a:extLst>
        </p:spPr>
      </p:pic>
      <p:sp>
        <p:nvSpPr>
          <p:cNvPr id="23" name="Heart 22"/>
          <p:cNvSpPr/>
          <p:nvPr/>
        </p:nvSpPr>
        <p:spPr>
          <a:xfrm>
            <a:off x="838821" y="4328496"/>
            <a:ext cx="407504" cy="347869"/>
          </a:xfrm>
          <a:prstGeom prst="hear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1317247586"/>
              </p:ext>
            </p:extLst>
          </p:nvPr>
        </p:nvGraphicFramePr>
        <p:xfrm>
          <a:off x="3609181" y="5765929"/>
          <a:ext cx="2120900" cy="465137"/>
        </p:xfrm>
        <a:graphic>
          <a:graphicData uri="http://schemas.openxmlformats.org/presentationml/2006/ole">
            <mc:AlternateContent xmlns:mc="http://schemas.openxmlformats.org/markup-compatibility/2006">
              <mc:Choice xmlns:v="urn:schemas-microsoft-com:vml" Requires="v">
                <p:oleObj spid="_x0000_s3081" name="Equation" r:id="rId11" imgW="812520" imgH="177480" progId="Equation.DSMT4">
                  <p:embed/>
                </p:oleObj>
              </mc:Choice>
              <mc:Fallback>
                <p:oleObj name="Equation" r:id="rId11" imgW="812520" imgH="177480" progId="Equation.DSMT4">
                  <p:embed/>
                  <p:pic>
                    <p:nvPicPr>
                      <p:cNvPr id="31" name="Object 30"/>
                      <p:cNvPicPr>
                        <a:picLocks noChangeAspect="1" noChangeArrowheads="1"/>
                      </p:cNvPicPr>
                      <p:nvPr/>
                    </p:nvPicPr>
                    <p:blipFill>
                      <a:blip r:embed="rId12"/>
                      <a:srcRect/>
                      <a:stretch>
                        <a:fillRect/>
                      </a:stretch>
                    </p:blipFill>
                    <p:spPr bwMode="auto">
                      <a:xfrm>
                        <a:off x="3609181" y="5765929"/>
                        <a:ext cx="2120900" cy="465137"/>
                      </a:xfrm>
                      <a:prstGeom prst="rect">
                        <a:avLst/>
                      </a:prstGeom>
                      <a:noFill/>
                    </p:spPr>
                  </p:pic>
                </p:oleObj>
              </mc:Fallback>
            </mc:AlternateContent>
          </a:graphicData>
        </a:graphic>
      </p:graphicFrame>
      <p:sp>
        <p:nvSpPr>
          <p:cNvPr id="32" name="Heart 31"/>
          <p:cNvSpPr/>
          <p:nvPr/>
        </p:nvSpPr>
        <p:spPr>
          <a:xfrm>
            <a:off x="657018" y="3838440"/>
            <a:ext cx="407504" cy="347869"/>
          </a:xfrm>
          <a:prstGeom prst="hear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Heart 32"/>
          <p:cNvSpPr/>
          <p:nvPr/>
        </p:nvSpPr>
        <p:spPr>
          <a:xfrm>
            <a:off x="1135857" y="3838440"/>
            <a:ext cx="407504" cy="347869"/>
          </a:xfrm>
          <a:prstGeom prst="hear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167873511"/>
              </p:ext>
            </p:extLst>
          </p:nvPr>
        </p:nvGraphicFramePr>
        <p:xfrm>
          <a:off x="3459956" y="6231066"/>
          <a:ext cx="2419350" cy="465137"/>
        </p:xfrm>
        <a:graphic>
          <a:graphicData uri="http://schemas.openxmlformats.org/presentationml/2006/ole">
            <mc:AlternateContent xmlns:mc="http://schemas.openxmlformats.org/markup-compatibility/2006">
              <mc:Choice xmlns:v="urn:schemas-microsoft-com:vml" Requires="v">
                <p:oleObj spid="_x0000_s3082" name="Equation" r:id="rId13" imgW="927000" imgH="177480" progId="Equation.DSMT4">
                  <p:embed/>
                </p:oleObj>
              </mc:Choice>
              <mc:Fallback>
                <p:oleObj name="Equation" r:id="rId13" imgW="927000" imgH="177480" progId="Equation.DSMT4">
                  <p:embed/>
                  <p:pic>
                    <p:nvPicPr>
                      <p:cNvPr id="34" name="Object 33"/>
                      <p:cNvPicPr>
                        <a:picLocks noChangeAspect="1" noChangeArrowheads="1"/>
                      </p:cNvPicPr>
                      <p:nvPr/>
                    </p:nvPicPr>
                    <p:blipFill>
                      <a:blip r:embed="rId14"/>
                      <a:srcRect/>
                      <a:stretch>
                        <a:fillRect/>
                      </a:stretch>
                    </p:blipFill>
                    <p:spPr bwMode="auto">
                      <a:xfrm>
                        <a:off x="3459956" y="6231066"/>
                        <a:ext cx="2419350" cy="465137"/>
                      </a:xfrm>
                      <a:prstGeom prst="rect">
                        <a:avLst/>
                      </a:prstGeom>
                      <a:noFill/>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760067321"/>
              </p:ext>
            </p:extLst>
          </p:nvPr>
        </p:nvGraphicFramePr>
        <p:xfrm>
          <a:off x="6163194" y="2726904"/>
          <a:ext cx="2020887" cy="465138"/>
        </p:xfrm>
        <a:graphic>
          <a:graphicData uri="http://schemas.openxmlformats.org/presentationml/2006/ole">
            <mc:AlternateContent xmlns:mc="http://schemas.openxmlformats.org/markup-compatibility/2006">
              <mc:Choice xmlns:v="urn:schemas-microsoft-com:vml" Requires="v">
                <p:oleObj spid="_x0000_s3083" name="Equation" r:id="rId15" imgW="774360" imgH="177480" progId="Equation.DSMT4">
                  <p:embed/>
                </p:oleObj>
              </mc:Choice>
              <mc:Fallback>
                <p:oleObj name="Equation" r:id="rId15" imgW="774360" imgH="177480" progId="Equation.DSMT4">
                  <p:embed/>
                  <p:pic>
                    <p:nvPicPr>
                      <p:cNvPr id="39" name="Object 38"/>
                      <p:cNvPicPr>
                        <a:picLocks noChangeAspect="1" noChangeArrowheads="1"/>
                      </p:cNvPicPr>
                      <p:nvPr/>
                    </p:nvPicPr>
                    <p:blipFill>
                      <a:blip r:embed="rId16"/>
                      <a:srcRect/>
                      <a:stretch>
                        <a:fillRect/>
                      </a:stretch>
                    </p:blipFill>
                    <p:spPr bwMode="auto">
                      <a:xfrm>
                        <a:off x="6163194" y="2726904"/>
                        <a:ext cx="2020887" cy="465138"/>
                      </a:xfrm>
                      <a:prstGeom prst="rect">
                        <a:avLst/>
                      </a:prstGeom>
                      <a:noFill/>
                    </p:spPr>
                  </p:pic>
                </p:oleObj>
              </mc:Fallback>
            </mc:AlternateContent>
          </a:graphicData>
        </a:graphic>
      </p:graphicFrame>
    </p:spTree>
    <p:extLst>
      <p:ext uri="{BB962C8B-B14F-4D97-AF65-F5344CB8AC3E}">
        <p14:creationId xmlns:p14="http://schemas.microsoft.com/office/powerpoint/2010/main" val="113175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 calcmode="lin" valueType="num">
                                      <p:cBhvr>
                                        <p:cTn id="9" dur="250" fill="hold"/>
                                        <p:tgtEl>
                                          <p:spTgt spid="17"/>
                                        </p:tgtEl>
                                        <p:attrNameLst>
                                          <p:attrName>style.rotation</p:attrName>
                                        </p:attrNameLst>
                                      </p:cBhvr>
                                      <p:tavLst>
                                        <p:tav tm="0">
                                          <p:val>
                                            <p:fltVal val="90"/>
                                          </p:val>
                                        </p:tav>
                                        <p:tav tm="100000">
                                          <p:val>
                                            <p:fltVal val="0"/>
                                          </p:val>
                                        </p:tav>
                                      </p:tavLst>
                                    </p:anim>
                                    <p:animEffect transition="in" filter="fade">
                                      <p:cBhvr>
                                        <p:cTn id="10" dur="250"/>
                                        <p:tgtEl>
                                          <p:spTgt spid="17"/>
                                        </p:tgtEl>
                                      </p:cBhvr>
                                    </p:animEffect>
                                  </p:childTnLst>
                                </p:cTn>
                              </p:par>
                            </p:childTnLst>
                          </p:cTn>
                        </p:par>
                        <p:par>
                          <p:cTn id="11" fill="hold">
                            <p:stCondLst>
                              <p:cond delay="250"/>
                            </p:stCondLst>
                            <p:childTnLst>
                              <p:par>
                                <p:cTn id="12" presetID="42" presetClass="path" presetSubtype="0" accel="50000" decel="50000" fill="hold" grpId="0" nodeType="afterEffect">
                                  <p:stCondLst>
                                    <p:cond delay="0"/>
                                  </p:stCondLst>
                                  <p:childTnLst>
                                    <p:animMotion origin="layout" path="M 2.5E-6 -2.59259E-6 L 0.00208 0.37408 " pathEditMode="relative" rAng="0" ptsTypes="AA">
                                      <p:cBhvr>
                                        <p:cTn id="13" dur="3000" fill="hold"/>
                                        <p:tgtEl>
                                          <p:spTgt spid="17"/>
                                        </p:tgtEl>
                                        <p:attrNameLst>
                                          <p:attrName>ppt_x</p:attrName>
                                          <p:attrName>ppt_y</p:attrName>
                                        </p:attrNameLst>
                                      </p:cBhvr>
                                      <p:rCtr x="104" y="18704"/>
                                    </p:animMotion>
                                  </p:childTnLst>
                                </p:cTn>
                              </p:par>
                            </p:childTnLst>
                          </p:cTn>
                        </p:par>
                        <p:par>
                          <p:cTn id="14" fill="hold">
                            <p:stCondLst>
                              <p:cond delay="3250"/>
                            </p:stCondLst>
                            <p:childTnLst>
                              <p:par>
                                <p:cTn id="15" presetID="31" presetClass="exit" presetSubtype="0" fill="hold" grpId="0" nodeType="afterEffect">
                                  <p:stCondLst>
                                    <p:cond delay="0"/>
                                  </p:stCondLst>
                                  <p:childTnLst>
                                    <p:anim calcmode="lin" valueType="num">
                                      <p:cBhvr>
                                        <p:cTn id="16" dur="1000"/>
                                        <p:tgtEl>
                                          <p:spTgt spid="23"/>
                                        </p:tgtEl>
                                        <p:attrNameLst>
                                          <p:attrName>ppt_w</p:attrName>
                                        </p:attrNameLst>
                                      </p:cBhvr>
                                      <p:tavLst>
                                        <p:tav tm="0">
                                          <p:val>
                                            <p:strVal val="ppt_w"/>
                                          </p:val>
                                        </p:tav>
                                        <p:tav tm="100000">
                                          <p:val>
                                            <p:fltVal val="0"/>
                                          </p:val>
                                        </p:tav>
                                      </p:tavLst>
                                    </p:anim>
                                    <p:anim calcmode="lin" valueType="num">
                                      <p:cBhvr>
                                        <p:cTn id="17" dur="1000"/>
                                        <p:tgtEl>
                                          <p:spTgt spid="23"/>
                                        </p:tgtEl>
                                        <p:attrNameLst>
                                          <p:attrName>ppt_h</p:attrName>
                                        </p:attrNameLst>
                                      </p:cBhvr>
                                      <p:tavLst>
                                        <p:tav tm="0">
                                          <p:val>
                                            <p:strVal val="ppt_h"/>
                                          </p:val>
                                        </p:tav>
                                        <p:tav tm="100000">
                                          <p:val>
                                            <p:fltVal val="0"/>
                                          </p:val>
                                        </p:tav>
                                      </p:tavLst>
                                    </p:anim>
                                    <p:anim calcmode="lin" valueType="num">
                                      <p:cBhvr>
                                        <p:cTn id="18" dur="1000"/>
                                        <p:tgtEl>
                                          <p:spTgt spid="23"/>
                                        </p:tgtEl>
                                        <p:attrNameLst>
                                          <p:attrName>style.rotation</p:attrName>
                                        </p:attrNameLst>
                                      </p:cBhvr>
                                      <p:tavLst>
                                        <p:tav tm="0">
                                          <p:val>
                                            <p:fltVal val="0"/>
                                          </p:val>
                                        </p:tav>
                                        <p:tav tm="100000">
                                          <p:val>
                                            <p:fltVal val="90"/>
                                          </p:val>
                                        </p:tav>
                                      </p:tavLst>
                                    </p:anim>
                                    <p:animEffect transition="out" filter="fade">
                                      <p:cBhvr>
                                        <p:cTn id="19" dur="1000"/>
                                        <p:tgtEl>
                                          <p:spTgt spid="23"/>
                                        </p:tgtEl>
                                      </p:cBhvr>
                                    </p:animEffect>
                                    <p:set>
                                      <p:cBhvr>
                                        <p:cTn id="20" dur="1" fill="hold">
                                          <p:stCondLst>
                                            <p:cond delay="999"/>
                                          </p:stCondLst>
                                        </p:cTn>
                                        <p:tgtEl>
                                          <p:spTgt spid="23"/>
                                        </p:tgtEl>
                                        <p:attrNameLst>
                                          <p:attrName>style.visibility</p:attrName>
                                        </p:attrNameLst>
                                      </p:cBhvr>
                                      <p:to>
                                        <p:strVal val="hidden"/>
                                      </p:to>
                                    </p:set>
                                  </p:childTnLst>
                                </p:cTn>
                              </p:par>
                            </p:childTnLst>
                          </p:cTn>
                        </p:par>
                        <p:par>
                          <p:cTn id="21" fill="hold">
                            <p:stCondLst>
                              <p:cond delay="4250"/>
                            </p:stCondLst>
                            <p:childTnLst>
                              <p:par>
                                <p:cTn id="22" presetID="42" presetClass="path" presetSubtype="0" accel="50000" decel="50000" fill="hold" grpId="2" nodeType="afterEffect">
                                  <p:stCondLst>
                                    <p:cond delay="0"/>
                                  </p:stCondLst>
                                  <p:childTnLst>
                                    <p:animMotion origin="layout" path="M 0.00208 0.37407 L 0.00208 0.62407 " pathEditMode="relative" rAng="0" ptsTypes="AA">
                                      <p:cBhvr>
                                        <p:cTn id="23" dur="2000" fill="hold"/>
                                        <p:tgtEl>
                                          <p:spTgt spid="17"/>
                                        </p:tgtEl>
                                        <p:attrNameLst>
                                          <p:attrName>ppt_x</p:attrName>
                                          <p:attrName>ppt_y</p:attrName>
                                        </p:attrNameLst>
                                      </p:cBhvr>
                                      <p:rCtr x="0" y="12500"/>
                                    </p:animMotion>
                                  </p:childTnLst>
                                </p:cTn>
                              </p:par>
                            </p:childTnLst>
                          </p:cTn>
                        </p:par>
                        <p:par>
                          <p:cTn id="24" fill="hold">
                            <p:stCondLst>
                              <p:cond delay="6250"/>
                            </p:stCondLst>
                            <p:childTnLst>
                              <p:par>
                                <p:cTn id="25" presetID="31" presetClass="entr" presetSubtype="0" fill="hold" grpId="2"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 calcmode="lin" valueType="num">
                                      <p:cBhvr>
                                        <p:cTn id="29" dur="500" fill="hold"/>
                                        <p:tgtEl>
                                          <p:spTgt spid="19"/>
                                        </p:tgtEl>
                                        <p:attrNameLst>
                                          <p:attrName>style.rotation</p:attrName>
                                        </p:attrNameLst>
                                      </p:cBhvr>
                                      <p:tavLst>
                                        <p:tav tm="0">
                                          <p:val>
                                            <p:fltVal val="90"/>
                                          </p:val>
                                        </p:tav>
                                        <p:tav tm="100000">
                                          <p:val>
                                            <p:fltVal val="0"/>
                                          </p:val>
                                        </p:tav>
                                      </p:tavLst>
                                    </p:anim>
                                    <p:animEffect transition="in" filter="fade">
                                      <p:cBhvr>
                                        <p:cTn id="30" dur="500"/>
                                        <p:tgtEl>
                                          <p:spTgt spid="19"/>
                                        </p:tgtEl>
                                      </p:cBhvr>
                                    </p:animEffect>
                                  </p:childTnLst>
                                </p:cTn>
                              </p:par>
                              <p:par>
                                <p:cTn id="31" presetID="42" presetClass="path" presetSubtype="0" accel="50000" decel="50000" fill="hold" grpId="0" nodeType="withEffect">
                                  <p:stCondLst>
                                    <p:cond delay="950"/>
                                  </p:stCondLst>
                                  <p:childTnLst>
                                    <p:animMotion origin="layout" path="M 4.44444E-6 3.7037E-6 L 0.00069 0.36064 " pathEditMode="relative" rAng="0" ptsTypes="AA">
                                      <p:cBhvr>
                                        <p:cTn id="32" dur="2000" fill="hold"/>
                                        <p:tgtEl>
                                          <p:spTgt spid="19"/>
                                        </p:tgtEl>
                                        <p:attrNameLst>
                                          <p:attrName>ppt_x</p:attrName>
                                          <p:attrName>ppt_y</p:attrName>
                                        </p:attrNameLst>
                                      </p:cBhvr>
                                      <p:rCtr x="35" y="18032"/>
                                    </p:animMotion>
                                  </p:childTnLst>
                                </p:cTn>
                              </p:par>
                            </p:childTnLst>
                          </p:cTn>
                        </p:par>
                        <p:par>
                          <p:cTn id="33" fill="hold">
                            <p:stCondLst>
                              <p:cond delay="9200"/>
                            </p:stCondLst>
                            <p:childTnLst>
                              <p:par>
                                <p:cTn id="34" presetID="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080"/>
                                        </p:tgtEl>
                                        <p:attrNameLst>
                                          <p:attrName>style.visibility</p:attrName>
                                        </p:attrNameLst>
                                      </p:cBhvr>
                                      <p:to>
                                        <p:strVal val="visible"/>
                                      </p:to>
                                    </p:set>
                                    <p:anim calcmode="lin" valueType="num">
                                      <p:cBhvr additive="base">
                                        <p:cTn id="40" dur="500" fill="hold"/>
                                        <p:tgtEl>
                                          <p:spTgt spid="3080"/>
                                        </p:tgtEl>
                                        <p:attrNameLst>
                                          <p:attrName>ppt_x</p:attrName>
                                        </p:attrNameLst>
                                      </p:cBhvr>
                                      <p:tavLst>
                                        <p:tav tm="0">
                                          <p:val>
                                            <p:strVal val="#ppt_x"/>
                                          </p:val>
                                        </p:tav>
                                        <p:tav tm="100000">
                                          <p:val>
                                            <p:strVal val="#ppt_x"/>
                                          </p:val>
                                        </p:tav>
                                      </p:tavLst>
                                    </p:anim>
                                    <p:anim calcmode="lin" valueType="num">
                                      <p:cBhvr additive="base">
                                        <p:cTn id="41" dur="500" fill="hold"/>
                                        <p:tgtEl>
                                          <p:spTgt spid="308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ppt_x"/>
                                          </p:val>
                                        </p:tav>
                                        <p:tav tm="100000">
                                          <p:val>
                                            <p:strVal val="#ppt_x"/>
                                          </p:val>
                                        </p:tav>
                                      </p:tavLst>
                                    </p:anim>
                                    <p:anim calcmode="lin" valueType="num">
                                      <p:cBhvr additive="base">
                                        <p:cTn id="45" dur="500" fill="hold"/>
                                        <p:tgtEl>
                                          <p:spTgt spid="39"/>
                                        </p:tgtEl>
                                        <p:attrNameLst>
                                          <p:attrName>ppt_y</p:attrName>
                                        </p:attrNameLst>
                                      </p:cBhvr>
                                      <p:tavLst>
                                        <p:tav tm="0">
                                          <p:val>
                                            <p:strVal val="1+#ppt_h/2"/>
                                          </p:val>
                                        </p:tav>
                                        <p:tav tm="100000">
                                          <p:val>
                                            <p:strVal val="#ppt_y"/>
                                          </p:val>
                                        </p:tav>
                                      </p:tavLst>
                                    </p:anim>
                                  </p:childTnLst>
                                </p:cTn>
                              </p:par>
                              <p:par>
                                <p:cTn id="46" presetID="31" presetClass="entr" presetSubtype="0" fill="hold" grpId="1"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250" fill="hold"/>
                                        <p:tgtEl>
                                          <p:spTgt spid="20"/>
                                        </p:tgtEl>
                                        <p:attrNameLst>
                                          <p:attrName>ppt_w</p:attrName>
                                        </p:attrNameLst>
                                      </p:cBhvr>
                                      <p:tavLst>
                                        <p:tav tm="0">
                                          <p:val>
                                            <p:fltVal val="0"/>
                                          </p:val>
                                        </p:tav>
                                        <p:tav tm="100000">
                                          <p:val>
                                            <p:strVal val="#ppt_w"/>
                                          </p:val>
                                        </p:tav>
                                      </p:tavLst>
                                    </p:anim>
                                    <p:anim calcmode="lin" valueType="num">
                                      <p:cBhvr>
                                        <p:cTn id="49" dur="250" fill="hold"/>
                                        <p:tgtEl>
                                          <p:spTgt spid="20"/>
                                        </p:tgtEl>
                                        <p:attrNameLst>
                                          <p:attrName>ppt_h</p:attrName>
                                        </p:attrNameLst>
                                      </p:cBhvr>
                                      <p:tavLst>
                                        <p:tav tm="0">
                                          <p:val>
                                            <p:fltVal val="0"/>
                                          </p:val>
                                        </p:tav>
                                        <p:tav tm="100000">
                                          <p:val>
                                            <p:strVal val="#ppt_h"/>
                                          </p:val>
                                        </p:tav>
                                      </p:tavLst>
                                    </p:anim>
                                    <p:anim calcmode="lin" valueType="num">
                                      <p:cBhvr>
                                        <p:cTn id="50" dur="250" fill="hold"/>
                                        <p:tgtEl>
                                          <p:spTgt spid="20"/>
                                        </p:tgtEl>
                                        <p:attrNameLst>
                                          <p:attrName>style.rotation</p:attrName>
                                        </p:attrNameLst>
                                      </p:cBhvr>
                                      <p:tavLst>
                                        <p:tav tm="0">
                                          <p:val>
                                            <p:fltVal val="90"/>
                                          </p:val>
                                        </p:tav>
                                        <p:tav tm="100000">
                                          <p:val>
                                            <p:fltVal val="0"/>
                                          </p:val>
                                        </p:tav>
                                      </p:tavLst>
                                    </p:anim>
                                    <p:animEffect transition="in" filter="fade">
                                      <p:cBhvr>
                                        <p:cTn id="51" dur="250"/>
                                        <p:tgtEl>
                                          <p:spTgt spid="20"/>
                                        </p:tgtEl>
                                      </p:cBhvr>
                                    </p:animEffect>
                                  </p:childTnLst>
                                </p:cTn>
                              </p:par>
                            </p:childTnLst>
                          </p:cTn>
                        </p:par>
                        <p:par>
                          <p:cTn id="52" fill="hold">
                            <p:stCondLst>
                              <p:cond delay="9700"/>
                            </p:stCondLst>
                            <p:childTnLst>
                              <p:par>
                                <p:cTn id="53" presetID="42" presetClass="path" presetSubtype="0" accel="50000" decel="50000" fill="hold" grpId="1" nodeType="afterEffect">
                                  <p:stCondLst>
                                    <p:cond delay="0"/>
                                  </p:stCondLst>
                                  <p:childTnLst>
                                    <p:animMotion origin="layout" path="M 0.00069 0.36064 L 0.35104 0.24444 " pathEditMode="relative" rAng="0" ptsTypes="AA">
                                      <p:cBhvr>
                                        <p:cTn id="54" dur="2000" fill="hold"/>
                                        <p:tgtEl>
                                          <p:spTgt spid="19"/>
                                        </p:tgtEl>
                                        <p:attrNameLst>
                                          <p:attrName>ppt_x</p:attrName>
                                          <p:attrName>ppt_y</p:attrName>
                                        </p:attrNameLst>
                                      </p:cBhvr>
                                      <p:rCtr x="17517" y="-5810"/>
                                    </p:animMotion>
                                  </p:childTnLst>
                                </p:cTn>
                              </p:par>
                              <p:par>
                                <p:cTn id="55" presetID="42" presetClass="path" presetSubtype="0" accel="50000" decel="50000" fill="hold" grpId="0" nodeType="withEffect">
                                  <p:stCondLst>
                                    <p:cond delay="550"/>
                                  </p:stCondLst>
                                  <p:childTnLst>
                                    <p:animMotion origin="layout" path="M -3.61111E-6 -3.33333E-6 L -0.09392 0.35926 " pathEditMode="relative" rAng="0" ptsTypes="AA">
                                      <p:cBhvr>
                                        <p:cTn id="56" dur="1250" fill="hold"/>
                                        <p:tgtEl>
                                          <p:spTgt spid="20"/>
                                        </p:tgtEl>
                                        <p:attrNameLst>
                                          <p:attrName>ppt_x</p:attrName>
                                          <p:attrName>ppt_y</p:attrName>
                                        </p:attrNameLst>
                                      </p:cBhvr>
                                      <p:rCtr x="-5399" y="17963"/>
                                    </p:animMotion>
                                  </p:childTnLst>
                                </p:cTn>
                              </p:par>
                            </p:childTnLst>
                          </p:cTn>
                        </p:par>
                        <p:par>
                          <p:cTn id="57" fill="hold">
                            <p:stCondLst>
                              <p:cond delay="11700"/>
                            </p:stCondLst>
                            <p:childTnLst>
                              <p:par>
                                <p:cTn id="58" presetID="42" presetClass="path" presetSubtype="0" accel="50000" decel="50000" fill="hold" grpId="2" nodeType="afterEffect">
                                  <p:stCondLst>
                                    <p:cond delay="0"/>
                                  </p:stCondLst>
                                  <p:childTnLst>
                                    <p:animMotion origin="layout" path="M -0.09393 0.35926 L 0.33316 0.33079 " pathEditMode="relative" rAng="0" ptsTypes="AA">
                                      <p:cBhvr>
                                        <p:cTn id="59" dur="2000" fill="hold"/>
                                        <p:tgtEl>
                                          <p:spTgt spid="20"/>
                                        </p:tgtEl>
                                        <p:attrNameLst>
                                          <p:attrName>ppt_x</p:attrName>
                                          <p:attrName>ppt_y</p:attrName>
                                        </p:attrNameLst>
                                      </p:cBhvr>
                                      <p:rCtr x="21997" y="-1435"/>
                                    </p:animMotion>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500" fill="hold"/>
                                        <p:tgtEl>
                                          <p:spTgt spid="31"/>
                                        </p:tgtEl>
                                        <p:attrNameLst>
                                          <p:attrName>ppt_x</p:attrName>
                                        </p:attrNameLst>
                                      </p:cBhvr>
                                      <p:tavLst>
                                        <p:tav tm="0">
                                          <p:val>
                                            <p:strVal val="#ppt_x"/>
                                          </p:val>
                                        </p:tav>
                                        <p:tav tm="100000">
                                          <p:val>
                                            <p:strVal val="#ppt_x"/>
                                          </p:val>
                                        </p:tav>
                                      </p:tavLst>
                                    </p:anim>
                                    <p:anim calcmode="lin" valueType="num">
                                      <p:cBhvr additive="base">
                                        <p:cTn id="65" dur="500" fill="hold"/>
                                        <p:tgtEl>
                                          <p:spTgt spid="31"/>
                                        </p:tgtEl>
                                        <p:attrNameLst>
                                          <p:attrName>ppt_y</p:attrName>
                                        </p:attrNameLst>
                                      </p:cBhvr>
                                      <p:tavLst>
                                        <p:tav tm="0">
                                          <p:val>
                                            <p:strVal val="1+#ppt_h/2"/>
                                          </p:val>
                                        </p:tav>
                                        <p:tav tm="100000">
                                          <p:val>
                                            <p:strVal val="#ppt_y"/>
                                          </p:val>
                                        </p:tav>
                                      </p:tavLst>
                                    </p:anim>
                                  </p:childTnLst>
                                </p:cTn>
                              </p:par>
                            </p:childTnLst>
                          </p:cTn>
                        </p:par>
                        <p:par>
                          <p:cTn id="66" fill="hold">
                            <p:stCondLst>
                              <p:cond delay="500"/>
                            </p:stCondLst>
                            <p:childTnLst>
                              <p:par>
                                <p:cTn id="67" presetID="2" presetClass="entr" presetSubtype="4"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1250" fill="hold"/>
                                        <p:tgtEl>
                                          <p:spTgt spid="34"/>
                                        </p:tgtEl>
                                        <p:attrNameLst>
                                          <p:attrName>ppt_x</p:attrName>
                                        </p:attrNameLst>
                                      </p:cBhvr>
                                      <p:tavLst>
                                        <p:tav tm="0">
                                          <p:val>
                                            <p:strVal val="#ppt_x"/>
                                          </p:val>
                                        </p:tav>
                                        <p:tav tm="100000">
                                          <p:val>
                                            <p:strVal val="#ppt_x"/>
                                          </p:val>
                                        </p:tav>
                                      </p:tavLst>
                                    </p:anim>
                                    <p:anim calcmode="lin" valueType="num">
                                      <p:cBhvr additive="base">
                                        <p:cTn id="70" dur="1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1000" fill="hold"/>
                                        <p:tgtEl>
                                          <p:spTgt spid="32"/>
                                        </p:tgtEl>
                                        <p:attrNameLst>
                                          <p:attrName>ppt_w</p:attrName>
                                        </p:attrNameLst>
                                      </p:cBhvr>
                                      <p:tavLst>
                                        <p:tav tm="0">
                                          <p:val>
                                            <p:fltVal val="0"/>
                                          </p:val>
                                        </p:tav>
                                        <p:tav tm="100000">
                                          <p:val>
                                            <p:strVal val="#ppt_w"/>
                                          </p:val>
                                        </p:tav>
                                      </p:tavLst>
                                    </p:anim>
                                    <p:anim calcmode="lin" valueType="num">
                                      <p:cBhvr>
                                        <p:cTn id="76" dur="1000" fill="hold"/>
                                        <p:tgtEl>
                                          <p:spTgt spid="32"/>
                                        </p:tgtEl>
                                        <p:attrNameLst>
                                          <p:attrName>ppt_h</p:attrName>
                                        </p:attrNameLst>
                                      </p:cBhvr>
                                      <p:tavLst>
                                        <p:tav tm="0">
                                          <p:val>
                                            <p:fltVal val="0"/>
                                          </p:val>
                                        </p:tav>
                                        <p:tav tm="100000">
                                          <p:val>
                                            <p:strVal val="#ppt_h"/>
                                          </p:val>
                                        </p:tav>
                                      </p:tavLst>
                                    </p:anim>
                                    <p:anim calcmode="lin" valueType="num">
                                      <p:cBhvr>
                                        <p:cTn id="77" dur="1000" fill="hold"/>
                                        <p:tgtEl>
                                          <p:spTgt spid="32"/>
                                        </p:tgtEl>
                                        <p:attrNameLst>
                                          <p:attrName>style.rotation</p:attrName>
                                        </p:attrNameLst>
                                      </p:cBhvr>
                                      <p:tavLst>
                                        <p:tav tm="0">
                                          <p:val>
                                            <p:fltVal val="90"/>
                                          </p:val>
                                        </p:tav>
                                        <p:tav tm="100000">
                                          <p:val>
                                            <p:fltVal val="0"/>
                                          </p:val>
                                        </p:tav>
                                      </p:tavLst>
                                    </p:anim>
                                    <p:animEffect transition="in" filter="fade">
                                      <p:cBhvr>
                                        <p:cTn id="78" dur="1000"/>
                                        <p:tgtEl>
                                          <p:spTgt spid="32"/>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p:cTn id="81" dur="1000" fill="hold"/>
                                        <p:tgtEl>
                                          <p:spTgt spid="33"/>
                                        </p:tgtEl>
                                        <p:attrNameLst>
                                          <p:attrName>ppt_w</p:attrName>
                                        </p:attrNameLst>
                                      </p:cBhvr>
                                      <p:tavLst>
                                        <p:tav tm="0">
                                          <p:val>
                                            <p:fltVal val="0"/>
                                          </p:val>
                                        </p:tav>
                                        <p:tav tm="100000">
                                          <p:val>
                                            <p:strVal val="#ppt_w"/>
                                          </p:val>
                                        </p:tav>
                                      </p:tavLst>
                                    </p:anim>
                                    <p:anim calcmode="lin" valueType="num">
                                      <p:cBhvr>
                                        <p:cTn id="82" dur="1000" fill="hold"/>
                                        <p:tgtEl>
                                          <p:spTgt spid="33"/>
                                        </p:tgtEl>
                                        <p:attrNameLst>
                                          <p:attrName>ppt_h</p:attrName>
                                        </p:attrNameLst>
                                      </p:cBhvr>
                                      <p:tavLst>
                                        <p:tav tm="0">
                                          <p:val>
                                            <p:fltVal val="0"/>
                                          </p:val>
                                        </p:tav>
                                        <p:tav tm="100000">
                                          <p:val>
                                            <p:strVal val="#ppt_h"/>
                                          </p:val>
                                        </p:tav>
                                      </p:tavLst>
                                    </p:anim>
                                    <p:anim calcmode="lin" valueType="num">
                                      <p:cBhvr>
                                        <p:cTn id="83" dur="1000" fill="hold"/>
                                        <p:tgtEl>
                                          <p:spTgt spid="33"/>
                                        </p:tgtEl>
                                        <p:attrNameLst>
                                          <p:attrName>style.rotation</p:attrName>
                                        </p:attrNameLst>
                                      </p:cBhvr>
                                      <p:tavLst>
                                        <p:tav tm="0">
                                          <p:val>
                                            <p:fltVal val="90"/>
                                          </p:val>
                                        </p:tav>
                                        <p:tav tm="100000">
                                          <p:val>
                                            <p:fltVal val="0"/>
                                          </p:val>
                                        </p:tav>
                                      </p:tavLst>
                                    </p:anim>
                                    <p:animEffect transition="in" filter="fade">
                                      <p:cBhvr>
                                        <p:cTn id="84" dur="1000"/>
                                        <p:tgtEl>
                                          <p:spTgt spid="33"/>
                                        </p:tgtEl>
                                      </p:cBhvr>
                                    </p:animEffect>
                                  </p:childTnLst>
                                </p:cTn>
                              </p:par>
                            </p:childTnLst>
                          </p:cTn>
                        </p:par>
                        <p:par>
                          <p:cTn id="85" fill="hold">
                            <p:stCondLst>
                              <p:cond delay="1000"/>
                            </p:stCondLst>
                            <p:childTnLst>
                              <p:par>
                                <p:cTn id="86" presetID="10" presetClass="exit" presetSubtype="0" fill="hold" nodeType="afterEffect">
                                  <p:stCondLst>
                                    <p:cond delay="0"/>
                                  </p:stCondLst>
                                  <p:childTnLst>
                                    <p:animEffect transition="out" filter="fade">
                                      <p:cBhvr>
                                        <p:cTn id="87" dur="1000"/>
                                        <p:tgtEl>
                                          <p:spTgt spid="31"/>
                                        </p:tgtEl>
                                      </p:cBhvr>
                                    </p:animEffect>
                                    <p:set>
                                      <p:cBhvr>
                                        <p:cTn id="88" dur="1" fill="hold">
                                          <p:stCondLst>
                                            <p:cond delay="999"/>
                                          </p:stCondLst>
                                        </p:cTn>
                                        <p:tgtEl>
                                          <p:spTgt spid="31"/>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1000"/>
                                        <p:tgtEl>
                                          <p:spTgt spid="34"/>
                                        </p:tgtEl>
                                      </p:cBhvr>
                                    </p:animEffect>
                                    <p:set>
                                      <p:cBhvr>
                                        <p:cTn id="91" dur="1" fill="hold">
                                          <p:stCondLst>
                                            <p:cond delay="999"/>
                                          </p:stCondLst>
                                        </p:cTn>
                                        <p:tgtEl>
                                          <p:spTgt spid="34"/>
                                        </p:tgtEl>
                                        <p:attrNameLst>
                                          <p:attrName>style.visibility</p:attrName>
                                        </p:attrNameLst>
                                      </p:cBhvr>
                                      <p:to>
                                        <p:strVal val="hidden"/>
                                      </p:to>
                                    </p:set>
                                  </p:childTnLst>
                                </p:cTn>
                              </p:par>
                            </p:childTnLst>
                          </p:cTn>
                        </p:par>
                        <p:par>
                          <p:cTn id="92" fill="hold">
                            <p:stCondLst>
                              <p:cond delay="2000"/>
                            </p:stCondLst>
                            <p:childTnLst>
                              <p:par>
                                <p:cTn id="93" presetID="42" presetClass="path" presetSubtype="0" accel="50000" decel="50000" fill="hold" grpId="3" nodeType="afterEffect">
                                  <p:stCondLst>
                                    <p:cond delay="0"/>
                                  </p:stCondLst>
                                  <p:childTnLst>
                                    <p:animMotion origin="layout" path="M 0.35104 0.24444 L -0.03056 0.46435 " pathEditMode="relative" rAng="0" ptsTypes="AA">
                                      <p:cBhvr>
                                        <p:cTn id="94" dur="1000" fill="hold"/>
                                        <p:tgtEl>
                                          <p:spTgt spid="19"/>
                                        </p:tgtEl>
                                        <p:attrNameLst>
                                          <p:attrName>ppt_x</p:attrName>
                                          <p:attrName>ppt_y</p:attrName>
                                        </p:attrNameLst>
                                      </p:cBhvr>
                                      <p:rCtr x="-19080" y="10995"/>
                                    </p:animMotion>
                                  </p:childTnLst>
                                </p:cTn>
                              </p:par>
                              <p:par>
                                <p:cTn id="95" presetID="42" presetClass="path" presetSubtype="0" accel="50000" decel="50000" fill="hold" grpId="3" nodeType="withEffect">
                                  <p:stCondLst>
                                    <p:cond delay="0"/>
                                  </p:stCondLst>
                                  <p:childTnLst>
                                    <p:animMotion origin="layout" path="M 0.33316 0.33079 L 0.11719 0.34491 " pathEditMode="relative" rAng="0" ptsTypes="AA">
                                      <p:cBhvr>
                                        <p:cTn id="96" dur="2000" fill="hold"/>
                                        <p:tgtEl>
                                          <p:spTgt spid="20"/>
                                        </p:tgtEl>
                                        <p:attrNameLst>
                                          <p:attrName>ppt_x</p:attrName>
                                          <p:attrName>ppt_y</p:attrName>
                                        </p:attrNameLst>
                                      </p:cBhvr>
                                      <p:rCtr x="-10799" y="694"/>
                                    </p:animMotion>
                                  </p:childTnLst>
                                </p:cTn>
                              </p:par>
                            </p:childTnLst>
                          </p:cTn>
                        </p:par>
                        <p:par>
                          <p:cTn id="97" fill="hold">
                            <p:stCondLst>
                              <p:cond delay="4000"/>
                            </p:stCondLst>
                            <p:childTnLst>
                              <p:par>
                                <p:cTn id="98" presetID="42" presetClass="path" presetSubtype="0" accel="50000" decel="50000" fill="hold" grpId="4" nodeType="afterEffect">
                                  <p:stCondLst>
                                    <p:cond delay="0"/>
                                  </p:stCondLst>
                                  <p:childTnLst>
                                    <p:animMotion origin="layout" path="M -0.09844 0.46875 L -0.2059 0.64653 " pathEditMode="relative" rAng="0" ptsTypes="AA">
                                      <p:cBhvr>
                                        <p:cTn id="99" dur="2000" fill="hold"/>
                                        <p:tgtEl>
                                          <p:spTgt spid="19"/>
                                        </p:tgtEl>
                                        <p:attrNameLst>
                                          <p:attrName>ppt_x</p:attrName>
                                          <p:attrName>ppt_y</p:attrName>
                                        </p:attrNameLst>
                                      </p:cBhvr>
                                      <p:rCtr x="-5382" y="8889"/>
                                    </p:animMotion>
                                  </p:childTnLst>
                                </p:cTn>
                              </p:par>
                              <p:par>
                                <p:cTn id="100" presetID="31" presetClass="exit" presetSubtype="0" fill="hold" grpId="1" nodeType="withEffect">
                                  <p:stCondLst>
                                    <p:cond delay="0"/>
                                  </p:stCondLst>
                                  <p:childTnLst>
                                    <p:anim calcmode="lin" valueType="num">
                                      <p:cBhvr>
                                        <p:cTn id="101" dur="1000"/>
                                        <p:tgtEl>
                                          <p:spTgt spid="32"/>
                                        </p:tgtEl>
                                        <p:attrNameLst>
                                          <p:attrName>ppt_w</p:attrName>
                                        </p:attrNameLst>
                                      </p:cBhvr>
                                      <p:tavLst>
                                        <p:tav tm="0">
                                          <p:val>
                                            <p:strVal val="ppt_w"/>
                                          </p:val>
                                        </p:tav>
                                        <p:tav tm="100000">
                                          <p:val>
                                            <p:fltVal val="0"/>
                                          </p:val>
                                        </p:tav>
                                      </p:tavLst>
                                    </p:anim>
                                    <p:anim calcmode="lin" valueType="num">
                                      <p:cBhvr>
                                        <p:cTn id="102" dur="1000"/>
                                        <p:tgtEl>
                                          <p:spTgt spid="32"/>
                                        </p:tgtEl>
                                        <p:attrNameLst>
                                          <p:attrName>ppt_h</p:attrName>
                                        </p:attrNameLst>
                                      </p:cBhvr>
                                      <p:tavLst>
                                        <p:tav tm="0">
                                          <p:val>
                                            <p:strVal val="ppt_h"/>
                                          </p:val>
                                        </p:tav>
                                        <p:tav tm="100000">
                                          <p:val>
                                            <p:fltVal val="0"/>
                                          </p:val>
                                        </p:tav>
                                      </p:tavLst>
                                    </p:anim>
                                    <p:anim calcmode="lin" valueType="num">
                                      <p:cBhvr>
                                        <p:cTn id="103" dur="1000"/>
                                        <p:tgtEl>
                                          <p:spTgt spid="32"/>
                                        </p:tgtEl>
                                        <p:attrNameLst>
                                          <p:attrName>style.rotation</p:attrName>
                                        </p:attrNameLst>
                                      </p:cBhvr>
                                      <p:tavLst>
                                        <p:tav tm="0">
                                          <p:val>
                                            <p:fltVal val="0"/>
                                          </p:val>
                                        </p:tav>
                                        <p:tav tm="100000">
                                          <p:val>
                                            <p:fltVal val="90"/>
                                          </p:val>
                                        </p:tav>
                                      </p:tavLst>
                                    </p:anim>
                                    <p:animEffect transition="out" filter="fade">
                                      <p:cBhvr>
                                        <p:cTn id="104" dur="1000"/>
                                        <p:tgtEl>
                                          <p:spTgt spid="32"/>
                                        </p:tgtEl>
                                      </p:cBhvr>
                                    </p:animEffect>
                                    <p:set>
                                      <p:cBhvr>
                                        <p:cTn id="105" dur="1" fill="hold">
                                          <p:stCondLst>
                                            <p:cond delay="999"/>
                                          </p:stCondLst>
                                        </p:cTn>
                                        <p:tgtEl>
                                          <p:spTgt spid="32"/>
                                        </p:tgtEl>
                                        <p:attrNameLst>
                                          <p:attrName>style.visibility</p:attrName>
                                        </p:attrNameLst>
                                      </p:cBhvr>
                                      <p:to>
                                        <p:strVal val="hidden"/>
                                      </p:to>
                                    </p:set>
                                  </p:childTnLst>
                                </p:cTn>
                              </p:par>
                            </p:childTnLst>
                          </p:cTn>
                        </p:par>
                        <p:par>
                          <p:cTn id="106" fill="hold">
                            <p:stCondLst>
                              <p:cond delay="6000"/>
                            </p:stCondLst>
                            <p:childTnLst>
                              <p:par>
                                <p:cTn id="107" presetID="42" presetClass="path" presetSubtype="0" accel="50000" decel="50000" fill="hold" grpId="4" nodeType="afterEffect">
                                  <p:stCondLst>
                                    <p:cond delay="0"/>
                                  </p:stCondLst>
                                  <p:childTnLst>
                                    <p:animMotion origin="layout" path="M 0.11719 0.34491 L -0.19305 0.46297 " pathEditMode="relative" rAng="0" ptsTypes="AA">
                                      <p:cBhvr>
                                        <p:cTn id="108" dur="2000" fill="hold"/>
                                        <p:tgtEl>
                                          <p:spTgt spid="20"/>
                                        </p:tgtEl>
                                        <p:attrNameLst>
                                          <p:attrName>ppt_x</p:attrName>
                                          <p:attrName>ppt_y</p:attrName>
                                        </p:attrNameLst>
                                      </p:cBhvr>
                                      <p:rCtr x="-15521" y="5903"/>
                                    </p:animMotion>
                                  </p:childTnLst>
                                </p:cTn>
                              </p:par>
                            </p:childTnLst>
                          </p:cTn>
                        </p:par>
                        <p:par>
                          <p:cTn id="109" fill="hold">
                            <p:stCondLst>
                              <p:cond delay="8000"/>
                            </p:stCondLst>
                            <p:childTnLst>
                              <p:par>
                                <p:cTn id="110" presetID="42" presetClass="path" presetSubtype="0" accel="50000" decel="50000" fill="hold" grpId="5" nodeType="afterEffect">
                                  <p:stCondLst>
                                    <p:cond delay="0"/>
                                  </p:stCondLst>
                                  <p:childTnLst>
                                    <p:animMotion origin="layout" path="M -0.19305 0.46297 L -0.22343 0.64769 " pathEditMode="relative" rAng="0" ptsTypes="AA">
                                      <p:cBhvr>
                                        <p:cTn id="111" dur="2000" fill="hold"/>
                                        <p:tgtEl>
                                          <p:spTgt spid="20"/>
                                        </p:tgtEl>
                                        <p:attrNameLst>
                                          <p:attrName>ppt_x</p:attrName>
                                          <p:attrName>ppt_y</p:attrName>
                                        </p:attrNameLst>
                                      </p:cBhvr>
                                      <p:rCtr x="-1528" y="9236"/>
                                    </p:animMotion>
                                  </p:childTnLst>
                                </p:cTn>
                              </p:par>
                              <p:par>
                                <p:cTn id="112" presetID="31" presetClass="exit" presetSubtype="0" fill="hold" grpId="1" nodeType="withEffect">
                                  <p:stCondLst>
                                    <p:cond delay="0"/>
                                  </p:stCondLst>
                                  <p:childTnLst>
                                    <p:anim calcmode="lin" valueType="num">
                                      <p:cBhvr>
                                        <p:cTn id="113" dur="1000"/>
                                        <p:tgtEl>
                                          <p:spTgt spid="33"/>
                                        </p:tgtEl>
                                        <p:attrNameLst>
                                          <p:attrName>ppt_w</p:attrName>
                                        </p:attrNameLst>
                                      </p:cBhvr>
                                      <p:tavLst>
                                        <p:tav tm="0">
                                          <p:val>
                                            <p:strVal val="ppt_w"/>
                                          </p:val>
                                        </p:tav>
                                        <p:tav tm="100000">
                                          <p:val>
                                            <p:fltVal val="0"/>
                                          </p:val>
                                        </p:tav>
                                      </p:tavLst>
                                    </p:anim>
                                    <p:anim calcmode="lin" valueType="num">
                                      <p:cBhvr>
                                        <p:cTn id="114" dur="1000"/>
                                        <p:tgtEl>
                                          <p:spTgt spid="33"/>
                                        </p:tgtEl>
                                        <p:attrNameLst>
                                          <p:attrName>ppt_h</p:attrName>
                                        </p:attrNameLst>
                                      </p:cBhvr>
                                      <p:tavLst>
                                        <p:tav tm="0">
                                          <p:val>
                                            <p:strVal val="ppt_h"/>
                                          </p:val>
                                        </p:tav>
                                        <p:tav tm="100000">
                                          <p:val>
                                            <p:fltVal val="0"/>
                                          </p:val>
                                        </p:tav>
                                      </p:tavLst>
                                    </p:anim>
                                    <p:anim calcmode="lin" valueType="num">
                                      <p:cBhvr>
                                        <p:cTn id="115" dur="1000"/>
                                        <p:tgtEl>
                                          <p:spTgt spid="33"/>
                                        </p:tgtEl>
                                        <p:attrNameLst>
                                          <p:attrName>style.rotation</p:attrName>
                                        </p:attrNameLst>
                                      </p:cBhvr>
                                      <p:tavLst>
                                        <p:tav tm="0">
                                          <p:val>
                                            <p:fltVal val="0"/>
                                          </p:val>
                                        </p:tav>
                                        <p:tav tm="100000">
                                          <p:val>
                                            <p:fltVal val="90"/>
                                          </p:val>
                                        </p:tav>
                                      </p:tavLst>
                                    </p:anim>
                                    <p:animEffect transition="out" filter="fade">
                                      <p:cBhvr>
                                        <p:cTn id="116" dur="1000"/>
                                        <p:tgtEl>
                                          <p:spTgt spid="33"/>
                                        </p:tgtEl>
                                      </p:cBhvr>
                                    </p:animEffect>
                                    <p:set>
                                      <p:cBhvr>
                                        <p:cTn id="117" dur="1" fill="hold">
                                          <p:stCondLst>
                                            <p:cond delay="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7" grpId="1" animBg="1"/>
      <p:bldP spid="17" grpId="2"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0" grpId="5" animBg="1"/>
      <p:bldP spid="23" grpId="0" animBg="1"/>
      <p:bldP spid="32" grpId="0" animBg="1"/>
      <p:bldP spid="32" grpId="1" animBg="1"/>
      <p:bldP spid="33" grpId="0" animBg="1"/>
      <p:bldP spid="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2244F-15F8-4D3A-997D-3AE0EA975C8C}"/>
              </a:ext>
            </a:extLst>
          </p:cNvPr>
          <p:cNvSpPr>
            <a:spLocks noGrp="1"/>
          </p:cNvSpPr>
          <p:nvPr>
            <p:ph type="title"/>
          </p:nvPr>
        </p:nvSpPr>
        <p:spPr/>
        <p:txBody>
          <a:bodyPr>
            <a:normAutofit/>
          </a:bodyPr>
          <a:lstStyle/>
          <a:p>
            <a:r>
              <a:rPr lang="he-IL" altLang="en-US"/>
              <a:t>מדוע </a:t>
            </a:r>
            <a:r>
              <a:rPr lang="en-US" altLang="en-US" err="1"/>
              <a:t>cond_wait</a:t>
            </a:r>
            <a:r>
              <a:rPr lang="he-IL" altLang="en-US"/>
              <a:t> מקבלת </a:t>
            </a:r>
            <a:r>
              <a:rPr lang="he-IL"/>
              <a:t>גם את המנעול?</a:t>
            </a:r>
            <a:endParaRPr lang="en-US"/>
          </a:p>
        </p:txBody>
      </p:sp>
      <p:sp>
        <p:nvSpPr>
          <p:cNvPr id="6" name="מציין מיקום טקסט 5">
            <a:extLst>
              <a:ext uri="{FF2B5EF4-FFF2-40B4-BE49-F238E27FC236}">
                <a16:creationId xmlns:a16="http://schemas.microsoft.com/office/drawing/2014/main" id="{AF838578-09AA-4797-B223-BAF05A089AD3}"/>
              </a:ext>
            </a:extLst>
          </p:cNvPr>
          <p:cNvSpPr>
            <a:spLocks noGrp="1"/>
          </p:cNvSpPr>
          <p:nvPr>
            <p:ph type="body" idx="1"/>
          </p:nvPr>
        </p:nvSpPr>
        <p:spPr>
          <a:xfrm>
            <a:off x="457200" y="1524000"/>
            <a:ext cx="3931920" cy="792162"/>
          </a:xfrm>
        </p:spPr>
        <p:txBody>
          <a:bodyPr/>
          <a:lstStyle/>
          <a:p>
            <a:r>
              <a:rPr lang="he-IL"/>
              <a:t>שחרור המנעול</a:t>
            </a:r>
          </a:p>
          <a:p>
            <a:r>
              <a:rPr lang="he-IL"/>
              <a:t>ואז יציאה להמתנה?</a:t>
            </a:r>
          </a:p>
        </p:txBody>
      </p:sp>
      <p:sp>
        <p:nvSpPr>
          <p:cNvPr id="10" name="מציין מיקום תוכן 9">
            <a:extLst>
              <a:ext uri="{FF2B5EF4-FFF2-40B4-BE49-F238E27FC236}">
                <a16:creationId xmlns:a16="http://schemas.microsoft.com/office/drawing/2014/main" id="{98F976E3-41DB-47E1-94A6-66F0C279C9AC}"/>
              </a:ext>
            </a:extLst>
          </p:cNvPr>
          <p:cNvSpPr>
            <a:spLocks noGrp="1"/>
          </p:cNvSpPr>
          <p:nvPr>
            <p:ph sz="half" idx="2"/>
          </p:nvPr>
        </p:nvSpPr>
        <p:spPr/>
        <p:txBody>
          <a:bodyPr>
            <a:normAutofit/>
          </a:bodyPr>
          <a:lstStyle/>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b="1">
                <a:solidFill>
                  <a:srgbClr val="000000"/>
                </a:solidFill>
                <a:latin typeface="Courier New" panose="02070309020205020404" pitchFamily="49" charset="0"/>
                <a:cs typeface="Taamey David CLM" panose="02000000000000000000" pitchFamily="2" charset="-79"/>
              </a:rPr>
              <a:t>    </a:t>
            </a:r>
            <a:r>
              <a:rPr lang="en-US" sz="1800" b="1" err="1">
                <a:solidFill>
                  <a:srgbClr val="000000"/>
                </a:solidFill>
                <a:latin typeface="Courier New" panose="02070309020205020404" pitchFamily="49" charset="0"/>
                <a:cs typeface="Taamey David CLM" panose="02000000000000000000" pitchFamily="2" charset="-79"/>
              </a:rPr>
              <a:t>cond_wait</a:t>
            </a:r>
            <a:r>
              <a:rPr lang="en-US" sz="1800" b="1">
                <a:solidFill>
                  <a:srgbClr val="000000"/>
                </a:solidFill>
                <a:latin typeface="Courier New" panose="02070309020205020404" pitchFamily="49" charset="0"/>
                <a:cs typeface="Taamey David CLM" panose="02000000000000000000" pitchFamily="2" charset="-79"/>
              </a:rPr>
              <a:t>(&amp;c);</a:t>
            </a:r>
          </a:p>
          <a:p>
            <a:pPr marL="0" indent="0" algn="l" rtl="0">
              <a:lnSpc>
                <a:spcPct val="107000"/>
              </a:lnSpc>
              <a:spcBef>
                <a:spcPts val="0"/>
              </a:spcBef>
              <a:buNone/>
            </a:pP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8" name="מציין מיקום טקסט 7">
            <a:extLst>
              <a:ext uri="{FF2B5EF4-FFF2-40B4-BE49-F238E27FC236}">
                <a16:creationId xmlns:a16="http://schemas.microsoft.com/office/drawing/2014/main" id="{858C3E0C-D53C-43A7-A3EB-B0899B8C5EE1}"/>
              </a:ext>
            </a:extLst>
          </p:cNvPr>
          <p:cNvSpPr>
            <a:spLocks noGrp="1"/>
          </p:cNvSpPr>
          <p:nvPr>
            <p:ph type="body" sz="quarter" idx="3"/>
          </p:nvPr>
        </p:nvSpPr>
        <p:spPr>
          <a:xfrm>
            <a:off x="4754880" y="1524000"/>
            <a:ext cx="3931920" cy="792162"/>
          </a:xfrm>
        </p:spPr>
        <p:txBody>
          <a:bodyPr/>
          <a:lstStyle/>
          <a:p>
            <a:r>
              <a:rPr lang="he-IL"/>
              <a:t>יציאה להמתנה</a:t>
            </a:r>
          </a:p>
          <a:p>
            <a:r>
              <a:rPr lang="he-IL"/>
              <a:t>ואז שחרור המנעול?</a:t>
            </a:r>
          </a:p>
        </p:txBody>
      </p:sp>
      <p:sp>
        <p:nvSpPr>
          <p:cNvPr id="9" name="מציין מיקום תוכן 8">
            <a:extLst>
              <a:ext uri="{FF2B5EF4-FFF2-40B4-BE49-F238E27FC236}">
                <a16:creationId xmlns:a16="http://schemas.microsoft.com/office/drawing/2014/main" id="{8C3855FA-ECDF-4E88-B4FD-944936B9B150}"/>
              </a:ext>
            </a:extLst>
          </p:cNvPr>
          <p:cNvSpPr>
            <a:spLocks noGrp="1"/>
          </p:cNvSpPr>
          <p:nvPr>
            <p:ph sz="quarter" idx="4"/>
          </p:nvPr>
        </p:nvSpPr>
        <p:spPr/>
        <p:txBody>
          <a:bodyPr>
            <a:normAutofit/>
          </a:bodyPr>
          <a:lstStyle/>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800" b="1" err="1">
                <a:solidFill>
                  <a:srgbClr val="000000"/>
                </a:solidFill>
                <a:latin typeface="Courier New" panose="02070309020205020404" pitchFamily="49" charset="0"/>
                <a:cs typeface="Taamey David CLM" panose="02000000000000000000" pitchFamily="2" charset="-79"/>
              </a:rPr>
              <a:t>cond_wait</a:t>
            </a:r>
            <a:r>
              <a:rPr lang="en-US" sz="1800" b="1">
                <a:solidFill>
                  <a:srgbClr val="000000"/>
                </a:solidFill>
                <a:latin typeface="Courier New" panose="02070309020205020404" pitchFamily="49" charset="0"/>
                <a:cs typeface="Taamey David CLM" panose="02000000000000000000" pitchFamily="2" charset="-79"/>
              </a:rPr>
              <a:t>(&amp;c);</a:t>
            </a:r>
          </a:p>
          <a:p>
            <a:pPr marL="0" marR="0" indent="0" algn="l" rtl="0">
              <a:lnSpc>
                <a:spcPct val="107000"/>
              </a:lnSpc>
              <a:spcBef>
                <a:spcPts val="0"/>
              </a:spcBef>
              <a:spcAft>
                <a:spcPts val="0"/>
              </a:spcAft>
              <a:buNone/>
            </a:pP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מציין מיקום של כותרת תחתונה 3">
            <a:extLst>
              <a:ext uri="{FF2B5EF4-FFF2-40B4-BE49-F238E27FC236}">
                <a16:creationId xmlns:a16="http://schemas.microsoft.com/office/drawing/2014/main" id="{CAFAE882-BDA8-4FCD-A31F-1CB8165D35E3}"/>
              </a:ext>
            </a:extLst>
          </p:cNvPr>
          <p:cNvSpPr>
            <a:spLocks noGrp="1"/>
          </p:cNvSpPr>
          <p:nvPr>
            <p:ph type="ftr" sz="quarter" idx="11"/>
          </p:nvPr>
        </p:nvSpPr>
        <p:spPr/>
        <p:txBody>
          <a:bodyPr/>
          <a:lstStyle/>
          <a:p>
            <a:pPr algn="r"/>
            <a:r>
              <a:rPr lang="he-IL"/>
              <a:t>מערכות הפעלה - תרגול 6</a:t>
            </a:r>
            <a:endParaRPr lang="en-US"/>
          </a:p>
        </p:txBody>
      </p:sp>
      <p:sp>
        <p:nvSpPr>
          <p:cNvPr id="5" name="מציין מיקום של מספר שקופית 4">
            <a:extLst>
              <a:ext uri="{FF2B5EF4-FFF2-40B4-BE49-F238E27FC236}">
                <a16:creationId xmlns:a16="http://schemas.microsoft.com/office/drawing/2014/main" id="{30D85CCE-482E-4540-98D5-2369129C0F89}"/>
              </a:ext>
            </a:extLst>
          </p:cNvPr>
          <p:cNvSpPr>
            <a:spLocks noGrp="1"/>
          </p:cNvSpPr>
          <p:nvPr>
            <p:ph type="sldNum" sz="quarter" idx="12"/>
          </p:nvPr>
        </p:nvSpPr>
        <p:spPr/>
        <p:txBody>
          <a:bodyPr/>
          <a:lstStyle/>
          <a:p>
            <a:fld id="{0CFEC368-1D7A-4F81-ABF6-AE0E36BAF64C}" type="slidenum">
              <a:rPr lang="en-US" smtClean="0"/>
              <a:pPr/>
              <a:t>17</a:t>
            </a:fld>
            <a:endParaRPr lang="en-US"/>
          </a:p>
        </p:txBody>
      </p:sp>
      <p:sp>
        <p:nvSpPr>
          <p:cNvPr id="11" name="Rounded Rectangle 13">
            <a:extLst>
              <a:ext uri="{FF2B5EF4-FFF2-40B4-BE49-F238E27FC236}">
                <a16:creationId xmlns:a16="http://schemas.microsoft.com/office/drawing/2014/main" id="{3EE6334A-B301-4CB2-A6E7-4C1E09E3CC53}"/>
              </a:ext>
            </a:extLst>
          </p:cNvPr>
          <p:cNvSpPr/>
          <p:nvPr/>
        </p:nvSpPr>
        <p:spPr>
          <a:xfrm>
            <a:off x="595354" y="5595730"/>
            <a:ext cx="8319052" cy="11358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altLang="en-US" sz="2400"/>
              <a:t>שני המימושים שגויים </a:t>
            </a:r>
            <a:r>
              <a:rPr lang="he-IL" altLang="en-US" sz="2400">
                <a:sym typeface="Wingdings" panose="05000000000000000000" pitchFamily="2" charset="2"/>
              </a:rPr>
              <a:t></a:t>
            </a:r>
            <a:r>
              <a:rPr lang="he-IL" sz="2400"/>
              <a:t> מימוש תקין של משתני תנאי חייב</a:t>
            </a:r>
            <a:r>
              <a:rPr lang="en-US" sz="2400"/>
              <a:t/>
            </a:r>
            <a:br>
              <a:rPr lang="en-US" sz="2400"/>
            </a:br>
            <a:r>
              <a:rPr lang="he-IL" sz="2400"/>
              <a:t>לשחרר את המנעול ולצאת להמתנה </a:t>
            </a:r>
            <a:r>
              <a:rPr lang="he-IL" sz="2400" b="1"/>
              <a:t>באופן אטומי</a:t>
            </a:r>
            <a:r>
              <a:rPr lang="he-IL" sz="2400"/>
              <a:t>. </a:t>
            </a:r>
          </a:p>
          <a:p>
            <a:pPr algn="ctr" rtl="1"/>
            <a:r>
              <a:rPr lang="he-IL" sz="2400"/>
              <a:t>עם החזרה לקטע הקריטי – עליו לתפוס שוב את המנעול</a:t>
            </a:r>
          </a:p>
        </p:txBody>
      </p:sp>
    </p:spTree>
    <p:extLst>
      <p:ext uri="{BB962C8B-B14F-4D97-AF65-F5344CB8AC3E}">
        <p14:creationId xmlns:p14="http://schemas.microsoft.com/office/powerpoint/2010/main" val="114827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תקין</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r>
              <a:rPr lang="he-IL"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with </a:t>
            </a:r>
            <a:r>
              <a:rPr lang="en-US" sz="160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pthread_cond_init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18</a:t>
            </a:fld>
            <a:endParaRPr lang="en-US"/>
          </a:p>
        </p:txBody>
      </p:sp>
      <p:sp>
        <p:nvSpPr>
          <p:cNvPr id="7" name="Footer Placeholder 6">
            <a:extLst>
              <a:ext uri="{FF2B5EF4-FFF2-40B4-BE49-F238E27FC236}">
                <a16:creationId xmlns:a16="http://schemas.microsoft.com/office/drawing/2014/main" id="{2A1D31DD-395A-448B-B7A7-D620D1DAFD28}"/>
              </a:ext>
            </a:extLst>
          </p:cNvPr>
          <p:cNvSpPr>
            <a:spLocks noGrp="1"/>
          </p:cNvSpPr>
          <p:nvPr>
            <p:ph type="ftr" sz="quarter" idx="11"/>
          </p:nvPr>
        </p:nvSpPr>
        <p:spPr/>
        <p:txBody>
          <a:bodyPr/>
          <a:lstStyle/>
          <a:p>
            <a:pPr algn="r"/>
            <a:r>
              <a:rPr lang="he-IL"/>
              <a:t>מערכות הפעלה - תרגול 6</a:t>
            </a:r>
            <a:endParaRPr lang="en-US"/>
          </a:p>
        </p:txBody>
      </p:sp>
      <p:sp>
        <p:nvSpPr>
          <p:cNvPr id="8" name="Speech Bubble: Rectangle 6">
            <a:extLst>
              <a:ext uri="{FF2B5EF4-FFF2-40B4-BE49-F238E27FC236}">
                <a16:creationId xmlns:a16="http://schemas.microsoft.com/office/drawing/2014/main" id="{5DEB767B-92C0-4065-84BE-856605CB5762}"/>
              </a:ext>
            </a:extLst>
          </p:cNvPr>
          <p:cNvSpPr/>
          <p:nvPr/>
        </p:nvSpPr>
        <p:spPr>
          <a:xfrm>
            <a:off x="6233651" y="3613300"/>
            <a:ext cx="2772697" cy="639059"/>
          </a:xfrm>
          <a:prstGeom prst="wedgeRoundRectCallout">
            <a:avLst>
              <a:gd name="adj1" fmla="val -90002"/>
              <a:gd name="adj2" fmla="val -3865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כיצד ניתן להראות את נכונות הקוד? </a:t>
            </a:r>
            <a:endParaRPr lang="en-US" sz="2000"/>
          </a:p>
        </p:txBody>
      </p:sp>
    </p:spTree>
    <p:extLst>
      <p:ext uri="{BB962C8B-B14F-4D97-AF65-F5344CB8AC3E}">
        <p14:creationId xmlns:p14="http://schemas.microsoft.com/office/powerpoint/2010/main" val="23036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אתחול ופינוי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lnSpcReduction="10000"/>
          </a:bodyPr>
          <a:lstStyle/>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#include &lt;</a:t>
            </a:r>
            <a:r>
              <a:rPr lang="en-US" altLang="en-US" sz="2000" err="1">
                <a:latin typeface="Courier New" panose="02070309020205020404" pitchFamily="49" charset="0"/>
                <a:cs typeface="Courier New" panose="02070309020205020404" pitchFamily="49" charset="0"/>
              </a:rPr>
              <a:t>pthread.h</a:t>
            </a:r>
            <a:r>
              <a:rPr lang="en-US" altLang="en-US" sz="2000">
                <a:latin typeface="Courier New" panose="02070309020205020404" pitchFamily="49" charset="0"/>
                <a:cs typeface="Courier New" panose="02070309020205020404" pitchFamily="49" charset="0"/>
              </a:rPr>
              <a:t>&gt;</a:t>
            </a:r>
          </a:p>
          <a:p>
            <a:pPr algn="l" rtl="0">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pthread_cond_init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 </a:t>
            </a:r>
            <a:endParaRPr lang="ru-RU"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ru-RU"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pthread_condattr_t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cond_attr</a:t>
            </a:r>
            <a:r>
              <a:rPr lang="en-US" altLang="en-US" sz="2000">
                <a:latin typeface="Courier New" panose="02070309020205020404" pitchFamily="49" charset="0"/>
                <a:cs typeface="Courier New" panose="02070309020205020404" pitchFamily="49" charset="0"/>
              </a:rPr>
              <a:t>);</a:t>
            </a:r>
            <a:endParaRPr lang="he-IL" altLang="en-US" sz="2000">
              <a:latin typeface="Courier New" panose="02070309020205020404" pitchFamily="49" charset="0"/>
              <a:cs typeface="Courier New" panose="02070309020205020404" pitchFamily="49" charset="0"/>
            </a:endParaRPr>
          </a:p>
          <a:p>
            <a:r>
              <a:rPr lang="he-IL" altLang="en-US" u="sng"/>
              <a:t>ערך מוחזר:</a:t>
            </a:r>
            <a:r>
              <a:rPr lang="he-IL" altLang="en-US"/>
              <a:t> הפעולה תמיד מצליחה ומחזירה 0.</a:t>
            </a:r>
          </a:p>
          <a:p>
            <a:pPr lvl="1"/>
            <a:endParaRPr lang="en-US" altLang="en-US" sz="16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pthread_cond_destroy</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r>
              <a:rPr lang="he-IL" altLang="en-US" u="sng"/>
              <a:t>ערך מוחזר:</a:t>
            </a:r>
            <a:r>
              <a:rPr lang="he-IL" altLang="en-US"/>
              <a:t> 0 בהצלחה, ערך שונה מ-0 בכישלון (למשל, אם יש עדיין חוטים הממתינים על משתנה התנאי).</a:t>
            </a:r>
          </a:p>
          <a:p>
            <a:pPr lvl="1"/>
            <a:endParaRPr lang="he-IL" altLang="en-US" u="sng"/>
          </a:p>
          <a:p>
            <a:r>
              <a:rPr lang="he-IL" altLang="en-US" u="sng"/>
              <a:t>פרמטרים:</a:t>
            </a:r>
          </a:p>
          <a:p>
            <a:pPr lvl="1"/>
            <a:r>
              <a:rPr lang="en-US" altLang="en-US" err="1"/>
              <a:t>cond</a:t>
            </a:r>
            <a:r>
              <a:rPr lang="he-IL" altLang="en-US"/>
              <a:t> – משתנה התנאי עליו מבוצעת הפעולה.</a:t>
            </a:r>
          </a:p>
          <a:p>
            <a:pPr lvl="1"/>
            <a:r>
              <a:rPr lang="en-US" altLang="en-US" err="1"/>
              <a:t>cond_attr</a:t>
            </a:r>
            <a:r>
              <a:rPr lang="he-IL" altLang="en-US"/>
              <a:t> – מגדיר את תכונות משתנה התנאי.</a:t>
            </a:r>
          </a:p>
          <a:p>
            <a:pPr lvl="2"/>
            <a:r>
              <a:rPr lang="he-IL" altLang="en-US"/>
              <a:t>תמיד נעביר ערך </a:t>
            </a:r>
            <a:r>
              <a:rPr lang="en-US" altLang="en-US"/>
              <a:t>NULL</a:t>
            </a:r>
            <a:r>
              <a:rPr lang="he-IL" altLang="en-US"/>
              <a:t> בקורס זה. </a:t>
            </a:r>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6</a:t>
            </a:r>
            <a:endParaRPr lang="en-US"/>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1230900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p>
        </p:txBody>
      </p:sp>
      <p:sp>
        <p:nvSpPr>
          <p:cNvPr id="3" name="Content Placeholder 2"/>
          <p:cNvSpPr>
            <a:spLocks noGrp="1"/>
          </p:cNvSpPr>
          <p:nvPr>
            <p:ph idx="1"/>
          </p:nvPr>
        </p:nvSpPr>
        <p:spPr/>
        <p:txBody>
          <a:bodyPr>
            <a:normAutofit/>
          </a:bodyPr>
          <a:lstStyle/>
          <a:p>
            <a:r>
              <a:rPr lang="he-IL"/>
              <a:t>בתרגול הקודם למדנו לכתוב קוד מקבילי באמצעות חוטים.</a:t>
            </a:r>
          </a:p>
          <a:p>
            <a:pPr lvl="1"/>
            <a:r>
              <a:rPr lang="he-IL" altLang="en-US"/>
              <a:t>ראינו שבכל בעיה לא טריוויאלית יש צורך </a:t>
            </a:r>
            <a:r>
              <a:rPr lang="he-IL" altLang="en-US" b="1"/>
              <a:t>בסנכרון</a:t>
            </a:r>
            <a:r>
              <a:rPr lang="he-IL" altLang="en-US"/>
              <a:t> בין החוטים.</a:t>
            </a:r>
          </a:p>
          <a:p>
            <a:pPr lvl="1"/>
            <a:endParaRPr lang="he-IL"/>
          </a:p>
          <a:p>
            <a:r>
              <a:rPr lang="he-IL"/>
              <a:t>היום נלמד על </a:t>
            </a:r>
            <a:r>
              <a:rPr lang="he-IL" altLang="en-US"/>
              <a:t>מנגנוני סנכרון נוספים של ממשק </a:t>
            </a:r>
            <a:r>
              <a:rPr lang="en-US" altLang="en-US" err="1"/>
              <a:t>pthreads</a:t>
            </a:r>
            <a:r>
              <a:rPr lang="he-IL" altLang="en-US"/>
              <a:t> :</a:t>
            </a:r>
          </a:p>
          <a:p>
            <a:endParaRPr lang="he-IL"/>
          </a:p>
          <a:p>
            <a:endParaRPr lang="he-IL"/>
          </a:p>
          <a:p>
            <a:endParaRPr lang="he-IL"/>
          </a:p>
          <a:p>
            <a:pPr lvl="1"/>
            <a:endParaRPr lang="he-IL"/>
          </a:p>
          <a:p>
            <a:pPr lvl="1"/>
            <a:endParaRPr lang="he-IL"/>
          </a:p>
          <a:p>
            <a:r>
              <a:rPr lang="he-IL"/>
              <a:t>לבסוף, נלמד דוגמה נוספת של קוד מקבילי חשוב: גרעין לינוקס.</a:t>
            </a:r>
          </a:p>
          <a:p>
            <a:pPr lvl="1"/>
            <a:r>
              <a:rPr lang="he-IL"/>
              <a:t>קוד הגרעין לא משתמש בחוטים</a:t>
            </a:r>
            <a:r>
              <a:rPr lang="en-US"/>
              <a:t>*</a:t>
            </a:r>
            <a:r>
              <a:rPr lang="he-IL"/>
              <a:t>, אבל </a:t>
            </a:r>
            <a:r>
              <a:rPr lang="he-IL" b="1"/>
              <a:t>ניגש לזיכרון משותף מתוך מספר מסלולי בקרה שרצים במקביל</a:t>
            </a:r>
            <a:r>
              <a:rPr lang="he-IL"/>
              <a:t>, ולכן העקרונות שלמדנו תקפים גם עבורו.</a:t>
            </a:r>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sp>
        <p:nvSpPr>
          <p:cNvPr id="6" name="Footer Placeholder 5">
            <a:extLst>
              <a:ext uri="{FF2B5EF4-FFF2-40B4-BE49-F238E27FC236}">
                <a16:creationId xmlns:a16="http://schemas.microsoft.com/office/drawing/2014/main" id="{C5BE884A-0A08-4AAA-AE9C-FCBD2D041D45}"/>
              </a:ext>
            </a:extLst>
          </p:cNvPr>
          <p:cNvSpPr>
            <a:spLocks noGrp="1"/>
          </p:cNvSpPr>
          <p:nvPr>
            <p:ph type="ftr" sz="quarter" idx="11"/>
          </p:nvPr>
        </p:nvSpPr>
        <p:spPr/>
        <p:txBody>
          <a:bodyPr/>
          <a:lstStyle/>
          <a:p>
            <a:pPr algn="r"/>
            <a:r>
              <a:rPr lang="he-IL"/>
              <a:t>מערכות הפעלה - תרגול 6</a:t>
            </a:r>
            <a:endParaRPr lang="en-US"/>
          </a:p>
        </p:txBody>
      </p:sp>
      <p:graphicFrame>
        <p:nvGraphicFramePr>
          <p:cNvPr id="8" name="Table 7">
            <a:extLst>
              <a:ext uri="{FF2B5EF4-FFF2-40B4-BE49-F238E27FC236}">
                <a16:creationId xmlns:a16="http://schemas.microsoft.com/office/drawing/2014/main" id="{05C341AE-68A5-4B44-A003-9382634EEB36}"/>
              </a:ext>
            </a:extLst>
          </p:cNvPr>
          <p:cNvGraphicFramePr>
            <a:graphicFrameLocks noGrp="1"/>
          </p:cNvGraphicFramePr>
          <p:nvPr>
            <p:extLst>
              <p:ext uri="{D42A27DB-BD31-4B8C-83A1-F6EECF244321}">
                <p14:modId xmlns:p14="http://schemas.microsoft.com/office/powerpoint/2010/main" val="1779706350"/>
              </p:ext>
            </p:extLst>
          </p:nvPr>
        </p:nvGraphicFramePr>
        <p:xfrm>
          <a:off x="1524000" y="3298566"/>
          <a:ext cx="6096000" cy="1737360"/>
        </p:xfrm>
        <a:graphic>
          <a:graphicData uri="http://schemas.openxmlformats.org/drawingml/2006/table">
            <a:tbl>
              <a:tblPr>
                <a:tableStyleId>{3C2FFA5D-87B4-456A-9821-1D502468CF0F}</a:tableStyleId>
              </a:tblPr>
              <a:tblGrid>
                <a:gridCol w="3048000">
                  <a:extLst>
                    <a:ext uri="{9D8B030D-6E8A-4147-A177-3AD203B41FA5}">
                      <a16:colId xmlns:a16="http://schemas.microsoft.com/office/drawing/2014/main" val="1064173206"/>
                    </a:ext>
                  </a:extLst>
                </a:gridCol>
                <a:gridCol w="3048000">
                  <a:extLst>
                    <a:ext uri="{9D8B030D-6E8A-4147-A177-3AD203B41FA5}">
                      <a16:colId xmlns:a16="http://schemas.microsoft.com/office/drawing/2014/main" val="4138164666"/>
                    </a:ext>
                  </a:extLst>
                </a:gridCol>
              </a:tblGrid>
              <a:tr h="370840">
                <a:tc>
                  <a:txBody>
                    <a:bodyPr/>
                    <a:lstStyle/>
                    <a:p>
                      <a:pPr algn="ctr" rtl="1"/>
                      <a:r>
                        <a:rPr lang="he-IL" sz="2400" b="1">
                          <a:solidFill>
                            <a:srgbClr val="0000FF"/>
                          </a:solidFill>
                        </a:rPr>
                        <a:t>להבטחת סדר</a:t>
                      </a:r>
                      <a:endParaRPr lang="en-US" sz="2400" b="1">
                        <a:solidFill>
                          <a:srgbClr val="0000FF"/>
                        </a:solidFill>
                      </a:endParaRPr>
                    </a:p>
                  </a:txBody>
                  <a:tcPr/>
                </a:tc>
                <a:tc>
                  <a:txBody>
                    <a:bodyPr/>
                    <a:lstStyle/>
                    <a:p>
                      <a:pPr algn="ctr" rtl="1"/>
                      <a:r>
                        <a:rPr lang="he-IL" sz="2400" b="1">
                          <a:solidFill>
                            <a:srgbClr val="0000FF"/>
                          </a:solidFill>
                        </a:rPr>
                        <a:t>להבטחת אטומיות</a:t>
                      </a:r>
                      <a:endParaRPr lang="en-US" sz="2400" b="1">
                        <a:solidFill>
                          <a:srgbClr val="0000FF"/>
                        </a:solidFill>
                      </a:endParaRPr>
                    </a:p>
                  </a:txBody>
                  <a:tcPr/>
                </a:tc>
                <a:extLst>
                  <a:ext uri="{0D108BD9-81ED-4DB2-BD59-A6C34878D82A}">
                    <a16:rowId xmlns:a16="http://schemas.microsoft.com/office/drawing/2014/main" val="3480374490"/>
                  </a:ext>
                </a:extLst>
              </a:tr>
              <a:tr h="370840">
                <a:tc>
                  <a:txBody>
                    <a:bodyPr/>
                    <a:lstStyle/>
                    <a:p>
                      <a:pPr algn="ctr" rtl="1"/>
                      <a:r>
                        <a:rPr lang="he-IL" sz="2400"/>
                        <a:t>משתני תנאי</a:t>
                      </a:r>
                      <a:r>
                        <a:rPr lang="en-US" sz="2400"/>
                        <a:t/>
                      </a:r>
                      <a:br>
                        <a:rPr lang="en-US" sz="2400"/>
                      </a:br>
                      <a:r>
                        <a:rPr lang="en-US" sz="2400"/>
                        <a:t>(condition variables)</a:t>
                      </a:r>
                    </a:p>
                  </a:txBody>
                  <a:tcPr>
                    <a:solidFill>
                      <a:schemeClr val="bg1"/>
                    </a:solidFill>
                  </a:tcPr>
                </a:tc>
                <a:tc>
                  <a:txBody>
                    <a:bodyPr/>
                    <a:lstStyle/>
                    <a:p>
                      <a:pPr algn="ctr" rtl="1"/>
                      <a:r>
                        <a:rPr lang="he-IL" sz="2400"/>
                        <a:t>מנעולים</a:t>
                      </a:r>
                      <a:r>
                        <a:rPr lang="en-US" sz="2400"/>
                        <a:t/>
                      </a:r>
                      <a:br>
                        <a:rPr lang="en-US" sz="2400"/>
                      </a:br>
                      <a:r>
                        <a:rPr lang="en-US" sz="2400"/>
                        <a:t>(</a:t>
                      </a:r>
                      <a:r>
                        <a:rPr lang="en-US" sz="2400" err="1"/>
                        <a:t>mutexes</a:t>
                      </a:r>
                      <a:r>
                        <a:rPr lang="en-US" sz="2400"/>
                        <a:t>, spinlocks)</a:t>
                      </a:r>
                    </a:p>
                  </a:txBody>
                  <a:tcPr>
                    <a:solidFill>
                      <a:schemeClr val="bg1"/>
                    </a:solidFill>
                  </a:tcPr>
                </a:tc>
                <a:extLst>
                  <a:ext uri="{0D108BD9-81ED-4DB2-BD59-A6C34878D82A}">
                    <a16:rowId xmlns:a16="http://schemas.microsoft.com/office/drawing/2014/main" val="2157509614"/>
                  </a:ext>
                </a:extLst>
              </a:tr>
              <a:tr h="370840">
                <a:tc gridSpan="2">
                  <a:txBody>
                    <a:bodyPr/>
                    <a:lstStyle/>
                    <a:p>
                      <a:pPr algn="ctr" rtl="1"/>
                      <a:r>
                        <a:rPr lang="he-IL" sz="2400" err="1"/>
                        <a:t>סמפורים</a:t>
                      </a:r>
                      <a:r>
                        <a:rPr lang="he-IL" sz="2400"/>
                        <a:t> (</a:t>
                      </a:r>
                      <a:r>
                        <a:rPr lang="en-US" sz="2400"/>
                        <a:t>semaphores</a:t>
                      </a:r>
                      <a:r>
                        <a:rPr lang="he-IL" sz="2400"/>
                        <a:t>)</a:t>
                      </a:r>
                      <a:endParaRPr lang="en-US" sz="2400"/>
                    </a:p>
                  </a:txBody>
                  <a:tcPr>
                    <a:solidFill>
                      <a:schemeClr val="bg1"/>
                    </a:solidFill>
                  </a:tcPr>
                </a:tc>
                <a:tc hMerge="1">
                  <a:txBody>
                    <a:bodyPr/>
                    <a:lstStyle/>
                    <a:p>
                      <a:pPr algn="r" rtl="1"/>
                      <a:endParaRPr lang="en-US"/>
                    </a:p>
                  </a:txBody>
                  <a:tcPr/>
                </a:tc>
                <a:extLst>
                  <a:ext uri="{0D108BD9-81ED-4DB2-BD59-A6C34878D82A}">
                    <a16:rowId xmlns:a16="http://schemas.microsoft.com/office/drawing/2014/main" val="3096510501"/>
                  </a:ext>
                </a:extLst>
              </a:tr>
            </a:tbl>
          </a:graphicData>
        </a:graphic>
      </p:graphicFrame>
    </p:spTree>
    <p:extLst>
      <p:ext uri="{BB962C8B-B14F-4D97-AF65-F5344CB8AC3E}">
        <p14:creationId xmlns:p14="http://schemas.microsoft.com/office/powerpoint/2010/main" val="30957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המתנה על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a:bodyPr>
          <a:lstStyle/>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pthread_cond_wait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pthread_mutex_t</a:t>
            </a:r>
            <a:r>
              <a:rPr lang="en-US" altLang="en-US" sz="2000">
                <a:latin typeface="Courier New" panose="02070309020205020404" pitchFamily="49" charset="0"/>
                <a:cs typeface="Courier New" panose="02070309020205020404" pitchFamily="49" charset="0"/>
              </a:rPr>
              <a:t> *mutex);</a:t>
            </a:r>
          </a:p>
          <a:p>
            <a:pPr marL="0" indent="0">
              <a:lnSpc>
                <a:spcPct val="110000"/>
              </a:lnSpc>
              <a:buNone/>
            </a:pPr>
            <a:r>
              <a:rPr lang="he-IL" altLang="en-US" u="sng"/>
              <a:t>פעולה:</a:t>
            </a:r>
            <a:r>
              <a:rPr lang="he-IL" altLang="en-US"/>
              <a:t> </a:t>
            </a:r>
          </a:p>
          <a:p>
            <a:pPr marL="457200" indent="-457200">
              <a:lnSpc>
                <a:spcPct val="110000"/>
              </a:lnSpc>
              <a:buFont typeface="+mj-lt"/>
              <a:buAutoNum type="arabicPeriod"/>
            </a:pPr>
            <a:r>
              <a:rPr lang="he-IL" altLang="en-US"/>
              <a:t>משחררת את המנעול ומעבירה את החוט להמתין על משתנה התנאי</a:t>
            </a:r>
            <a:r>
              <a:rPr lang="he-IL" altLang="en-US" b="1"/>
              <a:t> באופן אטומי</a:t>
            </a:r>
            <a:r>
              <a:rPr lang="he-IL" altLang="en-US"/>
              <a:t> (ראינו קודם מדוע זה הכרחי).</a:t>
            </a:r>
          </a:p>
          <a:p>
            <a:pPr lvl="1">
              <a:lnSpc>
                <a:spcPct val="110000"/>
              </a:lnSpc>
            </a:pPr>
            <a:r>
              <a:rPr lang="he-IL" altLang="en-US"/>
              <a:t>החוט הממתין </a:t>
            </a:r>
            <a:r>
              <a:rPr lang="he-IL" altLang="en-US" b="1"/>
              <a:t>חייב</a:t>
            </a:r>
            <a:r>
              <a:rPr lang="he-IL" altLang="en-US"/>
              <a:t> להחזיק במנעול </a:t>
            </a:r>
            <a:r>
              <a:rPr lang="en-US" altLang="en-US"/>
              <a:t>mutex</a:t>
            </a:r>
            <a:r>
              <a:rPr lang="he-IL" altLang="en-US"/>
              <a:t> לפני הקריאה.</a:t>
            </a:r>
          </a:p>
          <a:p>
            <a:pPr marL="457200" indent="-457200">
              <a:lnSpc>
                <a:spcPct val="110000"/>
              </a:lnSpc>
              <a:buFont typeface="+mj-lt"/>
              <a:buAutoNum type="arabicPeriod"/>
            </a:pPr>
            <a:r>
              <a:rPr lang="he-IL" altLang="en-US"/>
              <a:t>בחזרה מהמתנה על משתנה התנאי, </a:t>
            </a:r>
            <a:r>
              <a:rPr lang="he-IL" altLang="en-US" b="1"/>
              <a:t>החוט עובר להמתין על המנעול</a:t>
            </a:r>
            <a:r>
              <a:rPr lang="he-IL" altLang="en-US"/>
              <a:t>. החוט יחזור מהקריאה ל-</a:t>
            </a:r>
            <a:r>
              <a:rPr lang="en-US" altLang="en-US" err="1"/>
              <a:t>pthread_cond_wait</a:t>
            </a:r>
            <a:r>
              <a:rPr lang="en-US" altLang="en-US"/>
              <a:t>()</a:t>
            </a:r>
            <a:r>
              <a:rPr lang="he-IL" altLang="en-US"/>
              <a:t> רק לאחר שינעל מחדש את ה-</a:t>
            </a:r>
            <a:r>
              <a:rPr lang="en-US" altLang="en-US"/>
              <a:t>mutex</a:t>
            </a:r>
            <a:r>
              <a:rPr lang="he-IL" altLang="en-US"/>
              <a:t>.</a:t>
            </a:r>
          </a:p>
          <a:p>
            <a:pPr lvl="1">
              <a:lnSpc>
                <a:spcPct val="110000"/>
              </a:lnSpc>
            </a:pPr>
            <a:endParaRPr lang="en-US" altLang="en-US"/>
          </a:p>
          <a:p>
            <a:pPr>
              <a:lnSpc>
                <a:spcPct val="110000"/>
              </a:lnSpc>
            </a:pPr>
            <a:r>
              <a:rPr lang="he-IL" altLang="en-US" u="sng"/>
              <a:t>ערך מוחזר:</a:t>
            </a:r>
            <a:r>
              <a:rPr lang="he-IL" altLang="en-US"/>
              <a:t> הפעולה תמיד מצליחה ומחזירה 0.</a:t>
            </a:r>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24646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1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51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1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5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1364B2E8-2F08-46D7-A168-43B64D18A10D}"/>
              </a:ext>
            </a:extLst>
          </p:cNvPr>
          <p:cNvSpPr>
            <a:spLocks noGrp="1" noChangeArrowheads="1"/>
          </p:cNvSpPr>
          <p:nvPr>
            <p:ph type="title"/>
          </p:nvPr>
        </p:nvSpPr>
        <p:spPr/>
        <p:txBody>
          <a:bodyPr/>
          <a:lstStyle/>
          <a:p>
            <a:r>
              <a:rPr lang="he-IL" altLang="en-US"/>
              <a:t>שחרור חוטים ממתינים</a:t>
            </a:r>
            <a:endParaRPr lang="en-US" altLang="en-US"/>
          </a:p>
        </p:txBody>
      </p:sp>
      <p:sp>
        <p:nvSpPr>
          <p:cNvPr id="356355" name="Rectangle 3">
            <a:extLst>
              <a:ext uri="{FF2B5EF4-FFF2-40B4-BE49-F238E27FC236}">
                <a16:creationId xmlns:a16="http://schemas.microsoft.com/office/drawing/2014/main" id="{75EFBBCA-3B3B-47A8-B67E-CD748ED55D8A}"/>
              </a:ext>
            </a:extLst>
          </p:cNvPr>
          <p:cNvSpPr>
            <a:spLocks noGrp="1" noChangeArrowheads="1"/>
          </p:cNvSpPr>
          <p:nvPr>
            <p:ph idx="1"/>
          </p:nvPr>
        </p:nvSpPr>
        <p:spPr/>
        <p:txBody>
          <a:bodyPr>
            <a:normAutofit fontScale="92500"/>
          </a:bodyPr>
          <a:lstStyle/>
          <a:p>
            <a:pPr marL="0" indent="0" algn="l" rtl="0">
              <a:buNone/>
            </a:pPr>
            <a:r>
              <a:rPr lang="en-US" altLang="en-US" sz="2200">
                <a:latin typeface="Courier New" panose="02070309020205020404" pitchFamily="49" charset="0"/>
                <a:cs typeface="Courier New" panose="02070309020205020404" pitchFamily="49" charset="0"/>
              </a:rPr>
              <a:t>int </a:t>
            </a:r>
            <a:r>
              <a:rPr lang="en-US" altLang="en-US" sz="2200" b="1" err="1">
                <a:latin typeface="Courier New" panose="02070309020205020404" pitchFamily="49" charset="0"/>
                <a:cs typeface="Courier New" panose="02070309020205020404" pitchFamily="49" charset="0"/>
              </a:rPr>
              <a:t>pthread_cond_signal</a:t>
            </a:r>
            <a:r>
              <a:rPr lang="en-US" altLang="en-US" sz="2200">
                <a:latin typeface="Courier New" panose="02070309020205020404" pitchFamily="49" charset="0"/>
                <a:cs typeface="Courier New" panose="02070309020205020404" pitchFamily="49" charset="0"/>
              </a:rPr>
              <a:t>(</a:t>
            </a:r>
            <a:r>
              <a:rPr lang="en-US" altLang="en-US" sz="2200" err="1">
                <a:latin typeface="Courier New" panose="02070309020205020404" pitchFamily="49" charset="0"/>
                <a:cs typeface="Courier New" panose="02070309020205020404" pitchFamily="49" charset="0"/>
              </a:rPr>
              <a:t>pthread_cond_t</a:t>
            </a:r>
            <a:r>
              <a:rPr lang="en-US" altLang="en-US" sz="2200">
                <a:latin typeface="Courier New" panose="02070309020205020404" pitchFamily="49" charset="0"/>
                <a:cs typeface="Courier New" panose="02070309020205020404" pitchFamily="49" charset="0"/>
              </a:rPr>
              <a:t> *</a:t>
            </a:r>
            <a:r>
              <a:rPr lang="en-US" altLang="en-US" sz="2200" err="1">
                <a:latin typeface="Courier New" panose="02070309020205020404" pitchFamily="49" charset="0"/>
                <a:cs typeface="Courier New" panose="02070309020205020404" pitchFamily="49" charset="0"/>
              </a:rPr>
              <a:t>cond</a:t>
            </a:r>
            <a:r>
              <a:rPr lang="en-US" altLang="en-US" sz="2200">
                <a:latin typeface="Courier New" panose="02070309020205020404" pitchFamily="49" charset="0"/>
                <a:cs typeface="Courier New" panose="02070309020205020404" pitchFamily="49" charset="0"/>
              </a:rPr>
              <a:t>);</a:t>
            </a:r>
            <a:r>
              <a:rPr lang="he-IL" altLang="en-US" sz="2200">
                <a:latin typeface="Courier New" panose="02070309020205020404" pitchFamily="49" charset="0"/>
                <a:cs typeface="Courier New" panose="02070309020205020404" pitchFamily="49" charset="0"/>
              </a:rPr>
              <a:t> </a:t>
            </a:r>
          </a:p>
          <a:p>
            <a:r>
              <a:rPr lang="he-IL" altLang="en-US"/>
              <a:t>משחררת את </a:t>
            </a:r>
            <a:r>
              <a:rPr lang="he-IL" altLang="en-US" b="1"/>
              <a:t>אחד</a:t>
            </a:r>
            <a:r>
              <a:rPr lang="he-IL" altLang="en-US"/>
              <a:t> החוטים הממתינים (הגינות לא מובטחת).</a:t>
            </a:r>
          </a:p>
          <a:p>
            <a:pPr lvl="1"/>
            <a:endParaRPr lang="he-IL" altLang="en-US"/>
          </a:p>
          <a:p>
            <a:pPr marL="0" indent="0" algn="l" rtl="0">
              <a:buNone/>
            </a:pPr>
            <a:r>
              <a:rPr lang="en-US" altLang="en-US" sz="2200">
                <a:latin typeface="Courier New" panose="02070309020205020404" pitchFamily="49" charset="0"/>
                <a:cs typeface="Courier New" panose="02070309020205020404" pitchFamily="49" charset="0"/>
              </a:rPr>
              <a:t>int </a:t>
            </a:r>
            <a:r>
              <a:rPr lang="en-US" altLang="en-US" sz="2200" b="1" err="1">
                <a:latin typeface="Courier New" panose="02070309020205020404" pitchFamily="49" charset="0"/>
                <a:cs typeface="Courier New" panose="02070309020205020404" pitchFamily="49" charset="0"/>
              </a:rPr>
              <a:t>pthread_cond_broadcast</a:t>
            </a:r>
            <a:r>
              <a:rPr lang="en-US" altLang="en-US" sz="2200">
                <a:latin typeface="Courier New" panose="02070309020205020404" pitchFamily="49" charset="0"/>
                <a:cs typeface="Courier New" panose="02070309020205020404" pitchFamily="49" charset="0"/>
              </a:rPr>
              <a:t>(</a:t>
            </a:r>
            <a:r>
              <a:rPr lang="en-US" altLang="en-US" sz="2200" err="1">
                <a:latin typeface="Courier New" panose="02070309020205020404" pitchFamily="49" charset="0"/>
                <a:cs typeface="Courier New" panose="02070309020205020404" pitchFamily="49" charset="0"/>
              </a:rPr>
              <a:t>pthread_cond_t</a:t>
            </a:r>
            <a:r>
              <a:rPr lang="en-US" altLang="en-US" sz="2200">
                <a:latin typeface="Courier New" panose="02070309020205020404" pitchFamily="49" charset="0"/>
                <a:cs typeface="Courier New" panose="02070309020205020404" pitchFamily="49" charset="0"/>
              </a:rPr>
              <a:t> *</a:t>
            </a:r>
            <a:r>
              <a:rPr lang="en-US" altLang="en-US" sz="2200" err="1">
                <a:latin typeface="Courier New" panose="02070309020205020404" pitchFamily="49" charset="0"/>
                <a:cs typeface="Courier New" panose="02070309020205020404" pitchFamily="49" charset="0"/>
              </a:rPr>
              <a:t>cond</a:t>
            </a:r>
            <a:r>
              <a:rPr lang="en-US" altLang="en-US" sz="2200">
                <a:latin typeface="Courier New" panose="02070309020205020404" pitchFamily="49" charset="0"/>
                <a:cs typeface="Courier New" panose="02070309020205020404" pitchFamily="49" charset="0"/>
              </a:rPr>
              <a:t>);</a:t>
            </a:r>
          </a:p>
          <a:p>
            <a:r>
              <a:rPr lang="he-IL" altLang="en-US"/>
              <a:t>משחררת את </a:t>
            </a:r>
            <a:r>
              <a:rPr lang="he-IL" altLang="en-US" b="1"/>
              <a:t>כל</a:t>
            </a:r>
            <a:r>
              <a:rPr lang="he-IL" altLang="en-US"/>
              <a:t> החוטים הממתינים.</a:t>
            </a:r>
          </a:p>
          <a:p>
            <a:pPr lvl="1"/>
            <a:r>
              <a:rPr lang="he-IL" altLang="en-US"/>
              <a:t>כל החוטים מפסיקים להמתין על משתנה התנאי</a:t>
            </a:r>
            <a:r>
              <a:rPr lang="he-IL" altLang="en-US" b="1"/>
              <a:t> ועוברים להמתין על המנעול</a:t>
            </a:r>
            <a:r>
              <a:rPr lang="he-IL" altLang="en-US"/>
              <a:t>.</a:t>
            </a:r>
            <a:r>
              <a:rPr lang="en-US" altLang="en-US"/>
              <a:t> </a:t>
            </a:r>
            <a:r>
              <a:rPr lang="he-IL" altLang="en-US"/>
              <a:t>החוטים יחזרו לפעילות בזה אחר זה (בסדר כלשהו, לאו דווקא הוגן) לאחר שינעלו מחדש את ה-</a:t>
            </a:r>
            <a:r>
              <a:rPr lang="en-US" altLang="en-US"/>
              <a:t>mutex</a:t>
            </a:r>
            <a:r>
              <a:rPr lang="he-IL" altLang="en-US"/>
              <a:t>.</a:t>
            </a:r>
            <a:endParaRPr lang="en-US" altLang="en-US"/>
          </a:p>
          <a:p>
            <a:pPr lvl="1"/>
            <a:endParaRPr lang="he-IL" altLang="en-US"/>
          </a:p>
          <a:p>
            <a:r>
              <a:rPr lang="he-IL" altLang="en-US" b="1" u="sng">
                <a:solidFill>
                  <a:srgbClr val="FF0000"/>
                </a:solidFill>
              </a:rPr>
              <a:t>אזהרה</a:t>
            </a:r>
            <a:r>
              <a:rPr lang="he-IL" altLang="en-US" b="1">
                <a:solidFill>
                  <a:srgbClr val="FF0000"/>
                </a:solidFill>
              </a:rPr>
              <a:t>: </a:t>
            </a:r>
            <a:r>
              <a:rPr lang="he-IL" altLang="en-US"/>
              <a:t>אם אין אף חוט שממתין באותו רגע על משתנה התנאי </a:t>
            </a:r>
            <a:r>
              <a:rPr lang="en-US" altLang="en-US" err="1"/>
              <a:t>cond</a:t>
            </a:r>
            <a:r>
              <a:rPr lang="he-IL" altLang="en-US"/>
              <a:t>, </a:t>
            </a:r>
            <a:r>
              <a:rPr lang="he-IL" altLang="en-US" u="sng"/>
              <a:t>הפעולות חסרות השפעה</a:t>
            </a:r>
            <a:r>
              <a:rPr lang="he-IL" altLang="en-US"/>
              <a:t> (הסיגנל הולך לאיבוד ואינו נזכר הלאה)</a:t>
            </a:r>
            <a:r>
              <a:rPr lang="ru-RU" altLang="en-US"/>
              <a:t>.</a:t>
            </a:r>
            <a:endParaRPr lang="he-IL" altLang="en-US"/>
          </a:p>
          <a:p>
            <a:pPr lvl="1"/>
            <a:endParaRPr lang="he-IL" altLang="en-US"/>
          </a:p>
          <a:p>
            <a:r>
              <a:rPr lang="he-IL" altLang="en-US" u="sng"/>
              <a:t>ערך מוחזר:</a:t>
            </a:r>
            <a:r>
              <a:rPr lang="he-IL" altLang="en-US"/>
              <a:t> הפונקציות תמיד מצליחות ומחזירות 0.</a:t>
            </a:r>
            <a:endParaRPr lang="en-US" altLang="en-US"/>
          </a:p>
        </p:txBody>
      </p:sp>
      <p:sp>
        <p:nvSpPr>
          <p:cNvPr id="4" name="Footer Placeholder 3">
            <a:extLst>
              <a:ext uri="{FF2B5EF4-FFF2-40B4-BE49-F238E27FC236}">
                <a16:creationId xmlns:a16="http://schemas.microsoft.com/office/drawing/2014/main" id="{0E3813E1-EB6B-4144-80DA-749A947A7BD8}"/>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F89E1243-CFB9-41ED-866D-DD0F9EEE6244}"/>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57614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35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3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
        <p:nvSpPr>
          <p:cNvPr id="2" name="Rectangle 1"/>
          <p:cNvSpPr/>
          <p:nvPr/>
        </p:nvSpPr>
        <p:spPr>
          <a:xfrm>
            <a:off x="1339298" y="4484507"/>
            <a:ext cx="6579704" cy="1815882"/>
          </a:xfrm>
          <a:prstGeom prst="rect">
            <a:avLst/>
          </a:prstGeom>
        </p:spPr>
        <p:txBody>
          <a:bodyPr wrap="square">
            <a:spAutoFit/>
          </a:bodyPr>
          <a:lstStyle/>
          <a:p>
            <a:pPr algn="ctr"/>
            <a:r>
              <a:rPr lang="he-IL" sz="2800"/>
              <a:t>שימו לב: בשאלה הבאה – הניחו שקריאה וכתיבה למשתנים נעשית באופן </a:t>
            </a:r>
            <a:r>
              <a:rPr lang="he-IL" sz="2800" b="1"/>
              <a:t>אטומי</a:t>
            </a:r>
            <a:r>
              <a:rPr lang="he-IL" sz="2800"/>
              <a:t>.</a:t>
            </a:r>
          </a:p>
          <a:p>
            <a:pPr algn="ctr"/>
            <a:r>
              <a:rPr lang="he-IL" sz="2800"/>
              <a:t>דהיינו, אין סכנה שכתיבות מקביליות או קריאה וכתיבה מקבילית יפריעו זו לזו. </a:t>
            </a:r>
            <a:endParaRPr lang="en-US" sz="2800"/>
          </a:p>
        </p:txBody>
      </p:sp>
    </p:spTree>
    <p:extLst>
      <p:ext uri="{BB962C8B-B14F-4D97-AF65-F5344CB8AC3E}">
        <p14:creationId xmlns:p14="http://schemas.microsoft.com/office/powerpoint/2010/main" val="58589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1#</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23</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228600" y="4650827"/>
            <a:ext cx="2246586" cy="2033751"/>
          </a:xfrm>
          <a:prstGeom prst="wedgeRectCallout">
            <a:avLst>
              <a:gd name="adj1" fmla="val 87741"/>
              <a:gd name="adj2" fmla="val -177164"/>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החוט המייצר יתבצע לפני החוט הצורך, האיתות ילך לאיבוד והחוט הצורך ייתקע לנצח.</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6</a:t>
            </a:r>
            <a:endParaRPr lang="en-US"/>
          </a:p>
        </p:txBody>
      </p:sp>
      <p:sp>
        <p:nvSpPr>
          <p:cNvPr id="9" name="Speech Bubble: Rectangle 6">
            <a:extLst>
              <a:ext uri="{FF2B5EF4-FFF2-40B4-BE49-F238E27FC236}">
                <a16:creationId xmlns:a16="http://schemas.microsoft.com/office/drawing/2014/main" id="{91182359-75D1-436E-93C1-2622DE61298A}"/>
              </a:ext>
            </a:extLst>
          </p:cNvPr>
          <p:cNvSpPr/>
          <p:nvPr/>
        </p:nvSpPr>
        <p:spPr>
          <a:xfrm>
            <a:off x="6128959" y="4449646"/>
            <a:ext cx="2246586" cy="1218056"/>
          </a:xfrm>
          <a:prstGeom prst="wedgeRectCallout">
            <a:avLst>
              <a:gd name="adj1" fmla="val -46309"/>
              <a:gd name="adj2" fmla="val -91640"/>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ללא משתנה מצב, הצורך לא מודע למצב התור.</a:t>
            </a:r>
            <a:endParaRPr lang="en-US" sz="2000"/>
          </a:p>
        </p:txBody>
      </p:sp>
    </p:spTree>
    <p:extLst>
      <p:ext uri="{BB962C8B-B14F-4D97-AF65-F5344CB8AC3E}">
        <p14:creationId xmlns:p14="http://schemas.microsoft.com/office/powerpoint/2010/main" val="347618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2#</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24</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4985886"/>
            <a:ext cx="2139696" cy="1384034"/>
          </a:xfrm>
          <a:prstGeom prst="wedgeRectCallout">
            <a:avLst>
              <a:gd name="adj1" fmla="val 82583"/>
              <a:gd name="adj2" fmla="val -178458"/>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תתרחש החלפת הקשר בנקודה הזו, האיתות שוב ילך לאיבוד.</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6</a:t>
            </a:r>
            <a:endParaRPr lang="en-US"/>
          </a:p>
        </p:txBody>
      </p:sp>
      <p:sp>
        <p:nvSpPr>
          <p:cNvPr id="9" name="Speech Bubble: Rectangle 6">
            <a:extLst>
              <a:ext uri="{FF2B5EF4-FFF2-40B4-BE49-F238E27FC236}">
                <a16:creationId xmlns:a16="http://schemas.microsoft.com/office/drawing/2014/main" id="{91182359-75D1-436E-93C1-2622DE61298A}"/>
              </a:ext>
            </a:extLst>
          </p:cNvPr>
          <p:cNvSpPr/>
          <p:nvPr/>
        </p:nvSpPr>
        <p:spPr>
          <a:xfrm>
            <a:off x="6632713" y="3578087"/>
            <a:ext cx="2139696" cy="2791833"/>
          </a:xfrm>
          <a:prstGeom prst="wedgeRectCallout">
            <a:avLst>
              <a:gd name="adj1" fmla="val -124125"/>
              <a:gd name="adj2" fmla="val -56581"/>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שימו לב:</a:t>
            </a:r>
            <a:r>
              <a:rPr lang="en-US" sz="2000"/>
              <a:t> </a:t>
            </a:r>
            <a:r>
              <a:rPr lang="he-IL" sz="2000"/>
              <a:t>ללא הנחת האטומיות על פעולות הכתיבה, כתיבה לא תחת נעילה למשתנה משותף היא מסוכנת – ראינו זאת בתרגול 5</a:t>
            </a:r>
            <a:endParaRPr lang="en-US" sz="2000"/>
          </a:p>
        </p:txBody>
      </p:sp>
    </p:spTree>
    <p:extLst>
      <p:ext uri="{BB962C8B-B14F-4D97-AF65-F5344CB8AC3E}">
        <p14:creationId xmlns:p14="http://schemas.microsoft.com/office/powerpoint/2010/main" val="16916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3#</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bool</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indent="0" algn="l" rtl="0">
              <a:lnSpc>
                <a:spcPct val="107000"/>
              </a:lnSpc>
              <a:spcBef>
                <a:spcPts val="0"/>
              </a:spcBef>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true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מה הבעיה במימוש הזה?</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25</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5138056"/>
            <a:ext cx="2139696" cy="1231863"/>
          </a:xfrm>
          <a:prstGeom prst="wedgeRectCallout">
            <a:avLst>
              <a:gd name="adj1" fmla="val 79879"/>
              <a:gd name="adj2" fmla="val -242552"/>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הפתרון הזה בזבזני כמו ה- </a:t>
            </a:r>
            <a:r>
              <a:rPr lang="en-US" sz="2000"/>
              <a:t>busy-wait</a:t>
            </a:r>
            <a:r>
              <a:rPr lang="he-IL" sz="2000"/>
              <a:t> שראינו בהתחלה.</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3096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a:bodyPr>
          <a:lstStyle/>
          <a:p>
            <a:r>
              <a:rPr lang="he-IL"/>
              <a:t>אם נשתמש בתנאי </a:t>
            </a:r>
            <a:r>
              <a:rPr lang="en-US"/>
              <a:t>if</a:t>
            </a:r>
            <a:r>
              <a:rPr lang="he-IL"/>
              <a:t> במקום בלולאת </a:t>
            </a:r>
            <a:r>
              <a:rPr lang="en-US"/>
              <a:t>while</a:t>
            </a:r>
            <a:r>
              <a:rPr lang="he-IL"/>
              <a:t> ייתכן מצב של הוצאת איבר מתור ריק:</a:t>
            </a:r>
          </a:p>
          <a:p>
            <a:pPr marL="514350" indent="-514350" algn="r">
              <a:buFont typeface="+mj-lt"/>
              <a:buAutoNum type="arabicPeriod"/>
            </a:pPr>
            <a:r>
              <a:rPr lang="he-IL" altLang="en-US"/>
              <a:t>בהתחלה התור ריק.</a:t>
            </a:r>
          </a:p>
          <a:p>
            <a:pPr marL="514350" indent="-514350" algn="r">
              <a:buFont typeface="+mj-lt"/>
              <a:buAutoNum type="arabicPeriod"/>
            </a:pPr>
            <a:r>
              <a:rPr lang="he-IL" altLang="en-US"/>
              <a:t>חוט </a:t>
            </a:r>
            <a:r>
              <a:rPr lang="en-US" altLang="en-US"/>
              <a:t>t1</a:t>
            </a:r>
            <a:r>
              <a:rPr lang="he-IL" altLang="en-US"/>
              <a:t> קורא ל-</a:t>
            </a:r>
            <a:r>
              <a:rPr lang="en-US" altLang="en-US"/>
              <a:t>dequeue()</a:t>
            </a:r>
            <a:r>
              <a:rPr lang="he-IL" altLang="en-US"/>
              <a:t> ולכן משחרר את המנעול וממתין.</a:t>
            </a:r>
          </a:p>
          <a:p>
            <a:pPr marL="514350" indent="-514350" algn="r">
              <a:buFont typeface="+mj-lt"/>
              <a:buAutoNum type="arabicPeriod"/>
            </a:pPr>
            <a:r>
              <a:rPr lang="he-IL" altLang="en-US"/>
              <a:t>חוט </a:t>
            </a:r>
            <a:r>
              <a:rPr lang="en-US" altLang="en-US"/>
              <a:t>t2</a:t>
            </a:r>
            <a:r>
              <a:rPr lang="he-IL" altLang="en-US"/>
              <a:t> קורא ל-</a:t>
            </a:r>
            <a:r>
              <a:rPr lang="en-US" altLang="en-US"/>
              <a:t>enqueue()</a:t>
            </a:r>
            <a:r>
              <a:rPr lang="he-IL" altLang="en-US"/>
              <a:t>, מכניס איבר לתור ומבצע </a:t>
            </a:r>
            <a:r>
              <a:rPr lang="en-US" altLang="en-US" err="1"/>
              <a:t>cond_signal</a:t>
            </a:r>
            <a:r>
              <a:rPr lang="en-US" altLang="en-US"/>
              <a:t>()</a:t>
            </a:r>
            <a:r>
              <a:rPr lang="he-IL" altLang="en-US"/>
              <a:t>.</a:t>
            </a:r>
          </a:p>
          <a:p>
            <a:pPr lvl="1" algn="r"/>
            <a:r>
              <a:rPr lang="he-IL" altLang="en-US"/>
              <a:t>חוט </a:t>
            </a:r>
            <a:r>
              <a:rPr lang="en-US" altLang="en-US"/>
              <a:t>t1</a:t>
            </a:r>
            <a:r>
              <a:rPr lang="he-IL" altLang="en-US"/>
              <a:t> מתעורר ועובר להמתין לשחרור המנעול.</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26</a:t>
            </a:fld>
            <a:endParaRPr lang="en-US"/>
          </a:p>
        </p:txBody>
      </p:sp>
      <p:sp>
        <p:nvSpPr>
          <p:cNvPr id="5" name="Arrow: Right 4">
            <a:extLst>
              <a:ext uri="{FF2B5EF4-FFF2-40B4-BE49-F238E27FC236}">
                <a16:creationId xmlns:a16="http://schemas.microsoft.com/office/drawing/2014/main" id="{C19154CF-D123-457D-A889-A4C2E5E57E7E}"/>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
        <p:nvSpPr>
          <p:cNvPr id="8" name="Arrow: Right 7">
            <a:extLst>
              <a:ext uri="{FF2B5EF4-FFF2-40B4-BE49-F238E27FC236}">
                <a16:creationId xmlns:a16="http://schemas.microsoft.com/office/drawing/2014/main" id="{6AC4A134-206B-4760-8FAD-BCBF6CB56BF4}"/>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Tree>
    <p:extLst>
      <p:ext uri="{BB962C8B-B14F-4D97-AF65-F5344CB8AC3E}">
        <p14:creationId xmlns:p14="http://schemas.microsoft.com/office/powerpoint/2010/main" val="41219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a:bodyPr>
          <a:lstStyle/>
          <a:p>
            <a:pPr marL="514350" indent="-514350">
              <a:buFont typeface="+mj-lt"/>
              <a:buAutoNum type="arabicPeriod" startAt="4"/>
            </a:pPr>
            <a:r>
              <a:rPr lang="he-IL" altLang="en-US"/>
              <a:t>חוט </a:t>
            </a:r>
            <a:r>
              <a:rPr lang="en-US" altLang="en-US"/>
              <a:t>t3</a:t>
            </a:r>
            <a:r>
              <a:rPr lang="he-IL" altLang="en-US"/>
              <a:t> קורא ל-</a:t>
            </a:r>
            <a:r>
              <a:rPr lang="en-US" altLang="en-US"/>
              <a:t>dequeue()</a:t>
            </a:r>
            <a:r>
              <a:rPr lang="he-IL" altLang="en-US"/>
              <a:t>, ונחסם בהמתנה למנעול בתחילת הקוד.</a:t>
            </a:r>
          </a:p>
          <a:p>
            <a:pPr marL="514350" indent="-514350">
              <a:buFont typeface="+mj-lt"/>
              <a:buAutoNum type="arabicPeriod" startAt="4"/>
            </a:pPr>
            <a:r>
              <a:rPr lang="he-IL" altLang="en-US"/>
              <a:t>חוט </a:t>
            </a:r>
            <a:r>
              <a:rPr lang="en-US" altLang="en-US"/>
              <a:t>t2</a:t>
            </a:r>
            <a:r>
              <a:rPr lang="he-IL" altLang="en-US"/>
              <a:t> משחרר את המנעול ומסיים את </a:t>
            </a:r>
            <a:r>
              <a:rPr lang="en-US" altLang="en-US"/>
              <a:t>enqueue()</a:t>
            </a:r>
            <a:r>
              <a:rPr lang="he-IL" altLang="en-US"/>
              <a:t>.</a:t>
            </a:r>
          </a:p>
          <a:p>
            <a:pPr marL="514350" indent="-514350">
              <a:buFont typeface="+mj-lt"/>
              <a:buAutoNum type="arabicPeriod" startAt="4"/>
            </a:pPr>
            <a:r>
              <a:rPr lang="he-IL" altLang="en-US"/>
              <a:t>חוט </a:t>
            </a:r>
            <a:r>
              <a:rPr lang="en-US" altLang="en-US"/>
              <a:t>t3</a:t>
            </a:r>
            <a:r>
              <a:rPr lang="he-IL" altLang="en-US"/>
              <a:t> מקבל את המנעול, נכנס, מוציא איבר ומסיים.</a:t>
            </a:r>
          </a:p>
          <a:p>
            <a:pPr lvl="1"/>
            <a:r>
              <a:rPr lang="he-IL" altLang="en-US"/>
              <a:t>כלומר חוט </a:t>
            </a:r>
            <a:r>
              <a:rPr lang="en-US" altLang="en-US"/>
              <a:t>t3</a:t>
            </a:r>
            <a:r>
              <a:rPr lang="he-IL" altLang="en-US"/>
              <a:t> משחרר את המנעול.</a:t>
            </a:r>
          </a:p>
          <a:p>
            <a:pPr marL="514350" indent="-514350">
              <a:buFont typeface="+mj-lt"/>
              <a:buAutoNum type="arabicPeriod" startAt="4"/>
            </a:pPr>
            <a:r>
              <a:rPr lang="he-IL" altLang="en-US"/>
              <a:t>חוט </a:t>
            </a:r>
            <a:r>
              <a:rPr lang="en-US" altLang="en-US"/>
              <a:t>t1</a:t>
            </a:r>
            <a:r>
              <a:rPr lang="he-IL" altLang="en-US"/>
              <a:t> מקבל את המנעול, ממשיך לבצע את הקוד ומנסה להוציא איבר מתור ריק!</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27</a:t>
            </a:fld>
            <a:endParaRPr lang="en-US"/>
          </a:p>
        </p:txBody>
      </p:sp>
      <p:sp>
        <p:nvSpPr>
          <p:cNvPr id="10" name="Arrow: Right 9">
            <a:extLst>
              <a:ext uri="{FF2B5EF4-FFF2-40B4-BE49-F238E27FC236}">
                <a16:creationId xmlns:a16="http://schemas.microsoft.com/office/drawing/2014/main" id="{6BA88B8E-8BB3-428A-BA8A-84F907A2505E}"/>
              </a:ext>
            </a:extLst>
          </p:cNvPr>
          <p:cNvSpPr/>
          <p:nvPr/>
        </p:nvSpPr>
        <p:spPr>
          <a:xfrm>
            <a:off x="68179" y="4178078"/>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t3</a:t>
            </a:r>
          </a:p>
        </p:txBody>
      </p:sp>
      <p:sp>
        <p:nvSpPr>
          <p:cNvPr id="12" name="Arrow: Right 11">
            <a:extLst>
              <a:ext uri="{FF2B5EF4-FFF2-40B4-BE49-F238E27FC236}">
                <a16:creationId xmlns:a16="http://schemas.microsoft.com/office/drawing/2014/main" id="{28329FFC-6E20-4EA5-BD9A-B615101FDED9}"/>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
        <p:nvSpPr>
          <p:cNvPr id="14" name="Content Placeholder 2">
            <a:extLst>
              <a:ext uri="{FF2B5EF4-FFF2-40B4-BE49-F238E27FC236}">
                <a16:creationId xmlns:a16="http://schemas.microsoft.com/office/drawing/2014/main" id="{CA0FC9BC-ABC1-4FC0-9B0E-49F65801502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15" name="Arrow: Right 14">
            <a:extLst>
              <a:ext uri="{FF2B5EF4-FFF2-40B4-BE49-F238E27FC236}">
                <a16:creationId xmlns:a16="http://schemas.microsoft.com/office/drawing/2014/main" id="{FE7DAA42-E89C-4C55-9E0F-1F2DC2808048}"/>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Tree>
    <p:extLst>
      <p:ext uri="{BB962C8B-B14F-4D97-AF65-F5344CB8AC3E}">
        <p14:creationId xmlns:p14="http://schemas.microsoft.com/office/powerpoint/2010/main" val="25633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E1017D1-607B-4AE9-8B45-3292EFE9BFD8}"/>
              </a:ext>
            </a:extLst>
          </p:cNvPr>
          <p:cNvSpPr>
            <a:spLocks noGrp="1" noChangeArrowheads="1"/>
          </p:cNvSpPr>
          <p:nvPr>
            <p:ph type="title"/>
          </p:nvPr>
        </p:nvSpPr>
        <p:spPr/>
        <p:txBody>
          <a:bodyPr/>
          <a:lstStyle/>
          <a:p>
            <a:r>
              <a:rPr lang="he-IL"/>
              <a:t>מימוש שגוי 4#</a:t>
            </a:r>
            <a:endParaRPr lang="en-US" altLang="en-US"/>
          </a:p>
        </p:txBody>
      </p:sp>
      <p:sp>
        <p:nvSpPr>
          <p:cNvPr id="335875" name="Rectangle 3">
            <a:extLst>
              <a:ext uri="{FF2B5EF4-FFF2-40B4-BE49-F238E27FC236}">
                <a16:creationId xmlns:a16="http://schemas.microsoft.com/office/drawing/2014/main" id="{3395DFE5-E529-4769-9B0D-C693E23D536B}"/>
              </a:ext>
            </a:extLst>
          </p:cNvPr>
          <p:cNvSpPr>
            <a:spLocks noGrp="1" noChangeArrowheads="1"/>
          </p:cNvSpPr>
          <p:nvPr>
            <p:ph idx="1"/>
          </p:nvPr>
        </p:nvSpPr>
        <p:spPr/>
        <p:txBody>
          <a:bodyPr>
            <a:normAutofit fontScale="92500" lnSpcReduction="20000"/>
          </a:bodyPr>
          <a:lstStyle/>
          <a:p>
            <a:r>
              <a:rPr lang="he-IL" altLang="en-US"/>
              <a:t>ממה נבעה הבעיה?</a:t>
            </a:r>
          </a:p>
          <a:p>
            <a:pPr lvl="1"/>
            <a:r>
              <a:rPr lang="he-IL" altLang="en-US"/>
              <a:t>בסמנטיקה הנוכחית (</a:t>
            </a:r>
            <a:r>
              <a:rPr lang="en-US" altLang="en-US"/>
              <a:t>Mesa</a:t>
            </a:r>
            <a:r>
              <a:rPr lang="he-IL" altLang="en-US"/>
              <a:t>) פעולת </a:t>
            </a:r>
            <a:r>
              <a:rPr lang="en-US" altLang="en-US" err="1"/>
              <a:t>cond_signal</a:t>
            </a:r>
            <a:r>
              <a:rPr lang="en-US" altLang="en-US"/>
              <a:t>()</a:t>
            </a:r>
            <a:r>
              <a:rPr lang="he-IL" altLang="en-US"/>
              <a:t> לא בהכרח גורמת לחוט הממתין להמשיך מיד, מפני שהחוט צריך לתפוס קודם את המנעול.</a:t>
            </a:r>
          </a:p>
          <a:p>
            <a:pPr lvl="1"/>
            <a:r>
              <a:rPr lang="he-IL" altLang="en-US"/>
              <a:t>אבל ייתכן שלפני שהחוט הממתין ינעל את ה-</a:t>
            </a:r>
            <a:r>
              <a:rPr lang="en-US" altLang="en-US" err="1"/>
              <a:t>mutex</a:t>
            </a:r>
            <a:r>
              <a:rPr lang="he-IL" altLang="en-US"/>
              <a:t> מחדש, חוט נוסף ירוץ וישנה את הנתונים כך שהמצב הרצוי כבר לא מתקיים.</a:t>
            </a:r>
            <a:endParaRPr lang="en-US" altLang="en-US"/>
          </a:p>
          <a:p>
            <a:pPr lvl="1"/>
            <a:endParaRPr lang="en-US" altLang="en-US"/>
          </a:p>
          <a:p>
            <a:r>
              <a:rPr lang="he-IL" altLang="en-US"/>
              <a:t>כיצד ניתן לפתור את הבעיה?</a:t>
            </a:r>
          </a:p>
          <a:p>
            <a:pPr lvl="1"/>
            <a:r>
              <a:rPr lang="he-IL" altLang="en-US"/>
              <a:t>ע"י בדיקה נוספת של תנאי האירוע לאחר החזרה מ-</a:t>
            </a:r>
            <a:r>
              <a:rPr lang="en-US" altLang="en-US" err="1"/>
              <a:t>cond_wait</a:t>
            </a:r>
            <a:r>
              <a:rPr lang="he-IL" altLang="en-US"/>
              <a:t> והמתנה נוספת לפי הצורך. לדוגמה:</a:t>
            </a: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while </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queue_size</a:t>
            </a:r>
            <a:r>
              <a:rPr lang="en-US" altLang="en-US">
                <a:latin typeface="Courier New" panose="02070309020205020404" pitchFamily="49" charset="0"/>
                <a:cs typeface="Courier New" panose="02070309020205020404" pitchFamily="49" charset="0"/>
              </a:rPr>
              <a:t> == 0)</a:t>
            </a:r>
          </a:p>
          <a:p>
            <a:pPr marL="0" indent="0" algn="l" rtl="0">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cond_wait</a:t>
            </a:r>
            <a:r>
              <a:rPr lang="en-US" altLang="en-US">
                <a:latin typeface="Courier New" panose="02070309020205020404" pitchFamily="49" charset="0"/>
                <a:cs typeface="Courier New" panose="02070309020205020404" pitchFamily="49" charset="0"/>
              </a:rPr>
              <a:t>(…)</a:t>
            </a:r>
          </a:p>
          <a:p>
            <a:pPr marL="274320" lvl="1" indent="0">
              <a:buNone/>
            </a:pPr>
            <a:endParaRPr lang="en-US" altLang="en-US"/>
          </a:p>
          <a:p>
            <a:pPr marL="274320" lvl="1" indent="0">
              <a:buNone/>
            </a:pPr>
            <a:endParaRPr lang="he-IL" altLang="en-US"/>
          </a:p>
          <a:p>
            <a:r>
              <a:rPr lang="he-IL" altLang="en-US" b="1" u="sng"/>
              <a:t>שאלה לבית:</a:t>
            </a:r>
            <a:r>
              <a:rPr lang="he-IL" altLang="en-US"/>
              <a:t> האם עדיין הייתה בעיה אם המנעול היה </a:t>
            </a:r>
            <a:r>
              <a:rPr lang="he-IL" altLang="en-US" b="1"/>
              <a:t>הוגן</a:t>
            </a:r>
            <a:r>
              <a:rPr lang="he-IL" altLang="en-US"/>
              <a:t>? (סדר </a:t>
            </a:r>
            <a:r>
              <a:rPr lang="en-US" altLang="en-US"/>
              <a:t>FIFO</a:t>
            </a:r>
            <a:r>
              <a:rPr lang="he-IL" altLang="en-US"/>
              <a:t>)</a:t>
            </a:r>
          </a:p>
          <a:p>
            <a:pPr lvl="1"/>
            <a:r>
              <a:rPr lang="he-IL" altLang="en-US"/>
              <a:t>התשובה בהערות</a:t>
            </a:r>
          </a:p>
          <a:p>
            <a:endParaRPr lang="he-IL" altLang="en-US"/>
          </a:p>
          <a:p>
            <a:pPr marL="0" indent="0" algn="l" rtl="0">
              <a:buNone/>
            </a:pPr>
            <a:endParaRPr lang="en-US" altLang="en-US">
              <a:latin typeface="Courier New" panose="02070309020205020404" pitchFamily="49" charset="0"/>
              <a:cs typeface="Courier New" panose="02070309020205020404" pitchFamily="49" charset="0"/>
            </a:endParaRPr>
          </a:p>
          <a:p>
            <a:pPr lvl="1"/>
            <a:endParaRPr lang="he-IL" altLang="en-US"/>
          </a:p>
        </p:txBody>
      </p:sp>
      <p:sp>
        <p:nvSpPr>
          <p:cNvPr id="4" name="Footer Placeholder 3">
            <a:extLst>
              <a:ext uri="{FF2B5EF4-FFF2-40B4-BE49-F238E27FC236}">
                <a16:creationId xmlns:a16="http://schemas.microsoft.com/office/drawing/2014/main" id="{2AD457AF-EB07-45DA-BAA0-E7DB327D6566}"/>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C8FF9AD1-E12B-447C-B13A-E1AFCCDC9FAF}"/>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410731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58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587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F425B0EB-328B-44FC-8AAA-6F9B62F0B441}"/>
              </a:ext>
            </a:extLst>
          </p:cNvPr>
          <p:cNvSpPr>
            <a:spLocks noGrp="1" noChangeArrowheads="1"/>
          </p:cNvSpPr>
          <p:nvPr>
            <p:ph type="title"/>
          </p:nvPr>
        </p:nvSpPr>
        <p:spPr/>
        <p:txBody>
          <a:bodyPr/>
          <a:lstStyle/>
          <a:p>
            <a:r>
              <a:rPr lang="he-IL" altLang="en-US"/>
              <a:t>משתני תנאי בסמנטיקת </a:t>
            </a:r>
            <a:r>
              <a:rPr lang="en-US" altLang="en-US"/>
              <a:t>Hoare</a:t>
            </a:r>
            <a:r>
              <a:rPr lang="he-IL" altLang="en-US"/>
              <a:t> </a:t>
            </a:r>
            <a:endParaRPr lang="en-US" altLang="en-US"/>
          </a:p>
        </p:txBody>
      </p:sp>
      <p:sp>
        <p:nvSpPr>
          <p:cNvPr id="360451" name="Rectangle 3">
            <a:extLst>
              <a:ext uri="{FF2B5EF4-FFF2-40B4-BE49-F238E27FC236}">
                <a16:creationId xmlns:a16="http://schemas.microsoft.com/office/drawing/2014/main" id="{EDDC51FF-97E0-4982-88EF-7A2CF0B96E5E}"/>
              </a:ext>
            </a:extLst>
          </p:cNvPr>
          <p:cNvSpPr>
            <a:spLocks noGrp="1" noChangeArrowheads="1"/>
          </p:cNvSpPr>
          <p:nvPr>
            <p:ph idx="1"/>
          </p:nvPr>
        </p:nvSpPr>
        <p:spPr/>
        <p:txBody>
          <a:bodyPr>
            <a:normAutofit/>
          </a:bodyPr>
          <a:lstStyle/>
          <a:p>
            <a:r>
              <a:rPr lang="he-IL" altLang="en-US"/>
              <a:t>במימוש לפי סגנון </a:t>
            </a:r>
            <a:r>
              <a:rPr lang="en-US" altLang="en-US"/>
              <a:t>Hoare</a:t>
            </a:r>
            <a:r>
              <a:rPr lang="he-IL" altLang="en-US"/>
              <a:t>, החוט שמבצע </a:t>
            </a:r>
            <a:r>
              <a:rPr lang="en-US" altLang="en-US" err="1"/>
              <a:t>cond_signal</a:t>
            </a:r>
            <a:r>
              <a:rPr lang="en-US" altLang="en-US"/>
              <a:t>()</a:t>
            </a:r>
            <a:r>
              <a:rPr lang="he-IL" altLang="en-US"/>
              <a:t> גם מוותר על המנעול ומעביר אותו לחוט הממתין. </a:t>
            </a:r>
          </a:p>
          <a:p>
            <a:pPr lvl="1"/>
            <a:r>
              <a:rPr lang="he-IL" altLang="en-US"/>
              <a:t>יתרון: החוט הממתין ממשיך כאשר הוא יודע שתנאי ההמתנה אכן מתקיים.</a:t>
            </a:r>
          </a:p>
          <a:p>
            <a:pPr lvl="1"/>
            <a:r>
              <a:rPr lang="he-IL" altLang="en-US"/>
              <a:t>חסרון: החוט שביצע </a:t>
            </a:r>
            <a:r>
              <a:rPr lang="en-US" altLang="en-US" err="1"/>
              <a:t>cond_signal</a:t>
            </a:r>
            <a:r>
              <a:rPr lang="en-US" altLang="en-US"/>
              <a:t>()</a:t>
            </a:r>
            <a:r>
              <a:rPr lang="he-IL" altLang="en-US"/>
              <a:t> מוותר על ההתקדמות שלו וממתין עד שהמנעול משוחרר, כלומר הוא נענש על כך שסייע לחוט אחר להתקדם.</a:t>
            </a:r>
          </a:p>
          <a:p>
            <a:pPr lvl="1"/>
            <a:r>
              <a:rPr lang="he-IL" altLang="en-US"/>
              <a:t>חסרון נוסף: סמנטיקת </a:t>
            </a:r>
            <a:r>
              <a:rPr lang="en-US" altLang="en-US"/>
              <a:t>Hoare</a:t>
            </a:r>
            <a:r>
              <a:rPr lang="he-IL" altLang="en-US"/>
              <a:t> מסובכת יותר למימוש מסמנטיקת </a:t>
            </a:r>
            <a:r>
              <a:rPr lang="en-US" altLang="en-US"/>
              <a:t>Mesa</a:t>
            </a:r>
            <a:r>
              <a:rPr lang="he-IL" altLang="en-US"/>
              <a:t>, ולכן כמעט ולא נמצאת בשימוש.</a:t>
            </a:r>
          </a:p>
          <a:p>
            <a:pPr lvl="1"/>
            <a:endParaRPr lang="he-IL" altLang="en-US"/>
          </a:p>
          <a:p>
            <a:r>
              <a:rPr lang="he-IL" altLang="en-US"/>
              <a:t>שאלה: האם הבעיה שראינו בדוגמת התור המקבילי יכולה לקרות אם משתנה התנאי היה בסגנון </a:t>
            </a:r>
            <a:r>
              <a:rPr lang="en-US" altLang="en-US"/>
              <a:t>Hoare</a:t>
            </a:r>
            <a:r>
              <a:rPr lang="he-IL" altLang="en-US"/>
              <a:t>?</a:t>
            </a:r>
          </a:p>
          <a:p>
            <a:r>
              <a:rPr lang="he-IL" altLang="en-US"/>
              <a:t>תשובה: לא! כי </a:t>
            </a:r>
            <a:r>
              <a:rPr lang="en-US" altLang="en-US"/>
              <a:t>t1</a:t>
            </a:r>
            <a:r>
              <a:rPr lang="he-IL" altLang="en-US"/>
              <a:t> היה מקבל את המנעול ישירות מ-</a:t>
            </a:r>
            <a:r>
              <a:rPr lang="en-US" altLang="en-US"/>
              <a:t>t2</a:t>
            </a:r>
            <a:r>
              <a:rPr lang="he-IL" altLang="en-US"/>
              <a:t>, לפני שחוט </a:t>
            </a:r>
            <a:r>
              <a:rPr lang="en-US" altLang="en-US"/>
              <a:t>t3</a:t>
            </a:r>
            <a:r>
              <a:rPr lang="he-IL" altLang="en-US"/>
              <a:t> יכול היה לרוץ.</a:t>
            </a:r>
          </a:p>
        </p:txBody>
      </p:sp>
      <p:sp>
        <p:nvSpPr>
          <p:cNvPr id="4" name="Footer Placeholder 3">
            <a:extLst>
              <a:ext uri="{FF2B5EF4-FFF2-40B4-BE49-F238E27FC236}">
                <a16:creationId xmlns:a16="http://schemas.microsoft.com/office/drawing/2014/main" id="{B3DAE13B-8B01-481A-AB9B-F9EF7C329B83}"/>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8D88CE15-AE17-4346-9EF0-E2561DE06495}"/>
              </a:ext>
            </a:extLst>
          </p:cNvPr>
          <p:cNvSpPr>
            <a:spLocks noGrp="1"/>
          </p:cNvSpPr>
          <p:nvPr>
            <p:ph type="sldNum" sz="quarter" idx="12"/>
          </p:nvPr>
        </p:nvSpPr>
        <p:spPr/>
        <p:txBody>
          <a:bodyPr/>
          <a:lstStyle/>
          <a:p>
            <a:fld id="{0CFEC368-1D7A-4F81-ABF6-AE0E36BAF64C}" type="slidenum">
              <a:rPr lang="en-US" smtClean="0"/>
              <a:pPr/>
              <a:t>29</a:t>
            </a:fld>
            <a:endParaRPr lang="en-US"/>
          </a:p>
        </p:txBody>
      </p:sp>
      <p:pic>
        <p:nvPicPr>
          <p:cNvPr id="360452" name="Picture 4" descr="j0152015[1]">
            <a:extLst>
              <a:ext uri="{FF2B5EF4-FFF2-40B4-BE49-F238E27FC236}">
                <a16:creationId xmlns:a16="http://schemas.microsoft.com/office/drawing/2014/main" id="{05E498E1-C099-484E-A045-5CA1F50602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549275"/>
            <a:ext cx="1049337" cy="104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7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66E7-072A-4C13-B4F9-B8F4153A34C9}"/>
              </a:ext>
            </a:extLst>
          </p:cNvPr>
          <p:cNvSpPr>
            <a:spLocks noGrp="1"/>
          </p:cNvSpPr>
          <p:nvPr>
            <p:ph type="title"/>
          </p:nvPr>
        </p:nvSpPr>
        <p:spPr/>
        <p:txBody>
          <a:bodyPr/>
          <a:lstStyle/>
          <a:p>
            <a:r>
              <a:rPr lang="he-IL" altLang="en-US"/>
              <a:t>הערה מקדימה</a:t>
            </a:r>
            <a:endParaRPr lang="en-US"/>
          </a:p>
        </p:txBody>
      </p:sp>
      <p:sp>
        <p:nvSpPr>
          <p:cNvPr id="3" name="Content Placeholder 2">
            <a:extLst>
              <a:ext uri="{FF2B5EF4-FFF2-40B4-BE49-F238E27FC236}">
                <a16:creationId xmlns:a16="http://schemas.microsoft.com/office/drawing/2014/main" id="{9629D39D-0E73-4F0E-BFEA-5869237A4FDE}"/>
              </a:ext>
            </a:extLst>
          </p:cNvPr>
          <p:cNvSpPr>
            <a:spLocks noGrp="1"/>
          </p:cNvSpPr>
          <p:nvPr>
            <p:ph idx="1"/>
          </p:nvPr>
        </p:nvSpPr>
        <p:spPr/>
        <p:txBody>
          <a:bodyPr/>
          <a:lstStyle/>
          <a:p>
            <a:r>
              <a:rPr lang="he-IL"/>
              <a:t>כפי שנאמר בתרגול הקודם, ספריית </a:t>
            </a:r>
            <a:r>
              <a:rPr lang="en-US" err="1"/>
              <a:t>LinuxThreads</a:t>
            </a:r>
            <a:r>
              <a:rPr lang="he-IL"/>
              <a:t> (כפי שמופצת ב- </a:t>
            </a:r>
            <a:r>
              <a:rPr lang="en-US"/>
              <a:t>RedHat 8.0</a:t>
            </a:r>
            <a:r>
              <a:rPr lang="he-IL"/>
              <a:t>) תומכת בצורה חלקית בלבד בתקן </a:t>
            </a:r>
            <a:r>
              <a:rPr lang="en-US" err="1"/>
              <a:t>pthreads</a:t>
            </a:r>
            <a:r>
              <a:rPr lang="he-IL"/>
              <a:t>.</a:t>
            </a:r>
          </a:p>
          <a:p>
            <a:endParaRPr lang="he-IL"/>
          </a:p>
          <a:p>
            <a:endParaRPr lang="he-IL"/>
          </a:p>
          <a:p>
            <a:endParaRPr lang="en-US"/>
          </a:p>
        </p:txBody>
      </p:sp>
      <p:sp>
        <p:nvSpPr>
          <p:cNvPr id="7" name="Footer Placeholder 6">
            <a:extLst>
              <a:ext uri="{FF2B5EF4-FFF2-40B4-BE49-F238E27FC236}">
                <a16:creationId xmlns:a16="http://schemas.microsoft.com/office/drawing/2014/main" id="{595E0BD0-73C3-440B-93AD-E401061E9CBD}"/>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317AEB45-6F5D-4C34-9A8F-3FD8A7976814}"/>
              </a:ext>
            </a:extLst>
          </p:cNvPr>
          <p:cNvSpPr>
            <a:spLocks noGrp="1"/>
          </p:cNvSpPr>
          <p:nvPr>
            <p:ph type="sldNum" sz="quarter" idx="12"/>
          </p:nvPr>
        </p:nvSpPr>
        <p:spPr/>
        <p:txBody>
          <a:bodyPr/>
          <a:lstStyle/>
          <a:p>
            <a:fld id="{0CFEC368-1D7A-4F81-ABF6-AE0E36BAF64C}" type="slidenum">
              <a:rPr lang="en-US" smtClean="0"/>
              <a:pPr/>
              <a:t>3</a:t>
            </a:fld>
            <a:endParaRPr lang="en-US"/>
          </a:p>
        </p:txBody>
      </p:sp>
      <p:graphicFrame>
        <p:nvGraphicFramePr>
          <p:cNvPr id="6" name="Table 5">
            <a:extLst>
              <a:ext uri="{FF2B5EF4-FFF2-40B4-BE49-F238E27FC236}">
                <a16:creationId xmlns:a16="http://schemas.microsoft.com/office/drawing/2014/main" id="{77A23E4D-10C0-4B24-9169-6C44E8EBE3EF}"/>
              </a:ext>
            </a:extLst>
          </p:cNvPr>
          <p:cNvGraphicFramePr>
            <a:graphicFrameLocks noGrp="1"/>
          </p:cNvGraphicFramePr>
          <p:nvPr>
            <p:extLst>
              <p:ext uri="{D42A27DB-BD31-4B8C-83A1-F6EECF244321}">
                <p14:modId xmlns:p14="http://schemas.microsoft.com/office/powerpoint/2010/main" val="2020201694"/>
              </p:ext>
            </p:extLst>
          </p:nvPr>
        </p:nvGraphicFramePr>
        <p:xfrm>
          <a:off x="457200" y="2709290"/>
          <a:ext cx="8229600" cy="3261360"/>
        </p:xfrm>
        <a:graphic>
          <a:graphicData uri="http://schemas.openxmlformats.org/drawingml/2006/table">
            <a:tbl>
              <a:tblPr firstRow="1">
                <a:tableStyleId>{3C2FFA5D-87B4-456A-9821-1D502468CF0F}</a:tableStyleId>
              </a:tblPr>
              <a:tblGrid>
                <a:gridCol w="4114800">
                  <a:extLst>
                    <a:ext uri="{9D8B030D-6E8A-4147-A177-3AD203B41FA5}">
                      <a16:colId xmlns:a16="http://schemas.microsoft.com/office/drawing/2014/main" val="1951671129"/>
                    </a:ext>
                  </a:extLst>
                </a:gridCol>
                <a:gridCol w="4114800">
                  <a:extLst>
                    <a:ext uri="{9D8B030D-6E8A-4147-A177-3AD203B41FA5}">
                      <a16:colId xmlns:a16="http://schemas.microsoft.com/office/drawing/2014/main" val="3181458432"/>
                    </a:ext>
                  </a:extLst>
                </a:gridCol>
              </a:tblGrid>
              <a:tr h="370840">
                <a:tc>
                  <a:txBody>
                    <a:bodyPr/>
                    <a:lstStyle/>
                    <a:p>
                      <a:pPr algn="ctr" rtl="1"/>
                      <a:r>
                        <a:rPr lang="he-IL" sz="2400"/>
                        <a:t>מה חסר</a:t>
                      </a:r>
                      <a:endParaRPr lang="en-US" sz="2400"/>
                    </a:p>
                  </a:txBody>
                  <a:tcPr marL="137160" marR="137160" marT="137160" marB="137160"/>
                </a:tc>
                <a:tc>
                  <a:txBody>
                    <a:bodyPr/>
                    <a:lstStyle/>
                    <a:p>
                      <a:pPr algn="ctr" rtl="1"/>
                      <a:r>
                        <a:rPr lang="he-IL" sz="2400"/>
                        <a:t>מה קיים</a:t>
                      </a:r>
                      <a:endParaRPr lang="en-US" sz="2400"/>
                    </a:p>
                  </a:txBody>
                  <a:tcPr marL="137160" marR="137160" marT="137160" marB="137160"/>
                </a:tc>
                <a:extLst>
                  <a:ext uri="{0D108BD9-81ED-4DB2-BD59-A6C34878D82A}">
                    <a16:rowId xmlns:a16="http://schemas.microsoft.com/office/drawing/2014/main" val="3835938425"/>
                  </a:ext>
                </a:extLst>
              </a:tr>
              <a:tr h="370840">
                <a:tc rowSpan="2">
                  <a:txBody>
                    <a:bodyPr/>
                    <a:lstStyle/>
                    <a:p>
                      <a:pPr algn="l" rtl="1"/>
                      <a:r>
                        <a:rPr lang="en-US" altLang="en-US" sz="2400"/>
                        <a:t>readers-writers locks</a:t>
                      </a:r>
                      <a:endParaRPr lang="en-US" sz="240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000"/>
                        <a:t>אבל ניתן לממש ע"י מנגנונים אחרים, כפי שנראה בהמשך.</a:t>
                      </a:r>
                    </a:p>
                  </a:txBody>
                  <a:tcPr marL="137160" marR="137160" marT="137160" marB="137160"/>
                </a:tc>
                <a:tc>
                  <a:txBody>
                    <a:bodyPr/>
                    <a:lstStyle/>
                    <a:p>
                      <a:pPr algn="l" rtl="1"/>
                      <a:r>
                        <a:rPr lang="en-US" altLang="en-US" sz="2400"/>
                        <a:t>mutexes</a:t>
                      </a:r>
                      <a:endParaRPr lang="en-US" sz="2400"/>
                    </a:p>
                  </a:txBody>
                  <a:tcPr marL="137160" marR="137160" marT="137160" marB="137160"/>
                </a:tc>
                <a:extLst>
                  <a:ext uri="{0D108BD9-81ED-4DB2-BD59-A6C34878D82A}">
                    <a16:rowId xmlns:a16="http://schemas.microsoft.com/office/drawing/2014/main" val="1762654599"/>
                  </a:ext>
                </a:extLst>
              </a:tr>
              <a:tr h="370840">
                <a:tc vMerge="1">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sz="240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altLang="en-US" sz="2400"/>
                        <a:t>condition variables</a:t>
                      </a:r>
                    </a:p>
                  </a:txBody>
                  <a:tcPr marL="137160" marR="137160" marT="137160" marB="137160"/>
                </a:tc>
                <a:extLst>
                  <a:ext uri="{0D108BD9-81ED-4DB2-BD59-A6C34878D82A}">
                    <a16:rowId xmlns:a16="http://schemas.microsoft.com/office/drawing/2014/main" val="3391011158"/>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altLang="en-US" sz="2400" u="none" strike="noStrike" kern="1200" cap="none" spc="0" normalizeH="0" baseline="0" noProof="0">
                          <a:ln>
                            <a:noFill/>
                          </a:ln>
                          <a:effectLst/>
                          <a:uLnTx/>
                          <a:uFillTx/>
                        </a:rPr>
                        <a:t>barriers</a:t>
                      </a:r>
                      <a:endParaRPr kumimoji="0" lang="en-US" sz="2400" u="none" strike="noStrike" kern="1200" cap="none" spc="0" normalizeH="0" baseline="0" noProof="0">
                        <a:ln>
                          <a:noFill/>
                        </a:ln>
                        <a:effectLst/>
                        <a:uLnTx/>
                        <a:uFillTx/>
                      </a:endParaRP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altLang="en-US" sz="2000" u="none" strike="noStrike" kern="1200" cap="none" spc="0" normalizeH="0" baseline="0" noProof="0">
                          <a:ln>
                            <a:noFill/>
                          </a:ln>
                          <a:effectLst/>
                          <a:uLnTx/>
                          <a:uFillTx/>
                        </a:rPr>
                        <a:t>אבל ניתן לממש ע"י מנגנונים אחרים, (כפי שאולי תראו בש"ב).</a:t>
                      </a:r>
                    </a:p>
                    <a:p>
                      <a:endParaRPr lang="en-US"/>
                    </a:p>
                  </a:txBody>
                  <a:tcPr/>
                </a:tc>
                <a:tc>
                  <a:txBody>
                    <a:bodyPr/>
                    <a:lstStyle/>
                    <a:p>
                      <a:pPr algn="l" rtl="1"/>
                      <a:r>
                        <a:rPr lang="en-US" sz="2400"/>
                        <a:t>semaphores</a:t>
                      </a:r>
                    </a:p>
                    <a:p>
                      <a:pPr algn="r" rtl="1"/>
                      <a:r>
                        <a:rPr lang="he-IL" sz="2000"/>
                        <a:t>מימוש חלקי – עובד רק בין חוטים</a:t>
                      </a:r>
                      <a:br>
                        <a:rPr lang="he-IL" sz="2000"/>
                      </a:br>
                      <a:r>
                        <a:rPr lang="he-IL" sz="2000"/>
                        <a:t>ולא בין תהליכים.</a:t>
                      </a:r>
                    </a:p>
                  </a:txBody>
                  <a:tcPr marL="137160" marR="137160" marT="137160" marB="137160"/>
                </a:tc>
                <a:extLst>
                  <a:ext uri="{0D108BD9-81ED-4DB2-BD59-A6C34878D82A}">
                    <a16:rowId xmlns:a16="http://schemas.microsoft.com/office/drawing/2014/main" val="2634678578"/>
                  </a:ext>
                </a:extLst>
              </a:tr>
            </a:tbl>
          </a:graphicData>
        </a:graphic>
      </p:graphicFrame>
    </p:spTree>
    <p:extLst>
      <p:ext uri="{BB962C8B-B14F-4D97-AF65-F5344CB8AC3E}">
        <p14:creationId xmlns:p14="http://schemas.microsoft.com/office/powerpoint/2010/main" val="3504963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457-9990-409B-9F54-DC1358E22206}"/>
              </a:ext>
            </a:extLst>
          </p:cNvPr>
          <p:cNvSpPr>
            <a:spLocks noGrp="1"/>
          </p:cNvSpPr>
          <p:nvPr>
            <p:ph type="title"/>
          </p:nvPr>
        </p:nvSpPr>
        <p:spPr/>
        <p:txBody>
          <a:bodyPr/>
          <a:lstStyle/>
          <a:p>
            <a:r>
              <a:rPr lang="he-IL"/>
              <a:t>מנגנוני סנכרון: סמפורים</a:t>
            </a:r>
            <a:endParaRPr lang="en-US"/>
          </a:p>
        </p:txBody>
      </p:sp>
      <p:sp>
        <p:nvSpPr>
          <p:cNvPr id="3" name="Text Placeholder 2">
            <a:extLst>
              <a:ext uri="{FF2B5EF4-FFF2-40B4-BE49-F238E27FC236}">
                <a16:creationId xmlns:a16="http://schemas.microsoft.com/office/drawing/2014/main" id="{D6FC2AD9-BD3E-4E6C-B82F-B6ECD108B92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DDE53CA0-A097-496C-83AE-B5FEDC8DC4B3}"/>
              </a:ext>
            </a:extLst>
          </p:cNvPr>
          <p:cNvSpPr>
            <a:spLocks noGrp="1"/>
          </p:cNvSpPr>
          <p:nvPr>
            <p:ph type="sldNum" sz="quarter" idx="12"/>
          </p:nvPr>
        </p:nvSpPr>
        <p:spPr/>
        <p:txBody>
          <a:bodyPr/>
          <a:lstStyle/>
          <a:p>
            <a:fld id="{0CFEC368-1D7A-4F81-ABF6-AE0E36BAF64C}" type="slidenum">
              <a:rPr lang="en-US" smtClean="0"/>
              <a:pPr/>
              <a:t>30</a:t>
            </a:fld>
            <a:endParaRPr lang="en-US"/>
          </a:p>
        </p:txBody>
      </p:sp>
      <p:sp>
        <p:nvSpPr>
          <p:cNvPr id="6" name="Footer Placeholder 5">
            <a:extLst>
              <a:ext uri="{FF2B5EF4-FFF2-40B4-BE49-F238E27FC236}">
                <a16:creationId xmlns:a16="http://schemas.microsoft.com/office/drawing/2014/main" id="{FE5C52D5-C884-4520-BA54-4324CAF7C71B}"/>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1214331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err="1"/>
              <a:t>סמפור</a:t>
            </a:r>
            <a:r>
              <a:rPr lang="he-IL"/>
              <a:t> (</a:t>
            </a:r>
            <a:r>
              <a:rPr lang="en-US"/>
              <a:t>Semaphore</a:t>
            </a:r>
            <a:r>
              <a:rPr lang="he-IL"/>
              <a:t>)</a:t>
            </a:r>
            <a:endParaRPr lang="en-US"/>
          </a:p>
        </p:txBody>
      </p:sp>
      <p:sp>
        <p:nvSpPr>
          <p:cNvPr id="4" name="Footer Placeholder 3"/>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31</a:t>
            </a:fld>
            <a:endParaRPr lang="en-US"/>
          </a:p>
        </p:txBody>
      </p:sp>
      <p:pic>
        <p:nvPicPr>
          <p:cNvPr id="4104"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696" y="1828482"/>
            <a:ext cx="6028438" cy="442023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197600" y="3352800"/>
            <a:ext cx="47752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rtl="1"/>
            <a:r>
              <a:rPr lang="en-US" sz="3600" b="1">
                <a:solidFill>
                  <a:srgbClr val="0000FF"/>
                </a:solidFill>
              </a:rPr>
              <a:t>3</a:t>
            </a:r>
            <a:endParaRPr lang="en-US" sz="2800" b="1">
              <a:solidFill>
                <a:srgbClr val="0000FF"/>
              </a:solidFill>
            </a:endParaRPr>
          </a:p>
        </p:txBody>
      </p:sp>
    </p:spTree>
    <p:extLst>
      <p:ext uri="{BB962C8B-B14F-4D97-AF65-F5344CB8AC3E}">
        <p14:creationId xmlns:p14="http://schemas.microsoft.com/office/powerpoint/2010/main" val="135101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54F0F925-B771-406B-AE07-33F197A6C577}"/>
              </a:ext>
            </a:extLst>
          </p:cNvPr>
          <p:cNvSpPr>
            <a:spLocks noGrp="1" noChangeArrowheads="1"/>
          </p:cNvSpPr>
          <p:nvPr>
            <p:ph type="title"/>
          </p:nvPr>
        </p:nvSpPr>
        <p:spPr/>
        <p:txBody>
          <a:bodyPr/>
          <a:lstStyle/>
          <a:p>
            <a:r>
              <a:rPr lang="he-IL" altLang="en-US"/>
              <a:t>סמפור (</a:t>
            </a:r>
            <a:r>
              <a:rPr lang="en-US" altLang="en-US"/>
              <a:t>Semaphore</a:t>
            </a:r>
            <a:r>
              <a:rPr lang="he-IL" altLang="en-US"/>
              <a:t>)</a:t>
            </a:r>
            <a:endParaRPr lang="en-US" altLang="en-US"/>
          </a:p>
        </p:txBody>
      </p:sp>
      <p:sp>
        <p:nvSpPr>
          <p:cNvPr id="351239" name="Rectangle 7">
            <a:extLst>
              <a:ext uri="{FF2B5EF4-FFF2-40B4-BE49-F238E27FC236}">
                <a16:creationId xmlns:a16="http://schemas.microsoft.com/office/drawing/2014/main" id="{E3763F40-A79D-4E14-B7E7-0DD36077CAE8}"/>
              </a:ext>
            </a:extLst>
          </p:cNvPr>
          <p:cNvSpPr>
            <a:spLocks noGrp="1" noChangeArrowheads="1"/>
          </p:cNvSpPr>
          <p:nvPr>
            <p:ph idx="1"/>
          </p:nvPr>
        </p:nvSpPr>
        <p:spPr/>
        <p:txBody>
          <a:bodyPr>
            <a:normAutofit fontScale="85000" lnSpcReduction="20000"/>
          </a:bodyPr>
          <a:lstStyle/>
          <a:p>
            <a:r>
              <a:rPr lang="he-IL" altLang="en-US" err="1"/>
              <a:t>סמפור</a:t>
            </a:r>
            <a:r>
              <a:rPr lang="he-IL" altLang="en-US"/>
              <a:t> הוא אמצעי סנכרון אשר מאפשר להבטיח אטומיות (כמו מנעול) או סדר (כמו משתנה תנאי) – בהתאם לערך ההתחלתי שלו.</a:t>
            </a:r>
          </a:p>
          <a:p>
            <a:pPr lvl="1"/>
            <a:r>
              <a:rPr lang="he-IL" altLang="en-US"/>
              <a:t>יכול לממש גם פעולות סנכרון אחרות – נראה בהמשך.</a:t>
            </a:r>
          </a:p>
          <a:p>
            <a:pPr lvl="1"/>
            <a:endParaRPr lang="he-IL" altLang="en-US"/>
          </a:p>
          <a:p>
            <a:r>
              <a:rPr lang="he-IL" altLang="en-US" err="1"/>
              <a:t>סמפור</a:t>
            </a:r>
            <a:r>
              <a:rPr lang="he-IL" altLang="en-US"/>
              <a:t> ממומש כמונה אי-שלילי. שתי הפעולות המרכזיות – </a:t>
            </a:r>
            <a:r>
              <a:rPr lang="en-US" altLang="en-US"/>
              <a:t>wait</a:t>
            </a:r>
            <a:r>
              <a:rPr lang="he-IL" altLang="en-US"/>
              <a:t> ו-</a:t>
            </a:r>
            <a:r>
              <a:rPr lang="en-US" altLang="en-US"/>
              <a:t>post</a:t>
            </a:r>
            <a:endParaRPr lang="he-IL" altLang="en-US"/>
          </a:p>
          <a:p>
            <a:r>
              <a:rPr lang="he-IL" altLang="en-US"/>
              <a:t>ממשק </a:t>
            </a:r>
            <a:r>
              <a:rPr lang="en-US" altLang="en-US" err="1"/>
              <a:t>pthreads</a:t>
            </a:r>
            <a:r>
              <a:rPr lang="he-IL" altLang="en-US"/>
              <a:t>: </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sem_wait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המונה גדול מ-0, מקטינה אותו ב-1.</a:t>
            </a:r>
            <a:r>
              <a:rPr lang="en-US" altLang="en-US"/>
              <a:t/>
            </a:r>
            <a:br>
              <a:rPr lang="en-US" altLang="en-US"/>
            </a:br>
            <a:r>
              <a:rPr lang="he-IL" altLang="en-US"/>
              <a:t>אחרת, מעבירה את החוט לתור המתנה.</a:t>
            </a:r>
          </a:p>
          <a:p>
            <a:pPr lvl="1"/>
            <a:endParaRPr lang="en-US" altLang="en-US"/>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sem_post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תור הממתינים לא ריק, מוציאה ומעירה את החוט הראשון בתור. אחרת, מגדילה את המונה ב-1.</a:t>
            </a:r>
            <a:endParaRPr lang="en-US" altLang="en-US"/>
          </a:p>
          <a:p>
            <a:endParaRPr lang="en-US" altLang="en-US"/>
          </a:p>
          <a:p>
            <a:r>
              <a:rPr lang="he-IL" altLang="en-US" u="sng"/>
              <a:t>פעולה: </a:t>
            </a:r>
            <a:r>
              <a:rPr lang="he-IL" altLang="en-US"/>
              <a:t>קוראת את ערך מונה </a:t>
            </a:r>
            <a:r>
              <a:rPr lang="he-IL" altLang="en-US" err="1"/>
              <a:t>הסמפור</a:t>
            </a:r>
            <a:r>
              <a:rPr lang="he-IL" altLang="en-US"/>
              <a:t> למקום אליו מצביע </a:t>
            </a:r>
            <a:r>
              <a:rPr lang="en-US" altLang="en-US" err="1"/>
              <a:t>sval</a:t>
            </a:r>
            <a:r>
              <a:rPr lang="he-IL" altLang="en-US"/>
              <a:t>.תמיד מצליחה ומחזירה 0.</a:t>
            </a:r>
            <a:endParaRPr lang="en-US" altLang="en-US" u="sng"/>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sem_getvalue</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sval</a:t>
            </a:r>
            <a:r>
              <a:rPr lang="en-US" altLang="en-US">
                <a:latin typeface="Courier New" panose="02070309020205020404" pitchFamily="49" charset="0"/>
                <a:cs typeface="Courier New" panose="02070309020205020404" pitchFamily="49" charset="0"/>
              </a:rPr>
              <a:t>);</a:t>
            </a:r>
            <a:endParaRPr lang="he-IL" altLang="en-US">
              <a:latin typeface="Courier New" panose="02070309020205020404" pitchFamily="49" charset="0"/>
              <a:cs typeface="Courier New" panose="02070309020205020404" pitchFamily="49" charset="0"/>
            </a:endParaRPr>
          </a:p>
          <a:p>
            <a:endParaRPr lang="he-IL" altLang="en-US"/>
          </a:p>
        </p:txBody>
      </p:sp>
      <p:sp>
        <p:nvSpPr>
          <p:cNvPr id="5" name="Footer Placeholder 4">
            <a:extLst>
              <a:ext uri="{FF2B5EF4-FFF2-40B4-BE49-F238E27FC236}">
                <a16:creationId xmlns:a16="http://schemas.microsoft.com/office/drawing/2014/main" id="{FFD60372-F8F8-4ECF-84D3-FFE244A770ED}"/>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893461DE-D4A3-4543-8E41-F1D9456A52EB}"/>
              </a:ext>
            </a:extLst>
          </p:cNvPr>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7206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2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12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123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123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12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9B55ABAD-110B-453C-AA31-D829D78576F9}"/>
              </a:ext>
            </a:extLst>
          </p:cNvPr>
          <p:cNvSpPr>
            <a:spLocks noGrp="1" noChangeArrowheads="1"/>
          </p:cNvSpPr>
          <p:nvPr>
            <p:ph type="title"/>
          </p:nvPr>
        </p:nvSpPr>
        <p:spPr/>
        <p:txBody>
          <a:bodyPr/>
          <a:lstStyle/>
          <a:p>
            <a:r>
              <a:rPr lang="he-IL" altLang="en-US"/>
              <a:t>אתחול ופינוי סמפור</a:t>
            </a:r>
            <a:endParaRPr lang="en-US" altLang="en-US"/>
          </a:p>
        </p:txBody>
      </p:sp>
      <p:sp>
        <p:nvSpPr>
          <p:cNvPr id="352259" name="Rectangle 3">
            <a:extLst>
              <a:ext uri="{FF2B5EF4-FFF2-40B4-BE49-F238E27FC236}">
                <a16:creationId xmlns:a16="http://schemas.microsoft.com/office/drawing/2014/main" id="{276993DB-6DA3-46C5-97C6-6B0147055509}"/>
              </a:ext>
            </a:extLst>
          </p:cNvPr>
          <p:cNvSpPr>
            <a:spLocks noGrp="1" noChangeArrowheads="1"/>
          </p:cNvSpPr>
          <p:nvPr>
            <p:ph idx="1"/>
          </p:nvPr>
        </p:nvSpPr>
        <p:spPr/>
        <p:txBody>
          <a:bodyPr>
            <a:normAutofit fontScale="85000" lnSpcReduction="20000"/>
          </a:bodyPr>
          <a:lstStyle/>
          <a:p>
            <a:r>
              <a:rPr lang="he-IL" altLang="en-US"/>
              <a:t>יש לכלול קובץ </a:t>
            </a:r>
            <a:r>
              <a:rPr lang="en-US" altLang="en-US"/>
              <a:t>header</a:t>
            </a:r>
            <a:r>
              <a:rPr lang="he-IL" altLang="en-US"/>
              <a:t> נוסף מעבר ל- </a:t>
            </a:r>
            <a:r>
              <a:rPr lang="en-US" altLang="en-US" err="1"/>
              <a:t>pthread.h</a:t>
            </a:r>
            <a:r>
              <a:rPr lang="he-IL" altLang="en-US"/>
              <a:t> :</a:t>
            </a:r>
            <a:endParaRPr lang="en-US" altLang="en-US"/>
          </a:p>
          <a:p>
            <a:pPr marL="0" indent="0" algn="l" rtl="0">
              <a:buNone/>
            </a:pPr>
            <a:r>
              <a:rPr lang="en-US" altLang="en-US">
                <a:latin typeface="Courier New" panose="02070309020205020404" pitchFamily="49" charset="0"/>
                <a:cs typeface="Courier New" panose="02070309020205020404" pitchFamily="49" charset="0"/>
              </a:rPr>
              <a:t>#include &lt;</a:t>
            </a:r>
            <a:r>
              <a:rPr lang="en-US" altLang="en-US" err="1">
                <a:latin typeface="Courier New" panose="02070309020205020404" pitchFamily="49" charset="0"/>
                <a:cs typeface="Courier New" panose="02070309020205020404" pitchFamily="49" charset="0"/>
              </a:rPr>
              <a:t>semaphore.h</a:t>
            </a:r>
            <a:r>
              <a:rPr lang="en-US" altLang="en-US">
                <a:latin typeface="Courier New" panose="02070309020205020404" pitchFamily="49" charset="0"/>
                <a:cs typeface="Courier New" panose="02070309020205020404" pitchFamily="49" charset="0"/>
              </a:rPr>
              <a:t>&gt;</a:t>
            </a:r>
          </a:p>
          <a:p>
            <a:r>
              <a:rPr lang="he-IL" altLang="en-US"/>
              <a:t>וכמובן לקשר לספרייה </a:t>
            </a:r>
            <a:r>
              <a:rPr lang="en-US" altLang="en-US" err="1"/>
              <a:t>pthread</a:t>
            </a:r>
            <a:r>
              <a:rPr lang="he-IL" altLang="en-US"/>
              <a:t> עם דגל הקומפילציה </a:t>
            </a:r>
            <a:r>
              <a:rPr lang="en-US" altLang="en-US"/>
              <a:t>-</a:t>
            </a:r>
            <a:r>
              <a:rPr lang="en-US" altLang="en-US" err="1"/>
              <a:t>pthread</a:t>
            </a:r>
            <a:r>
              <a:rPr lang="he-IL" altLang="en-US"/>
              <a:t> .</a:t>
            </a:r>
          </a:p>
          <a:p>
            <a:pPr marL="0" indent="0">
              <a:buNone/>
            </a:pPr>
            <a:endParaRPr lang="en-US" altLang="en-US"/>
          </a:p>
          <a:p>
            <a:r>
              <a:rPr lang="he-IL" altLang="en-US"/>
              <a:t>אתחול סמפור לפני השימוש:</a:t>
            </a:r>
          </a:p>
          <a:p>
            <a:pPr marL="0" indent="0" algn="l" rtl="0">
              <a:buNone/>
            </a:pP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b="1" err="1">
                <a:latin typeface="Courier New" panose="02070309020205020404" pitchFamily="49" charset="0"/>
                <a:cs typeface="Courier New" panose="02070309020205020404" pitchFamily="49" charset="0"/>
              </a:rPr>
              <a:t>sem_init</a:t>
            </a:r>
            <a:r>
              <a:rPr lang="en-US" altLang="en-US" sz="2300">
                <a:latin typeface="Courier New" panose="02070309020205020404" pitchFamily="49" charset="0"/>
                <a:cs typeface="Courier New" panose="02070309020205020404" pitchFamily="49" charset="0"/>
              </a:rPr>
              <a:t>(</a:t>
            </a:r>
            <a:r>
              <a:rPr lang="en-US" altLang="en-US" sz="2300" err="1">
                <a:latin typeface="Courier New" panose="02070309020205020404" pitchFamily="49" charset="0"/>
                <a:cs typeface="Courier New" panose="02070309020205020404" pitchFamily="49" charset="0"/>
              </a:rPr>
              <a:t>sem_t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sem</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pshared</a:t>
            </a:r>
            <a:r>
              <a:rPr lang="en-US" altLang="en-US" sz="2300">
                <a:latin typeface="Courier New" panose="02070309020205020404" pitchFamily="49" charset="0"/>
                <a:cs typeface="Courier New" panose="02070309020205020404" pitchFamily="49" charset="0"/>
              </a:rPr>
              <a:t>,</a:t>
            </a:r>
            <a:endParaRPr lang="ru-RU" altLang="en-US" sz="2300">
              <a:latin typeface="Courier New" panose="02070309020205020404" pitchFamily="49" charset="0"/>
              <a:cs typeface="Courier New" panose="02070309020205020404" pitchFamily="49" charset="0"/>
            </a:endParaRPr>
          </a:p>
          <a:p>
            <a:pPr marL="0" indent="0" algn="l" rtl="0">
              <a:buNone/>
            </a:pPr>
            <a:r>
              <a:rPr lang="ru-RU" altLang="en-US" sz="2300">
                <a:latin typeface="Courier New" panose="02070309020205020404" pitchFamily="49" charset="0"/>
                <a:cs typeface="Courier New" panose="02070309020205020404" pitchFamily="49" charset="0"/>
              </a:rPr>
              <a:t>	</a:t>
            </a:r>
            <a:r>
              <a:rPr lang="en-US" altLang="en-US" sz="2300">
                <a:latin typeface="Courier New" panose="02070309020205020404" pitchFamily="49" charset="0"/>
                <a:cs typeface="Courier New" panose="02070309020205020404" pitchFamily="49" charset="0"/>
              </a:rPr>
              <a:t>unsigned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value);</a:t>
            </a:r>
          </a:p>
          <a:p>
            <a:r>
              <a:rPr lang="he-IL" altLang="en-US" u="sng"/>
              <a:t>פרמטרים:</a:t>
            </a:r>
          </a:p>
          <a:p>
            <a:pPr lvl="1"/>
            <a:r>
              <a:rPr lang="en-US" altLang="en-US" err="1"/>
              <a:t>sem</a:t>
            </a:r>
            <a:r>
              <a:rPr lang="he-IL" altLang="en-US"/>
              <a:t> – </a:t>
            </a:r>
            <a:r>
              <a:rPr lang="he-IL" altLang="en-US" err="1"/>
              <a:t>הסמפור</a:t>
            </a:r>
            <a:r>
              <a:rPr lang="he-IL" altLang="en-US"/>
              <a:t> עליו מבוצעות הפעולות</a:t>
            </a:r>
            <a:r>
              <a:rPr lang="ru-RU" altLang="en-US"/>
              <a:t>.</a:t>
            </a:r>
            <a:endParaRPr lang="he-IL" altLang="en-US"/>
          </a:p>
          <a:p>
            <a:pPr lvl="1"/>
            <a:r>
              <a:rPr lang="en-US" altLang="en-US" err="1"/>
              <a:t>pshared</a:t>
            </a:r>
            <a:r>
              <a:rPr lang="he-IL" altLang="en-US"/>
              <a:t> – אם ערכו גדול מ-0, מציין </a:t>
            </a:r>
            <a:r>
              <a:rPr lang="he-IL" altLang="en-US" err="1"/>
              <a:t>שהסמפור</a:t>
            </a:r>
            <a:r>
              <a:rPr lang="he-IL" altLang="en-US"/>
              <a:t> יכול להיות משותף למספר תהליכים. תכונה זו אינה נתמכת, ולכן תמיד נציב בו 0</a:t>
            </a:r>
            <a:r>
              <a:rPr lang="ru-RU" altLang="en-US"/>
              <a:t>.</a:t>
            </a:r>
            <a:endParaRPr lang="he-IL" altLang="en-US"/>
          </a:p>
          <a:p>
            <a:pPr lvl="1"/>
            <a:r>
              <a:rPr lang="en-US" altLang="en-US"/>
              <a:t>value</a:t>
            </a:r>
            <a:r>
              <a:rPr lang="he-IL" altLang="en-US"/>
              <a:t> – ערכו ההתחלתי של מונה </a:t>
            </a:r>
            <a:r>
              <a:rPr lang="he-IL" altLang="en-US" err="1"/>
              <a:t>הסמפור</a:t>
            </a:r>
            <a:r>
              <a:rPr lang="ru-RU" altLang="en-US"/>
              <a:t>.</a:t>
            </a:r>
            <a:endParaRPr lang="he-IL" altLang="en-US"/>
          </a:p>
          <a:p>
            <a:r>
              <a:rPr lang="he-IL" altLang="en-US" u="sng"/>
              <a:t>ערך מוחזר:</a:t>
            </a:r>
            <a:r>
              <a:rPr lang="he-IL" altLang="en-US"/>
              <a:t> 0 בהצלחה, (1-) בכישלון.</a:t>
            </a:r>
          </a:p>
          <a:p>
            <a:endParaRPr lang="en-US" altLang="en-US"/>
          </a:p>
          <a:p>
            <a:r>
              <a:rPr lang="he-IL" altLang="en-US"/>
              <a:t>פינוי סמפור בתום השימוש:</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sem_destroy</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636C8F7B-6F77-4F81-BB58-5AE601CE8371}"/>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a:extLst>
              <a:ext uri="{FF2B5EF4-FFF2-40B4-BE49-F238E27FC236}">
                <a16:creationId xmlns:a16="http://schemas.microsoft.com/office/drawing/2014/main" id="{35A42EF6-B3FF-464E-8D6E-091BAEFA79DF}"/>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2455637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t>דוגמה: סמפור בתור מנעול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a:xfrm>
            <a:off x="457200" y="1673352"/>
            <a:ext cx="4038600" cy="4718304"/>
          </a:xfrm>
        </p:spPr>
        <p:txBody>
          <a:bodyPr vert="horz" lIns="91440" tIns="45720" rIns="91440" bIns="45720" rtlCol="0">
            <a:normAutofit fontScale="92500" lnSpcReduction="20000"/>
          </a:bodyPr>
          <a:lstStyle/>
          <a:p>
            <a:pPr marL="0" indent="0" algn="l" rtl="0">
              <a:buNone/>
            </a:pPr>
            <a:r>
              <a:rPr lang="en-US" err="1">
                <a:latin typeface="Courier New" panose="02070309020205020404" pitchFamily="49" charset="0"/>
                <a:cs typeface="Courier New" panose="02070309020205020404" pitchFamily="49" charset="0"/>
              </a:rPr>
              <a:t>sem_t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sem</a:t>
            </a:r>
            <a:r>
              <a:rPr lang="en-US">
                <a:latin typeface="Courier New" panose="02070309020205020404" pitchFamily="49" charset="0"/>
                <a:cs typeface="Courier New" panose="02070309020205020404" pitchFamily="49" charset="0"/>
              </a:rPr>
              <a:t>;</a:t>
            </a:r>
          </a:p>
          <a:p>
            <a:pPr marL="0" indent="0" algn="l" rtl="0">
              <a:buNone/>
            </a:pPr>
            <a:endParaRPr lang="en-US">
              <a:latin typeface="Courier New" panose="02070309020205020404" pitchFamily="49" charset="0"/>
              <a:cs typeface="Courier New" panose="02070309020205020404" pitchFamily="49" charset="0"/>
            </a:endParaRPr>
          </a:p>
          <a:p>
            <a:pPr marL="0" indent="0" algn="l" rtl="0">
              <a:buNone/>
            </a:pPr>
            <a:r>
              <a:rPr lang="en-US" err="1">
                <a:latin typeface="Courier New" panose="02070309020205020404" pitchFamily="49" charset="0"/>
                <a:cs typeface="Courier New" panose="02070309020205020404" pitchFamily="49" charset="0"/>
              </a:rPr>
              <a:t>sem_init</a:t>
            </a:r>
            <a:r>
              <a:rPr lang="en-US">
                <a:latin typeface="Courier New" panose="02070309020205020404" pitchFamily="49" charset="0"/>
                <a:cs typeface="Courier New" panose="02070309020205020404" pitchFamily="49" charset="0"/>
              </a:rPr>
              <a:t>(&amp;</a:t>
            </a:r>
            <a:r>
              <a:rPr lang="en-US" err="1">
                <a:latin typeface="Courier New" panose="02070309020205020404" pitchFamily="49" charset="0"/>
                <a:cs typeface="Courier New" panose="02070309020205020404" pitchFamily="49" charset="0"/>
              </a:rPr>
              <a:t>sem</a:t>
            </a:r>
            <a:r>
              <a:rPr lang="en-US">
                <a:latin typeface="Courier New" panose="02070309020205020404" pitchFamily="49" charset="0"/>
                <a:cs typeface="Courier New" panose="02070309020205020404" pitchFamily="49" charset="0"/>
              </a:rPr>
              <a:t>, 0, 1);</a:t>
            </a:r>
          </a:p>
          <a:p>
            <a:pPr marL="0" indent="0" algn="l" rtl="0">
              <a:buNone/>
            </a:pPr>
            <a:endParaRPr lang="en-US">
              <a:latin typeface="Courier New" panose="02070309020205020404" pitchFamily="49" charset="0"/>
              <a:cs typeface="Courier New" panose="02070309020205020404" pitchFamily="49" charset="0"/>
            </a:endParaRPr>
          </a:p>
          <a:p>
            <a:pPr marL="0" indent="0" algn="l" rtl="0">
              <a:buNone/>
            </a:pPr>
            <a:r>
              <a:rPr lang="en-US" err="1">
                <a:latin typeface="Courier New" panose="02070309020205020404" pitchFamily="49" charset="0"/>
                <a:cs typeface="Courier New" panose="02070309020205020404" pitchFamily="49" charset="0"/>
              </a:rPr>
              <a:t>sem_wait</a:t>
            </a:r>
            <a:r>
              <a:rPr lang="en-US">
                <a:latin typeface="Courier New" panose="02070309020205020404" pitchFamily="49" charset="0"/>
                <a:cs typeface="Courier New" panose="02070309020205020404" pitchFamily="49" charset="0"/>
              </a:rPr>
              <a:t>(&amp;</a:t>
            </a:r>
            <a:r>
              <a:rPr lang="en-US" err="1">
                <a:latin typeface="Courier New" panose="02070309020205020404" pitchFamily="49" charset="0"/>
                <a:cs typeface="Courier New" panose="02070309020205020404" pitchFamily="49" charset="0"/>
              </a:rPr>
              <a:t>sem</a:t>
            </a:r>
            <a:r>
              <a:rPr lang="en-US">
                <a:latin typeface="Courier New" panose="02070309020205020404" pitchFamily="49" charset="0"/>
                <a:cs typeface="Courier New" panose="02070309020205020404" pitchFamily="49" charset="0"/>
              </a:rPr>
              <a:t>);</a:t>
            </a:r>
          </a:p>
          <a:p>
            <a:pPr marL="0" indent="0" algn="l" rtl="0">
              <a:buNone/>
            </a:pPr>
            <a:r>
              <a:rPr lang="en-US">
                <a:latin typeface="Courier New" panose="02070309020205020404" pitchFamily="49" charset="0"/>
                <a:cs typeface="Courier New" panose="02070309020205020404" pitchFamily="49" charset="0"/>
              </a:rPr>
              <a:t>// critical section</a:t>
            </a:r>
          </a:p>
          <a:p>
            <a:pPr marL="0" indent="0" algn="l" rtl="0">
              <a:buNone/>
            </a:pPr>
            <a:r>
              <a:rPr lang="en-US" err="1">
                <a:latin typeface="Courier New" panose="02070309020205020404" pitchFamily="49" charset="0"/>
                <a:cs typeface="Courier New" panose="02070309020205020404" pitchFamily="49" charset="0"/>
              </a:rPr>
              <a:t>sem_post</a:t>
            </a:r>
            <a:r>
              <a:rPr lang="en-US">
                <a:latin typeface="Courier New" panose="02070309020205020404" pitchFamily="49" charset="0"/>
                <a:cs typeface="Courier New" panose="02070309020205020404" pitchFamily="49" charset="0"/>
              </a:rPr>
              <a:t>(&amp;</a:t>
            </a:r>
            <a:r>
              <a:rPr lang="en-US" err="1">
                <a:latin typeface="Courier New" panose="02070309020205020404" pitchFamily="49" charset="0"/>
                <a:cs typeface="Courier New" panose="02070309020205020404" pitchFamily="49" charset="0"/>
              </a:rPr>
              <a:t>sem</a:t>
            </a:r>
            <a:r>
              <a:rPr lang="en-US">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p:txBody>
          <a:bodyPr>
            <a:normAutofit fontScale="92500" lnSpcReduction="20000"/>
          </a:bodyPr>
          <a:lstStyle/>
          <a:p>
            <a:pPr>
              <a:lnSpc>
                <a:spcPct val="110000"/>
              </a:lnSpc>
            </a:pPr>
            <a:r>
              <a:rPr lang="he-IL" altLang="en-US" err="1"/>
              <a:t>סמפור</a:t>
            </a:r>
            <a:r>
              <a:rPr lang="he-IL" altLang="en-US"/>
              <a:t> עם ערך התחלתי 1 נקרא </a:t>
            </a:r>
            <a:r>
              <a:rPr lang="he-IL" altLang="en-US" err="1"/>
              <a:t>סמפור</a:t>
            </a:r>
            <a:r>
              <a:rPr lang="he-IL" altLang="en-US"/>
              <a:t> בינארי.</a:t>
            </a:r>
          </a:p>
          <a:p>
            <a:pPr>
              <a:lnSpc>
                <a:spcPct val="110000"/>
              </a:lnSpc>
            </a:pPr>
            <a:r>
              <a:rPr lang="he-IL" altLang="en-US" err="1"/>
              <a:t>סמפור</a:t>
            </a:r>
            <a:r>
              <a:rPr lang="he-IL" altLang="en-US"/>
              <a:t> בינארי יכול לשמש להגנה על קטע קריטי (ע"י מניעה הדדית בין החוטים הניגשים).</a:t>
            </a:r>
          </a:p>
          <a:p>
            <a:pPr>
              <a:lnSpc>
                <a:spcPct val="110000"/>
              </a:lnSpc>
            </a:pPr>
            <a:endParaRPr lang="he-IL" altLang="en-US"/>
          </a:p>
          <a:p>
            <a:pPr>
              <a:lnSpc>
                <a:spcPct val="110000"/>
              </a:lnSpc>
            </a:pPr>
            <a:r>
              <a:rPr lang="he-IL" altLang="en-US" b="1" u="sng"/>
              <a:t>דגש:</a:t>
            </a:r>
            <a:r>
              <a:rPr lang="he-IL" altLang="en-US" b="1"/>
              <a:t> </a:t>
            </a:r>
            <a:r>
              <a:rPr lang="he-IL" altLang="en-US" b="1" err="1"/>
              <a:t>סמפור</a:t>
            </a:r>
            <a:r>
              <a:rPr lang="he-IL" altLang="en-US" b="1"/>
              <a:t> בינארי שונה ממנעול </a:t>
            </a:r>
            <a:r>
              <a:rPr lang="en-US" altLang="en-US" b="1" err="1"/>
              <a:t>mutex</a:t>
            </a:r>
            <a:r>
              <a:rPr lang="he-IL" altLang="en-US"/>
              <a:t>, משום שכל חוט יכול לבצע </a:t>
            </a:r>
            <a:r>
              <a:rPr lang="en-US" altLang="en-US"/>
              <a:t>post</a:t>
            </a:r>
            <a:r>
              <a:rPr lang="he-IL" altLang="en-US"/>
              <a:t> על </a:t>
            </a:r>
            <a:r>
              <a:rPr lang="he-IL" altLang="en-US" err="1"/>
              <a:t>סמפור</a:t>
            </a:r>
            <a:r>
              <a:rPr lang="he-IL" altLang="en-US"/>
              <a:t>, גם אם לא ביצע </a:t>
            </a:r>
            <a:r>
              <a:rPr lang="en-US" altLang="en-US"/>
              <a:t>wait</a:t>
            </a:r>
            <a:r>
              <a:rPr lang="he-IL" altLang="en-US"/>
              <a:t> על </a:t>
            </a:r>
            <a:r>
              <a:rPr lang="he-IL" altLang="en-US" err="1"/>
              <a:t>הסמפור</a:t>
            </a:r>
            <a:r>
              <a:rPr lang="he-IL" altLang="en-US"/>
              <a:t> קודם לכן (אין "בעלות" על </a:t>
            </a:r>
            <a:r>
              <a:rPr lang="he-IL" altLang="en-US" err="1"/>
              <a:t>הסמפור</a:t>
            </a:r>
            <a:r>
              <a:rPr lang="he-IL" altLang="en-US"/>
              <a:t>).</a:t>
            </a:r>
            <a:endParaRPr lang="en-US" altLang="en-US"/>
          </a:p>
          <a:p>
            <a:pPr>
              <a:lnSpc>
                <a:spcPct val="110000"/>
              </a:lnSpc>
            </a:pPr>
            <a:r>
              <a:rPr lang="he-IL" altLang="en-US"/>
              <a:t>לרוב אנו נכתוב קוד שלא "מנצל" שוני זה, ובכך נקבל זהות ל-</a:t>
            </a:r>
            <a:r>
              <a:rPr lang="en-US" altLang="en-US" err="1"/>
              <a:t>mutex</a:t>
            </a:r>
            <a:r>
              <a:rPr lang="he-IL" altLang="en-US"/>
              <a:t>. </a:t>
            </a:r>
          </a:p>
        </p:txBody>
      </p:sp>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140994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ltLang="en-US"/>
              <a:t>דוגמה:</a:t>
            </a:r>
            <a:r>
              <a:rPr lang="en-US" altLang="en-US"/>
              <a:t> </a:t>
            </a:r>
            <a:r>
              <a:rPr lang="he-IL" altLang="en-US"/>
              <a:t>סמפור בתור מנעול "משוכלל"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a:xfrm>
            <a:off x="457200" y="1673352"/>
            <a:ext cx="4038600" cy="4718304"/>
          </a:xfrm>
        </p:spPr>
        <p:txBody>
          <a:bodyPr>
            <a:normAutofit fontScale="92500" lnSpcReduction="20000"/>
          </a:bodyPr>
          <a:lstStyle/>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sem_init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 0, </a:t>
            </a:r>
            <a:r>
              <a:rPr lang="en-US" sz="2200" b="1">
                <a:solidFill>
                  <a:srgbClr val="FF0000"/>
                </a:solidFill>
                <a:latin typeface="Courier New" panose="02070309020205020404" pitchFamily="49" charset="0"/>
                <a:cs typeface="Courier New" panose="02070309020205020404" pitchFamily="49" charset="0"/>
              </a:rPr>
              <a:t>10</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login() {</a:t>
            </a: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sem_wait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  </a:t>
            </a:r>
            <a:r>
              <a:rPr lang="en-US" sz="19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do login stuff</a:t>
            </a:r>
          </a:p>
          <a:p>
            <a:pPr marL="0" indent="0" algn="l" rtl="0">
              <a:buNone/>
            </a:pP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logout() {</a:t>
            </a:r>
          </a:p>
          <a:p>
            <a:pPr marL="0" indent="0" algn="l" rtl="0">
              <a:buNone/>
            </a:pPr>
            <a:r>
              <a:rPr lang="en-US" sz="2400">
                <a:latin typeface="Courier New" panose="02070309020205020404" pitchFamily="49" charset="0"/>
                <a:cs typeface="Courier New" panose="02070309020205020404" pitchFamily="49" charset="0"/>
              </a:rPr>
              <a:t>  </a:t>
            </a:r>
            <a:r>
              <a:rPr lang="en-US">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do logout stuff</a:t>
            </a: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sem_post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a:xfrm>
                <a:off x="4315968" y="1673352"/>
                <a:ext cx="4370832" cy="4837176"/>
              </a:xfrm>
            </p:spPr>
            <p:txBody>
              <a:bodyPr>
                <a:normAutofit fontScale="92500" lnSpcReduction="20000"/>
              </a:bodyPr>
              <a:lstStyle/>
              <a:p>
                <a:r>
                  <a:rPr lang="he-IL" altLang="en-US" sz="2600" err="1"/>
                  <a:t>סמפור</a:t>
                </a:r>
                <a:r>
                  <a:rPr lang="he-IL" altLang="en-US" sz="2600"/>
                  <a:t> יכול לממש הגנה על קטע קריטי מפני הרצה של יותר מ-</a:t>
                </a:r>
                <a14:m>
                  <m:oMath xmlns:m="http://schemas.openxmlformats.org/officeDocument/2006/math">
                    <m:r>
                      <a:rPr lang="en-US" altLang="en-US" sz="2600">
                        <a:latin typeface="Cambria Math" panose="02040503050406030204" pitchFamily="18" charset="0"/>
                      </a:rPr>
                      <m:t>𝑁</m:t>
                    </m:r>
                  </m:oMath>
                </a14:m>
                <a:r>
                  <a:rPr lang="he-IL" altLang="en-US" sz="2600"/>
                  <a:t> חוטים במקביל, אם </a:t>
                </a:r>
                <a:r>
                  <a:rPr lang="he-IL" altLang="en-US" sz="2600" err="1"/>
                  <a:t>נתאחל</a:t>
                </a:r>
                <a:r>
                  <a:rPr lang="he-IL" altLang="en-US" sz="2600"/>
                  <a:t> אותו לערך </a:t>
                </a:r>
                <a14:m>
                  <m:oMath xmlns:m="http://schemas.openxmlformats.org/officeDocument/2006/math">
                    <m:r>
                      <a:rPr lang="en-US" altLang="en-US" sz="2600">
                        <a:latin typeface="Cambria Math" panose="02040503050406030204" pitchFamily="18" charset="0"/>
                      </a:rPr>
                      <m:t>𝑁</m:t>
                    </m:r>
                    <m:r>
                      <a:rPr lang="en-US" altLang="en-US" sz="2600">
                        <a:latin typeface="Cambria Math" panose="02040503050406030204" pitchFamily="18" charset="0"/>
                      </a:rPr>
                      <m:t>&gt;</m:t>
                    </m:r>
                    <m:r>
                      <a:rPr lang="en-US" altLang="en-US" sz="2600">
                        <a:latin typeface="Cambria Math" panose="02040503050406030204" pitchFamily="18" charset="0"/>
                      </a:rPr>
                      <m:t>1</m:t>
                    </m:r>
                  </m:oMath>
                </a14:m>
                <a:r>
                  <a:rPr lang="he-IL" altLang="en-US" sz="2600"/>
                  <a:t>.</a:t>
                </a:r>
              </a:p>
              <a:p>
                <a:pPr>
                  <a:lnSpc>
                    <a:spcPct val="110000"/>
                  </a:lnSpc>
                </a:pPr>
                <a:endParaRPr lang="he-IL" altLang="en-US" sz="2600"/>
              </a:p>
              <a:p>
                <a:r>
                  <a:rPr lang="he-IL" altLang="en-US" sz="2600"/>
                  <a:t>דוגמה: שרת שיכול לשרת עד 10 משתמשים.</a:t>
                </a:r>
              </a:p>
              <a:p>
                <a:pPr lvl="1"/>
                <a:r>
                  <a:rPr lang="he-IL" altLang="en-US" sz="2600"/>
                  <a:t>במידה ויהיו 10 משתמשים במערכת, המשתמשים הבאים שינסו להתחבר יחכו בפקודה </a:t>
                </a:r>
                <a:r>
                  <a:rPr lang="en-US" altLang="en-US" sz="2600" err="1"/>
                  <a:t>sem_wait</a:t>
                </a:r>
                <a:r>
                  <a:rPr lang="en-US" altLang="en-US" sz="2600"/>
                  <a:t>()</a:t>
                </a:r>
                <a:r>
                  <a:rPr lang="he-IL" altLang="en-US" sz="2600"/>
                  <a:t>.</a:t>
                </a:r>
              </a:p>
              <a:p>
                <a:pPr lvl="1"/>
                <a:r>
                  <a:rPr lang="he-IL" altLang="en-US" sz="2600"/>
                  <a:t>רק לאחר שמשתמש כלשהו יתנתק, יורשה להיכנס המשתמש הבא</a:t>
                </a:r>
                <a:r>
                  <a:rPr lang="he-IL" altLang="en-US"/>
                  <a:t>.</a:t>
                </a:r>
              </a:p>
            </p:txBody>
          </p:sp>
        </mc:Choice>
        <mc:Fallback>
          <p:sp>
            <p:nvSpPr>
              <p:cNvPr id="4" name="Content Placeholder 3">
                <a:extLst>
                  <a:ext uri="{FF2B5EF4-FFF2-40B4-BE49-F238E27FC236}">
                    <a16:creationId xmlns:a16="http://schemas.microsoft.com/office/drawing/2014/main" id="{778AC48C-4C6F-4C32-AEFB-98DC36CDC633}"/>
                  </a:ext>
                </a:extLst>
              </p:cNvPr>
              <p:cNvSpPr>
                <a:spLocks noGrp="1" noRot="1" noChangeAspect="1" noMove="1" noResize="1" noEditPoints="1" noAdjustHandles="1" noChangeArrowheads="1" noChangeShapeType="1" noTextEdit="1"/>
              </p:cNvSpPr>
              <p:nvPr>
                <p:ph sz="half" idx="2"/>
              </p:nvPr>
            </p:nvSpPr>
            <p:spPr>
              <a:xfrm>
                <a:off x="4315968" y="1673352"/>
                <a:ext cx="4370832" cy="4837176"/>
              </a:xfrm>
              <a:blipFill>
                <a:blip r:embed="rId2"/>
                <a:stretch>
                  <a:fillRect t="-2396" r="-139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51082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2800"/>
              <a:t>דוגמה: סמפור להבטחת סדר</a:t>
            </a:r>
            <a:endParaRPr lang="en-US" sz="28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p:txBody>
          <a:bodyPr>
            <a:normAutofit lnSpcReduction="10000"/>
          </a:bodyPr>
          <a:lstStyle/>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FF0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a:p>
            <a:r>
              <a:rPr lang="he-IL" sz="2000"/>
              <a:t>אם נאתחל את הסמפור ל-0, החוט השני יחכה לראשון.</a:t>
            </a:r>
          </a:p>
          <a:p>
            <a:endParaRPr lang="en-US" sz="2000"/>
          </a:p>
          <a:p>
            <a:r>
              <a:rPr lang="he-IL" sz="2000"/>
              <a:t>השימוש בסמפור פשוט יותר מאשר במשתנה תנאי כי </a:t>
            </a:r>
            <a:r>
              <a:rPr lang="en-US" sz="2000"/>
              <a:t>post()</a:t>
            </a:r>
            <a:r>
              <a:rPr lang="he-IL" sz="2000"/>
              <a:t> של סמפור לא הולך לאיבוד.</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r>
              <a:rPr lang="he-IL"/>
              <a:t>מערכות הפעלה - תרגול 6</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320575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BDF3-B3BF-4E36-BDDA-786FAD218FB6}"/>
              </a:ext>
            </a:extLst>
          </p:cNvPr>
          <p:cNvSpPr>
            <a:spLocks noGrp="1"/>
          </p:cNvSpPr>
          <p:nvPr>
            <p:ph type="title"/>
          </p:nvPr>
        </p:nvSpPr>
        <p:spPr/>
        <p:txBody>
          <a:bodyPr/>
          <a:lstStyle/>
          <a:p>
            <a:r>
              <a:rPr lang="he-IL"/>
              <a:t>הפסקה</a:t>
            </a:r>
            <a:endParaRPr lang="en-US"/>
          </a:p>
        </p:txBody>
      </p:sp>
      <p:sp>
        <p:nvSpPr>
          <p:cNvPr id="4" name="Footer Placeholder 3">
            <a:extLst>
              <a:ext uri="{FF2B5EF4-FFF2-40B4-BE49-F238E27FC236}">
                <a16:creationId xmlns:a16="http://schemas.microsoft.com/office/drawing/2014/main" id="{60954596-DE78-4D07-85C4-674B7BBD86C5}"/>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178445A2-253F-4E28-952D-BE2B957E5EE0}"/>
              </a:ext>
            </a:extLst>
          </p:cNvPr>
          <p:cNvSpPr>
            <a:spLocks noGrp="1"/>
          </p:cNvSpPr>
          <p:nvPr>
            <p:ph type="sldNum" sz="quarter" idx="12"/>
          </p:nvPr>
        </p:nvSpPr>
        <p:spPr/>
        <p:txBody>
          <a:bodyPr/>
          <a:lstStyle/>
          <a:p>
            <a:fld id="{0CFEC368-1D7A-4F81-ABF6-AE0E36BAF64C}" type="slidenum">
              <a:rPr lang="en-US" smtClean="0"/>
              <a:pPr/>
              <a:t>37</a:t>
            </a:fld>
            <a:endParaRPr lang="en-US"/>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164" y="533400"/>
            <a:ext cx="5117111" cy="6099698"/>
          </a:xfrm>
          <a:prstGeom prst="rect">
            <a:avLst/>
          </a:prstGeom>
        </p:spPr>
      </p:pic>
    </p:spTree>
    <p:extLst>
      <p:ext uri="{BB962C8B-B14F-4D97-AF65-F5344CB8AC3E}">
        <p14:creationId xmlns:p14="http://schemas.microsoft.com/office/powerpoint/2010/main" val="2440052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8EB9-8F37-40CC-8DC2-133B9EE86654}"/>
              </a:ext>
            </a:extLst>
          </p:cNvPr>
          <p:cNvSpPr>
            <a:spLocks noGrp="1"/>
          </p:cNvSpPr>
          <p:nvPr>
            <p:ph type="title"/>
          </p:nvPr>
        </p:nvSpPr>
        <p:spPr/>
        <p:txBody>
          <a:bodyPr>
            <a:normAutofit/>
          </a:bodyPr>
          <a:lstStyle/>
          <a:p>
            <a:r>
              <a:rPr lang="he-IL"/>
              <a:t>דוגמה: מימוש מנעול</a:t>
            </a:r>
            <a:br>
              <a:rPr lang="he-IL"/>
            </a:br>
            <a:r>
              <a:rPr lang="he-IL"/>
              <a:t>קוראים-כותבים</a:t>
            </a:r>
            <a:endParaRPr lang="en-US"/>
          </a:p>
        </p:txBody>
      </p:sp>
      <p:sp>
        <p:nvSpPr>
          <p:cNvPr id="3" name="Text Placeholder 2">
            <a:extLst>
              <a:ext uri="{FF2B5EF4-FFF2-40B4-BE49-F238E27FC236}">
                <a16:creationId xmlns:a16="http://schemas.microsoft.com/office/drawing/2014/main" id="{F9D20ED5-868A-4D81-893A-8796D139EA5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151F36F-6DD3-46D5-84BD-16813F607D0B}"/>
              </a:ext>
            </a:extLst>
          </p:cNvPr>
          <p:cNvSpPr>
            <a:spLocks noGrp="1"/>
          </p:cNvSpPr>
          <p:nvPr>
            <p:ph type="sldNum" sz="quarter" idx="12"/>
          </p:nvPr>
        </p:nvSpPr>
        <p:spPr/>
        <p:txBody>
          <a:bodyPr/>
          <a:lstStyle/>
          <a:p>
            <a:fld id="{0CFEC368-1D7A-4F81-ABF6-AE0E36BAF64C}" type="slidenum">
              <a:rPr lang="en-US" smtClean="0"/>
              <a:pPr/>
              <a:t>38</a:t>
            </a:fld>
            <a:endParaRPr lang="en-US"/>
          </a:p>
        </p:txBody>
      </p:sp>
      <p:sp>
        <p:nvSpPr>
          <p:cNvPr id="6" name="Footer Placeholder 5">
            <a:extLst>
              <a:ext uri="{FF2B5EF4-FFF2-40B4-BE49-F238E27FC236}">
                <a16:creationId xmlns:a16="http://schemas.microsoft.com/office/drawing/2014/main" id="{BBBDD1F3-BFA0-4AFA-ACEC-3B6E5AF649DF}"/>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2962390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lnSpcReduction="10000"/>
          </a:bodyPr>
          <a:lstStyle/>
          <a:p>
            <a:r>
              <a:rPr lang="he-IL" altLang="en-US"/>
              <a:t>מנגנון סנכרון המאפשר להגן על מבנה נתונים באופן הבא:</a:t>
            </a:r>
            <a:endParaRPr lang="he-IL" altLang="en-US">
              <a:solidFill>
                <a:srgbClr val="0000FF"/>
              </a:solidFill>
            </a:endParaRPr>
          </a:p>
          <a:p>
            <a:pPr lvl="1"/>
            <a:r>
              <a:rPr lang="he-IL" altLang="en-US" b="1"/>
              <a:t>מספר</a:t>
            </a:r>
            <a:r>
              <a:rPr lang="he-IL" altLang="en-US"/>
              <a:t> חוטים יכולים לקרוא את המידע (מבלי לשנות אותו)</a:t>
            </a:r>
            <a:r>
              <a:rPr lang="en-US" altLang="en-US"/>
              <a:t> </a:t>
            </a:r>
            <a:r>
              <a:rPr lang="he-IL" altLang="en-US"/>
              <a:t>בו-זמנית.</a:t>
            </a:r>
          </a:p>
          <a:p>
            <a:pPr lvl="1"/>
            <a:r>
              <a:rPr lang="he-IL" altLang="en-US"/>
              <a:t>כאשר חוט רוצה לעדכן את המידע, הוא צריך גישה בלעדית למבנה הנתונים.</a:t>
            </a:r>
          </a:p>
          <a:p>
            <a:r>
              <a:rPr lang="he-IL" altLang="en-US" b="1" u="sng"/>
              <a:t>רעיון מרכזי</a:t>
            </a:r>
            <a:r>
              <a:rPr lang="he-IL" altLang="en-US" b="1"/>
              <a:t>:</a:t>
            </a:r>
            <a:r>
              <a:rPr lang="he-IL" altLang="en-US"/>
              <a:t> </a:t>
            </a:r>
            <a:r>
              <a:rPr lang="he-IL" altLang="en-US" b="1"/>
              <a:t>קריאות</a:t>
            </a:r>
            <a:r>
              <a:rPr lang="he-IL" altLang="en-US"/>
              <a:t> מקביליות אינן מפריעות זו לזו</a:t>
            </a:r>
            <a:endParaRPr lang="he-IL" altLang="en-US" b="1"/>
          </a:p>
          <a:p>
            <a:pPr lvl="1"/>
            <a:endParaRPr lang="he-IL" altLang="en-US"/>
          </a:p>
          <a:p>
            <a:r>
              <a:rPr lang="he-IL" altLang="en-US"/>
              <a:t>לדוגמה, כדי להגן על משתנה </a:t>
            </a:r>
            <a:r>
              <a:rPr lang="en-US" altLang="en-US"/>
              <a:t>x</a:t>
            </a:r>
            <a:r>
              <a:rPr lang="he-IL" altLang="en-US"/>
              <a:t> הנגיש ממספר חוטים:</a:t>
            </a:r>
          </a:p>
          <a:p>
            <a:endParaRPr lang="en-US" altLang="en-US"/>
          </a:p>
          <a:p>
            <a:endParaRPr lang="en-US" altLang="en-US"/>
          </a:p>
          <a:p>
            <a:pPr lvl="1"/>
            <a:endParaRPr lang="he-IL" altLang="en-US"/>
          </a:p>
          <a:p>
            <a:pPr lvl="1"/>
            <a:endParaRPr lang="he-IL" altLang="en-US"/>
          </a:p>
          <a:p>
            <a:r>
              <a:rPr lang="he-IL" altLang="en-US"/>
              <a:t>בשקפים הבאים נדגים כיצד ניתן לממש מנעול קוראים-כותבים באמצעות משתני תנאי.</a:t>
            </a:r>
          </a:p>
          <a:p>
            <a:pPr lvl="1"/>
            <a:r>
              <a:rPr lang="he-IL" altLang="en-US"/>
              <a:t>בהרצאה ראיתם איך להשתמש </a:t>
            </a:r>
            <a:r>
              <a:rPr lang="he-IL" altLang="en-US" err="1"/>
              <a:t>בסמפור</a:t>
            </a:r>
            <a:r>
              <a:rPr lang="he-IL" altLang="en-US"/>
              <a:t> למטרה זו.</a:t>
            </a:r>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39</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6</a:t>
            </a:r>
            <a:endParaRPr lang="en-US"/>
          </a:p>
        </p:txBody>
      </p:sp>
      <p:graphicFrame>
        <p:nvGraphicFramePr>
          <p:cNvPr id="2" name="Table 1">
            <a:extLst>
              <a:ext uri="{FF2B5EF4-FFF2-40B4-BE49-F238E27FC236}">
                <a16:creationId xmlns:a16="http://schemas.microsoft.com/office/drawing/2014/main" id="{0EB8CDC0-D78E-48FA-9D0B-7B0B691C223C}"/>
              </a:ext>
            </a:extLst>
          </p:cNvPr>
          <p:cNvGraphicFramePr>
            <a:graphicFrameLocks noGrp="1"/>
          </p:cNvGraphicFramePr>
          <p:nvPr>
            <p:extLst>
              <p:ext uri="{D42A27DB-BD31-4B8C-83A1-F6EECF244321}">
                <p14:modId xmlns:p14="http://schemas.microsoft.com/office/powerpoint/2010/main" val="3648232041"/>
              </p:ext>
            </p:extLst>
          </p:nvPr>
        </p:nvGraphicFramePr>
        <p:xfrm>
          <a:off x="1524000" y="3896360"/>
          <a:ext cx="6096000" cy="128524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2997735204"/>
                    </a:ext>
                  </a:extLst>
                </a:gridCol>
                <a:gridCol w="3048000">
                  <a:extLst>
                    <a:ext uri="{9D8B030D-6E8A-4147-A177-3AD203B41FA5}">
                      <a16:colId xmlns:a16="http://schemas.microsoft.com/office/drawing/2014/main" val="2739383942"/>
                    </a:ext>
                  </a:extLst>
                </a:gridCol>
              </a:tblGrid>
              <a:tr h="370840">
                <a:tc>
                  <a:txBody>
                    <a:bodyPr/>
                    <a:lstStyle/>
                    <a:p>
                      <a:pPr algn="ctr"/>
                      <a:r>
                        <a:rPr lang="en-US"/>
                        <a:t>reader thread</a:t>
                      </a:r>
                    </a:p>
                  </a:txBody>
                  <a:tcPr/>
                </a:tc>
                <a:tc>
                  <a:txBody>
                    <a:bodyPr/>
                    <a:lstStyle/>
                    <a:p>
                      <a:pPr algn="ctr"/>
                      <a:r>
                        <a:rPr lang="en-US"/>
                        <a:t>writer thread</a:t>
                      </a:r>
                    </a:p>
                  </a:txBody>
                  <a:tcPr/>
                </a:tc>
                <a:extLst>
                  <a:ext uri="{0D108BD9-81ED-4DB2-BD59-A6C34878D82A}">
                    <a16:rowId xmlns:a16="http://schemas.microsoft.com/office/drawing/2014/main" val="1681232491"/>
                  </a:ext>
                </a:extLst>
              </a:tr>
              <a:tr h="370840">
                <a:tc>
                  <a:txBody>
                    <a:bodyPr/>
                    <a:lstStyle/>
                    <a:p>
                      <a:r>
                        <a:rPr lang="en-US" altLang="en-US" err="1"/>
                        <a:t>read_lock</a:t>
                      </a:r>
                      <a:r>
                        <a:rPr lang="en-US" altLang="en-US"/>
                        <a:t>();</a:t>
                      </a:r>
                    </a:p>
                    <a:p>
                      <a:r>
                        <a:rPr lang="en-US" altLang="en-US"/>
                        <a:t>y = 2*x;</a:t>
                      </a:r>
                    </a:p>
                    <a:p>
                      <a:r>
                        <a:rPr lang="en-US" altLang="en-US" err="1"/>
                        <a:t>read_unlock</a:t>
                      </a:r>
                      <a:r>
                        <a:rPr lang="en-US" altLang="en-US"/>
                        <a:t>();</a:t>
                      </a:r>
                      <a:endParaRPr lang="en-US" altLang="en-US">
                        <a:latin typeface="Courier New" panose="02070309020205020404" pitchFamily="49" charset="0"/>
                        <a:cs typeface="Courier New" panose="02070309020205020404" pitchFamily="49" charset="0"/>
                      </a:endParaRPr>
                    </a:p>
                  </a:txBody>
                  <a:tcPr/>
                </a:tc>
                <a:tc>
                  <a:txBody>
                    <a:bodyPr/>
                    <a:lstStyle/>
                    <a:p>
                      <a:r>
                        <a:rPr lang="en-US" altLang="en-US" err="1"/>
                        <a:t>write_lock</a:t>
                      </a:r>
                      <a:r>
                        <a:rPr lang="en-US" altLang="en-US"/>
                        <a:t>();</a:t>
                      </a:r>
                    </a:p>
                    <a:p>
                      <a:r>
                        <a:rPr lang="en-US" altLang="en-US"/>
                        <a:t>x = 5*x + 1;</a:t>
                      </a:r>
                    </a:p>
                    <a:p>
                      <a:r>
                        <a:rPr lang="en-US" altLang="en-US" err="1"/>
                        <a:t>write_unlock</a:t>
                      </a:r>
                      <a:r>
                        <a:rPr lang="en-US" altLang="en-US"/>
                        <a:t>();</a:t>
                      </a:r>
                      <a:endParaRPr lang="en-US">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87901231"/>
                  </a:ext>
                </a:extLst>
              </a:tr>
            </a:tbl>
          </a:graphicData>
        </a:graphic>
      </p:graphicFrame>
    </p:spTree>
    <p:extLst>
      <p:ext uri="{BB962C8B-B14F-4D97-AF65-F5344CB8AC3E}">
        <p14:creationId xmlns:p14="http://schemas.microsoft.com/office/powerpoint/2010/main" val="167613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925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925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6B63-0357-47B8-AE80-D7F4DE99705E}"/>
              </a:ext>
            </a:extLst>
          </p:cNvPr>
          <p:cNvSpPr>
            <a:spLocks noGrp="1"/>
          </p:cNvSpPr>
          <p:nvPr>
            <p:ph type="title"/>
          </p:nvPr>
        </p:nvSpPr>
        <p:spPr/>
        <p:txBody>
          <a:bodyPr/>
          <a:lstStyle/>
          <a:p>
            <a:r>
              <a:rPr lang="he-IL"/>
              <a:t>תכונות של מנעולים</a:t>
            </a:r>
            <a:endParaRPr lang="en-US"/>
          </a:p>
        </p:txBody>
      </p:sp>
      <p:sp>
        <p:nvSpPr>
          <p:cNvPr id="3" name="Text Placeholder 2">
            <a:extLst>
              <a:ext uri="{FF2B5EF4-FFF2-40B4-BE49-F238E27FC236}">
                <a16:creationId xmlns:a16="http://schemas.microsoft.com/office/drawing/2014/main" id="{9AA23413-8413-4E53-919E-2882B93AD03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9750816-4B5A-41D8-8E2F-78B8FD01FBC5}"/>
              </a:ext>
            </a:extLst>
          </p:cNvPr>
          <p:cNvSpPr>
            <a:spLocks noGrp="1"/>
          </p:cNvSpPr>
          <p:nvPr>
            <p:ph type="sldNum" sz="quarter" idx="12"/>
          </p:nvPr>
        </p:nvSpPr>
        <p:spPr/>
        <p:txBody>
          <a:bodyPr/>
          <a:lstStyle/>
          <a:p>
            <a:fld id="{0CFEC368-1D7A-4F81-ABF6-AE0E36BAF64C}" type="slidenum">
              <a:rPr lang="en-US" smtClean="0"/>
              <a:pPr/>
              <a:t>4</a:t>
            </a:fld>
            <a:endParaRPr lang="en-US"/>
          </a:p>
        </p:txBody>
      </p:sp>
      <p:sp>
        <p:nvSpPr>
          <p:cNvPr id="6" name="Footer Placeholder 5">
            <a:extLst>
              <a:ext uri="{FF2B5EF4-FFF2-40B4-BE49-F238E27FC236}">
                <a16:creationId xmlns:a16="http://schemas.microsoft.com/office/drawing/2014/main" id="{5E7AD2F6-37A6-4856-9ECA-6B480B80E99F}"/>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1602362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40</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he-IL" sz="7200">
                <a:solidFill>
                  <a:schemeClr val="tx1"/>
                </a:solidFill>
                <a:latin typeface="Walter Turncoat"/>
                <a:cs typeface="Courier New" panose="02070309020205020404" pitchFamily="49" charset="0"/>
              </a:rPr>
              <a:t>2</a:t>
            </a:r>
            <a:endParaRPr lang="en-US" sz="7200">
              <a:solidFill>
                <a:schemeClr val="tx1"/>
              </a:solidFill>
              <a:latin typeface="Walter Turncoat"/>
              <a:cs typeface="Courier New" panose="02070309020205020404" pitchFamily="49" charset="0"/>
            </a:endParaRP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3119162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a:bodyPr>
          <a:lstStyle/>
          <a:p>
            <a:r>
              <a:rPr lang="he-IL" altLang="en-US"/>
              <a:t>ממשו מנעול קוראים-כותבים בעזרת משתני תנאי ומנעולי </a:t>
            </a:r>
            <a:r>
              <a:rPr lang="en-US" altLang="en-US"/>
              <a:t>mutex</a:t>
            </a:r>
            <a:r>
              <a:rPr lang="he-IL" altLang="en-US"/>
              <a:t> </a:t>
            </a:r>
            <a:r>
              <a:rPr lang="he-IL" altLang="en-US" b="1"/>
              <a:t>בלבד</a:t>
            </a:r>
            <a:r>
              <a:rPr lang="he-IL" altLang="en-US"/>
              <a:t> (בשונה מהמימוש שראיתם בהרצאה באמצעות סמפורים).</a:t>
            </a:r>
            <a:endParaRPr lang="en-US" altLang="en-US"/>
          </a:p>
          <a:p>
            <a:pPr lvl="1"/>
            <a:endParaRPr lang="he-IL" altLang="en-US"/>
          </a:p>
          <a:p>
            <a:r>
              <a:rPr lang="he-IL" altLang="en-US"/>
              <a:t>יש לממש את 5 הפונקציות הבאות:</a:t>
            </a:r>
            <a:r>
              <a:rPr lang="en-US" altLang="en-US"/>
              <a:t> </a:t>
            </a:r>
            <a:endParaRPr lang="he-IL" altLang="en-US"/>
          </a:p>
          <a:p>
            <a:pPr marL="457200" indent="-457200">
              <a:buFont typeface="+mj-lt"/>
              <a:buAutoNum type="arabicPeriod"/>
            </a:pPr>
            <a:r>
              <a:rPr lang="en-US" altLang="en-US" err="1"/>
              <a:t>reader_lock</a:t>
            </a:r>
            <a:r>
              <a:rPr lang="en-US" altLang="en-US"/>
              <a:t>()</a:t>
            </a:r>
          </a:p>
          <a:p>
            <a:pPr marL="457200" indent="-457200">
              <a:buFont typeface="+mj-lt"/>
              <a:buAutoNum type="arabicPeriod"/>
            </a:pPr>
            <a:r>
              <a:rPr lang="en-US" altLang="en-US" err="1"/>
              <a:t>reader_unlock</a:t>
            </a:r>
            <a:r>
              <a:rPr lang="en-US" altLang="en-US"/>
              <a:t>()</a:t>
            </a:r>
          </a:p>
          <a:p>
            <a:pPr marL="457200" indent="-457200">
              <a:buFont typeface="+mj-lt"/>
              <a:buAutoNum type="arabicPeriod"/>
            </a:pPr>
            <a:r>
              <a:rPr lang="en-US" altLang="en-US" err="1"/>
              <a:t>writer_lock</a:t>
            </a:r>
            <a:r>
              <a:rPr lang="en-US" altLang="en-US"/>
              <a:t>()</a:t>
            </a:r>
          </a:p>
          <a:p>
            <a:pPr marL="457200" indent="-457200">
              <a:buFont typeface="+mj-lt"/>
              <a:buAutoNum type="arabicPeriod"/>
            </a:pPr>
            <a:r>
              <a:rPr lang="en-US" altLang="en-US" err="1"/>
              <a:t>writer_unlock</a:t>
            </a:r>
            <a:r>
              <a:rPr lang="en-US" altLang="en-US"/>
              <a:t>()</a:t>
            </a:r>
          </a:p>
          <a:p>
            <a:pPr marL="457200" indent="-457200">
              <a:buFont typeface="+mj-lt"/>
              <a:buAutoNum type="arabicPeriod"/>
            </a:pPr>
            <a:r>
              <a:rPr lang="en-US" altLang="en-US" err="1"/>
              <a:t>readers_writers_init</a:t>
            </a:r>
            <a:r>
              <a:rPr lang="en-US" altLang="en-US"/>
              <a:t>()</a:t>
            </a:r>
          </a:p>
          <a:p>
            <a:pPr marL="457200" indent="-457200">
              <a:buFont typeface="+mj-lt"/>
              <a:buAutoNum type="arabicPeriod"/>
            </a:pPr>
            <a:endParaRPr lang="he-IL" altLang="en-US"/>
          </a:p>
          <a:p>
            <a:endParaRPr lang="he-IL" altLang="en-US"/>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41</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3108622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42</a:t>
            </a:fld>
            <a:endParaRPr lang="en-US"/>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6</a:t>
            </a:r>
            <a:endParaRPr lang="en-US"/>
          </a:p>
        </p:txBody>
      </p:sp>
      <p:sp>
        <p:nvSpPr>
          <p:cNvPr id="10"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2415498"/>
            <a:ext cx="2612571" cy="783193"/>
          </a:xfrm>
          <a:prstGeom prst="wedgeRoundRectCallout">
            <a:avLst>
              <a:gd name="adj1" fmla="val -56397"/>
              <a:gd name="adj2" fmla="val -122045"/>
              <a:gd name="adj3" fmla="val 16667"/>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מה ערכו המקסימלי של</a:t>
            </a:r>
          </a:p>
          <a:p>
            <a:pPr algn="r" rtl="1"/>
            <a:r>
              <a:rPr lang="he-IL" altLang="en-US" sz="2000">
                <a:solidFill>
                  <a:schemeClr val="tx1"/>
                </a:solidFill>
              </a:rPr>
              <a:t> </a:t>
            </a:r>
            <a:r>
              <a:rPr lang="en-US" altLang="en-US" sz="2000" err="1">
                <a:solidFill>
                  <a:schemeClr val="tx1"/>
                </a:solidFill>
              </a:rPr>
              <a:t>writers_inside</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4684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ltLang="en-US"/>
              <a:t>מימוש מנעול קוראים-כותבים (2)</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indent="0">
              <a:lnSpc>
                <a:spcPct val="107000"/>
              </a:lnSpc>
              <a:spcBef>
                <a:spcPts val="0"/>
              </a:spcBef>
              <a:spcAft>
                <a:spcPts val="80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43</a:t>
            </a:fld>
            <a:endParaRPr lang="en-US"/>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6</a:t>
            </a:r>
            <a:endParaRPr lang="en-US"/>
          </a:p>
        </p:txBody>
      </p:sp>
      <p:sp>
        <p:nvSpPr>
          <p:cNvPr id="6"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1524000"/>
            <a:ext cx="2612571" cy="707886"/>
          </a:xfrm>
          <a:prstGeom prst="wedgeRectCallout">
            <a:avLst>
              <a:gd name="adj1" fmla="val -93499"/>
              <a:gd name="adj2" fmla="val 66476"/>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למה משתמשים בלולאת </a:t>
            </a:r>
            <a:r>
              <a:rPr lang="en-US" altLang="en-US" sz="2000">
                <a:solidFill>
                  <a:schemeClr val="tx1"/>
                </a:solidFill>
              </a:rPr>
              <a:t>while</a:t>
            </a:r>
            <a:r>
              <a:rPr lang="he-IL" altLang="en-US" sz="2000">
                <a:solidFill>
                  <a:schemeClr val="tx1"/>
                </a:solidFill>
              </a:rPr>
              <a:t> ולא תנאי </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26230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23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23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23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23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23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23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232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232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232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232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232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232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232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23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ltLang="en-US"/>
              <a:t>מימוש מנעול קוראים-כותבים (3)</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b="1">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313348" name="Text Box 4">
            <a:extLst>
              <a:ext uri="{FF2B5EF4-FFF2-40B4-BE49-F238E27FC236}">
                <a16:creationId xmlns:a16="http://schemas.microsoft.com/office/drawing/2014/main" id="{84A580D8-D912-49F0-B394-2FE15800DFA9}"/>
              </a:ext>
            </a:extLst>
          </p:cNvPr>
          <p:cNvSpPr txBox="1">
            <a:spLocks noChangeArrowheads="1"/>
          </p:cNvSpPr>
          <p:nvPr/>
        </p:nvSpPr>
        <p:spPr bwMode="auto">
          <a:xfrm>
            <a:off x="5703208" y="4101278"/>
            <a:ext cx="2103120" cy="400110"/>
          </a:xfrm>
          <a:prstGeom prst="wedgeRectCallout">
            <a:avLst>
              <a:gd name="adj1" fmla="val -86521"/>
              <a:gd name="adj2" fmla="val 129461"/>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האם יש צורך ב-</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6</a:t>
            </a:r>
            <a:endParaRPr lang="en-US"/>
          </a:p>
        </p:txBody>
      </p:sp>
      <p:sp>
        <p:nvSpPr>
          <p:cNvPr id="8"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5170714" y="5769114"/>
            <a:ext cx="3516086" cy="707886"/>
          </a:xfrm>
          <a:prstGeom prst="wedgeRectCallout">
            <a:avLst>
              <a:gd name="adj1" fmla="val -43400"/>
              <a:gd name="adj2" fmla="val -75324"/>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sz="2000"/>
              <a:t>למה לא להשתמש ב-</a:t>
            </a:r>
            <a:r>
              <a:rPr lang="en-US" sz="2000"/>
              <a:t>broadcast</a:t>
            </a:r>
            <a:r>
              <a:rPr lang="he-IL" sz="2000"/>
              <a:t> כדי להעיר את כל הכותבים?</a:t>
            </a:r>
          </a:p>
        </p:txBody>
      </p:sp>
    </p:spTree>
    <p:extLst>
      <p:ext uri="{BB962C8B-B14F-4D97-AF65-F5344CB8AC3E}">
        <p14:creationId xmlns:p14="http://schemas.microsoft.com/office/powerpoint/2010/main" val="480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3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33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33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334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334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34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334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34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334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334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334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33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8E63-2C0C-423B-8DF8-0571E3872FF9}"/>
              </a:ext>
            </a:extLst>
          </p:cNvPr>
          <p:cNvSpPr>
            <a:spLocks noGrp="1"/>
          </p:cNvSpPr>
          <p:nvPr>
            <p:ph type="title"/>
          </p:nvPr>
        </p:nvSpPr>
        <p:spPr/>
        <p:txBody>
          <a:bodyPr/>
          <a:lstStyle/>
          <a:p>
            <a:r>
              <a:rPr lang="he-IL" altLang="en-US"/>
              <a:t>חסרונות של המימוש</a:t>
            </a:r>
            <a:endParaRPr lang="en-US"/>
          </a:p>
        </p:txBody>
      </p:sp>
      <p:sp>
        <p:nvSpPr>
          <p:cNvPr id="3" name="Content Placeholder 2">
            <a:extLst>
              <a:ext uri="{FF2B5EF4-FFF2-40B4-BE49-F238E27FC236}">
                <a16:creationId xmlns:a16="http://schemas.microsoft.com/office/drawing/2014/main" id="{274E8EA1-6C13-4E27-B21E-E50BECFE6316}"/>
              </a:ext>
            </a:extLst>
          </p:cNvPr>
          <p:cNvSpPr>
            <a:spLocks noGrp="1"/>
          </p:cNvSpPr>
          <p:nvPr>
            <p:ph idx="1"/>
          </p:nvPr>
        </p:nvSpPr>
        <p:spPr/>
        <p:txBody>
          <a:bodyPr/>
          <a:lstStyle/>
          <a:p>
            <a:r>
              <a:rPr lang="he-IL" b="1" u="sng"/>
              <a:t>הרעבת כותבים וחוסר הוגנות:</a:t>
            </a:r>
            <a:r>
              <a:rPr lang="he-IL"/>
              <a:t> כל עוד המנעול אצל הקוראים, קורא חדש שמגיע יצליח להיכנס ויעקוף כותבים שהגיעו לפניו. </a:t>
            </a:r>
          </a:p>
          <a:p>
            <a:pPr lvl="1"/>
            <a:endParaRPr lang="he-IL"/>
          </a:p>
          <a:p>
            <a:r>
              <a:rPr lang="he-IL" b="1" u="sng"/>
              <a:t>חוסר סדר</a:t>
            </a:r>
            <a:r>
              <a:rPr lang="he-IL"/>
              <a:t>: לא ניתן לדעת האם הקוראים או הכותב יכנסו לקטע הקריטי.</a:t>
            </a:r>
          </a:p>
          <a:p>
            <a:pPr lvl="1"/>
            <a:r>
              <a:rPr lang="he-IL"/>
              <a:t>תלוי מי יצליח לתפוס ראשון את המנעול </a:t>
            </a: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he-IL"/>
              <a:t> שמשתחרר בסיום </a:t>
            </a:r>
            <a:r>
              <a:rPr lang="en-US"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a:t>()</a:t>
            </a:r>
            <a:r>
              <a:rPr lang="he-IL"/>
              <a:t>.</a:t>
            </a:r>
          </a:p>
          <a:p>
            <a:endParaRPr lang="he-IL"/>
          </a:p>
          <a:p>
            <a:r>
              <a:rPr lang="he-IL"/>
              <a:t>האם ואיך אפשר לפתור בעיות אלו?</a:t>
            </a:r>
          </a:p>
          <a:p>
            <a:r>
              <a:rPr lang="en-US" sz="2000">
                <a:hlinkClick r:id="rId2"/>
              </a:rPr>
              <a:t>https://en.wikipedia.org/wiki/Readers%E2%80%93writers_problem</a:t>
            </a:r>
            <a:r>
              <a:rPr lang="en-US" sz="2000"/>
              <a:t>	</a:t>
            </a:r>
          </a:p>
        </p:txBody>
      </p:sp>
      <p:sp>
        <p:nvSpPr>
          <p:cNvPr id="5" name="Slide Number Placeholder 4">
            <a:extLst>
              <a:ext uri="{FF2B5EF4-FFF2-40B4-BE49-F238E27FC236}">
                <a16:creationId xmlns:a16="http://schemas.microsoft.com/office/drawing/2014/main" id="{A6CB68BF-06D4-4348-9801-D0A2501B2B01}"/>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6" name="Footer Placeholder 5">
            <a:extLst>
              <a:ext uri="{FF2B5EF4-FFF2-40B4-BE49-F238E27FC236}">
                <a16:creationId xmlns:a16="http://schemas.microsoft.com/office/drawing/2014/main" id="{91117DFD-F396-4EAC-B5F3-C151D40F7F99}"/>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396315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46</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he-IL" sz="7200">
                <a:solidFill>
                  <a:schemeClr val="tx1"/>
                </a:solidFill>
                <a:latin typeface="Walter Turncoat"/>
                <a:cs typeface="Courier New" panose="02070309020205020404" pitchFamily="49" charset="0"/>
              </a:rPr>
              <a:t>3</a:t>
            </a:r>
            <a:endParaRPr lang="en-US" sz="7200">
              <a:solidFill>
                <a:schemeClr val="tx1"/>
              </a:solidFill>
              <a:latin typeface="Walter Turncoat"/>
              <a:cs typeface="Courier New" panose="02070309020205020404" pitchFamily="49" charset="0"/>
            </a:endParaRP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94582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D1F8-4CD0-4711-983B-507785CB1C44}"/>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187F45B-8E92-4CA3-8D24-C61C2409CBAE}"/>
              </a:ext>
            </a:extLst>
          </p:cNvPr>
          <p:cNvSpPr>
            <a:spLocks noGrp="1"/>
          </p:cNvSpPr>
          <p:nvPr>
            <p:ph idx="1"/>
          </p:nvPr>
        </p:nvSpPr>
        <p:spPr/>
        <p:txBody>
          <a:bodyPr>
            <a:normAutofit fontScale="92500" lnSpcReduction="10000"/>
          </a:bodyPr>
          <a:lstStyle/>
          <a:p>
            <a:r>
              <a:rPr lang="he-IL"/>
              <a:t>נרצה לממש מנעול קוראים/כותבים </a:t>
            </a:r>
            <a:r>
              <a:rPr lang="he-IL" b="1"/>
              <a:t>עם עדיפות לכותבים.</a:t>
            </a:r>
          </a:p>
          <a:p>
            <a:pPr lvl="1"/>
            <a:r>
              <a:rPr lang="he-IL"/>
              <a:t>בעדיפות לכותבים הכוונה שאם יש גם קוראים וגם כותבים המחכים להיכנס לקטע הקריטי, הכותבים מקבלים עדיפות – יכנסו </a:t>
            </a:r>
            <a:r>
              <a:rPr lang="he-IL" b="1" u="sng"/>
              <a:t>תמיד</a:t>
            </a:r>
            <a:r>
              <a:rPr lang="he-IL"/>
              <a:t> לפני הקוראים.</a:t>
            </a:r>
          </a:p>
          <a:p>
            <a:endParaRPr lang="en-US"/>
          </a:p>
          <a:p>
            <a:r>
              <a:rPr lang="he-IL" u="sng"/>
              <a:t>סעיף א:</a:t>
            </a:r>
            <a:r>
              <a:rPr lang="he-IL"/>
              <a:t> סמנו בעיגול את כל הדרישות מפתרון הבעיה החדשה.</a:t>
            </a:r>
            <a:r>
              <a:rPr lang="en-US"/>
              <a:t/>
            </a:r>
            <a:br>
              <a:rPr lang="en-US"/>
            </a:br>
            <a:endParaRPr lang="he-IL"/>
          </a:p>
          <a:p>
            <a:endParaRPr lang="en-US"/>
          </a:p>
          <a:p>
            <a:pPr marL="274320" lvl="1" indent="0">
              <a:buNone/>
            </a:pPr>
            <a:r>
              <a:rPr lang="he-IL"/>
              <a:t>יכול להיות לכל היותר קורא אחד בקטע קריטי.</a:t>
            </a:r>
            <a:endParaRPr lang="en-US"/>
          </a:p>
          <a:p>
            <a:pPr marL="274320" lvl="1" indent="0">
              <a:buNone/>
            </a:pPr>
            <a:r>
              <a:rPr lang="he-IL"/>
              <a:t>יכול להיות לכל היותר כותב אחד בקטע קריטי.</a:t>
            </a:r>
            <a:endParaRPr lang="en-US"/>
          </a:p>
          <a:p>
            <a:pPr marL="274320" lvl="1" indent="0">
              <a:buNone/>
            </a:pPr>
            <a:r>
              <a:rPr lang="he-IL"/>
              <a:t>אסור לכותבים וקוראים להיות בקטע קריטי בו זמנית.</a:t>
            </a:r>
            <a:endParaRPr lang="en-US"/>
          </a:p>
          <a:p>
            <a:pPr marL="274320" lvl="1" indent="0">
              <a:buNone/>
            </a:pPr>
            <a:r>
              <a:rPr lang="he-IL"/>
              <a:t>אסור להרעיב קוראים שמנסים להיכנס לקטע קריטי.</a:t>
            </a:r>
            <a:endParaRPr lang="en-US"/>
          </a:p>
          <a:p>
            <a:pPr marL="274320" lvl="1" indent="0">
              <a:buNone/>
            </a:pPr>
            <a:r>
              <a:rPr lang="he-IL"/>
              <a:t>אסור להרעיב כותבים שמנסים להיכנס לקטע קריטי.</a:t>
            </a:r>
            <a:endParaRPr lang="en-US"/>
          </a:p>
          <a:p>
            <a:pPr marL="274320" lvl="1" indent="0">
              <a:buNone/>
            </a:pPr>
            <a:r>
              <a:rPr lang="he-IL"/>
              <a:t>יתכן מצב שקורא שהגיע אחרי כותב ייכנס לקטע הקריטי לפניו.</a:t>
            </a:r>
            <a:endParaRPr lang="en-US"/>
          </a:p>
          <a:p>
            <a:pPr marL="274320" lvl="1" indent="0">
              <a:buNone/>
            </a:pPr>
            <a:r>
              <a:rPr lang="he-IL"/>
              <a:t>יתכן מצב שכותב שהגיע אחרי קורא ייכנס לקטע הקריטי לפניו.</a:t>
            </a:r>
            <a:endParaRPr lang="en-US"/>
          </a:p>
        </p:txBody>
      </p:sp>
      <p:sp>
        <p:nvSpPr>
          <p:cNvPr id="5" name="Slide Number Placeholder 4">
            <a:extLst>
              <a:ext uri="{FF2B5EF4-FFF2-40B4-BE49-F238E27FC236}">
                <a16:creationId xmlns:a16="http://schemas.microsoft.com/office/drawing/2014/main" id="{518CB397-E640-4994-BE9E-AEC36B953960}"/>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6" name="Footer Placeholder 5">
            <a:extLst>
              <a:ext uri="{FF2B5EF4-FFF2-40B4-BE49-F238E27FC236}">
                <a16:creationId xmlns:a16="http://schemas.microsoft.com/office/drawing/2014/main" id="{62AA564A-A363-4F31-BDE4-3D0931E6F0B2}"/>
              </a:ext>
            </a:extLst>
          </p:cNvPr>
          <p:cNvSpPr>
            <a:spLocks noGrp="1"/>
          </p:cNvSpPr>
          <p:nvPr>
            <p:ph type="ftr" sz="quarter" idx="11"/>
          </p:nvPr>
        </p:nvSpPr>
        <p:spPr/>
        <p:txBody>
          <a:bodyPr/>
          <a:lstStyle/>
          <a:p>
            <a:pPr algn="r"/>
            <a:r>
              <a:rPr lang="he-IL"/>
              <a:t>מערכות הפעלה - תרגול 6</a:t>
            </a:r>
            <a:endParaRPr lang="en-US"/>
          </a:p>
        </p:txBody>
      </p:sp>
      <p:sp>
        <p:nvSpPr>
          <p:cNvPr id="7" name="TextBox 6">
            <a:extLst>
              <a:ext uri="{FF2B5EF4-FFF2-40B4-BE49-F238E27FC236}">
                <a16:creationId xmlns:a16="http://schemas.microsoft.com/office/drawing/2014/main" id="{109C979E-CFB4-4831-9EE1-970A66C92A1A}"/>
              </a:ext>
            </a:extLst>
          </p:cNvPr>
          <p:cNvSpPr txBox="1"/>
          <p:nvPr/>
        </p:nvSpPr>
        <p:spPr>
          <a:xfrm>
            <a:off x="8157410" y="3899647"/>
            <a:ext cx="529390" cy="2369880"/>
          </a:xfrm>
          <a:prstGeom prst="rect">
            <a:avLst/>
          </a:prstGeom>
          <a:noFill/>
        </p:spPr>
        <p:txBody>
          <a:bodyPr wrap="square" rtlCol="0">
            <a:spAutoFit/>
          </a:bodyPr>
          <a:lstStyle/>
          <a:p>
            <a:pPr algn="r" rtl="1">
              <a:spcBef>
                <a:spcPts val="300"/>
              </a:spcBef>
            </a:pPr>
            <a:r>
              <a:rPr lang="en-US" sz="1900" b="1">
                <a:solidFill>
                  <a:srgbClr val="FF0000"/>
                </a:solidFill>
              </a:rPr>
              <a:t>X</a:t>
            </a:r>
          </a:p>
          <a:p>
            <a:pPr algn="r" rtl="1">
              <a:spcBef>
                <a:spcPts val="300"/>
              </a:spcBef>
            </a:pPr>
            <a:r>
              <a:rPr lang="en-US" sz="1900" b="1">
                <a:solidFill>
                  <a:srgbClr val="006600"/>
                </a:solidFill>
              </a:rPr>
              <a:t>V</a:t>
            </a:r>
          </a:p>
          <a:p>
            <a:pPr algn="r" rtl="1">
              <a:spcBef>
                <a:spcPts val="300"/>
              </a:spcBef>
            </a:pPr>
            <a:r>
              <a:rPr lang="en-US" sz="1900" b="1">
                <a:solidFill>
                  <a:srgbClr val="006600"/>
                </a:solidFill>
              </a:rPr>
              <a:t>V</a:t>
            </a:r>
          </a:p>
          <a:p>
            <a:pPr algn="r" rtl="1">
              <a:spcBef>
                <a:spcPts val="300"/>
              </a:spcBef>
            </a:pPr>
            <a:r>
              <a:rPr lang="en-US" sz="1900" b="1">
                <a:solidFill>
                  <a:srgbClr val="FF0000"/>
                </a:solidFill>
              </a:rPr>
              <a:t>X</a:t>
            </a:r>
          </a:p>
          <a:p>
            <a:pPr algn="r" rtl="1">
              <a:spcBef>
                <a:spcPts val="300"/>
              </a:spcBef>
            </a:pPr>
            <a:r>
              <a:rPr lang="en-US" sz="1900" b="1">
                <a:solidFill>
                  <a:srgbClr val="006600"/>
                </a:solidFill>
              </a:rPr>
              <a:t>V</a:t>
            </a:r>
          </a:p>
          <a:p>
            <a:pPr algn="r" rtl="1">
              <a:spcBef>
                <a:spcPts val="300"/>
              </a:spcBef>
            </a:pPr>
            <a:r>
              <a:rPr lang="en-US" sz="1900" b="1">
                <a:solidFill>
                  <a:srgbClr val="FF0000"/>
                </a:solidFill>
              </a:rPr>
              <a:t>X</a:t>
            </a:r>
          </a:p>
          <a:p>
            <a:pPr algn="r" rtl="1">
              <a:spcBef>
                <a:spcPts val="300"/>
              </a:spcBef>
            </a:pPr>
            <a:r>
              <a:rPr lang="en-US" sz="1900" b="1">
                <a:solidFill>
                  <a:srgbClr val="006600"/>
                </a:solidFill>
              </a:rPr>
              <a:t>V</a:t>
            </a:r>
          </a:p>
        </p:txBody>
      </p:sp>
    </p:spTree>
    <p:extLst>
      <p:ext uri="{BB962C8B-B14F-4D97-AF65-F5344CB8AC3E}">
        <p14:creationId xmlns:p14="http://schemas.microsoft.com/office/powerpoint/2010/main" val="38875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r>
              <a:rPr lang="he-IL" u="sng"/>
              <a:t>סעיף ב:</a:t>
            </a:r>
            <a:r>
              <a:rPr lang="he-IL"/>
              <a:t> להלן הצעה לפתרון בעיית קוראים/כותבים עם עדיפות לכותבים, המשתמשת בסמפורים.</a:t>
            </a:r>
          </a:p>
          <a:p>
            <a:endParaRPr lang="he-IL"/>
          </a:p>
          <a:p>
            <a:r>
              <a:rPr lang="he-IL"/>
              <a:t>תארו 3 בעיות שונות של נכונות ו/או יעילות שיש בפתרון הנ"ל. הניחו כי הסמפור הינו הוגן.</a:t>
            </a:r>
          </a:p>
          <a:p>
            <a:endParaRPr lang="en-US"/>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3016547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pPr marL="514350" lvl="0" indent="-514350">
              <a:buClr>
                <a:srgbClr val="4F81BD"/>
              </a:buClr>
              <a:buFont typeface="+mj-lt"/>
              <a:buAutoNum type="arabicPeriod"/>
            </a:pPr>
            <a:r>
              <a:rPr lang="he-IL" sz="2400" b="1">
                <a:solidFill>
                  <a:prstClr val="black"/>
                </a:solidFill>
              </a:rPr>
              <a:t>בעיית נכונות: </a:t>
            </a:r>
            <a:r>
              <a:rPr lang="he-IL" sz="2400">
                <a:solidFill>
                  <a:prstClr val="black"/>
                </a:solidFill>
              </a:rPr>
              <a:t>הפתרון לא מאפשר ליותר מקורא אחד להיכנס לקטע קריטי (בעיית נכונות).</a:t>
            </a:r>
            <a:endParaRPr lang="en-US" sz="2400">
              <a:solidFill>
                <a:prstClr val="black"/>
              </a:solidFill>
            </a:endParaRPr>
          </a:p>
          <a:p>
            <a:pPr marL="514350" lvl="0" indent="-514350">
              <a:buClr>
                <a:srgbClr val="4F81BD"/>
              </a:buClr>
              <a:buFont typeface="+mj-lt"/>
              <a:buAutoNum type="arabicPeriod"/>
            </a:pPr>
            <a:r>
              <a:rPr lang="he-IL" sz="2400" b="1">
                <a:solidFill>
                  <a:prstClr val="black"/>
                </a:solidFill>
              </a:rPr>
              <a:t>בעיית נכונות:</a:t>
            </a:r>
            <a:r>
              <a:rPr lang="he-IL" sz="2400">
                <a:solidFill>
                  <a:prstClr val="black"/>
                </a:solidFill>
              </a:rPr>
              <a:t> אם יש גם קוראים וגם כותבים, הכותבים לא בהכרח יקבלו עדיפות ועלולים להיות מורעבים בניגוד לדרישה.</a:t>
            </a:r>
            <a:endParaRPr lang="en-US" sz="2400">
              <a:solidFill>
                <a:prstClr val="black"/>
              </a:solidFill>
            </a:endParaRPr>
          </a:p>
          <a:p>
            <a:pPr marL="514350" lvl="0" indent="-514350">
              <a:buClr>
                <a:srgbClr val="4F81BD"/>
              </a:buClr>
              <a:buFont typeface="+mj-lt"/>
              <a:buAutoNum type="arabicPeriod"/>
            </a:pPr>
            <a:r>
              <a:rPr lang="he-IL" sz="2400" b="1">
                <a:solidFill>
                  <a:prstClr val="black"/>
                </a:solidFill>
              </a:rPr>
              <a:t>בעיית יעילות: </a:t>
            </a:r>
            <a:r>
              <a:rPr lang="he-IL" sz="2400">
                <a:solidFill>
                  <a:prstClr val="black"/>
                </a:solidFill>
              </a:rPr>
              <a:t>קוראים מבצעים </a:t>
            </a:r>
            <a:r>
              <a:rPr lang="en-US" sz="2400">
                <a:solidFill>
                  <a:prstClr val="black"/>
                </a:solidFill>
              </a:rPr>
              <a:t>busy wait</a:t>
            </a:r>
            <a:r>
              <a:rPr lang="he-IL" sz="2400">
                <a:solidFill>
                  <a:prstClr val="black"/>
                </a:solidFill>
              </a:rPr>
              <a:t>.</a:t>
            </a:r>
            <a:endParaRPr lang="he-IL" sz="2400"/>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201907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המחשה לרצף ביצוע אפשרי</a:t>
            </a:r>
            <a:r>
              <a:rPr lang="en-US"/>
              <a:t> </a:t>
            </a:r>
            <a:r>
              <a:rPr lang="he-IL"/>
              <a:t> - ללא מנעול</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a:t>
            </a:fld>
            <a:endParaRPr lang="en-US"/>
          </a:p>
        </p:txBody>
      </p:sp>
      <p:cxnSp>
        <p:nvCxnSpPr>
          <p:cNvPr id="7" name="Straight Connector 6"/>
          <p:cNvCxnSpPr/>
          <p:nvPr/>
        </p:nvCxnSpPr>
        <p:spPr>
          <a:xfrm>
            <a:off x="1631328" y="3289853"/>
            <a:ext cx="3389244" cy="0"/>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1734378" y="5668617"/>
            <a:ext cx="3389244" cy="0"/>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Oval 16"/>
          <p:cNvSpPr/>
          <p:nvPr/>
        </p:nvSpPr>
        <p:spPr>
          <a:xfrm>
            <a:off x="2461246" y="2068995"/>
            <a:ext cx="765313" cy="6990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T1</a:t>
            </a:r>
          </a:p>
        </p:txBody>
      </p:sp>
      <p:graphicFrame>
        <p:nvGraphicFramePr>
          <p:cNvPr id="18" name="Object 17"/>
          <p:cNvGraphicFramePr>
            <a:graphicFrameLocks noChangeAspect="1"/>
          </p:cNvGraphicFramePr>
          <p:nvPr>
            <p:extLst>
              <p:ext uri="{D42A27DB-BD31-4B8C-83A1-F6EECF244321}">
                <p14:modId xmlns:p14="http://schemas.microsoft.com/office/powerpoint/2010/main" val="1178902990"/>
              </p:ext>
            </p:extLst>
          </p:nvPr>
        </p:nvGraphicFramePr>
        <p:xfrm>
          <a:off x="2131356" y="4220026"/>
          <a:ext cx="2389188" cy="514350"/>
        </p:xfrm>
        <a:graphic>
          <a:graphicData uri="http://schemas.openxmlformats.org/presentationml/2006/ole">
            <mc:AlternateContent xmlns:mc="http://schemas.openxmlformats.org/markup-compatibility/2006">
              <mc:Choice xmlns:v="urn:schemas-microsoft-com:vml" Requires="v">
                <p:oleObj spid="_x0000_s1027" name="Equation" r:id="rId3" imgW="825480" imgH="177480" progId="Equation.DSMT4">
                  <p:embed/>
                </p:oleObj>
              </mc:Choice>
              <mc:Fallback>
                <p:oleObj name="Equation" r:id="rId3" imgW="825480" imgH="177480" progId="Equation.DSMT4">
                  <p:embed/>
                  <p:pic>
                    <p:nvPicPr>
                      <p:cNvPr id="18" name="Object 17"/>
                      <p:cNvPicPr>
                        <a:picLocks noChangeAspect="1" noChangeArrowheads="1"/>
                      </p:cNvPicPr>
                      <p:nvPr/>
                    </p:nvPicPr>
                    <p:blipFill>
                      <a:blip r:embed="rId4"/>
                      <a:srcRect/>
                      <a:stretch>
                        <a:fillRect/>
                      </a:stretch>
                    </p:blipFill>
                    <p:spPr bwMode="auto">
                      <a:xfrm>
                        <a:off x="2131356" y="4220026"/>
                        <a:ext cx="2389188" cy="514350"/>
                      </a:xfrm>
                      <a:prstGeom prst="rect">
                        <a:avLst/>
                      </a:prstGeom>
                      <a:noFill/>
                    </p:spPr>
                  </p:pic>
                </p:oleObj>
              </mc:Fallback>
            </mc:AlternateContent>
          </a:graphicData>
        </a:graphic>
      </p:graphicFrame>
      <p:sp>
        <p:nvSpPr>
          <p:cNvPr id="19" name="Oval 18"/>
          <p:cNvSpPr/>
          <p:nvPr/>
        </p:nvSpPr>
        <p:spPr>
          <a:xfrm>
            <a:off x="3325950" y="2068994"/>
            <a:ext cx="765313" cy="69905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T2</a:t>
            </a:r>
          </a:p>
        </p:txBody>
      </p:sp>
      <p:sp>
        <p:nvSpPr>
          <p:cNvPr id="20" name="Oval 19"/>
          <p:cNvSpPr/>
          <p:nvPr/>
        </p:nvSpPr>
        <p:spPr>
          <a:xfrm>
            <a:off x="4190654" y="2095501"/>
            <a:ext cx="765313" cy="69905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T3</a:t>
            </a:r>
          </a:p>
        </p:txBody>
      </p:sp>
    </p:spTree>
    <p:extLst>
      <p:ext uri="{BB962C8B-B14F-4D97-AF65-F5344CB8AC3E}">
        <p14:creationId xmlns:p14="http://schemas.microsoft.com/office/powerpoint/2010/main" val="42857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 calcmode="lin" valueType="num">
                                      <p:cBhvr>
                                        <p:cTn id="9" dur="250" fill="hold"/>
                                        <p:tgtEl>
                                          <p:spTgt spid="17"/>
                                        </p:tgtEl>
                                        <p:attrNameLst>
                                          <p:attrName>style.rotation</p:attrName>
                                        </p:attrNameLst>
                                      </p:cBhvr>
                                      <p:tavLst>
                                        <p:tav tm="0">
                                          <p:val>
                                            <p:fltVal val="90"/>
                                          </p:val>
                                        </p:tav>
                                        <p:tav tm="100000">
                                          <p:val>
                                            <p:fltVal val="0"/>
                                          </p:val>
                                        </p:tav>
                                      </p:tavLst>
                                    </p:anim>
                                    <p:animEffect transition="in" filter="fade">
                                      <p:cBhvr>
                                        <p:cTn id="10" dur="250"/>
                                        <p:tgtEl>
                                          <p:spTgt spid="17"/>
                                        </p:tgtEl>
                                      </p:cBhvr>
                                    </p:animEffect>
                                  </p:childTnLst>
                                </p:cTn>
                              </p:par>
                            </p:childTnLst>
                          </p:cTn>
                        </p:par>
                        <p:par>
                          <p:cTn id="11" fill="hold">
                            <p:stCondLst>
                              <p:cond delay="250"/>
                            </p:stCondLst>
                            <p:childTnLst>
                              <p:par>
                                <p:cTn id="12" presetID="42" presetClass="path" presetSubtype="0" accel="50000" decel="50000" fill="hold" grpId="0" nodeType="afterEffect">
                                  <p:stCondLst>
                                    <p:cond delay="0"/>
                                  </p:stCondLst>
                                  <p:childTnLst>
                                    <p:animMotion origin="layout" path="M 2.5E-6 3.7037E-6 L 2.5E-6 0.60301 " pathEditMode="relative" rAng="0" ptsTypes="AA">
                                      <p:cBhvr>
                                        <p:cTn id="13" dur="3000" fill="hold"/>
                                        <p:tgtEl>
                                          <p:spTgt spid="17"/>
                                        </p:tgtEl>
                                        <p:attrNameLst>
                                          <p:attrName>ppt_x</p:attrName>
                                          <p:attrName>ppt_y</p:attrName>
                                        </p:attrNameLst>
                                      </p:cBhvr>
                                      <p:rCtr x="0" y="30139"/>
                                    </p:animMotion>
                                  </p:childTnLst>
                                </p:cTn>
                              </p:par>
                              <p:par>
                                <p:cTn id="14" presetID="31" presetClass="entr" presetSubtype="0" fill="hold" grpId="1" nodeType="withEffect">
                                  <p:stCondLst>
                                    <p:cond delay="30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 calcmode="lin" valueType="num">
                                      <p:cBhvr>
                                        <p:cTn id="18" dur="250" fill="hold"/>
                                        <p:tgtEl>
                                          <p:spTgt spid="19"/>
                                        </p:tgtEl>
                                        <p:attrNameLst>
                                          <p:attrName>style.rotation</p:attrName>
                                        </p:attrNameLst>
                                      </p:cBhvr>
                                      <p:tavLst>
                                        <p:tav tm="0">
                                          <p:val>
                                            <p:fltVal val="90"/>
                                          </p:val>
                                        </p:tav>
                                        <p:tav tm="100000">
                                          <p:val>
                                            <p:fltVal val="0"/>
                                          </p:val>
                                        </p:tav>
                                      </p:tavLst>
                                    </p:anim>
                                    <p:animEffect transition="in" filter="fade">
                                      <p:cBhvr>
                                        <p:cTn id="19" dur="250"/>
                                        <p:tgtEl>
                                          <p:spTgt spid="19"/>
                                        </p:tgtEl>
                                      </p:cBhvr>
                                    </p:animEffect>
                                  </p:childTnLst>
                                </p:cTn>
                              </p:par>
                              <p:par>
                                <p:cTn id="20" presetID="42" presetClass="path" presetSubtype="0" accel="50000" decel="50000" fill="hold" grpId="0" nodeType="withEffect">
                                  <p:stCondLst>
                                    <p:cond delay="950"/>
                                  </p:stCondLst>
                                  <p:childTnLst>
                                    <p:animMotion origin="layout" path="M 4.44444E-6 3.7037E-6 L -0.00018 0.55902 " pathEditMode="relative" rAng="0" ptsTypes="AA">
                                      <p:cBhvr>
                                        <p:cTn id="21" dur="2000" fill="hold"/>
                                        <p:tgtEl>
                                          <p:spTgt spid="19"/>
                                        </p:tgtEl>
                                        <p:attrNameLst>
                                          <p:attrName>ppt_x</p:attrName>
                                          <p:attrName>ppt_y</p:attrName>
                                        </p:attrNameLst>
                                      </p:cBhvr>
                                      <p:rCtr x="-17" y="27940"/>
                                    </p:animMotion>
                                  </p:childTnLst>
                                </p:cTn>
                              </p:par>
                              <p:par>
                                <p:cTn id="22" presetID="31" presetClass="entr" presetSubtype="0" fill="hold" grpId="1" nodeType="withEffect">
                                  <p:stCondLst>
                                    <p:cond delay="12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250" fill="hold"/>
                                        <p:tgtEl>
                                          <p:spTgt spid="20"/>
                                        </p:tgtEl>
                                        <p:attrNameLst>
                                          <p:attrName>ppt_w</p:attrName>
                                        </p:attrNameLst>
                                      </p:cBhvr>
                                      <p:tavLst>
                                        <p:tav tm="0">
                                          <p:val>
                                            <p:fltVal val="0"/>
                                          </p:val>
                                        </p:tav>
                                        <p:tav tm="100000">
                                          <p:val>
                                            <p:strVal val="#ppt_w"/>
                                          </p:val>
                                        </p:tav>
                                      </p:tavLst>
                                    </p:anim>
                                    <p:anim calcmode="lin" valueType="num">
                                      <p:cBhvr>
                                        <p:cTn id="25" dur="250" fill="hold"/>
                                        <p:tgtEl>
                                          <p:spTgt spid="20"/>
                                        </p:tgtEl>
                                        <p:attrNameLst>
                                          <p:attrName>ppt_h</p:attrName>
                                        </p:attrNameLst>
                                      </p:cBhvr>
                                      <p:tavLst>
                                        <p:tav tm="0">
                                          <p:val>
                                            <p:fltVal val="0"/>
                                          </p:val>
                                        </p:tav>
                                        <p:tav tm="100000">
                                          <p:val>
                                            <p:strVal val="#ppt_h"/>
                                          </p:val>
                                        </p:tav>
                                      </p:tavLst>
                                    </p:anim>
                                    <p:anim calcmode="lin" valueType="num">
                                      <p:cBhvr>
                                        <p:cTn id="26" dur="250" fill="hold"/>
                                        <p:tgtEl>
                                          <p:spTgt spid="20"/>
                                        </p:tgtEl>
                                        <p:attrNameLst>
                                          <p:attrName>style.rotation</p:attrName>
                                        </p:attrNameLst>
                                      </p:cBhvr>
                                      <p:tavLst>
                                        <p:tav tm="0">
                                          <p:val>
                                            <p:fltVal val="90"/>
                                          </p:val>
                                        </p:tav>
                                        <p:tav tm="100000">
                                          <p:val>
                                            <p:fltVal val="0"/>
                                          </p:val>
                                        </p:tav>
                                      </p:tavLst>
                                    </p:anim>
                                    <p:animEffect transition="in" filter="fade">
                                      <p:cBhvr>
                                        <p:cTn id="27" dur="250"/>
                                        <p:tgtEl>
                                          <p:spTgt spid="20"/>
                                        </p:tgtEl>
                                      </p:cBhvr>
                                    </p:animEffect>
                                  </p:childTnLst>
                                </p:cTn>
                              </p:par>
                              <p:par>
                                <p:cTn id="28" presetID="42" presetClass="path" presetSubtype="0" accel="50000" decel="50000" fill="hold" grpId="0" nodeType="withEffect">
                                  <p:stCondLst>
                                    <p:cond delay="1750"/>
                                  </p:stCondLst>
                                  <p:childTnLst>
                                    <p:animMotion origin="layout" path="M -0.00573 0.0044 L -0.00573 0.53333 " pathEditMode="relative" rAng="0" ptsTypes="AA">
                                      <p:cBhvr>
                                        <p:cTn id="29" dur="1250" fill="hold"/>
                                        <p:tgtEl>
                                          <p:spTgt spid="20"/>
                                        </p:tgtEl>
                                        <p:attrNameLst>
                                          <p:attrName>ppt_x</p:attrName>
                                          <p:attrName>ppt_y</p:attrName>
                                        </p:attrNameLst>
                                      </p:cBhvr>
                                      <p:rCtr x="0" y="2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0" grpId="0" animBg="1"/>
      <p:bldP spid="20"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9E7F-1988-4B57-8D6B-3CCC03E5E49F}"/>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B1433AD-CB9D-49B1-BCE6-1022EA709C58}"/>
              </a:ext>
            </a:extLst>
          </p:cNvPr>
          <p:cNvSpPr>
            <a:spLocks noGrp="1"/>
          </p:cNvSpPr>
          <p:nvPr>
            <p:ph idx="1"/>
          </p:nvPr>
        </p:nvSpPr>
        <p:spPr/>
        <p:txBody>
          <a:bodyPr/>
          <a:lstStyle/>
          <a:p>
            <a:pPr lvl="0"/>
            <a:r>
              <a:rPr lang="he-IL" u="sng"/>
              <a:t>סעיף ג:</a:t>
            </a:r>
            <a:r>
              <a:rPr lang="en-US"/>
              <a:t> </a:t>
            </a:r>
            <a:r>
              <a:rPr lang="he-IL"/>
              <a:t>כתבו קוד הפותר את בעיית קוראים/כותבים עם עדיפות לכותבים, המשתמש במנעולים ומשתני תנאי.</a:t>
            </a:r>
          </a:p>
          <a:p>
            <a:pPr lvl="0"/>
            <a:endParaRPr lang="he-IL"/>
          </a:p>
          <a:p>
            <a:pPr lvl="0"/>
            <a:r>
              <a:rPr lang="he-IL"/>
              <a:t>ניתן להגדיר משתנים גלובליים ואמצעי סנכרון כרצונכם, (מנעולים, ומשתני תנאי) אבל יש לזכור כי יעילות הפתרון מהווה חלק מהציון (כלומר מיעוט אמצעי הסנכרון עדיף וקטעים קריטיים קצרים עדיפים). ניתן להניח שעדיפות כל החוטים זהה ואמצעי הסנכרון הינם</a:t>
            </a:r>
            <a:r>
              <a:rPr lang="he-IL" b="1"/>
              <a:t> הוגנים</a:t>
            </a:r>
            <a:r>
              <a:rPr lang="he-IL"/>
              <a:t>.</a:t>
            </a:r>
            <a:endParaRPr lang="en-US"/>
          </a:p>
          <a:p>
            <a:endParaRPr lang="en-US"/>
          </a:p>
          <a:p>
            <a:r>
              <a:rPr lang="he-IL" b="1" u="sng"/>
              <a:t>רמז</a:t>
            </a:r>
            <a:r>
              <a:rPr lang="he-IL"/>
              <a:t>: מומלץ להיעזר בפתרון הבעיה של מנעול קוראים/כותבים עם עדיפות לקוראים, כפי שהוצגה בתרגול.</a:t>
            </a:r>
            <a:endParaRPr lang="en-US"/>
          </a:p>
          <a:p>
            <a:endParaRPr lang="en-US"/>
          </a:p>
        </p:txBody>
      </p:sp>
      <p:sp>
        <p:nvSpPr>
          <p:cNvPr id="6" name="Footer Placeholder 5">
            <a:extLst>
              <a:ext uri="{FF2B5EF4-FFF2-40B4-BE49-F238E27FC236}">
                <a16:creationId xmlns:a16="http://schemas.microsoft.com/office/drawing/2014/main" id="{092DD34C-7372-4979-BED4-C031817685F2}"/>
              </a:ext>
            </a:extLst>
          </p:cNvPr>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a:extLst>
              <a:ext uri="{FF2B5EF4-FFF2-40B4-BE49-F238E27FC236}">
                <a16:creationId xmlns:a16="http://schemas.microsoft.com/office/drawing/2014/main" id="{7F01B649-3D7A-4332-9772-B32A95DA72B6}"/>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1649849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b="1">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6</a:t>
            </a:r>
            <a:endParaRPr lang="en-US"/>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509827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t>מועד א', אביב 2008, שאלה 1</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19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900">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a:latin typeface="Courier New" panose="02070309020205020404" pitchFamily="49" charset="0"/>
                <a:ea typeface="Times New Roman" panose="02020603050405020304" pitchFamily="18" charset="0"/>
                <a:cs typeface="Taamey David CLM" panose="02000000000000000000" pitchFamily="2" charset="-79"/>
              </a:rPr>
              <a:t> </a:t>
            </a:r>
            <a:r>
              <a:rPr lang="en-US" sz="19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6</a:t>
            </a:r>
            <a:endParaRPr lang="en-US"/>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1718862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23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23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23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23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23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23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23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232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232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232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232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232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23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t>מועד א', אביב 2008, שאלה 1</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17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r>
              <a:rPr lang="en-US" sz="1700" b="1">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700" b="1"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a:latin typeface="Courier New" panose="02070309020205020404" pitchFamily="49" charset="0"/>
                <a:ea typeface="Times New Roman" panose="02020603050405020304" pitchFamily="18" charset="0"/>
                <a:cs typeface="Taamey David CLM" panose="02000000000000000000" pitchFamily="2" charset="-79"/>
              </a:rPr>
              <a:t>--;</a:t>
            </a:r>
            <a:endPar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700" b="1">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6</a:t>
            </a:r>
            <a:endParaRPr lang="en-US"/>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2475777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3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33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33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334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3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34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34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334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34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334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334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334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334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334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7A91-A1E6-4DCD-87DF-998E8B264C07}"/>
              </a:ext>
            </a:extLst>
          </p:cNvPr>
          <p:cNvSpPr>
            <a:spLocks noGrp="1"/>
          </p:cNvSpPr>
          <p:nvPr>
            <p:ph type="title"/>
          </p:nvPr>
        </p:nvSpPr>
        <p:spPr/>
        <p:txBody>
          <a:bodyPr/>
          <a:lstStyle/>
          <a:p>
            <a:r>
              <a:rPr lang="he-IL"/>
              <a:t>סינכרון בגרעין לינוקס</a:t>
            </a:r>
            <a:endParaRPr lang="en-US"/>
          </a:p>
        </p:txBody>
      </p:sp>
      <p:sp>
        <p:nvSpPr>
          <p:cNvPr id="3" name="Text Placeholder 2">
            <a:extLst>
              <a:ext uri="{FF2B5EF4-FFF2-40B4-BE49-F238E27FC236}">
                <a16:creationId xmlns:a16="http://schemas.microsoft.com/office/drawing/2014/main" id="{FBFDD799-8D8F-4A3A-9549-5334152BC595}"/>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72E2A802-EA82-4A06-9DE9-C0B0EDFE0586}"/>
              </a:ext>
            </a:extLst>
          </p:cNvPr>
          <p:cNvSpPr>
            <a:spLocks noGrp="1"/>
          </p:cNvSpPr>
          <p:nvPr>
            <p:ph type="sldNum" sz="quarter" idx="12"/>
          </p:nvPr>
        </p:nvSpPr>
        <p:spPr/>
        <p:txBody>
          <a:bodyPr/>
          <a:lstStyle/>
          <a:p>
            <a:fld id="{0CFEC368-1D7A-4F81-ABF6-AE0E36BAF64C}" type="slidenum">
              <a:rPr lang="en-US" smtClean="0"/>
              <a:pPr/>
              <a:t>54</a:t>
            </a:fld>
            <a:endParaRPr lang="en-US"/>
          </a:p>
        </p:txBody>
      </p:sp>
      <p:sp>
        <p:nvSpPr>
          <p:cNvPr id="6" name="Footer Placeholder 5">
            <a:extLst>
              <a:ext uri="{FF2B5EF4-FFF2-40B4-BE49-F238E27FC236}">
                <a16:creationId xmlns:a16="http://schemas.microsoft.com/office/drawing/2014/main" id="{4AD1B60D-9ED6-404F-933A-0FA675CA5FF4}"/>
              </a:ext>
            </a:extLst>
          </p:cNvPr>
          <p:cNvSpPr>
            <a:spLocks noGrp="1"/>
          </p:cNvSpPr>
          <p:nvPr>
            <p:ph type="ftr" sz="quarter" idx="11"/>
          </p:nvPr>
        </p:nvSpPr>
        <p:spPr/>
        <p:txBody>
          <a:bodyPr/>
          <a:lstStyle/>
          <a:p>
            <a:pPr algn="r"/>
            <a:r>
              <a:rPr lang="he-IL"/>
              <a:t>מערכות הפעלה - תרגול 6</a:t>
            </a:r>
            <a:endParaRPr lang="en-US"/>
          </a:p>
        </p:txBody>
      </p:sp>
    </p:spTree>
    <p:extLst>
      <p:ext uri="{BB962C8B-B14F-4D97-AF65-F5344CB8AC3E}">
        <p14:creationId xmlns:p14="http://schemas.microsoft.com/office/powerpoint/2010/main" val="172446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a:t>משל המסעדה</a:t>
            </a:r>
            <a:endParaRPr lang="en-US"/>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a:t>דמיינו מסעדה ובה המלצר מטפל בשני סוגי לקוחות:</a:t>
            </a:r>
          </a:p>
          <a:p>
            <a:endParaRPr lang="he-IL" altLang="en-US"/>
          </a:p>
          <a:p>
            <a:endParaRPr lang="he-IL" altLang="en-US"/>
          </a:p>
          <a:p>
            <a:endParaRPr lang="he-IL" altLang="en-US"/>
          </a:p>
          <a:p>
            <a:endParaRPr lang="he-IL" altLang="en-US"/>
          </a:p>
          <a:p>
            <a:endParaRPr lang="he-IL" altLang="en-US"/>
          </a:p>
          <a:p>
            <a:endParaRPr lang="he-IL" altLang="en-US"/>
          </a:p>
          <a:p>
            <a:pPr lvl="1"/>
            <a:endParaRPr lang="he-IL" altLang="en-US"/>
          </a:p>
          <a:p>
            <a:pPr lvl="1"/>
            <a:endParaRPr lang="he-IL" altLang="en-US"/>
          </a:p>
          <a:p>
            <a:pPr lvl="1"/>
            <a:r>
              <a:rPr lang="he-IL" altLang="en-US"/>
              <a:t>מלצר יחיד יכול לטפל במספר לקוחות "בו-זמנית", למשל: להתחיל לטפל בלקוח רגיל, לעבור ללקוח </a:t>
            </a:r>
            <a:r>
              <a:rPr lang="en-US" altLang="en-US"/>
              <a:t>VIP</a:t>
            </a:r>
            <a:r>
              <a:rPr lang="he-IL" altLang="en-US"/>
              <a:t> שהגיע פתאום, ואחר-כך לחזור ללקוח הרגיל.</a:t>
            </a:r>
          </a:p>
          <a:p>
            <a:pPr lvl="1"/>
            <a:r>
              <a:rPr lang="he-IL" altLang="en-US"/>
              <a:t>כאשר יש כמה מלצרים, כל אחד מהם יכול לטפל בלקוח אחר.</a:t>
            </a:r>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55</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6</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38060525"/>
              </p:ext>
            </p:extLst>
          </p:nvPr>
        </p:nvGraphicFramePr>
        <p:xfrm>
          <a:off x="457198" y="2124473"/>
          <a:ext cx="8229602" cy="2865120"/>
        </p:xfrm>
        <a:graphic>
          <a:graphicData uri="http://schemas.openxmlformats.org/drawingml/2006/table">
            <a:tbl>
              <a:tblPr firstRow="1" bandRow="1">
                <a:tableStyleId>{E8B1032C-EA38-4F05-BA0D-38AFFFC7BED3}</a:tableStyleId>
              </a:tblPr>
              <a:tblGrid>
                <a:gridCol w="4114801">
                  <a:extLst>
                    <a:ext uri="{9D8B030D-6E8A-4147-A177-3AD203B41FA5}">
                      <a16:colId xmlns:a16="http://schemas.microsoft.com/office/drawing/2014/main" val="20001"/>
                    </a:ext>
                  </a:extLst>
                </a:gridCol>
                <a:gridCol w="4114801">
                  <a:extLst>
                    <a:ext uri="{9D8B030D-6E8A-4147-A177-3AD203B41FA5}">
                      <a16:colId xmlns:a16="http://schemas.microsoft.com/office/drawing/2014/main" val="20000"/>
                    </a:ext>
                  </a:extLst>
                </a:gridCol>
              </a:tblGrid>
              <a:tr h="452336">
                <a:tc>
                  <a:txBody>
                    <a:bodyPr/>
                    <a:lstStyle/>
                    <a:p>
                      <a:pPr algn="ctr" rtl="1"/>
                      <a:r>
                        <a:rPr lang="he-IL" sz="2400"/>
                        <a:t>לקוחות </a:t>
                      </a:r>
                      <a:r>
                        <a:rPr lang="en-US" sz="2400"/>
                        <a:t>VIP</a:t>
                      </a:r>
                    </a:p>
                  </a:txBody>
                  <a:tcPr/>
                </a:tc>
                <a:tc>
                  <a:txBody>
                    <a:bodyPr/>
                    <a:lstStyle/>
                    <a:p>
                      <a:pPr algn="ctr" rtl="1"/>
                      <a:r>
                        <a:rPr lang="he-IL" sz="2400"/>
                        <a:t>לקוחות רגילים</a:t>
                      </a:r>
                      <a:endParaRPr lang="en-US" sz="2400"/>
                    </a:p>
                  </a:txBody>
                  <a:tcPr/>
                </a:tc>
                <a:extLst>
                  <a:ext uri="{0D108BD9-81ED-4DB2-BD59-A6C34878D82A}">
                    <a16:rowId xmlns:a16="http://schemas.microsoft.com/office/drawing/2014/main" val="10000"/>
                  </a:ext>
                </a:extLst>
              </a:tr>
              <a:tr h="995140">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המלצר מטפל מיד בכל לקוח </a:t>
                      </a:r>
                      <a:r>
                        <a:rPr lang="en-US" sz="2000"/>
                        <a:t>VIP</a:t>
                      </a:r>
                      <a:r>
                        <a:rPr lang="he-IL" sz="2000"/>
                        <a:t> שמגיע, גם אם צריך לעזוב באמצע לקוח אחר (רגיל או </a:t>
                      </a:r>
                      <a:r>
                        <a:rPr lang="en-US" sz="2000"/>
                        <a:t>VIP</a:t>
                      </a:r>
                      <a:r>
                        <a:rPr lang="he-IL" sz="2000"/>
                        <a:t>).</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המלצר מטפל בלקוחות רגילים לפי סדר הגעתם.</a:t>
                      </a:r>
                    </a:p>
                  </a:txBody>
                  <a:tcPr/>
                </a:tc>
                <a:extLst>
                  <a:ext uri="{0D108BD9-81ED-4DB2-BD59-A6C34878D82A}">
                    <a16:rowId xmlns:a16="http://schemas.microsoft.com/office/drawing/2014/main" val="10001"/>
                  </a:ext>
                </a:extLst>
              </a:tr>
              <a:tr h="693582">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המלצר לא יעזוב לקוח </a:t>
                      </a:r>
                      <a:r>
                        <a:rPr lang="en-US" sz="2000"/>
                        <a:t>VIP</a:t>
                      </a:r>
                      <a:r>
                        <a:rPr lang="he-IL" sz="2000"/>
                        <a:t> לטובת לקוח רגיל.</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המלצר יעבור ללקוח הרגיל</a:t>
                      </a:r>
                      <a:r>
                        <a:rPr lang="he-IL" sz="2000" baseline="0"/>
                        <a:t> הבא רק אחרי שסיים עם הקודם.</a:t>
                      </a:r>
                      <a:endParaRPr lang="he-IL" sz="2000"/>
                    </a:p>
                  </a:txBody>
                  <a:tcPr/>
                </a:tc>
                <a:extLst>
                  <a:ext uri="{0D108BD9-81ED-4DB2-BD59-A6C34878D82A}">
                    <a16:rowId xmlns:a16="http://schemas.microsoft.com/office/drawing/2014/main" val="10002"/>
                  </a:ext>
                </a:extLst>
              </a:tr>
              <a:tr h="693582">
                <a:tc>
                  <a:txBody>
                    <a:bodyPr/>
                    <a:lstStyle/>
                    <a:p>
                      <a:pPr marL="0" indent="0" algn="r" rtl="1">
                        <a:buFont typeface="Arial" panose="020B0604020202020204" pitchFamily="34" charset="0"/>
                        <a:buNone/>
                      </a:pPr>
                      <a:r>
                        <a:rPr lang="he-IL" sz="2000"/>
                        <a:t>לקוח </a:t>
                      </a:r>
                      <a:r>
                        <a:rPr lang="en-US" sz="2000"/>
                        <a:t>VIP</a:t>
                      </a:r>
                      <a:r>
                        <a:rPr lang="he-IL" sz="2000" baseline="0"/>
                        <a:t> לעולם לא ישחרר את המלצר שמטפל בו כרגע.</a:t>
                      </a:r>
                      <a:endParaRPr lang="he-IL" sz="2000"/>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לקוח רגיל יכול גם לשחרר את המלצר שמטפל בו כרגע לטובת</a:t>
                      </a:r>
                      <a:r>
                        <a:rPr lang="he-IL" sz="2000" baseline="0"/>
                        <a:t> לקוח אחר</a:t>
                      </a:r>
                      <a:r>
                        <a:rPr lang="he-IL" sz="200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6405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a:t>הגרעין </a:t>
            </a:r>
            <a:r>
              <a:rPr lang="he-IL">
                <a:sym typeface="Wingdings" panose="05000000000000000000" pitchFamily="2" charset="2"/>
              </a:rPr>
              <a:t>הוא כמו מלצר</a:t>
            </a:r>
            <a:endParaRPr lang="en-US"/>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a:t>הגרעין מטפל בשני סוגי פסיקות (לקוחות</a:t>
            </a:r>
            <a:r>
              <a:rPr lang="he-IL"/>
              <a:t>)</a:t>
            </a:r>
            <a:r>
              <a:rPr lang="he-IL" altLang="en-US"/>
              <a:t>:</a:t>
            </a:r>
          </a:p>
          <a:p>
            <a:endParaRPr lang="he-IL" altLang="en-US"/>
          </a:p>
          <a:p>
            <a:endParaRPr lang="he-IL" altLang="en-US"/>
          </a:p>
          <a:p>
            <a:endParaRPr lang="he-IL" altLang="en-US"/>
          </a:p>
          <a:p>
            <a:endParaRPr lang="he-IL" altLang="en-US"/>
          </a:p>
          <a:p>
            <a:endParaRPr lang="he-IL" altLang="en-US"/>
          </a:p>
          <a:p>
            <a:endParaRPr lang="he-IL" altLang="en-US"/>
          </a:p>
          <a:p>
            <a:pPr lvl="1"/>
            <a:endParaRPr lang="he-IL" altLang="en-US"/>
          </a:p>
          <a:p>
            <a:pPr lvl="1"/>
            <a:endParaRPr lang="he-IL" altLang="en-US"/>
          </a:p>
          <a:p>
            <a:pPr lvl="1"/>
            <a:r>
              <a:rPr lang="he-IL" altLang="en-US"/>
              <a:t>מעבד יחיד יכול לטפל במספר פסיקות "בו-זמנית", למשל:</a:t>
            </a:r>
            <a:r>
              <a:rPr lang="en-US" altLang="en-US"/>
              <a:t> </a:t>
            </a:r>
            <a:r>
              <a:rPr lang="he-IL" altLang="en-US"/>
              <a:t>להתחיל לטפל בקריאת מערכת, ואז לעבור לטפל בפסיקת שעון שהגיעה פתאום.</a:t>
            </a:r>
          </a:p>
          <a:p>
            <a:pPr lvl="1"/>
            <a:r>
              <a:rPr lang="he-IL" altLang="en-US"/>
              <a:t>במערכת עם מספר מעבדים, כל מעבד יכול לטפל בפסיקה שונה.</a:t>
            </a:r>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56</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6</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70813099"/>
              </p:ext>
            </p:extLst>
          </p:nvPr>
        </p:nvGraphicFramePr>
        <p:xfrm>
          <a:off x="457198" y="2124473"/>
          <a:ext cx="8229602" cy="2865120"/>
        </p:xfrm>
        <a:graphic>
          <a:graphicData uri="http://schemas.openxmlformats.org/drawingml/2006/table">
            <a:tbl>
              <a:tblPr firstRow="1" bandRow="1">
                <a:tableStyleId>{E8B1032C-EA38-4F05-BA0D-38AFFFC7BED3}</a:tableStyleId>
              </a:tblPr>
              <a:tblGrid>
                <a:gridCol w="4114801">
                  <a:extLst>
                    <a:ext uri="{9D8B030D-6E8A-4147-A177-3AD203B41FA5}">
                      <a16:colId xmlns:a16="http://schemas.microsoft.com/office/drawing/2014/main" val="20001"/>
                    </a:ext>
                  </a:extLst>
                </a:gridCol>
                <a:gridCol w="4114801">
                  <a:extLst>
                    <a:ext uri="{9D8B030D-6E8A-4147-A177-3AD203B41FA5}">
                      <a16:colId xmlns:a16="http://schemas.microsoft.com/office/drawing/2014/main" val="20000"/>
                    </a:ext>
                  </a:extLst>
                </a:gridCol>
              </a:tblGrid>
              <a:tr h="452336">
                <a:tc>
                  <a:txBody>
                    <a:bodyPr/>
                    <a:lstStyle/>
                    <a:p>
                      <a:pPr algn="ctr" rtl="1"/>
                      <a:r>
                        <a:rPr lang="he-IL" altLang="en-US" sz="2400">
                          <a:solidFill>
                            <a:srgbClr val="0000FF"/>
                          </a:solidFill>
                        </a:rPr>
                        <a:t>פסיקות חומרה</a:t>
                      </a:r>
                    </a:p>
                  </a:txBody>
                  <a:tcPr/>
                </a:tc>
                <a:tc>
                  <a:txBody>
                    <a:bodyPr/>
                    <a:lstStyle/>
                    <a:p>
                      <a:pPr marL="0" algn="ctr" defTabSz="914400" rtl="1" eaLnBrk="1" latinLnBrk="0" hangingPunct="1"/>
                      <a:r>
                        <a:rPr lang="he-IL" sz="2400" b="1" kern="1200">
                          <a:solidFill>
                            <a:srgbClr val="0000FF"/>
                          </a:solidFill>
                          <a:latin typeface="+mn-lt"/>
                          <a:ea typeface="+mn-ea"/>
                          <a:cs typeface="+mn-cs"/>
                        </a:rPr>
                        <a:t>פסיקות תוכנה / חריגות</a:t>
                      </a:r>
                    </a:p>
                  </a:txBody>
                  <a:tcPr/>
                </a:tc>
                <a:extLst>
                  <a:ext uri="{0D108BD9-81ED-4DB2-BD59-A6C34878D82A}">
                    <a16:rowId xmlns:a16="http://schemas.microsoft.com/office/drawing/2014/main" val="10000"/>
                  </a:ext>
                </a:extLst>
              </a:tr>
              <a:tr h="995140">
                <a:tc>
                  <a:txBody>
                    <a:bodyPr/>
                    <a:lstStyle/>
                    <a:p>
                      <a:pPr marL="0" indent="0" algn="r" rtl="1">
                        <a:buFont typeface="Arial" panose="020B0604020202020204" pitchFamily="34" charset="0"/>
                        <a:buNone/>
                      </a:pPr>
                      <a:r>
                        <a:rPr lang="he-IL" sz="2000" kern="1200">
                          <a:solidFill>
                            <a:schemeClr val="tx1"/>
                          </a:solidFill>
                          <a:latin typeface="+mn-lt"/>
                          <a:ea typeface="+mn-ea"/>
                          <a:cs typeface="+mn-cs"/>
                        </a:rPr>
                        <a:t>הגרעין מטפל בפסיקות חומרה מיד עם הגעתן, גם אם הוא באמצע טיפול בפסיקת חומרה אחרת או חריגה.</a:t>
                      </a:r>
                    </a:p>
                  </a:txBody>
                  <a:tcPr/>
                </a:tc>
                <a:tc>
                  <a:txBody>
                    <a:bodyPr/>
                    <a:lstStyle/>
                    <a:p>
                      <a:pPr marL="0" lvl="0" indent="0" algn="r" rtl="1">
                        <a:buFont typeface="Arial" panose="020B0604020202020204" pitchFamily="34" charset="0"/>
                        <a:buNone/>
                      </a:pPr>
                      <a:r>
                        <a:rPr lang="he-IL" sz="2000" kern="1200">
                          <a:solidFill>
                            <a:schemeClr val="tx1"/>
                          </a:solidFill>
                          <a:latin typeface="+mn-lt"/>
                          <a:ea typeface="+mn-ea"/>
                          <a:cs typeface="+mn-cs"/>
                        </a:rPr>
                        <a:t>הגרעין מטפל בחריגות (קריאות</a:t>
                      </a:r>
                      <a:r>
                        <a:rPr lang="he-IL" sz="2000" kern="1200" baseline="0">
                          <a:solidFill>
                            <a:schemeClr val="tx1"/>
                          </a:solidFill>
                          <a:latin typeface="+mn-lt"/>
                          <a:ea typeface="+mn-ea"/>
                          <a:cs typeface="+mn-cs"/>
                        </a:rPr>
                        <a:t> מערכת או שגיאות) </a:t>
                      </a:r>
                      <a:r>
                        <a:rPr lang="he-IL" sz="2000" kern="1200">
                          <a:solidFill>
                            <a:schemeClr val="tx1"/>
                          </a:solidFill>
                          <a:latin typeface="+mn-lt"/>
                          <a:ea typeface="+mn-ea"/>
                          <a:cs typeface="+mn-cs"/>
                        </a:rPr>
                        <a:t>שיוצר המשתמש</a:t>
                      </a:r>
                      <a:r>
                        <a:rPr lang="he-IL" sz="2000" kern="1200" baseline="0">
                          <a:solidFill>
                            <a:schemeClr val="tx1"/>
                          </a:solidFill>
                          <a:latin typeface="+mn-lt"/>
                          <a:ea typeface="+mn-ea"/>
                          <a:cs typeface="+mn-cs"/>
                        </a:rPr>
                        <a:t> לפי סדר הגעתן</a:t>
                      </a:r>
                      <a:r>
                        <a:rPr lang="he-IL" sz="2000" kern="1200">
                          <a:solidFill>
                            <a:schemeClr val="tx1"/>
                          </a:solidFill>
                          <a:latin typeface="+mn-lt"/>
                          <a:ea typeface="+mn-ea"/>
                          <a:cs typeface="+mn-cs"/>
                        </a:rPr>
                        <a:t>.</a:t>
                      </a:r>
                    </a:p>
                  </a:txBody>
                  <a:tcPr/>
                </a:tc>
                <a:extLst>
                  <a:ext uri="{0D108BD9-81ED-4DB2-BD59-A6C34878D82A}">
                    <a16:rowId xmlns:a16="http://schemas.microsoft.com/office/drawing/2014/main" val="10001"/>
                  </a:ext>
                </a:extLst>
              </a:tr>
              <a:tr h="693582">
                <a:tc>
                  <a:txBody>
                    <a:bodyPr/>
                    <a:lstStyle/>
                    <a:p>
                      <a:pPr marL="0" indent="0" algn="r" rtl="1">
                        <a:buFont typeface="Arial" panose="020B0604020202020204" pitchFamily="34" charset="0"/>
                        <a:buNone/>
                      </a:pPr>
                      <a:r>
                        <a:rPr lang="he-IL" sz="2000" kern="1200">
                          <a:solidFill>
                            <a:schemeClr val="tx1"/>
                          </a:solidFill>
                          <a:latin typeface="+mn-lt"/>
                          <a:ea typeface="+mn-ea"/>
                          <a:cs typeface="+mn-cs"/>
                        </a:rPr>
                        <a:t>שגרת</a:t>
                      </a:r>
                      <a:r>
                        <a:rPr lang="he-IL" sz="2000" kern="1200" baseline="0">
                          <a:solidFill>
                            <a:schemeClr val="tx1"/>
                          </a:solidFill>
                          <a:latin typeface="+mn-lt"/>
                          <a:ea typeface="+mn-ea"/>
                          <a:cs typeface="+mn-cs"/>
                        </a:rPr>
                        <a:t> טיפול בפסיקת חומרה לעולם לא יוצרת חריגה.**</a:t>
                      </a:r>
                      <a:endParaRPr lang="he-IL" sz="2000" kern="1200">
                        <a:solidFill>
                          <a:schemeClr val="tx1"/>
                        </a:solidFill>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a:t>שגרת טיפול בחריגה לעולם לא יוצרת חריגה נוספת.**</a:t>
                      </a:r>
                    </a:p>
                  </a:txBody>
                  <a:tcPr/>
                </a:tc>
                <a:extLst>
                  <a:ext uri="{0D108BD9-81ED-4DB2-BD59-A6C34878D82A}">
                    <a16:rowId xmlns:a16="http://schemas.microsoft.com/office/drawing/2014/main" val="10002"/>
                  </a:ext>
                </a:extLst>
              </a:tr>
              <a:tr h="693582">
                <a:tc>
                  <a:txBody>
                    <a:bodyPr/>
                    <a:lstStyle/>
                    <a:p>
                      <a:pPr marL="0" indent="0" algn="r" rtl="1">
                        <a:buFont typeface="Arial" panose="020B0604020202020204" pitchFamily="34" charset="0"/>
                        <a:buNone/>
                      </a:pPr>
                      <a:r>
                        <a:rPr lang="he-IL" sz="2000" kern="1200">
                          <a:solidFill>
                            <a:schemeClr val="tx1"/>
                          </a:solidFill>
                          <a:latin typeface="+mn-lt"/>
                          <a:ea typeface="+mn-ea"/>
                          <a:cs typeface="+mn-cs"/>
                        </a:rPr>
                        <a:t>שגרת</a:t>
                      </a:r>
                      <a:r>
                        <a:rPr lang="he-IL" sz="2000" kern="1200" baseline="0">
                          <a:solidFill>
                            <a:schemeClr val="tx1"/>
                          </a:solidFill>
                          <a:latin typeface="+mn-lt"/>
                          <a:ea typeface="+mn-ea"/>
                          <a:cs typeface="+mn-cs"/>
                        </a:rPr>
                        <a:t> טיפול בפסיקת חומרה לעולם לא תשחרר את המעבד.</a:t>
                      </a:r>
                      <a:endParaRPr lang="he-IL" sz="2000" kern="1200">
                        <a:solidFill>
                          <a:schemeClr val="tx1"/>
                        </a:solidFill>
                        <a:latin typeface="+mn-lt"/>
                        <a:ea typeface="+mn-ea"/>
                        <a:cs typeface="+mn-cs"/>
                      </a:endParaRPr>
                    </a:p>
                  </a:txBody>
                  <a:tcPr/>
                </a:tc>
                <a:tc>
                  <a:txBody>
                    <a:bodyPr/>
                    <a:lstStyle/>
                    <a:p>
                      <a:pPr marL="0" lvl="0" indent="0" algn="r" rtl="1">
                        <a:buFont typeface="Arial" panose="020B0604020202020204" pitchFamily="34" charset="0"/>
                        <a:buNone/>
                      </a:pPr>
                      <a:r>
                        <a:rPr lang="he-IL" sz="2000" kern="1200">
                          <a:solidFill>
                            <a:schemeClr val="tx1"/>
                          </a:solidFill>
                          <a:latin typeface="+mn-lt"/>
                          <a:ea typeface="+mn-ea"/>
                          <a:cs typeface="+mn-cs"/>
                        </a:rPr>
                        <a:t>קריאות מערכת חוסמות (כמו </a:t>
                      </a:r>
                      <a:r>
                        <a:rPr lang="en-US" sz="2000" kern="1200">
                          <a:solidFill>
                            <a:schemeClr val="tx1"/>
                          </a:solidFill>
                          <a:latin typeface="+mn-lt"/>
                          <a:ea typeface="+mn-ea"/>
                          <a:cs typeface="+mn-cs"/>
                        </a:rPr>
                        <a:t>read</a:t>
                      </a:r>
                      <a:r>
                        <a:rPr lang="he-IL" sz="2000" kern="1200">
                          <a:solidFill>
                            <a:schemeClr val="tx1"/>
                          </a:solidFill>
                          <a:latin typeface="+mn-lt"/>
                          <a:ea typeface="+mn-ea"/>
                          <a:cs typeface="+mn-cs"/>
                        </a:rPr>
                        <a:t>) יכולות</a:t>
                      </a:r>
                      <a:r>
                        <a:rPr lang="he-IL" sz="2000" kern="1200" baseline="0">
                          <a:solidFill>
                            <a:schemeClr val="tx1"/>
                          </a:solidFill>
                          <a:latin typeface="+mn-lt"/>
                          <a:ea typeface="+mn-ea"/>
                          <a:cs typeface="+mn-cs"/>
                        </a:rPr>
                        <a:t> </a:t>
                      </a:r>
                      <a:r>
                        <a:rPr lang="he-IL" sz="2000" kern="1200">
                          <a:solidFill>
                            <a:schemeClr val="tx1"/>
                          </a:solidFill>
                          <a:latin typeface="+mn-lt"/>
                          <a:ea typeface="+mn-ea"/>
                          <a:cs typeface="+mn-cs"/>
                        </a:rPr>
                        <a:t>לוותר על המעבד.</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02791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איך זה קשור לבעיות סנכרון?</a:t>
            </a:r>
            <a:endParaRPr lang="en-US"/>
          </a:p>
        </p:txBody>
      </p:sp>
      <p:sp>
        <p:nvSpPr>
          <p:cNvPr id="3" name="Content Placeholder 2"/>
          <p:cNvSpPr>
            <a:spLocks noGrp="1"/>
          </p:cNvSpPr>
          <p:nvPr>
            <p:ph idx="1"/>
          </p:nvPr>
        </p:nvSpPr>
        <p:spPr/>
        <p:txBody>
          <a:bodyPr/>
          <a:lstStyle/>
          <a:p>
            <a:r>
              <a:rPr lang="he-IL"/>
              <a:t>נסתכל על התרחיש הבעייתי הבא:</a:t>
            </a:r>
          </a:p>
          <a:p>
            <a:pPr lvl="1"/>
            <a:r>
              <a:rPr lang="he-IL"/>
              <a:t>במסעדה יש ערכת תה אחת המורכבת ממספר חלקים (קנקן, כוסות, ...).</a:t>
            </a:r>
          </a:p>
          <a:p>
            <a:pPr lvl="1"/>
            <a:r>
              <a:rPr lang="he-IL"/>
              <a:t>לקוח רגיל נכנס למסעדה ומבקש תה.</a:t>
            </a:r>
          </a:p>
          <a:p>
            <a:pPr lvl="1"/>
            <a:r>
              <a:rPr lang="he-IL"/>
              <a:t>המלצר מתחיל לעבוד ומגיש ללקוח את הקנקן.</a:t>
            </a:r>
          </a:p>
          <a:p>
            <a:pPr lvl="1"/>
            <a:r>
              <a:rPr lang="he-IL"/>
              <a:t>לפתע נכנס לקוח </a:t>
            </a:r>
            <a:r>
              <a:rPr lang="en-US"/>
              <a:t>VIP</a:t>
            </a:r>
            <a:r>
              <a:rPr lang="he-IL"/>
              <a:t> ומבקש גם תה. המלצר כמובן ניגש לשרת אותו מיד.</a:t>
            </a:r>
          </a:p>
          <a:p>
            <a:pPr lvl="1"/>
            <a:r>
              <a:rPr lang="he-IL"/>
              <a:t>המלצר מעביר לו את הכוסות, אבל הקנקן עדיין אצל לקוח הרגיל.</a:t>
            </a:r>
          </a:p>
          <a:p>
            <a:pPr lvl="1"/>
            <a:r>
              <a:rPr lang="he-IL"/>
              <a:t>כל לקוח מחזיק חלק מהערכה בגלל שהמלצר לא הביא אותה </a:t>
            </a:r>
            <a:r>
              <a:rPr lang="he-IL" b="1"/>
              <a:t>בצורה אטומית</a:t>
            </a:r>
            <a:r>
              <a:rPr lang="he-IL"/>
              <a:t>.</a:t>
            </a:r>
            <a:endParaRPr lang="he-IL">
              <a:sym typeface="Wingdings" panose="05000000000000000000" pitchFamily="2" charset="2"/>
            </a:endParaRPr>
          </a:p>
          <a:p>
            <a:endParaRPr lang="he-IL">
              <a:sym typeface="Wingdings" panose="05000000000000000000" pitchFamily="2" charset="2"/>
            </a:endParaRPr>
          </a:p>
          <a:p>
            <a:r>
              <a:rPr lang="he-IL">
                <a:sym typeface="Wingdings" panose="05000000000000000000" pitchFamily="2" charset="2"/>
              </a:rPr>
              <a:t>ההקבלה לגרעין המשרת פסיקות: </a:t>
            </a:r>
            <a:r>
              <a:rPr lang="he-IL" b="1">
                <a:solidFill>
                  <a:srgbClr val="0000FF"/>
                </a:solidFill>
              </a:rPr>
              <a:t>בעיית אטומיות בגישה למשתנים משותפים.</a:t>
            </a:r>
            <a:endParaRPr lang="he-IL" b="1">
              <a:solidFill>
                <a:srgbClr val="0000FF"/>
              </a:solidFill>
              <a:sym typeface="Wingdings" panose="05000000000000000000" pitchFamily="2" charset="2"/>
            </a:endParaRPr>
          </a:p>
        </p:txBody>
      </p:sp>
      <p:sp>
        <p:nvSpPr>
          <p:cNvPr id="4" name="Footer Placeholder 3"/>
          <p:cNvSpPr>
            <a:spLocks noGrp="1"/>
          </p:cNvSpPr>
          <p:nvPr>
            <p:ph type="ftr" sz="quarter" idx="11"/>
          </p:nvPr>
        </p:nvSpPr>
        <p:spPr/>
        <p:txBody>
          <a:bodyPr/>
          <a:lstStyle/>
          <a:p>
            <a:pPr algn="r"/>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419231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a:t>מסלולי בקרה בגרעין</a:t>
            </a:r>
            <a:endParaRPr lang="en-US"/>
          </a:p>
        </p:txBody>
      </p:sp>
      <p:sp>
        <p:nvSpPr>
          <p:cNvPr id="3" name="Content Placeholder 2"/>
          <p:cNvSpPr>
            <a:spLocks noGrp="1"/>
          </p:cNvSpPr>
          <p:nvPr>
            <p:ph idx="1"/>
          </p:nvPr>
        </p:nvSpPr>
        <p:spPr/>
        <p:txBody>
          <a:bodyPr>
            <a:normAutofit/>
          </a:bodyPr>
          <a:lstStyle/>
          <a:p>
            <a:r>
              <a:rPr lang="he-IL" altLang="en-US" b="1">
                <a:solidFill>
                  <a:srgbClr val="0000FF"/>
                </a:solidFill>
              </a:rPr>
              <a:t>מסלול בקרה בגרעין </a:t>
            </a:r>
            <a:r>
              <a:rPr lang="he-IL" altLang="en-US"/>
              <a:t>(</a:t>
            </a:r>
            <a:r>
              <a:rPr lang="en-US" altLang="en-US"/>
              <a:t>kernel control path</a:t>
            </a:r>
            <a:r>
              <a:rPr lang="he-IL" altLang="en-US"/>
              <a:t>)</a:t>
            </a:r>
            <a:r>
              <a:rPr lang="he-IL" altLang="en-US">
                <a:solidFill>
                  <a:srgbClr val="0000FF"/>
                </a:solidFill>
              </a:rPr>
              <a:t> </a:t>
            </a:r>
            <a:r>
              <a:rPr lang="he-IL" altLang="en-US"/>
              <a:t>–</a:t>
            </a:r>
            <a:r>
              <a:rPr lang="he-IL" altLang="en-US">
                <a:solidFill>
                  <a:srgbClr val="0000FF"/>
                </a:solidFill>
              </a:rPr>
              <a:t> </a:t>
            </a:r>
            <a:r>
              <a:rPr lang="he-IL" altLang="en-US" b="1"/>
              <a:t>סדרת פקודות בקוד הגרעין </a:t>
            </a:r>
            <a:r>
              <a:rPr lang="he-IL" altLang="en-US"/>
              <a:t>המתבצעת מרגע קבלת פסיקה ועד סיום הטיפול בה.</a:t>
            </a:r>
          </a:p>
          <a:p>
            <a:endParaRPr lang="he-IL" altLang="en-US"/>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58</a:t>
            </a:fld>
            <a:endParaRPr lang="en-US"/>
          </a:p>
        </p:txBody>
      </p:sp>
      <p:sp>
        <p:nvSpPr>
          <p:cNvPr id="7" name="TextBox 6"/>
          <p:cNvSpPr txBox="1"/>
          <p:nvPr/>
        </p:nvSpPr>
        <p:spPr>
          <a:xfrm>
            <a:off x="735496" y="2683565"/>
            <a:ext cx="4045226" cy="3693319"/>
          </a:xfrm>
          <a:prstGeom prst="rect">
            <a:avLst/>
          </a:prstGeom>
          <a:noFill/>
        </p:spPr>
        <p:txBody>
          <a:bodyPr wrap="square" rtlCol="0">
            <a:spAutoFit/>
          </a:bodyPr>
          <a:lstStyle/>
          <a:p>
            <a:pPr algn="r" rtl="1"/>
            <a:r>
              <a:rPr lang="he-IL" b="1" u="sng"/>
              <a:t>דוגמה 1: </a:t>
            </a:r>
          </a:p>
          <a:p>
            <a:pPr algn="r" rtl="1"/>
            <a:endParaRPr lang="he-IL"/>
          </a:p>
          <a:p>
            <a:pPr rtl="1"/>
            <a:r>
              <a:rPr lang="en-US" err="1">
                <a:latin typeface="Consolas" panose="020B0609020204030204" pitchFamily="49" charset="0"/>
              </a:rPr>
              <a:t>sys_wait</a:t>
            </a:r>
            <a:r>
              <a:rPr lang="en-US">
                <a:latin typeface="Consolas" panose="020B0609020204030204" pitchFamily="49" charset="0"/>
              </a:rPr>
              <a:t>(){</a:t>
            </a:r>
          </a:p>
          <a:p>
            <a:pPr rtl="1"/>
            <a:endParaRPr lang="en-US">
              <a:latin typeface="Consolas" panose="020B0609020204030204" pitchFamily="49" charset="0"/>
            </a:endParaRPr>
          </a:p>
          <a:p>
            <a:pPr rtl="1"/>
            <a:r>
              <a:rPr lang="en-US">
                <a:latin typeface="Consolas" panose="020B0609020204030204" pitchFamily="49" charset="0"/>
              </a:rPr>
              <a:t>...</a:t>
            </a:r>
          </a:p>
          <a:p>
            <a:pPr rtl="1"/>
            <a:r>
              <a:rPr lang="en-US">
                <a:latin typeface="Consolas" panose="020B0609020204030204" pitchFamily="49" charset="0"/>
              </a:rPr>
              <a:t>...</a:t>
            </a:r>
          </a:p>
          <a:p>
            <a:pPr rtl="1"/>
            <a:r>
              <a:rPr lang="en-US">
                <a:latin typeface="Consolas" panose="020B0609020204030204" pitchFamily="49" charset="0"/>
              </a:rPr>
              <a:t>// Change kernel data structures</a:t>
            </a:r>
          </a:p>
          <a:p>
            <a:pPr rtl="1"/>
            <a:r>
              <a:rPr lang="en-US">
                <a:latin typeface="Consolas" panose="020B0609020204030204" pitchFamily="49" charset="0"/>
              </a:rPr>
              <a:t>...</a:t>
            </a:r>
          </a:p>
          <a:p>
            <a:pPr rtl="1"/>
            <a:r>
              <a:rPr lang="en-US">
                <a:latin typeface="Consolas" panose="020B0609020204030204" pitchFamily="49" charset="0"/>
              </a:rPr>
              <a:t>...</a:t>
            </a:r>
          </a:p>
          <a:p>
            <a:pPr rtl="1"/>
            <a:r>
              <a:rPr lang="en-US">
                <a:latin typeface="Consolas" panose="020B0609020204030204" pitchFamily="49" charset="0"/>
              </a:rPr>
              <a:t>...</a:t>
            </a:r>
          </a:p>
          <a:p>
            <a:pPr rtl="1"/>
            <a:endParaRPr lang="en-US">
              <a:latin typeface="Consolas" panose="020B0609020204030204" pitchFamily="49" charset="0"/>
            </a:endParaRPr>
          </a:p>
          <a:p>
            <a:pPr rtl="1"/>
            <a:r>
              <a:rPr lang="en-US">
                <a:latin typeface="Consolas" panose="020B0609020204030204" pitchFamily="49" charset="0"/>
              </a:rPr>
              <a:t>} // </a:t>
            </a:r>
            <a:r>
              <a:rPr lang="en-US" err="1">
                <a:latin typeface="Consolas" panose="020B0609020204030204" pitchFamily="49" charset="0"/>
              </a:rPr>
              <a:t>sys_wait</a:t>
            </a:r>
            <a:r>
              <a:rPr lang="en-US">
                <a:latin typeface="Consolas" panose="020B0609020204030204" pitchFamily="49" charset="0"/>
              </a:rPr>
              <a:t> finished</a:t>
            </a:r>
          </a:p>
        </p:txBody>
      </p:sp>
      <p:sp>
        <p:nvSpPr>
          <p:cNvPr id="8" name="Down Arrow 7"/>
          <p:cNvSpPr/>
          <p:nvPr/>
        </p:nvSpPr>
        <p:spPr>
          <a:xfrm>
            <a:off x="3578088" y="3699010"/>
            <a:ext cx="397565" cy="221642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Box 8"/>
          <p:cNvSpPr txBox="1"/>
          <p:nvPr/>
        </p:nvSpPr>
        <p:spPr>
          <a:xfrm>
            <a:off x="4919870" y="2683565"/>
            <a:ext cx="4045226" cy="3693319"/>
          </a:xfrm>
          <a:prstGeom prst="rect">
            <a:avLst/>
          </a:prstGeom>
          <a:noFill/>
        </p:spPr>
        <p:txBody>
          <a:bodyPr wrap="square" rtlCol="0">
            <a:spAutoFit/>
          </a:bodyPr>
          <a:lstStyle/>
          <a:p>
            <a:pPr algn="r" rtl="1"/>
            <a:r>
              <a:rPr lang="he-IL" b="1" u="sng"/>
              <a:t>דוגמה 1: </a:t>
            </a:r>
          </a:p>
          <a:p>
            <a:pPr algn="r" rtl="1"/>
            <a:endParaRPr lang="he-IL"/>
          </a:p>
          <a:p>
            <a:pPr rtl="1"/>
            <a:r>
              <a:rPr lang="en-US" err="1">
                <a:latin typeface="Consolas" panose="020B0609020204030204" pitchFamily="49" charset="0"/>
              </a:rPr>
              <a:t>scheduler_tick</a:t>
            </a:r>
            <a:r>
              <a:rPr lang="en-US">
                <a:latin typeface="Consolas" panose="020B0609020204030204" pitchFamily="49" charset="0"/>
              </a:rPr>
              <a:t>(){</a:t>
            </a:r>
          </a:p>
          <a:p>
            <a:pPr rtl="1"/>
            <a:endParaRPr lang="en-US">
              <a:latin typeface="Consolas" panose="020B0609020204030204" pitchFamily="49" charset="0"/>
            </a:endParaRPr>
          </a:p>
          <a:p>
            <a:pPr rtl="1"/>
            <a:r>
              <a:rPr lang="en-US">
                <a:latin typeface="Consolas" panose="020B0609020204030204" pitchFamily="49" charset="0"/>
              </a:rPr>
              <a:t>...</a:t>
            </a:r>
          </a:p>
          <a:p>
            <a:pPr rtl="1"/>
            <a:r>
              <a:rPr lang="en-US">
                <a:latin typeface="Consolas" panose="020B0609020204030204" pitchFamily="49" charset="0"/>
              </a:rPr>
              <a:t>...</a:t>
            </a:r>
          </a:p>
          <a:p>
            <a:pPr rtl="1"/>
            <a:r>
              <a:rPr lang="en-US">
                <a:latin typeface="Consolas" panose="020B0609020204030204" pitchFamily="49" charset="0"/>
              </a:rPr>
              <a:t>// Change kernel data structures</a:t>
            </a:r>
          </a:p>
          <a:p>
            <a:pPr rtl="1"/>
            <a:r>
              <a:rPr lang="en-US">
                <a:latin typeface="Consolas" panose="020B0609020204030204" pitchFamily="49" charset="0"/>
              </a:rPr>
              <a:t>...</a:t>
            </a:r>
          </a:p>
          <a:p>
            <a:pPr rtl="1"/>
            <a:r>
              <a:rPr lang="en-US">
                <a:latin typeface="Consolas" panose="020B0609020204030204" pitchFamily="49" charset="0"/>
              </a:rPr>
              <a:t>...</a:t>
            </a:r>
          </a:p>
          <a:p>
            <a:pPr rtl="1"/>
            <a:r>
              <a:rPr lang="en-US">
                <a:latin typeface="Consolas" panose="020B0609020204030204" pitchFamily="49" charset="0"/>
              </a:rPr>
              <a:t>...</a:t>
            </a:r>
          </a:p>
          <a:p>
            <a:pPr rtl="1"/>
            <a:endParaRPr lang="en-US">
              <a:latin typeface="Consolas" panose="020B0609020204030204" pitchFamily="49" charset="0"/>
            </a:endParaRPr>
          </a:p>
          <a:p>
            <a:pPr rtl="1"/>
            <a:r>
              <a:rPr lang="en-US">
                <a:latin typeface="Consolas" panose="020B0609020204030204" pitchFamily="49" charset="0"/>
              </a:rPr>
              <a:t>} // scheduler tick finished</a:t>
            </a:r>
          </a:p>
        </p:txBody>
      </p:sp>
      <p:sp>
        <p:nvSpPr>
          <p:cNvPr id="10" name="Down Arrow 9"/>
          <p:cNvSpPr/>
          <p:nvPr/>
        </p:nvSpPr>
        <p:spPr>
          <a:xfrm>
            <a:off x="8229601" y="3699010"/>
            <a:ext cx="397565" cy="221642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942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a:t>מסלולי בקרה בגרעין</a:t>
            </a:r>
            <a:endParaRPr lang="en-US"/>
          </a:p>
        </p:txBody>
      </p:sp>
      <p:sp>
        <p:nvSpPr>
          <p:cNvPr id="3" name="Content Placeholder 2"/>
          <p:cNvSpPr>
            <a:spLocks noGrp="1"/>
          </p:cNvSpPr>
          <p:nvPr>
            <p:ph idx="1"/>
          </p:nvPr>
        </p:nvSpPr>
        <p:spPr/>
        <p:txBody>
          <a:bodyPr/>
          <a:lstStyle/>
          <a:p>
            <a:r>
              <a:rPr lang="he-IL" altLang="en-US"/>
              <a:t>מסלולי בקרה מטפלים בארבעה סוגי פסיקות:</a:t>
            </a:r>
          </a:p>
          <a:p>
            <a:pPr marL="731520" lvl="1" indent="-457200">
              <a:buFont typeface="+mj-lt"/>
              <a:buAutoNum type="arabicPeriod"/>
            </a:pPr>
            <a:r>
              <a:rPr lang="he-IL" altLang="en-US" b="1"/>
              <a:t>קריאת מערכת חוסמת </a:t>
            </a:r>
            <a:r>
              <a:rPr lang="he-IL" altLang="en-US"/>
              <a:t>– יכולה לגרום לתהליך לוותר על המעבד ולעבור לתור המתנה (כלומר, היא חוסמת את התקדמות התהליך).</a:t>
            </a:r>
            <a:endParaRPr lang="he-IL" altLang="en-US" b="1"/>
          </a:p>
          <a:p>
            <a:pPr lvl="2"/>
            <a:r>
              <a:rPr lang="he-IL" altLang="en-US"/>
              <a:t>למשל, </a:t>
            </a:r>
            <a:r>
              <a:rPr lang="en-US" altLang="en-US"/>
              <a:t>wait()</a:t>
            </a:r>
            <a:r>
              <a:rPr lang="he-IL" altLang="en-US"/>
              <a:t> מעבירה את תהליך האב לתור המתנה עד לסיום של אחד מבניו.</a:t>
            </a:r>
          </a:p>
          <a:p>
            <a:pPr marL="731520" lvl="1" indent="-457200">
              <a:buFont typeface="+mj-lt"/>
              <a:buAutoNum type="arabicPeriod"/>
            </a:pPr>
            <a:r>
              <a:rPr lang="he-IL" altLang="en-US" b="1"/>
              <a:t>קריאת מערכת לא חוסמת</a:t>
            </a:r>
            <a:r>
              <a:rPr lang="he-IL" altLang="en-US"/>
              <a:t> – לעולם אינה חוסמת את התקדמות התהליך.</a:t>
            </a:r>
          </a:p>
          <a:p>
            <a:pPr lvl="2"/>
            <a:r>
              <a:rPr lang="he-IL" altLang="en-US"/>
              <a:t>למשל </a:t>
            </a:r>
            <a:r>
              <a:rPr lang="en-US" altLang="en-US"/>
              <a:t>fork()</a:t>
            </a:r>
            <a:r>
              <a:rPr lang="he-IL" altLang="en-US"/>
              <a:t> או </a:t>
            </a:r>
            <a:r>
              <a:rPr lang="en-US" altLang="en-US"/>
              <a:t> </a:t>
            </a:r>
            <a:r>
              <a:rPr lang="en-US" altLang="en-US" err="1"/>
              <a:t>getpid</a:t>
            </a:r>
            <a:r>
              <a:rPr lang="en-US" altLang="en-US"/>
              <a:t>()</a:t>
            </a:r>
            <a:r>
              <a:rPr lang="he-IL" altLang="en-US"/>
              <a:t>.</a:t>
            </a:r>
          </a:p>
          <a:p>
            <a:pPr marL="731520" lvl="1" indent="-457200">
              <a:buFont typeface="+mj-lt"/>
              <a:buAutoNum type="arabicPeriod"/>
            </a:pPr>
            <a:r>
              <a:rPr lang="he-IL" altLang="en-US" b="1"/>
              <a:t>חריגה </a:t>
            </a:r>
            <a:r>
              <a:rPr lang="he-IL" altLang="en-US"/>
              <a:t>– שגיאה שנוצרת ע"י קוד משתמש.</a:t>
            </a:r>
            <a:endParaRPr lang="he-IL" altLang="en-US" b="1"/>
          </a:p>
          <a:p>
            <a:pPr lvl="2"/>
            <a:r>
              <a:rPr lang="he-IL" altLang="en-US"/>
              <a:t>למשל חלוקה באפס.</a:t>
            </a:r>
          </a:p>
          <a:p>
            <a:pPr marL="731520" lvl="1" indent="-457200">
              <a:buFont typeface="+mj-lt"/>
              <a:buAutoNum type="arabicPeriod"/>
            </a:pPr>
            <a:r>
              <a:rPr lang="he-IL" altLang="en-US" b="1"/>
              <a:t>פסיקת חומרה</a:t>
            </a:r>
            <a:r>
              <a:rPr lang="he-IL" altLang="en-US"/>
              <a:t> – פסיקה אסינכרונית מהתקן חומרה חיצוני.</a:t>
            </a:r>
          </a:p>
          <a:p>
            <a:pPr lvl="2"/>
            <a:r>
              <a:rPr lang="he-IL" altLang="en-US"/>
              <a:t>למשל פסיקת שעון.</a:t>
            </a:r>
          </a:p>
          <a:p>
            <a:endParaRPr lang="en-US"/>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59</a:t>
            </a:fld>
            <a:endParaRPr lang="en-US"/>
          </a:p>
        </p:txBody>
      </p:sp>
    </p:spTree>
    <p:extLst>
      <p:ext uri="{BB962C8B-B14F-4D97-AF65-F5344CB8AC3E}">
        <p14:creationId xmlns:p14="http://schemas.microsoft.com/office/powerpoint/2010/main" val="66713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המחשה לרצף ביצוע אפשרי</a:t>
            </a:r>
            <a:r>
              <a:rPr lang="en-US"/>
              <a:t> </a:t>
            </a:r>
            <a:r>
              <a:rPr lang="he-IL"/>
              <a:t> - עם מנעול</a:t>
            </a:r>
            <a:endParaRPr lang="en-US"/>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6</a:t>
            </a:fld>
            <a:endParaRPr lang="en-US"/>
          </a:p>
        </p:txBody>
      </p:sp>
      <p:cxnSp>
        <p:nvCxnSpPr>
          <p:cNvPr id="7" name="Straight Connector 6"/>
          <p:cNvCxnSpPr/>
          <p:nvPr/>
        </p:nvCxnSpPr>
        <p:spPr>
          <a:xfrm>
            <a:off x="1631328" y="3289853"/>
            <a:ext cx="338924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1734378" y="5668617"/>
            <a:ext cx="338924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657018" y="3094387"/>
          <a:ext cx="771110" cy="440634"/>
        </p:xfrm>
        <a:graphic>
          <a:graphicData uri="http://schemas.openxmlformats.org/presentationml/2006/ole">
            <mc:AlternateContent xmlns:mc="http://schemas.openxmlformats.org/markup-compatibility/2006">
              <mc:Choice xmlns:v="urn:schemas-microsoft-com:vml" Requires="v">
                <p:oleObj spid="_x0000_s2053" name="Equation" r:id="rId3" imgW="266469" imgH="152268" progId="Equation.DSMT4">
                  <p:embed/>
                </p:oleObj>
              </mc:Choice>
              <mc:Fallback>
                <p:oleObj name="Equation" r:id="rId3" imgW="266469" imgH="152268" progId="Equation.DSMT4">
                  <p:embed/>
                  <p:pic>
                    <p:nvPicPr>
                      <p:cNvPr id="1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18" y="3094387"/>
                        <a:ext cx="771110" cy="440634"/>
                      </a:xfrm>
                      <a:prstGeom prst="rect">
                        <a:avLst/>
                      </a:prstGeom>
                      <a:noFill/>
                    </p:spPr>
                  </p:pic>
                </p:oleObj>
              </mc:Fallback>
            </mc:AlternateContent>
          </a:graphicData>
        </a:graphic>
      </p:graphicFrame>
      <p:sp>
        <p:nvSpPr>
          <p:cNvPr id="15" name="Rectangle 6"/>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nvGraphicFramePr>
        <p:xfrm>
          <a:off x="529188" y="5469841"/>
          <a:ext cx="1026770" cy="397552"/>
        </p:xfrm>
        <a:graphic>
          <a:graphicData uri="http://schemas.openxmlformats.org/presentationml/2006/ole">
            <mc:AlternateContent xmlns:mc="http://schemas.openxmlformats.org/markup-compatibility/2006">
              <mc:Choice xmlns:v="urn:schemas-microsoft-com:vml" Requires="v">
                <p:oleObj spid="_x0000_s2054" name="Equation" r:id="rId5" imgW="393480" imgH="152280" progId="Equation.DSMT4">
                  <p:embed/>
                </p:oleObj>
              </mc:Choice>
              <mc:Fallback>
                <p:oleObj name="Equation" r:id="rId5" imgW="393480" imgH="152280" progId="Equation.DSMT4">
                  <p:embed/>
                  <p:pic>
                    <p:nvPicPr>
                      <p:cNvPr id="16" name="Object 15"/>
                      <p:cNvPicPr>
                        <a:picLocks noChangeAspect="1" noChangeArrowheads="1"/>
                      </p:cNvPicPr>
                      <p:nvPr/>
                    </p:nvPicPr>
                    <p:blipFill>
                      <a:blip r:embed="rId6"/>
                      <a:srcRect/>
                      <a:stretch>
                        <a:fillRect/>
                      </a:stretch>
                    </p:blipFill>
                    <p:spPr bwMode="auto">
                      <a:xfrm>
                        <a:off x="529188" y="5469841"/>
                        <a:ext cx="1026770" cy="397552"/>
                      </a:xfrm>
                      <a:prstGeom prst="rect">
                        <a:avLst/>
                      </a:prstGeom>
                      <a:noFill/>
                    </p:spPr>
                  </p:pic>
                </p:oleObj>
              </mc:Fallback>
            </mc:AlternateContent>
          </a:graphicData>
        </a:graphic>
      </p:graphicFrame>
      <p:sp>
        <p:nvSpPr>
          <p:cNvPr id="17" name="Oval 16"/>
          <p:cNvSpPr/>
          <p:nvPr/>
        </p:nvSpPr>
        <p:spPr>
          <a:xfrm>
            <a:off x="2461246" y="1656561"/>
            <a:ext cx="765313" cy="6990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T1</a:t>
            </a:r>
          </a:p>
        </p:txBody>
      </p:sp>
      <p:graphicFrame>
        <p:nvGraphicFramePr>
          <p:cNvPr id="18" name="Object 17"/>
          <p:cNvGraphicFramePr>
            <a:graphicFrameLocks noChangeAspect="1"/>
          </p:cNvGraphicFramePr>
          <p:nvPr/>
        </p:nvGraphicFramePr>
        <p:xfrm>
          <a:off x="2131356" y="4220026"/>
          <a:ext cx="2389188" cy="514350"/>
        </p:xfrm>
        <a:graphic>
          <a:graphicData uri="http://schemas.openxmlformats.org/presentationml/2006/ole">
            <mc:AlternateContent xmlns:mc="http://schemas.openxmlformats.org/markup-compatibility/2006">
              <mc:Choice xmlns:v="urn:schemas-microsoft-com:vml" Requires="v">
                <p:oleObj spid="_x0000_s2055" name="Equation" r:id="rId7" imgW="825480" imgH="177480" progId="Equation.DSMT4">
                  <p:embed/>
                </p:oleObj>
              </mc:Choice>
              <mc:Fallback>
                <p:oleObj name="Equation" r:id="rId7" imgW="825480" imgH="177480" progId="Equation.DSMT4">
                  <p:embed/>
                  <p:pic>
                    <p:nvPicPr>
                      <p:cNvPr id="18" name="Object 17"/>
                      <p:cNvPicPr>
                        <a:picLocks noChangeAspect="1" noChangeArrowheads="1"/>
                      </p:cNvPicPr>
                      <p:nvPr/>
                    </p:nvPicPr>
                    <p:blipFill>
                      <a:blip r:embed="rId8"/>
                      <a:srcRect/>
                      <a:stretch>
                        <a:fillRect/>
                      </a:stretch>
                    </p:blipFill>
                    <p:spPr bwMode="auto">
                      <a:xfrm>
                        <a:off x="2131356" y="4220026"/>
                        <a:ext cx="2389188" cy="514350"/>
                      </a:xfrm>
                      <a:prstGeom prst="rect">
                        <a:avLst/>
                      </a:prstGeom>
                      <a:noFill/>
                    </p:spPr>
                  </p:pic>
                </p:oleObj>
              </mc:Fallback>
            </mc:AlternateContent>
          </a:graphicData>
        </a:graphic>
      </p:graphicFrame>
      <p:sp>
        <p:nvSpPr>
          <p:cNvPr id="19" name="Oval 18"/>
          <p:cNvSpPr/>
          <p:nvPr/>
        </p:nvSpPr>
        <p:spPr>
          <a:xfrm>
            <a:off x="3325950" y="1669775"/>
            <a:ext cx="765313" cy="69905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T2</a:t>
            </a:r>
          </a:p>
        </p:txBody>
      </p:sp>
      <p:sp>
        <p:nvSpPr>
          <p:cNvPr id="20" name="Oval 19"/>
          <p:cNvSpPr/>
          <p:nvPr/>
        </p:nvSpPr>
        <p:spPr>
          <a:xfrm>
            <a:off x="4190654" y="1679713"/>
            <a:ext cx="765313" cy="69905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T3</a:t>
            </a:r>
          </a:p>
        </p:txBody>
      </p:sp>
      <p:pic>
        <p:nvPicPr>
          <p:cNvPr id="2058" name="Picture 10" descr="Image result for transparent padlock symbo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31328" y="5055707"/>
            <a:ext cx="660057" cy="6600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Image result for transparent padlock symbol"/>
          <p:cNvPicPr>
            <a:picLocks noGrp="1" noChangeAspect="1" noChangeArrowheads="1"/>
          </p:cNvPicPr>
          <p:nvPr>
            <p:ph idx="1"/>
          </p:nvPr>
        </p:nvPicPr>
        <p:blipFill>
          <a:blip r:embed="rId10" cstate="print">
            <a:extLst>
              <a:ext uri="{28A0092B-C50C-407E-A947-70E740481C1C}">
                <a14:useLocalDpi xmlns:a14="http://schemas.microsoft.com/office/drawing/2010/main" val="0"/>
              </a:ext>
            </a:extLst>
          </a:blip>
          <a:srcRect/>
          <a:stretch>
            <a:fillRect/>
          </a:stretch>
        </p:blipFill>
        <p:spPr bwMode="auto">
          <a:xfrm>
            <a:off x="1454459" y="2679554"/>
            <a:ext cx="559838" cy="55983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172199" y="3670712"/>
            <a:ext cx="2514601"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1"/>
            <a:r>
              <a:rPr lang="he-IL" sz="2800"/>
              <a:t>שימו לב: המנעול מייצר נקודת </a:t>
            </a:r>
            <a:r>
              <a:rPr lang="he-IL" sz="2800" b="1" err="1"/>
              <a:t>סריאליזציה</a:t>
            </a:r>
            <a:r>
              <a:rPr lang="he-IL" sz="2800" b="1"/>
              <a:t> – </a:t>
            </a:r>
            <a:r>
              <a:rPr lang="he-IL" sz="2800"/>
              <a:t>ופוגע במקביליות</a:t>
            </a:r>
            <a:endParaRPr lang="en-US" sz="2800"/>
          </a:p>
        </p:txBody>
      </p:sp>
    </p:spTree>
    <p:extLst>
      <p:ext uri="{BB962C8B-B14F-4D97-AF65-F5344CB8AC3E}">
        <p14:creationId xmlns:p14="http://schemas.microsoft.com/office/powerpoint/2010/main" val="353038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 calcmode="lin" valueType="num">
                                      <p:cBhvr>
                                        <p:cTn id="9" dur="250" fill="hold"/>
                                        <p:tgtEl>
                                          <p:spTgt spid="17"/>
                                        </p:tgtEl>
                                        <p:attrNameLst>
                                          <p:attrName>style.rotation</p:attrName>
                                        </p:attrNameLst>
                                      </p:cBhvr>
                                      <p:tavLst>
                                        <p:tav tm="0">
                                          <p:val>
                                            <p:fltVal val="90"/>
                                          </p:val>
                                        </p:tav>
                                        <p:tav tm="100000">
                                          <p:val>
                                            <p:fltVal val="0"/>
                                          </p:val>
                                        </p:tav>
                                      </p:tavLst>
                                    </p:anim>
                                    <p:animEffect transition="in" filter="fade">
                                      <p:cBhvr>
                                        <p:cTn id="10" dur="250"/>
                                        <p:tgtEl>
                                          <p:spTgt spid="17"/>
                                        </p:tgtEl>
                                      </p:cBhvr>
                                    </p:animEffect>
                                  </p:childTnLst>
                                </p:cTn>
                              </p:par>
                            </p:childTnLst>
                          </p:cTn>
                        </p:par>
                        <p:par>
                          <p:cTn id="11" fill="hold">
                            <p:stCondLst>
                              <p:cond delay="250"/>
                            </p:stCondLst>
                            <p:childTnLst>
                              <p:par>
                                <p:cTn id="12" presetID="42" presetClass="path" presetSubtype="0" accel="50000" decel="50000" fill="hold" grpId="0" nodeType="afterEffect">
                                  <p:stCondLst>
                                    <p:cond delay="0"/>
                                  </p:stCondLst>
                                  <p:childTnLst>
                                    <p:animMotion origin="layout" path="M 2.5E-6 -2.59259E-6 L 0.00208 0.44468 " pathEditMode="relative" rAng="0" ptsTypes="AA">
                                      <p:cBhvr>
                                        <p:cTn id="13" dur="3000" fill="hold"/>
                                        <p:tgtEl>
                                          <p:spTgt spid="17"/>
                                        </p:tgtEl>
                                        <p:attrNameLst>
                                          <p:attrName>ppt_x</p:attrName>
                                          <p:attrName>ppt_y</p:attrName>
                                        </p:attrNameLst>
                                      </p:cBhvr>
                                      <p:rCtr x="104" y="22222"/>
                                    </p:animMotion>
                                  </p:childTnLst>
                                </p:cTn>
                              </p:par>
                              <p:par>
                                <p:cTn id="14" presetID="31" presetClass="entr" presetSubtype="0" fill="hold" grpId="1" nodeType="withEffect">
                                  <p:stCondLst>
                                    <p:cond delay="30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 calcmode="lin" valueType="num">
                                      <p:cBhvr>
                                        <p:cTn id="18" dur="250" fill="hold"/>
                                        <p:tgtEl>
                                          <p:spTgt spid="19"/>
                                        </p:tgtEl>
                                        <p:attrNameLst>
                                          <p:attrName>style.rotation</p:attrName>
                                        </p:attrNameLst>
                                      </p:cBhvr>
                                      <p:tavLst>
                                        <p:tav tm="0">
                                          <p:val>
                                            <p:fltVal val="90"/>
                                          </p:val>
                                        </p:tav>
                                        <p:tav tm="100000">
                                          <p:val>
                                            <p:fltVal val="0"/>
                                          </p:val>
                                        </p:tav>
                                      </p:tavLst>
                                    </p:anim>
                                    <p:animEffect transition="in" filter="fade">
                                      <p:cBhvr>
                                        <p:cTn id="19" dur="250"/>
                                        <p:tgtEl>
                                          <p:spTgt spid="19"/>
                                        </p:tgtEl>
                                      </p:cBhvr>
                                    </p:animEffect>
                                  </p:childTnLst>
                                </p:cTn>
                              </p:par>
                              <p:par>
                                <p:cTn id="20" presetID="42" presetClass="path" presetSubtype="0" accel="50000" decel="50000" fill="hold" grpId="0" nodeType="withEffect">
                                  <p:stCondLst>
                                    <p:cond delay="950"/>
                                  </p:stCondLst>
                                  <p:childTnLst>
                                    <p:animMotion origin="layout" path="M 4.44444E-6 -4.44444E-6 L -0.00226 0.13843 " pathEditMode="relative" rAng="0" ptsTypes="AA">
                                      <p:cBhvr>
                                        <p:cTn id="21" dur="2000" fill="hold"/>
                                        <p:tgtEl>
                                          <p:spTgt spid="19"/>
                                        </p:tgtEl>
                                        <p:attrNameLst>
                                          <p:attrName>ppt_x</p:attrName>
                                          <p:attrName>ppt_y</p:attrName>
                                        </p:attrNameLst>
                                      </p:cBhvr>
                                      <p:rCtr x="-122" y="6921"/>
                                    </p:animMotion>
                                  </p:childTnLst>
                                </p:cTn>
                              </p:par>
                              <p:par>
                                <p:cTn id="22" presetID="31" presetClass="entr" presetSubtype="0" fill="hold" grpId="1" nodeType="withEffect">
                                  <p:stCondLst>
                                    <p:cond delay="12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250" fill="hold"/>
                                        <p:tgtEl>
                                          <p:spTgt spid="20"/>
                                        </p:tgtEl>
                                        <p:attrNameLst>
                                          <p:attrName>ppt_w</p:attrName>
                                        </p:attrNameLst>
                                      </p:cBhvr>
                                      <p:tavLst>
                                        <p:tav tm="0">
                                          <p:val>
                                            <p:fltVal val="0"/>
                                          </p:val>
                                        </p:tav>
                                        <p:tav tm="100000">
                                          <p:val>
                                            <p:strVal val="#ppt_w"/>
                                          </p:val>
                                        </p:tav>
                                      </p:tavLst>
                                    </p:anim>
                                    <p:anim calcmode="lin" valueType="num">
                                      <p:cBhvr>
                                        <p:cTn id="25" dur="250" fill="hold"/>
                                        <p:tgtEl>
                                          <p:spTgt spid="20"/>
                                        </p:tgtEl>
                                        <p:attrNameLst>
                                          <p:attrName>ppt_h</p:attrName>
                                        </p:attrNameLst>
                                      </p:cBhvr>
                                      <p:tavLst>
                                        <p:tav tm="0">
                                          <p:val>
                                            <p:fltVal val="0"/>
                                          </p:val>
                                        </p:tav>
                                        <p:tav tm="100000">
                                          <p:val>
                                            <p:strVal val="#ppt_h"/>
                                          </p:val>
                                        </p:tav>
                                      </p:tavLst>
                                    </p:anim>
                                    <p:anim calcmode="lin" valueType="num">
                                      <p:cBhvr>
                                        <p:cTn id="26" dur="250" fill="hold"/>
                                        <p:tgtEl>
                                          <p:spTgt spid="20"/>
                                        </p:tgtEl>
                                        <p:attrNameLst>
                                          <p:attrName>style.rotation</p:attrName>
                                        </p:attrNameLst>
                                      </p:cBhvr>
                                      <p:tavLst>
                                        <p:tav tm="0">
                                          <p:val>
                                            <p:fltVal val="90"/>
                                          </p:val>
                                        </p:tav>
                                        <p:tav tm="100000">
                                          <p:val>
                                            <p:fltVal val="0"/>
                                          </p:val>
                                        </p:tav>
                                      </p:tavLst>
                                    </p:anim>
                                    <p:animEffect transition="in" filter="fade">
                                      <p:cBhvr>
                                        <p:cTn id="27" dur="250"/>
                                        <p:tgtEl>
                                          <p:spTgt spid="20"/>
                                        </p:tgtEl>
                                      </p:cBhvr>
                                    </p:animEffect>
                                  </p:childTnLst>
                                </p:cTn>
                              </p:par>
                              <p:par>
                                <p:cTn id="28" presetID="42" presetClass="path" presetSubtype="0" accel="50000" decel="50000" fill="hold" grpId="0" nodeType="withEffect">
                                  <p:stCondLst>
                                    <p:cond delay="1750"/>
                                  </p:stCondLst>
                                  <p:childTnLst>
                                    <p:animMotion origin="layout" path="M -0.00573 0.0044 L -0.00573 0.13704 " pathEditMode="relative" rAng="0" ptsTypes="AA">
                                      <p:cBhvr>
                                        <p:cTn id="29" dur="1250" fill="hold"/>
                                        <p:tgtEl>
                                          <p:spTgt spid="20"/>
                                        </p:tgtEl>
                                        <p:attrNameLst>
                                          <p:attrName>ppt_x</p:attrName>
                                          <p:attrName>ppt_y</p:attrName>
                                        </p:attrNameLst>
                                      </p:cBhvr>
                                      <p:rCtr x="0" y="6620"/>
                                    </p:animMotion>
                                  </p:childTnLst>
                                </p:cTn>
                              </p:par>
                            </p:childTnLst>
                          </p:cTn>
                        </p:par>
                        <p:par>
                          <p:cTn id="30" fill="hold">
                            <p:stCondLst>
                              <p:cond delay="3250"/>
                            </p:stCondLst>
                            <p:childTnLst>
                              <p:par>
                                <p:cTn id="31" presetID="42" presetClass="path" presetSubtype="0" accel="50000" decel="50000" fill="hold" grpId="2" nodeType="afterEffect">
                                  <p:stCondLst>
                                    <p:cond delay="0"/>
                                  </p:stCondLst>
                                  <p:childTnLst>
                                    <p:animMotion origin="layout" path="M 0.00208 0.44468 L 0.00312 0.63935 " pathEditMode="relative" rAng="0" ptsTypes="AA">
                                      <p:cBhvr>
                                        <p:cTn id="32" dur="2000" fill="hold"/>
                                        <p:tgtEl>
                                          <p:spTgt spid="17"/>
                                        </p:tgtEl>
                                        <p:attrNameLst>
                                          <p:attrName>ppt_x</p:attrName>
                                          <p:attrName>ppt_y</p:attrName>
                                        </p:attrNameLst>
                                      </p:cBhvr>
                                      <p:rCtr x="52" y="9722"/>
                                    </p:animMotion>
                                  </p:childTnLst>
                                </p:cTn>
                              </p:par>
                            </p:childTnLst>
                          </p:cTn>
                        </p:par>
                        <p:par>
                          <p:cTn id="33" fill="hold">
                            <p:stCondLst>
                              <p:cond delay="5250"/>
                            </p:stCondLst>
                            <p:childTnLst>
                              <p:par>
                                <p:cTn id="34" presetID="42" presetClass="path" presetSubtype="0" accel="50000" decel="50000" fill="hold" grpId="2" nodeType="afterEffect">
                                  <p:stCondLst>
                                    <p:cond delay="0"/>
                                  </p:stCondLst>
                                  <p:childTnLst>
                                    <p:animMotion origin="layout" path="M -0.00573 0.13704 L -0.00573 0.59537 " pathEditMode="relative" rAng="0" ptsTypes="AA">
                                      <p:cBhvr>
                                        <p:cTn id="35" dur="2000" fill="hold"/>
                                        <p:tgtEl>
                                          <p:spTgt spid="20"/>
                                        </p:tgtEl>
                                        <p:attrNameLst>
                                          <p:attrName>ppt_x</p:attrName>
                                          <p:attrName>ppt_y</p:attrName>
                                        </p:attrNameLst>
                                      </p:cBhvr>
                                      <p:rCtr x="0" y="22917"/>
                                    </p:animMotion>
                                  </p:childTnLst>
                                </p:cTn>
                              </p:par>
                            </p:childTnLst>
                          </p:cTn>
                        </p:par>
                        <p:par>
                          <p:cTn id="36" fill="hold">
                            <p:stCondLst>
                              <p:cond delay="7250"/>
                            </p:stCondLst>
                            <p:childTnLst>
                              <p:par>
                                <p:cTn id="37" presetID="42" presetClass="path" presetSubtype="0" accel="50000" decel="50000" fill="hold" grpId="2" nodeType="afterEffect">
                                  <p:stCondLst>
                                    <p:cond delay="0"/>
                                  </p:stCondLst>
                                  <p:childTnLst>
                                    <p:animMotion origin="layout" path="M -0.00226 0.13843 L 0.00208 0.63172 " pathEditMode="relative" rAng="0" ptsTypes="AA">
                                      <p:cBhvr>
                                        <p:cTn id="38" dur="2000" fill="hold"/>
                                        <p:tgtEl>
                                          <p:spTgt spid="19"/>
                                        </p:tgtEl>
                                        <p:attrNameLst>
                                          <p:attrName>ppt_x</p:attrName>
                                          <p:attrName>ppt_y</p:attrName>
                                        </p:attrNameLst>
                                      </p:cBhvr>
                                      <p:rCtr x="208" y="24653"/>
                                    </p:animMotion>
                                  </p:childTnLst>
                                </p:cTn>
                              </p:par>
                            </p:childTnLst>
                          </p:cTn>
                        </p:par>
                        <p:par>
                          <p:cTn id="39" fill="hold">
                            <p:stCondLst>
                              <p:cond delay="925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9" grpId="0" animBg="1"/>
      <p:bldP spid="19" grpId="1" animBg="1"/>
      <p:bldP spid="19" grpId="2" animBg="1"/>
      <p:bldP spid="20" grpId="0" animBg="1"/>
      <p:bldP spid="20" grpId="1" animBg="1"/>
      <p:bldP spid="20" grpId="2" animBg="1"/>
      <p:bldP spid="2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a:t>מסלולי בקרה נחתכים</a:t>
            </a:r>
            <a:endParaRPr lang="en-US"/>
          </a:p>
        </p:txBody>
      </p:sp>
      <p:sp>
        <p:nvSpPr>
          <p:cNvPr id="3" name="Content Placeholder 2"/>
          <p:cNvSpPr>
            <a:spLocks noGrp="1"/>
          </p:cNvSpPr>
          <p:nvPr>
            <p:ph idx="1"/>
          </p:nvPr>
        </p:nvSpPr>
        <p:spPr/>
        <p:txBody>
          <a:bodyPr>
            <a:normAutofit lnSpcReduction="10000"/>
          </a:bodyPr>
          <a:lstStyle/>
          <a:p>
            <a:r>
              <a:rPr lang="he-IL" altLang="en-US"/>
              <a:t>מסלולי בקרה עלולים </a:t>
            </a:r>
            <a:r>
              <a:rPr lang="he-IL" altLang="en-US" b="1">
                <a:solidFill>
                  <a:srgbClr val="0000FF"/>
                </a:solidFill>
              </a:rPr>
              <a:t>לחתוך</a:t>
            </a:r>
            <a:r>
              <a:rPr lang="he-IL" altLang="en-US"/>
              <a:t> זה את זה או להשתלב </a:t>
            </a:r>
            <a:r>
              <a:rPr lang="en-US" altLang="en-US"/>
              <a:t>(</a:t>
            </a:r>
            <a:r>
              <a:rPr lang="en-US" altLang="en-US" b="1">
                <a:solidFill>
                  <a:srgbClr val="0000FF"/>
                </a:solidFill>
              </a:rPr>
              <a:t>interleave</a:t>
            </a:r>
            <a:r>
              <a:rPr lang="en-US" altLang="en-US"/>
              <a:t>)</a:t>
            </a:r>
            <a:r>
              <a:rPr lang="he-IL" altLang="en-US"/>
              <a:t> זה בזה. </a:t>
            </a:r>
            <a:endParaRPr lang="en-US" altLang="en-US"/>
          </a:p>
          <a:p>
            <a:pPr marL="0" indent="0">
              <a:buNone/>
            </a:pPr>
            <a:r>
              <a:rPr lang="he-IL" altLang="en-US" b="1" u="sng"/>
              <a:t>דוגמאות:</a:t>
            </a:r>
          </a:p>
          <a:p>
            <a:pPr lvl="1"/>
            <a:r>
              <a:rPr lang="he-IL" altLang="en-US"/>
              <a:t>לפני סיום הביצוע של קריאת המערכת </a:t>
            </a:r>
            <a:r>
              <a:rPr lang="en-US" altLang="en-US"/>
              <a:t>fork()</a:t>
            </a:r>
            <a:r>
              <a:rPr lang="he-IL" altLang="en-US"/>
              <a:t>, התקבלה פסיקת שעון, אשר גרמה לשמירת ההקשר הנוכחי ומעבר לביצוע של </a:t>
            </a:r>
            <a:r>
              <a:rPr lang="en-US" altLang="en-US" err="1"/>
              <a:t>scheduler_tick</a:t>
            </a:r>
            <a:r>
              <a:rPr lang="he-IL" altLang="en-US"/>
              <a:t> </a:t>
            </a:r>
            <a:r>
              <a:rPr lang="he-IL" altLang="en-US">
                <a:sym typeface="Wingdings" panose="05000000000000000000" pitchFamily="2" charset="2"/>
              </a:rPr>
              <a:t> פסיקת חומרה חתכה קריאת מערכת לא חוסמת.</a:t>
            </a:r>
            <a:endParaRPr lang="he-IL" altLang="en-US"/>
          </a:p>
          <a:p>
            <a:pPr lvl="1"/>
            <a:r>
              <a:rPr lang="he-IL" altLang="en-US"/>
              <a:t>תהליך </a:t>
            </a:r>
            <a:r>
              <a:rPr lang="en-US" altLang="en-US"/>
              <a:t>A</a:t>
            </a:r>
            <a:r>
              <a:rPr lang="he-IL" altLang="en-US"/>
              <a:t> קרא לקריאת המערכת </a:t>
            </a:r>
            <a:r>
              <a:rPr lang="en-US" altLang="en-US"/>
              <a:t>wait()</a:t>
            </a:r>
            <a:r>
              <a:rPr lang="he-IL" altLang="en-US"/>
              <a:t>, יצא להמתנה והעביר את המעבד לתהליך </a:t>
            </a:r>
            <a:r>
              <a:rPr lang="en-US" altLang="en-US"/>
              <a:t>B</a:t>
            </a:r>
            <a:r>
              <a:rPr lang="he-IL" altLang="en-US"/>
              <a:t>. תהליך </a:t>
            </a:r>
            <a:r>
              <a:rPr lang="en-US" altLang="en-US"/>
              <a:t>B</a:t>
            </a:r>
            <a:r>
              <a:rPr lang="he-IL" altLang="en-US"/>
              <a:t> קורא בינתיים לקריאת המערכת </a:t>
            </a:r>
            <a:r>
              <a:rPr lang="en-US" altLang="en-US" err="1"/>
              <a:t>getpid</a:t>
            </a:r>
            <a:r>
              <a:rPr lang="en-US" altLang="en-US"/>
              <a:t>()</a:t>
            </a:r>
            <a:r>
              <a:rPr lang="he-IL" altLang="en-US"/>
              <a:t> </a:t>
            </a:r>
            <a:r>
              <a:rPr lang="he-IL" altLang="en-US">
                <a:sym typeface="Wingdings" panose="05000000000000000000" pitchFamily="2" charset="2"/>
              </a:rPr>
              <a:t> קריאת מערכת לא חוסמת חתכה קריאת מערכת חוסמת.</a:t>
            </a:r>
          </a:p>
          <a:p>
            <a:pPr lvl="1"/>
            <a:r>
              <a:rPr lang="he-IL" altLang="en-US">
                <a:sym typeface="Wingdings" panose="05000000000000000000" pitchFamily="2" charset="2"/>
              </a:rPr>
              <a:t>שני מעבדים שונים מטפלים בו-זמנית בשתי חריגות שיצרו התהליכים שרצו עליהם  חריגה חתכה חריגה.</a:t>
            </a:r>
          </a:p>
          <a:p>
            <a:pPr lvl="3"/>
            <a:endParaRPr lang="he-IL" altLang="en-US" b="1" u="sng">
              <a:sym typeface="Wingdings" panose="05000000000000000000" pitchFamily="2" charset="2"/>
            </a:endParaRPr>
          </a:p>
          <a:p>
            <a:r>
              <a:rPr lang="he-IL" altLang="en-US" b="1"/>
              <a:t>יש להגן על מבני נתונים בגרעין הנגישים למסלולי בקרה נחתכים.</a:t>
            </a:r>
          </a:p>
          <a:p>
            <a:pPr lvl="1"/>
            <a:r>
              <a:rPr lang="he-IL" altLang="en-US"/>
              <a:t>גישה למבני נתונים של הגרעין מהווה קטע קריטי שחייב להתבצע בשלמותו ע"י מסלול הבקרה שנכנס אליו לפני שמסלול בקרה אחר יוכל להיכנס אליו.</a:t>
            </a:r>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60</a:t>
            </a:fld>
            <a:endParaRPr lang="en-US"/>
          </a:p>
        </p:txBody>
      </p:sp>
    </p:spTree>
    <p:extLst>
      <p:ext uri="{BB962C8B-B14F-4D97-AF65-F5344CB8AC3E}">
        <p14:creationId xmlns:p14="http://schemas.microsoft.com/office/powerpoint/2010/main" val="16053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he-IL" altLang="en-US"/>
              <a:t>אילו חיתוכים אפשריים?</a:t>
            </a:r>
            <a:endParaRPr lang="en-US" altLang="en-US"/>
          </a:p>
        </p:txBody>
      </p:sp>
      <p:sp>
        <p:nvSpPr>
          <p:cNvPr id="319491" name="Rectangle 3"/>
          <p:cNvSpPr>
            <a:spLocks noGrp="1" noChangeArrowheads="1"/>
          </p:cNvSpPr>
          <p:nvPr>
            <p:ph idx="1"/>
          </p:nvPr>
        </p:nvSpPr>
        <p:spPr/>
        <p:txBody>
          <a:bodyPr>
            <a:normAutofit/>
          </a:bodyPr>
          <a:lstStyle/>
          <a:p>
            <a:r>
              <a:rPr lang="he-IL" altLang="en-US" b="1" u="sng"/>
              <a:t>במערכת מעבד יחיד:</a:t>
            </a:r>
            <a:r>
              <a:rPr lang="he-IL" altLang="en-US" b="1"/>
              <a:t> </a:t>
            </a:r>
            <a:r>
              <a:rPr lang="he-IL" altLang="en-US"/>
              <a:t>בגלל שלא ניתן להפקיע תהליך המריץ קוד גרעין (</a:t>
            </a:r>
            <a:r>
              <a:rPr lang="en-US" altLang="en-US"/>
              <a:t>non-preemptible kernel</a:t>
            </a:r>
            <a:r>
              <a:rPr lang="he-IL" altLang="en-US"/>
              <a:t>), מתאפשרים החיתוכים הבאים:</a:t>
            </a:r>
          </a:p>
          <a:p>
            <a:endParaRPr lang="he-IL" altLang="en-US"/>
          </a:p>
          <a:p>
            <a:endParaRPr lang="he-IL" altLang="en-US"/>
          </a:p>
          <a:p>
            <a:endParaRPr lang="he-IL" altLang="en-US"/>
          </a:p>
          <a:p>
            <a:endParaRPr lang="he-IL" altLang="en-US"/>
          </a:p>
          <a:p>
            <a:pPr lvl="1"/>
            <a:r>
              <a:rPr lang="he-IL" altLang="en-US"/>
              <a:t>מסלולים שאינם יכולים להיחתך:</a:t>
            </a:r>
          </a:p>
          <a:p>
            <a:pPr lvl="2"/>
            <a:r>
              <a:rPr lang="he-IL" altLang="en-US"/>
              <a:t>פסיקת חומרה אף פעם לא קוראת לקריאת מערכת.</a:t>
            </a:r>
          </a:p>
          <a:p>
            <a:pPr lvl="2"/>
            <a:r>
              <a:rPr lang="he-IL" altLang="en-US"/>
              <a:t>פסיקת חומרה אף פעם לא גורמת לחריגה</a:t>
            </a:r>
            <a:r>
              <a:rPr lang="en-US" altLang="en-US"/>
              <a:t> </a:t>
            </a:r>
            <a:r>
              <a:rPr lang="he-IL" altLang="en-US"/>
              <a:t>(למעט חריגת דף).</a:t>
            </a:r>
          </a:p>
          <a:p>
            <a:pPr lvl="2"/>
            <a:r>
              <a:rPr lang="he-IL" altLang="en-US"/>
              <a:t>חריגה אף פעם לא גורמת לחריגה נוספת (למעט חריגת דף).</a:t>
            </a:r>
          </a:p>
          <a:p>
            <a:r>
              <a:rPr lang="he-IL" altLang="en-US" b="1" u="sng"/>
              <a:t>במערכת מרובת מעבדים:</a:t>
            </a:r>
            <a:r>
              <a:rPr lang="he-IL" altLang="en-US"/>
              <a:t> כל מסלולי הבקרה יכולים להיחתך כי מעבדים שונים יכולים להריץ בו-זמנית מסלולי בקרה שונים.</a:t>
            </a:r>
          </a:p>
        </p:txBody>
      </p:sp>
      <p:sp>
        <p:nvSpPr>
          <p:cNvPr id="4" name="Footer Placeholder 3">
            <a:extLst>
              <a:ext uri="{FF2B5EF4-FFF2-40B4-BE49-F238E27FC236}">
                <a16:creationId xmlns:a16="http://schemas.microsoft.com/office/drawing/2014/main" id="{50D0AE2D-F96A-47B4-A859-2B7C1CD86BA0}"/>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61</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656087189"/>
              </p:ext>
            </p:extLst>
          </p:nvPr>
        </p:nvGraphicFramePr>
        <p:xfrm>
          <a:off x="567813" y="2449419"/>
          <a:ext cx="7570347" cy="1584960"/>
        </p:xfrm>
        <a:graphic>
          <a:graphicData uri="http://schemas.openxmlformats.org/drawingml/2006/table">
            <a:tbl>
              <a:tblPr firstRow="1" bandRow="1">
                <a:tableStyleId>{5C22544A-7EE6-4342-B048-85BDC9FD1C3A}</a:tableStyleId>
              </a:tblPr>
              <a:tblGrid>
                <a:gridCol w="3053586">
                  <a:extLst>
                    <a:ext uri="{9D8B030D-6E8A-4147-A177-3AD203B41FA5}">
                      <a16:colId xmlns:a16="http://schemas.microsoft.com/office/drawing/2014/main" val="120887907"/>
                    </a:ext>
                  </a:extLst>
                </a:gridCol>
                <a:gridCol w="4516761">
                  <a:extLst>
                    <a:ext uri="{9D8B030D-6E8A-4147-A177-3AD203B41FA5}">
                      <a16:colId xmlns:a16="http://schemas.microsoft.com/office/drawing/2014/main" val="3140078338"/>
                    </a:ext>
                  </a:extLst>
                </a:gridCol>
              </a:tblGrid>
              <a:tr h="370840">
                <a:tc>
                  <a:txBody>
                    <a:bodyPr/>
                    <a:lstStyle/>
                    <a:p>
                      <a:pPr algn="ctr" rtl="1"/>
                      <a:r>
                        <a:rPr lang="he-IL" sz="2000"/>
                        <a:t>יכולה</a:t>
                      </a:r>
                      <a:r>
                        <a:rPr lang="he-IL" sz="2000" baseline="0"/>
                        <a:t> להיחתך ע"י</a:t>
                      </a:r>
                      <a:endParaRPr lang="en-US" sz="2000"/>
                    </a:p>
                  </a:txBody>
                  <a:tcPr/>
                </a:tc>
                <a:tc>
                  <a:txBody>
                    <a:bodyPr/>
                    <a:lstStyle/>
                    <a:p>
                      <a:pPr algn="ctr" rtl="1"/>
                      <a:r>
                        <a:rPr lang="he-IL" sz="2000"/>
                        <a:t>סוג</a:t>
                      </a:r>
                      <a:endParaRPr lang="en-US" sz="2000"/>
                    </a:p>
                  </a:txBody>
                  <a:tcPr/>
                </a:tc>
                <a:extLst>
                  <a:ext uri="{0D108BD9-81ED-4DB2-BD59-A6C34878D82A}">
                    <a16:rowId xmlns:a16="http://schemas.microsoft.com/office/drawing/2014/main" val="730779717"/>
                  </a:ext>
                </a:extLst>
              </a:tr>
              <a:tr h="370840">
                <a:tc>
                  <a:txBody>
                    <a:bodyPr/>
                    <a:lstStyle/>
                    <a:p>
                      <a:pPr algn="ctr" rtl="1"/>
                      <a:r>
                        <a:rPr lang="he-IL" sz="2000"/>
                        <a:t>כל מסלול בקרה</a:t>
                      </a:r>
                      <a:endParaRPr lang="en-US" sz="2000"/>
                    </a:p>
                  </a:txBody>
                  <a:tcPr/>
                </a:tc>
                <a:tc>
                  <a:txBody>
                    <a:bodyPr/>
                    <a:lstStyle/>
                    <a:p>
                      <a:pPr algn="ctr" rtl="1"/>
                      <a:r>
                        <a:rPr lang="he-IL" sz="2000"/>
                        <a:t>קריאת מערכת חוסמת</a:t>
                      </a:r>
                      <a:endParaRPr lang="en-US" sz="2000" b="1"/>
                    </a:p>
                  </a:txBody>
                  <a:tcPr/>
                </a:tc>
                <a:extLst>
                  <a:ext uri="{0D108BD9-81ED-4DB2-BD59-A6C34878D82A}">
                    <a16:rowId xmlns:a16="http://schemas.microsoft.com/office/drawing/2014/main" val="221162168"/>
                  </a:ext>
                </a:extLst>
              </a:tr>
              <a:tr h="370840">
                <a:tc>
                  <a:txBody>
                    <a:bodyPr/>
                    <a:lstStyle/>
                    <a:p>
                      <a:pPr algn="ctr" rtl="1"/>
                      <a:r>
                        <a:rPr lang="he-IL" sz="2000"/>
                        <a:t>פסיקות חומרה בלבד</a:t>
                      </a:r>
                      <a:endParaRPr lang="en-US" sz="2000"/>
                    </a:p>
                  </a:txBody>
                  <a:tcPr/>
                </a:tc>
                <a:tc>
                  <a:txBody>
                    <a:bodyPr/>
                    <a:lstStyle/>
                    <a:p>
                      <a:pPr algn="ctr" rtl="1"/>
                      <a:r>
                        <a:rPr lang="he-IL" sz="2000"/>
                        <a:t>קריאת</a:t>
                      </a:r>
                      <a:r>
                        <a:rPr lang="he-IL" sz="2000" baseline="0"/>
                        <a:t> מערכת לא חוסמת או חריגה</a:t>
                      </a:r>
                      <a:endParaRPr lang="en-US" sz="2000" b="1"/>
                    </a:p>
                  </a:txBody>
                  <a:tcPr/>
                </a:tc>
                <a:extLst>
                  <a:ext uri="{0D108BD9-81ED-4DB2-BD59-A6C34878D82A}">
                    <a16:rowId xmlns:a16="http://schemas.microsoft.com/office/drawing/2014/main" val="1787071290"/>
                  </a:ext>
                </a:extLst>
              </a:tr>
              <a:tr h="370840">
                <a:tc>
                  <a:txBody>
                    <a:bodyPr/>
                    <a:lstStyle/>
                    <a:p>
                      <a:pPr algn="ctr" rtl="1"/>
                      <a:r>
                        <a:rPr lang="he-IL" sz="2000"/>
                        <a:t>פסיקות</a:t>
                      </a:r>
                      <a:r>
                        <a:rPr lang="he-IL" sz="2000" baseline="0"/>
                        <a:t> חומרה בלבד</a:t>
                      </a:r>
                      <a:endParaRPr lang="en-US" sz="2000"/>
                    </a:p>
                  </a:txBody>
                  <a:tcPr/>
                </a:tc>
                <a:tc>
                  <a:txBody>
                    <a:bodyPr/>
                    <a:lstStyle/>
                    <a:p>
                      <a:pPr algn="ctr" rtl="1"/>
                      <a:r>
                        <a:rPr lang="he-IL" sz="2000"/>
                        <a:t>פסיקות חומרה</a:t>
                      </a:r>
                      <a:endParaRPr lang="en-US" sz="2000" b="1"/>
                    </a:p>
                  </a:txBody>
                  <a:tcPr/>
                </a:tc>
                <a:extLst>
                  <a:ext uri="{0D108BD9-81ED-4DB2-BD59-A6C34878D82A}">
                    <a16:rowId xmlns:a16="http://schemas.microsoft.com/office/drawing/2014/main" val="3921469572"/>
                  </a:ext>
                </a:extLst>
              </a:tr>
            </a:tbl>
          </a:graphicData>
        </a:graphic>
      </p:graphicFrame>
    </p:spTree>
    <p:extLst>
      <p:ext uri="{BB962C8B-B14F-4D97-AF65-F5344CB8AC3E}">
        <p14:creationId xmlns:p14="http://schemas.microsoft.com/office/powerpoint/2010/main" val="16232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949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949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פסיקות חומרה במערכת מעבד </a:t>
            </a:r>
            <a:r>
              <a:rPr lang="he-IL" altLang="en-US" b="1"/>
              <a:t>יחיד</a:t>
            </a:r>
            <a:endParaRPr lang="en-US" altLang="en-US" b="1"/>
          </a:p>
        </p:txBody>
      </p:sp>
      <p:sp>
        <p:nvSpPr>
          <p:cNvPr id="324611" name="Rectangle 3"/>
          <p:cNvSpPr>
            <a:spLocks noGrp="1" noChangeArrowheads="1"/>
          </p:cNvSpPr>
          <p:nvPr>
            <p:ph idx="1"/>
          </p:nvPr>
        </p:nvSpPr>
        <p:spPr/>
        <p:txBody>
          <a:bodyPr>
            <a:normAutofit fontScale="92500" lnSpcReduction="10000"/>
          </a:bodyPr>
          <a:lstStyle/>
          <a:p>
            <a:r>
              <a:rPr lang="he-IL" altLang="en-US"/>
              <a:t>פסיקת חומרה חדשה יכולה להגיע תוך-כדי ביצוע: </a:t>
            </a:r>
          </a:p>
          <a:p>
            <a:pPr lvl="1"/>
            <a:r>
              <a:rPr lang="he-IL" altLang="en-US"/>
              <a:t>פסיקת תוכנה. </a:t>
            </a:r>
          </a:p>
          <a:p>
            <a:pPr lvl="1"/>
            <a:r>
              <a:rPr lang="he-IL" altLang="en-US"/>
              <a:t>פסיקת חומרה אחרת (קינון פסיקות חומרה) </a:t>
            </a:r>
          </a:p>
          <a:p>
            <a:r>
              <a:rPr lang="he-IL" altLang="en-US"/>
              <a:t>לכאורה, יש להגן על מבני נתונים הנגישים לפסיקות חומרה באמצעות </a:t>
            </a:r>
            <a:r>
              <a:rPr lang="he-IL" altLang="en-US" b="1"/>
              <a:t>מנעולים</a:t>
            </a:r>
            <a:r>
              <a:rPr lang="he-IL" altLang="en-US"/>
              <a:t>. </a:t>
            </a:r>
          </a:p>
          <a:p>
            <a:endParaRPr lang="he-IL" altLang="en-US"/>
          </a:p>
          <a:p>
            <a:r>
              <a:rPr lang="he-IL" altLang="en-US"/>
              <a:t>בפועל, נעילה </a:t>
            </a:r>
            <a:r>
              <a:rPr lang="he-IL" altLang="en-US" err="1"/>
              <a:t>בקרנל</a:t>
            </a:r>
            <a:r>
              <a:rPr lang="he-IL" altLang="en-US"/>
              <a:t> היא בעייתית במערכת עם </a:t>
            </a:r>
            <a:r>
              <a:rPr lang="he-IL" altLang="en-US" b="1"/>
              <a:t>מעבד יחיד</a:t>
            </a:r>
            <a:r>
              <a:rPr lang="he-IL" altLang="en-US"/>
              <a:t>. נדגים באמצעות התרחיש הבא:</a:t>
            </a:r>
          </a:p>
          <a:p>
            <a:pPr lvl="1"/>
            <a:r>
              <a:rPr lang="he-IL" altLang="en-US"/>
              <a:t>מסלול בקרה 1#</a:t>
            </a:r>
            <a:r>
              <a:rPr lang="en-US" altLang="en-US"/>
              <a:t> </a:t>
            </a:r>
            <a:r>
              <a:rPr lang="he-IL" altLang="en-US"/>
              <a:t>מטפל בפסיקת חומרה כלשהי ומחזיק מנעול.</a:t>
            </a:r>
          </a:p>
          <a:p>
            <a:pPr lvl="1"/>
            <a:r>
              <a:rPr lang="he-IL" altLang="en-US"/>
              <a:t>פסיקת חומרה אחרת מגיעה ומטופלת </a:t>
            </a:r>
            <a:r>
              <a:rPr lang="he-IL" altLang="en-US" b="1" u="sng"/>
              <a:t>מיד</a:t>
            </a:r>
            <a:r>
              <a:rPr lang="he-IL" altLang="en-US"/>
              <a:t> במסלול בקרה 2# ע"י קטיעת מסלול בקרה 1#. פסיקת חומרה זו במקרה ניגשת </a:t>
            </a:r>
            <a:r>
              <a:rPr lang="he-IL" altLang="en-US" b="1"/>
              <a:t>לאותם מבני הנתונים </a:t>
            </a:r>
            <a:r>
              <a:rPr lang="he-IL" altLang="en-US"/>
              <a:t>של מסלול בקרה 1#</a:t>
            </a:r>
          </a:p>
          <a:p>
            <a:pPr lvl="1"/>
            <a:r>
              <a:rPr lang="he-IL" altLang="en-US"/>
              <a:t>מסלול בקרה 2# מנסה לתפוס את המנעול, ולכן הוא ממתין לסיום מסלול 1#.</a:t>
            </a:r>
          </a:p>
          <a:p>
            <a:pPr lvl="1"/>
            <a:r>
              <a:rPr lang="he-IL" altLang="en-US"/>
              <a:t>אבל גם מסלול בקרה 1# ממתין לסיום מסלול 2# לפני שיחזור לרוץ.</a:t>
            </a:r>
          </a:p>
          <a:p>
            <a:pPr lvl="1"/>
            <a:r>
              <a:rPr lang="he-IL" altLang="en-US" b="1"/>
              <a:t>קיבלנו </a:t>
            </a:r>
            <a:r>
              <a:rPr lang="en-US" altLang="en-US" b="1"/>
              <a:t>deadlock</a:t>
            </a:r>
            <a:r>
              <a:rPr lang="he-IL" altLang="en-US"/>
              <a:t>.</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62</a:t>
            </a:fld>
            <a:endParaRPr lang="en-US"/>
          </a:p>
        </p:txBody>
      </p:sp>
    </p:spTree>
    <p:extLst>
      <p:ext uri="{BB962C8B-B14F-4D97-AF65-F5344CB8AC3E}">
        <p14:creationId xmlns:p14="http://schemas.microsoft.com/office/powerpoint/2010/main" val="12613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4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4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4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46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4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46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46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46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נטרול פסיקות מקומי</a:t>
            </a:r>
            <a:endParaRPr lang="en-US" altLang="en-US"/>
          </a:p>
        </p:txBody>
      </p:sp>
      <p:sp>
        <p:nvSpPr>
          <p:cNvPr id="324611" name="Rectangle 3"/>
          <p:cNvSpPr>
            <a:spLocks noGrp="1" noChangeArrowheads="1"/>
          </p:cNvSpPr>
          <p:nvPr>
            <p:ph idx="1"/>
          </p:nvPr>
        </p:nvSpPr>
        <p:spPr/>
        <p:txBody>
          <a:bodyPr>
            <a:normAutofit/>
          </a:bodyPr>
          <a:lstStyle/>
          <a:p>
            <a:r>
              <a:rPr lang="he-IL" altLang="en-US"/>
              <a:t>כאמור, תפיסת מנעול במהלך טיפול בפסיקות חומרה עלולה להוביל ל-</a:t>
            </a:r>
            <a:r>
              <a:rPr lang="en-US" altLang="en-US"/>
              <a:t>deadlock</a:t>
            </a:r>
            <a:r>
              <a:rPr lang="he-IL" altLang="en-US"/>
              <a:t> במערכת עם מעבד יחיד.</a:t>
            </a:r>
          </a:p>
          <a:p>
            <a:r>
              <a:rPr lang="he-IL" altLang="en-US"/>
              <a:t>לכן יש להשתמש באמצעי סנכרון אחר: </a:t>
            </a:r>
            <a:r>
              <a:rPr lang="he-IL" altLang="en-US" b="1">
                <a:solidFill>
                  <a:srgbClr val="0000FF"/>
                </a:solidFill>
              </a:rPr>
              <a:t>נטרול פסיקות מקומי </a:t>
            </a:r>
            <a:r>
              <a:rPr lang="he-IL" altLang="en-US"/>
              <a:t>(</a:t>
            </a:r>
            <a:r>
              <a:rPr lang="en-US" altLang="en-US"/>
              <a:t>Local Interrupt Disabling</a:t>
            </a:r>
            <a:r>
              <a:rPr lang="he-IL" altLang="en-US"/>
              <a:t>).</a:t>
            </a:r>
          </a:p>
          <a:p>
            <a:r>
              <a:rPr lang="he-IL" altLang="en-US"/>
              <a:t>כדי לנטרל פסיקות יש לכבות את הדגל </a:t>
            </a:r>
            <a:r>
              <a:rPr lang="en-US" altLang="en-US" b="1">
                <a:solidFill>
                  <a:srgbClr val="0000FF"/>
                </a:solidFill>
              </a:rPr>
              <a:t>IF</a:t>
            </a:r>
            <a:r>
              <a:rPr lang="he-IL" altLang="en-US"/>
              <a:t> של רגיסטר </a:t>
            </a:r>
            <a:r>
              <a:rPr lang="en-US" altLang="en-US"/>
              <a:t>EFLAGS</a:t>
            </a:r>
            <a:r>
              <a:rPr lang="he-IL" altLang="en-US"/>
              <a:t>.</a:t>
            </a:r>
          </a:p>
          <a:p>
            <a:pPr lvl="1"/>
            <a:r>
              <a:rPr lang="he-IL" altLang="en-US"/>
              <a:t>כל עוד </a:t>
            </a:r>
            <a:r>
              <a:rPr lang="en-US" altLang="en-US"/>
              <a:t>IF==0</a:t>
            </a:r>
            <a:r>
              <a:rPr lang="he-IL" altLang="en-US"/>
              <a:t>, המעבד המקומי (שמריץ את הקטע הקריטי) לא יקבל פסיקות חומרה וכך הקטע הקריטי יתבצע בצורה אטומית.</a:t>
            </a:r>
          </a:p>
          <a:p>
            <a:pPr lvl="1"/>
            <a:endParaRPr lang="he-IL" altLang="en-US"/>
          </a:p>
          <a:p>
            <a:r>
              <a:rPr lang="he-IL" altLang="en-US" b="1" u="sng">
                <a:solidFill>
                  <a:srgbClr val="FF0000"/>
                </a:solidFill>
              </a:rPr>
              <a:t>שימו לב:</a:t>
            </a:r>
            <a:r>
              <a:rPr lang="he-IL" altLang="en-US">
                <a:solidFill>
                  <a:srgbClr val="FF0000"/>
                </a:solidFill>
              </a:rPr>
              <a:t> </a:t>
            </a:r>
            <a:r>
              <a:rPr lang="he-IL" altLang="en-US"/>
              <a:t>נטרול הפסיקות לזמן רב עלול לגרום לפגיעה בביצועים ולאובדן פסיקות חיוניות, ולכן משתמשים באמצעי זה כמוצא אחרון.</a:t>
            </a:r>
          </a:p>
          <a:p>
            <a:endParaRPr lang="he-IL" altLang="en-US"/>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63</a:t>
            </a:fld>
            <a:endParaRPr lang="en-US"/>
          </a:p>
        </p:txBody>
      </p:sp>
    </p:spTree>
    <p:extLst>
      <p:ext uri="{BB962C8B-B14F-4D97-AF65-F5344CB8AC3E}">
        <p14:creationId xmlns:p14="http://schemas.microsoft.com/office/powerpoint/2010/main" val="256651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דוגמה: נטרול פסיקות מקומי ב- </a:t>
            </a:r>
            <a:r>
              <a:rPr lang="en-US" altLang="en-US"/>
              <a:t>schedule()</a:t>
            </a:r>
          </a:p>
        </p:txBody>
      </p:sp>
      <p:sp>
        <p:nvSpPr>
          <p:cNvPr id="324611" name="Rectangle 3"/>
          <p:cNvSpPr>
            <a:spLocks noGrp="1" noChangeArrowheads="1"/>
          </p:cNvSpPr>
          <p:nvPr>
            <p:ph idx="1"/>
          </p:nvPr>
        </p:nvSpPr>
        <p:spPr/>
        <p:txBody>
          <a:bodyPr>
            <a:normAutofit/>
          </a:bodyPr>
          <a:lstStyle/>
          <a:p>
            <a:r>
              <a:rPr lang="he-IL" altLang="en-US"/>
              <a:t>ישנם מבני נתונים בגרעין הנגישים גם לפסיקות חומרה וגם לקריאות מערכת, למשל תור הריצה (</a:t>
            </a:r>
            <a:r>
              <a:rPr lang="en-US" altLang="en-US" b="1" err="1"/>
              <a:t>runqueue</a:t>
            </a:r>
            <a:r>
              <a:rPr lang="he-IL" altLang="en-US"/>
              <a:t>).</a:t>
            </a:r>
          </a:p>
          <a:p>
            <a:pPr lvl="1"/>
            <a:r>
              <a:rPr lang="he-IL" altLang="en-US"/>
              <a:t>קריאת המערכת </a:t>
            </a:r>
            <a:r>
              <a:rPr lang="en-US" altLang="en-US"/>
              <a:t>wait()</a:t>
            </a:r>
            <a:r>
              <a:rPr lang="he-IL" altLang="en-US"/>
              <a:t> יכולה להוציא את התהליך הנוכחי ממבנה </a:t>
            </a:r>
            <a:r>
              <a:rPr lang="en-US" altLang="en-US"/>
              <a:t>active</a:t>
            </a:r>
            <a:r>
              <a:rPr lang="he-IL" altLang="en-US"/>
              <a:t> בפונקציה </a:t>
            </a:r>
            <a:r>
              <a:rPr lang="en-US" altLang="en-US"/>
              <a:t>schedule()</a:t>
            </a:r>
            <a:r>
              <a:rPr lang="he-IL" altLang="en-US"/>
              <a:t>.</a:t>
            </a:r>
          </a:p>
          <a:p>
            <a:pPr lvl="1"/>
            <a:r>
              <a:rPr lang="he-IL" altLang="en-US"/>
              <a:t>פסיקת שעון יכולה להעביר את התהליך הנוכחי ממבנה </a:t>
            </a:r>
            <a:r>
              <a:rPr lang="en-US" altLang="en-US"/>
              <a:t>active</a:t>
            </a:r>
            <a:r>
              <a:rPr lang="he-IL" altLang="en-US"/>
              <a:t> ל-</a:t>
            </a:r>
            <a:r>
              <a:rPr lang="en-US" altLang="en-US"/>
              <a:t>expired</a:t>
            </a:r>
            <a:r>
              <a:rPr lang="he-IL" altLang="en-US"/>
              <a:t> בשגרה </a:t>
            </a:r>
            <a:r>
              <a:rPr lang="en-US" altLang="en-US" err="1"/>
              <a:t>scheduler_tick</a:t>
            </a:r>
            <a:r>
              <a:rPr lang="en-US" altLang="en-US"/>
              <a:t>()</a:t>
            </a:r>
            <a:r>
              <a:rPr lang="he-IL" altLang="en-US"/>
              <a:t>.</a:t>
            </a:r>
          </a:p>
          <a:p>
            <a:pPr lvl="1"/>
            <a:r>
              <a:rPr lang="he-IL" altLang="en-US"/>
              <a:t>אם מסלולי הבקרה של קריאת המערכת </a:t>
            </a:r>
            <a:r>
              <a:rPr lang="en-US" altLang="en-US"/>
              <a:t>wait()</a:t>
            </a:r>
            <a:r>
              <a:rPr lang="he-IL" altLang="en-US"/>
              <a:t> ופסיקת השעון ייחתכו, המבנה </a:t>
            </a:r>
            <a:r>
              <a:rPr lang="en-US" altLang="en-US"/>
              <a:t>active</a:t>
            </a:r>
            <a:r>
              <a:rPr lang="he-IL" altLang="en-US"/>
              <a:t> עלול להגיע למצב לא תקין.</a:t>
            </a:r>
          </a:p>
          <a:p>
            <a:pPr lvl="1"/>
            <a:endParaRPr lang="he-IL" altLang="en-US"/>
          </a:p>
          <a:p>
            <a:r>
              <a:rPr lang="he-IL" altLang="en-US" b="1" u="sng"/>
              <a:t>במערכת מעבד יחיד:</a:t>
            </a:r>
            <a:r>
              <a:rPr lang="he-IL" altLang="en-US"/>
              <a:t> נטרול פסיקות מקומי בפונקציה </a:t>
            </a:r>
            <a:r>
              <a:rPr lang="en-US" altLang="en-US"/>
              <a:t>schedule()</a:t>
            </a:r>
            <a:r>
              <a:rPr lang="he-IL" altLang="en-US"/>
              <a:t> הכרחי ומספיק כדי למנוע חיתוך בין מסלולי בקרה כמו בדוגמה הנ"ל.</a:t>
            </a:r>
          </a:p>
          <a:p>
            <a:r>
              <a:rPr lang="he-IL" altLang="en-US" b="1" u="sng"/>
              <a:t>במערכת מרובת מעבדים:</a:t>
            </a:r>
            <a:r>
              <a:rPr lang="he-IL" altLang="en-US"/>
              <a:t> יש להוסיף מנעול </a:t>
            </a:r>
            <a:r>
              <a:rPr lang="en-US" altLang="en-US"/>
              <a:t>spinlock</a:t>
            </a:r>
            <a:r>
              <a:rPr lang="he-IL" altLang="en-US"/>
              <a:t> (ראו בשקף הבא...)</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64</a:t>
            </a:fld>
            <a:endParaRPr lang="en-US"/>
          </a:p>
        </p:txBody>
      </p:sp>
    </p:spTree>
    <p:extLst>
      <p:ext uri="{BB962C8B-B14F-4D97-AF65-F5344CB8AC3E}">
        <p14:creationId xmlns:p14="http://schemas.microsoft.com/office/powerpoint/2010/main" val="3796379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he-IL" altLang="en-US"/>
              <a:t>פסיקות חומרה במערכת מרובת ליבות</a:t>
            </a:r>
            <a:endParaRPr lang="en-US" altLang="en-US"/>
          </a:p>
        </p:txBody>
      </p:sp>
      <p:sp>
        <p:nvSpPr>
          <p:cNvPr id="326659" name="Rectangle 3"/>
          <p:cNvSpPr>
            <a:spLocks noGrp="1" noChangeArrowheads="1"/>
          </p:cNvSpPr>
          <p:nvPr>
            <p:ph idx="1"/>
          </p:nvPr>
        </p:nvSpPr>
        <p:spPr/>
        <p:txBody>
          <a:bodyPr>
            <a:normAutofit/>
          </a:bodyPr>
          <a:lstStyle/>
          <a:p>
            <a:r>
              <a:rPr lang="he-IL" altLang="en-US"/>
              <a:t>במערכת </a:t>
            </a:r>
            <a:r>
              <a:rPr lang="he-IL" altLang="en-US" b="1"/>
              <a:t>מרובת ליבות</a:t>
            </a:r>
            <a:r>
              <a:rPr lang="he-IL" altLang="en-US"/>
              <a:t>, מעבדים שונים יכולים לגשת בו-זמנית למבני נתונים משותפים </a:t>
            </a:r>
            <a:r>
              <a:rPr lang="he-IL" altLang="en-US">
                <a:sym typeface="Wingdings" panose="05000000000000000000" pitchFamily="2" charset="2"/>
              </a:rPr>
              <a:t> </a:t>
            </a:r>
            <a:r>
              <a:rPr lang="he-IL" altLang="en-US"/>
              <a:t>יש להוסיף נעילה מעבר לחסימת הפסיקות המקומית.</a:t>
            </a:r>
          </a:p>
          <a:p>
            <a:pPr lvl="1"/>
            <a:endParaRPr lang="he-IL" altLang="en-US"/>
          </a:p>
          <a:p>
            <a:r>
              <a:rPr lang="he-IL" altLang="en-US"/>
              <a:t>שגרות טיפול בפסיקות חומרה עושות שימוש במנעולי </a:t>
            </a:r>
            <a:r>
              <a:rPr lang="en-US" altLang="en-US"/>
              <a:t>spinlock</a:t>
            </a:r>
            <a:r>
              <a:rPr lang="he-IL" altLang="en-US"/>
              <a:t> (מנעולים הממומשים כ-</a:t>
            </a:r>
            <a:r>
              <a:rPr lang="en-US" altLang="en-US"/>
              <a:t>busy wait</a:t>
            </a:r>
            <a:r>
              <a:rPr lang="he-IL" altLang="en-US"/>
              <a:t>).</a:t>
            </a:r>
            <a:endParaRPr lang="he-IL" altLang="en-US" b="1" u="sng"/>
          </a:p>
          <a:p>
            <a:pPr lvl="1"/>
            <a:r>
              <a:rPr lang="he-IL" altLang="en-US" b="1" u="sng"/>
              <a:t>שאלה</a:t>
            </a:r>
            <a:r>
              <a:rPr lang="he-IL" altLang="en-US" b="1"/>
              <a:t>: </a:t>
            </a:r>
            <a:r>
              <a:rPr lang="he-IL" altLang="en-US"/>
              <a:t>מדוע מעדיפים מנעולי </a:t>
            </a:r>
            <a:r>
              <a:rPr lang="en-US" altLang="en-US"/>
              <a:t>spinlock</a:t>
            </a:r>
            <a:r>
              <a:rPr lang="he-IL" altLang="en-US"/>
              <a:t> על-פני מנעולי סמפור?</a:t>
            </a:r>
          </a:p>
          <a:p>
            <a:pPr marL="731520" lvl="1" indent="-457200">
              <a:buFont typeface="+mj-lt"/>
              <a:buAutoNum type="arabicPeriod"/>
            </a:pPr>
            <a:r>
              <a:rPr lang="en-US" altLang="en-US"/>
              <a:t>busy wait</a:t>
            </a:r>
            <a:r>
              <a:rPr lang="he-IL" altLang="en-US"/>
              <a:t> הוא המתנה יעילה יותר כאשר מדובר בנעילות </a:t>
            </a:r>
            <a:r>
              <a:rPr lang="he-IL" altLang="en-US" b="1"/>
              <a:t>קצרות מאוד</a:t>
            </a:r>
            <a:r>
              <a:rPr lang="he-IL" altLang="en-US"/>
              <a:t> כפי שקורה בגרעין, מפני שכך נחסכת התקורה של כניסה ויציאה מהמתנה.</a:t>
            </a:r>
          </a:p>
          <a:p>
            <a:pPr marL="731520" lvl="1" indent="-457200">
              <a:buFont typeface="+mj-lt"/>
              <a:buAutoNum type="arabicPeriod"/>
            </a:pPr>
            <a:r>
              <a:rPr lang="he-IL" altLang="en-US"/>
              <a:t>בעיית </a:t>
            </a:r>
            <a:r>
              <a:rPr lang="he-IL" altLang="en-US" b="1"/>
              <a:t>הוגנות</a:t>
            </a:r>
            <a:r>
              <a:rPr lang="he-IL" altLang="en-US"/>
              <a:t>, למשל בתרחיש הבא:</a:t>
            </a:r>
          </a:p>
          <a:p>
            <a:pPr lvl="2"/>
            <a:r>
              <a:rPr lang="he-IL" altLang="en-US"/>
              <a:t>תהליך רץ, ובאותו הזמן מתקבלת פסיקת חומרה (למשל מהמקלדת).</a:t>
            </a:r>
          </a:p>
          <a:p>
            <a:pPr lvl="2"/>
            <a:r>
              <a:rPr lang="he-IL" altLang="en-US"/>
              <a:t>הטיפול בפסיקה מנסה לתפוס את המנעול, אבל המנעול כבר תפוס.</a:t>
            </a:r>
          </a:p>
          <a:p>
            <a:pPr lvl="2"/>
            <a:r>
              <a:rPr lang="he-IL" altLang="en-US"/>
              <a:t>התהליך עובר לתור המתנה (יתכן לזמן רב) מסיבה שאינה תלויה בו.</a:t>
            </a:r>
          </a:p>
        </p:txBody>
      </p:sp>
      <p:sp>
        <p:nvSpPr>
          <p:cNvPr id="4" name="Footer Placeholder 3">
            <a:extLst>
              <a:ext uri="{FF2B5EF4-FFF2-40B4-BE49-F238E27FC236}">
                <a16:creationId xmlns:a16="http://schemas.microsoft.com/office/drawing/2014/main" id="{F3B22E8E-3833-42AA-BA7C-8D095D281DB4}"/>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65</a:t>
            </a:fld>
            <a:endParaRPr lang="en-US"/>
          </a:p>
        </p:txBody>
      </p:sp>
    </p:spTree>
    <p:extLst>
      <p:ext uri="{BB962C8B-B14F-4D97-AF65-F5344CB8AC3E}">
        <p14:creationId xmlns:p14="http://schemas.microsoft.com/office/powerpoint/2010/main" val="175383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65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665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665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66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he-IL" altLang="en-US"/>
              <a:t>קריאות מערכת חוסמות</a:t>
            </a:r>
            <a:endParaRPr lang="en-US" altLang="en-US"/>
          </a:p>
        </p:txBody>
      </p:sp>
      <p:sp>
        <p:nvSpPr>
          <p:cNvPr id="325635" name="Rectangle 3"/>
          <p:cNvSpPr>
            <a:spLocks noGrp="1" noChangeArrowheads="1"/>
          </p:cNvSpPr>
          <p:nvPr>
            <p:ph idx="1"/>
          </p:nvPr>
        </p:nvSpPr>
        <p:spPr/>
        <p:txBody>
          <a:bodyPr vert="horz" lIns="91440" tIns="45720" rIns="91440" bIns="45720" rtlCol="0" anchor="t">
            <a:normAutofit fontScale="92500" lnSpcReduction="10000"/>
          </a:bodyPr>
          <a:lstStyle/>
          <a:p>
            <a:r>
              <a:rPr lang="he-IL" altLang="en-US"/>
              <a:t>כעת נניח שמבנה נתונים כלשהו אינו נגיש לפסיקות חומרה, אבל נגיש לקריאות מערכת חוסמות.</a:t>
            </a:r>
          </a:p>
          <a:p>
            <a:r>
              <a:rPr lang="he-IL" altLang="en-US"/>
              <a:t>צריך להגן על מבנה נתונים כזה אפילו במערכת עם מעבד יחיד כי קריאות מערכת חוסמות מוותרות על המעבד ולכן </a:t>
            </a:r>
            <a:r>
              <a:rPr lang="he-IL" altLang="en-US" b="1"/>
              <a:t>אינן מתבצעות בצורה אטומית</a:t>
            </a:r>
            <a:r>
              <a:rPr lang="he-IL" altLang="en-US"/>
              <a:t>. </a:t>
            </a:r>
          </a:p>
          <a:p>
            <a:pPr marL="0" indent="0">
              <a:buNone/>
            </a:pPr>
            <a:r>
              <a:rPr lang="he-IL" altLang="en-US" b="1" u="sng"/>
              <a:t>טקטיקות ההגנה האפשריות:</a:t>
            </a:r>
          </a:p>
          <a:p>
            <a:pPr marL="457200" indent="-457200">
              <a:buFont typeface="+mj-lt"/>
              <a:buAutoNum type="arabicPeriod"/>
            </a:pPr>
            <a:r>
              <a:rPr lang="he-IL" altLang="en-US"/>
              <a:t>להשאיר את מבנה הנתונים במצב תקין לפני הוויתור על המעבד בקריאה ל-</a:t>
            </a:r>
            <a:r>
              <a:rPr lang="en-US" altLang="en-US"/>
              <a:t>schedule()</a:t>
            </a:r>
            <a:r>
              <a:rPr lang="he-IL" altLang="en-US"/>
              <a:t> – בדרך כלל בלתי אפשרי.</a:t>
            </a:r>
          </a:p>
          <a:p>
            <a:pPr lvl="1"/>
            <a:r>
              <a:rPr lang="he-IL" altLang="en-US"/>
              <a:t>בחזרה לביצוע יש לבדוק שהנתונים לא שונו ע"י מסלול בקרה אחר.</a:t>
            </a:r>
          </a:p>
          <a:p>
            <a:pPr marL="457200" indent="-457200">
              <a:buFont typeface="+mj-lt"/>
              <a:buAutoNum type="arabicPeriod"/>
            </a:pPr>
            <a:r>
              <a:rPr lang="he-IL" altLang="en-US"/>
              <a:t>להבטיח אטומיות בגישה למבני הנתונים ע"י </a:t>
            </a:r>
            <a:r>
              <a:rPr lang="he-IL" altLang="en-US" b="1"/>
              <a:t>נעילת סמפור</a:t>
            </a:r>
            <a:r>
              <a:rPr lang="he-IL" altLang="en-US"/>
              <a:t>.</a:t>
            </a:r>
          </a:p>
          <a:p>
            <a:pPr lvl="1"/>
            <a:r>
              <a:rPr lang="he-IL" altLang="en-US">
                <a:cs typeface="Arial"/>
              </a:rPr>
              <a:t>למשל: </a:t>
            </a:r>
            <a:r>
              <a:rPr lang="en-US" altLang="en-US"/>
              <a:t>read()</a:t>
            </a:r>
            <a:r>
              <a:rPr lang="he-IL" altLang="en-US">
                <a:cs typeface="Arial"/>
              </a:rPr>
              <a:t> מחזיקה מנעול לכל קובץ/תיקיה כדי להגן על ה-inode שלו.</a:t>
            </a:r>
          </a:p>
          <a:p>
            <a:pPr lvl="1"/>
            <a:r>
              <a:rPr lang="he-IL" altLang="en-US"/>
              <a:t>תהליך שני שינסה לתפוס את הסמפור בקריאת מערכת </a:t>
            </a:r>
            <a:r>
              <a:rPr lang="en-US" altLang="en-US"/>
              <a:t>read()</a:t>
            </a:r>
            <a:r>
              <a:rPr lang="he-IL" altLang="en-US"/>
              <a:t> יעבור לתור המתנה. בעתיד, התהליך הראשון ישחרר את הסמפור והתהליך השני יתעורר וימשיך בפעולתו.</a:t>
            </a:r>
          </a:p>
          <a:p>
            <a:pPr lvl="1"/>
            <a:r>
              <a:rPr lang="he-IL" altLang="en-US"/>
              <a:t>הסמפור מספק הגנה מפני ביצוע במקביל גם במערכת מרובת מעבדים.</a:t>
            </a:r>
          </a:p>
        </p:txBody>
      </p:sp>
      <p:sp>
        <p:nvSpPr>
          <p:cNvPr id="4" name="Footer Placeholder 3">
            <a:extLst>
              <a:ext uri="{FF2B5EF4-FFF2-40B4-BE49-F238E27FC236}">
                <a16:creationId xmlns:a16="http://schemas.microsoft.com/office/drawing/2014/main" id="{D39C9964-8A2B-4493-A40E-A6251CB008CB}"/>
              </a:ext>
            </a:extLst>
          </p:cNvPr>
          <p:cNvSpPr>
            <a:spLocks noGrp="1"/>
          </p:cNvSpPr>
          <p:nvPr>
            <p:ph type="ftr" sz="quarter" idx="11"/>
          </p:nvPr>
        </p:nvSpPr>
        <p:spPr/>
        <p:txBody>
          <a:bodyPr/>
          <a:lstStyle/>
          <a:p>
            <a:r>
              <a:rPr lang="he-IL"/>
              <a:t>מערכות הפעלה - תרגול 6</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66</a:t>
            </a:fld>
            <a:endParaRPr lang="en-US"/>
          </a:p>
        </p:txBody>
      </p:sp>
    </p:spTree>
    <p:extLst>
      <p:ext uri="{BB962C8B-B14F-4D97-AF65-F5344CB8AC3E}">
        <p14:creationId xmlns:p14="http://schemas.microsoft.com/office/powerpoint/2010/main" val="403214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5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56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6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56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563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563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56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46E1-A80B-41AD-A045-18ED97D2B77D}"/>
              </a:ext>
            </a:extLst>
          </p:cNvPr>
          <p:cNvSpPr>
            <a:spLocks noGrp="1"/>
          </p:cNvSpPr>
          <p:nvPr>
            <p:ph type="title"/>
          </p:nvPr>
        </p:nvSpPr>
        <p:spPr/>
        <p:txBody>
          <a:bodyPr/>
          <a:lstStyle/>
          <a:p>
            <a:r>
              <a:rPr lang="he-IL" altLang="en-US"/>
              <a:t>קריאות מערכת לא חוסמות + חריגות</a:t>
            </a:r>
            <a:endParaRPr lang="en-US"/>
          </a:p>
        </p:txBody>
      </p:sp>
      <p:sp>
        <p:nvSpPr>
          <p:cNvPr id="3" name="Content Placeholder 2">
            <a:extLst>
              <a:ext uri="{FF2B5EF4-FFF2-40B4-BE49-F238E27FC236}">
                <a16:creationId xmlns:a16="http://schemas.microsoft.com/office/drawing/2014/main" id="{6F73DCEE-9126-4948-B4E0-848773546CB2}"/>
              </a:ext>
            </a:extLst>
          </p:cNvPr>
          <p:cNvSpPr>
            <a:spLocks noGrp="1"/>
          </p:cNvSpPr>
          <p:nvPr>
            <p:ph idx="1"/>
          </p:nvPr>
        </p:nvSpPr>
        <p:spPr/>
        <p:txBody>
          <a:bodyPr>
            <a:normAutofit lnSpcReduction="10000"/>
          </a:bodyPr>
          <a:lstStyle/>
          <a:p>
            <a:r>
              <a:rPr lang="he-IL" altLang="en-US"/>
              <a:t>כעת נניח שמבנה נתונים כלשהו נגיש לחריגות ו/או לקריאות מערכת לא חוסמות בלבד. מה אמצעי ההגנה הנדרשים?</a:t>
            </a:r>
          </a:p>
          <a:p>
            <a:pPr marL="0" indent="0">
              <a:buNone/>
            </a:pPr>
            <a:endParaRPr lang="he-IL" altLang="en-US" b="1" u="sng"/>
          </a:p>
          <a:p>
            <a:pPr marL="0" indent="0">
              <a:buNone/>
            </a:pPr>
            <a:r>
              <a:rPr lang="he-IL" altLang="en-US" b="1" u="sng"/>
              <a:t>במערכת עם מעבד יחיד:</a:t>
            </a:r>
          </a:p>
          <a:p>
            <a:r>
              <a:rPr lang="he-IL" altLang="en-US"/>
              <a:t>קריאות מערכת לא חוסמות וחריגות </a:t>
            </a:r>
            <a:r>
              <a:rPr lang="he-IL" altLang="en-US" b="1"/>
              <a:t>מתבצעות בצורה אטומית </a:t>
            </a:r>
            <a:r>
              <a:rPr lang="he-IL" altLang="en-US"/>
              <a:t>(ביחס לקריאות מערכת לא חוסמות וחריגות אחרות) בגלל שלא ניתן להפקיע את המעבד מתהליך במצב גרעין </a:t>
            </a:r>
            <a:r>
              <a:rPr lang="he-IL" altLang="en-US">
                <a:sym typeface="Wingdings" panose="05000000000000000000" pitchFamily="2" charset="2"/>
              </a:rPr>
              <a:t> אין צורך בהגנה.</a:t>
            </a:r>
            <a:endParaRPr lang="he-IL" altLang="en-US"/>
          </a:p>
          <a:p>
            <a:endParaRPr lang="he-IL" altLang="en-US"/>
          </a:p>
          <a:p>
            <a:pPr marL="0" indent="0">
              <a:buNone/>
            </a:pPr>
            <a:r>
              <a:rPr lang="he-IL" altLang="en-US" b="1" u="sng"/>
              <a:t>במערכת מרובת מעבדים:</a:t>
            </a:r>
          </a:p>
          <a:p>
            <a:r>
              <a:rPr lang="he-IL" altLang="en-US"/>
              <a:t>כל קריאות המערכת (חוסמות ולא חוסמות) והחריגות יכולות להתבצע במקביל ולכן הן צריכות להשתמש בסמפורים כדי להגן על מבני נתונים משותפים.</a:t>
            </a:r>
          </a:p>
        </p:txBody>
      </p:sp>
      <p:sp>
        <p:nvSpPr>
          <p:cNvPr id="6" name="Footer Placeholder 5">
            <a:extLst>
              <a:ext uri="{FF2B5EF4-FFF2-40B4-BE49-F238E27FC236}">
                <a16:creationId xmlns:a16="http://schemas.microsoft.com/office/drawing/2014/main" id="{918623E6-EDFB-4F57-9872-903FB5D4B0E3}"/>
              </a:ext>
            </a:extLst>
          </p:cNvPr>
          <p:cNvSpPr>
            <a:spLocks noGrp="1"/>
          </p:cNvSpPr>
          <p:nvPr>
            <p:ph type="ftr" sz="quarter" idx="11"/>
          </p:nvPr>
        </p:nvSpPr>
        <p:spPr/>
        <p:txBody>
          <a:bodyPr/>
          <a:lstStyle/>
          <a:p>
            <a:r>
              <a:rPr lang="he-IL"/>
              <a:t>מערכות הפעלה - תרגול 6</a:t>
            </a:r>
            <a:endParaRPr lang="en-US"/>
          </a:p>
        </p:txBody>
      </p:sp>
      <p:sp>
        <p:nvSpPr>
          <p:cNvPr id="5" name="Slide Number Placeholder 4">
            <a:extLst>
              <a:ext uri="{FF2B5EF4-FFF2-40B4-BE49-F238E27FC236}">
                <a16:creationId xmlns:a16="http://schemas.microsoft.com/office/drawing/2014/main" id="{F83C1DCF-FF9C-4BAA-B6EB-11532C73AAB8}"/>
              </a:ext>
            </a:extLst>
          </p:cNvPr>
          <p:cNvSpPr>
            <a:spLocks noGrp="1"/>
          </p:cNvSpPr>
          <p:nvPr>
            <p:ph type="sldNum" sz="quarter" idx="12"/>
          </p:nvPr>
        </p:nvSpPr>
        <p:spPr/>
        <p:txBody>
          <a:bodyPr/>
          <a:lstStyle/>
          <a:p>
            <a:fld id="{0CFEC368-1D7A-4F81-ABF6-AE0E36BAF64C}" type="slidenum">
              <a:rPr lang="en-US" smtClean="0"/>
              <a:pPr/>
              <a:t>67</a:t>
            </a:fld>
            <a:endParaRPr lang="en-US"/>
          </a:p>
        </p:txBody>
      </p:sp>
    </p:spTree>
    <p:extLst>
      <p:ext uri="{BB962C8B-B14F-4D97-AF65-F5344CB8AC3E}">
        <p14:creationId xmlns:p14="http://schemas.microsoft.com/office/powerpoint/2010/main" val="24991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a:t>אמצעי הגנה במערכת </a:t>
            </a:r>
            <a:r>
              <a:rPr lang="he-IL" b="1"/>
              <a:t>מעבד יחיד</a:t>
            </a:r>
            <a:endParaRPr lang="en-US" b="1"/>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6</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68</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6583680" y="2926467"/>
            <a:ext cx="2103120" cy="1178394"/>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a:t>נטרול</a:t>
            </a:r>
            <a:r>
              <a:rPr lang="he-IL"/>
              <a:t> פסיקות מקומי</a:t>
            </a:r>
          </a:p>
          <a:p>
            <a:pPr algn="ctr" rtl="1">
              <a:defRPr/>
            </a:pPr>
            <a:r>
              <a:rPr lang="he-IL"/>
              <a:t>עד סיום הטיפול במבני הנתונים</a:t>
            </a:r>
            <a:endParaRPr lang="en-US"/>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3931922" y="2011679"/>
            <a:ext cx="748943" cy="91478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783984" y="2011679"/>
            <a:ext cx="851256" cy="91478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4132224" y="1600199"/>
            <a:ext cx="3200400" cy="822960"/>
            <a:chOff x="2055226" y="1600199"/>
            <a:chExt cx="3200400" cy="822960"/>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03866" y="1600199"/>
              <a:ext cx="2103120" cy="82296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לפסיקות חומרה?</a:t>
              </a:r>
              <a:endParaRPr lang="en-US"/>
            </a:p>
          </p:txBody>
        </p:sp>
        <p:sp>
          <p:nvSpPr>
            <p:cNvPr id="15" name="TextBox 14">
              <a:extLst>
                <a:ext uri="{FF2B5EF4-FFF2-40B4-BE49-F238E27FC236}">
                  <a16:creationId xmlns:a16="http://schemas.microsoft.com/office/drawing/2014/main" id="{7F4C67E1-7865-41AA-96AC-ADDD8B225185}"/>
                </a:ext>
              </a:extLst>
            </p:cNvPr>
            <p:cNvSpPr txBox="1"/>
            <p:nvPr/>
          </p:nvSpPr>
          <p:spPr>
            <a:xfrm>
              <a:off x="2055226" y="1645917"/>
              <a:ext cx="548640" cy="365760"/>
            </a:xfrm>
            <a:prstGeom prst="rect">
              <a:avLst/>
            </a:prstGeom>
            <a:noFill/>
          </p:spPr>
          <p:txBody>
            <a:bodyPr wrap="square" rtlCol="0">
              <a:spAutoFit/>
            </a:bodyPr>
            <a:lstStyle/>
            <a:p>
              <a:pPr algn="ctr" rtl="1"/>
              <a:r>
                <a:rPr lang="he-IL"/>
                <a:t>לא</a:t>
              </a:r>
              <a:endParaRPr lang="en-US"/>
            </a:p>
          </p:txBody>
        </p:sp>
        <p:sp>
          <p:nvSpPr>
            <p:cNvPr id="31" name="TextBox 30">
              <a:extLst>
                <a:ext uri="{FF2B5EF4-FFF2-40B4-BE49-F238E27FC236}">
                  <a16:creationId xmlns:a16="http://schemas.microsoft.com/office/drawing/2014/main" id="{D52A96BE-6FEB-462B-9699-CF6D27AF8FE2}"/>
                </a:ext>
              </a:extLst>
            </p:cNvPr>
            <p:cNvSpPr txBox="1"/>
            <p:nvPr/>
          </p:nvSpPr>
          <p:spPr>
            <a:xfrm>
              <a:off x="4706986" y="1645917"/>
              <a:ext cx="548640" cy="365760"/>
            </a:xfrm>
            <a:prstGeom prst="rect">
              <a:avLst/>
            </a:prstGeom>
            <a:noFill/>
          </p:spPr>
          <p:txBody>
            <a:bodyPr wrap="square" rtlCol="0">
              <a:spAutoFit/>
            </a:bodyPr>
            <a:lstStyle/>
            <a:p>
              <a:pPr algn="ctr" rtl="1"/>
              <a:r>
                <a:rPr lang="he-IL"/>
                <a:t>כן</a:t>
              </a:r>
              <a:endParaRPr lang="en-US"/>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5011777" y="4252736"/>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a:t>מנעול סמפור</a:t>
            </a:r>
            <a:endParaRPr lang="en-US"/>
          </a:p>
        </p:txBody>
      </p:sp>
      <p:cxnSp>
        <p:nvCxnSpPr>
          <p:cNvPr id="36" name="Connector: Elbow 35">
            <a:extLst>
              <a:ext uri="{FF2B5EF4-FFF2-40B4-BE49-F238E27FC236}">
                <a16:creationId xmlns:a16="http://schemas.microsoft.com/office/drawing/2014/main" id="{9AC12752-FDBE-4167-A1AE-77E94CCA7B87}"/>
              </a:ext>
            </a:extLst>
          </p:cNvPr>
          <p:cNvCxnSpPr>
            <a:cxnSpLocks/>
            <a:stCxn id="39" idx="1"/>
            <a:endCxn id="58" idx="0"/>
          </p:cNvCxnSpPr>
          <p:nvPr/>
        </p:nvCxnSpPr>
        <p:spPr>
          <a:xfrm rot="10800000" flipV="1">
            <a:off x="1755881" y="3337947"/>
            <a:ext cx="895881" cy="92861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DE2A86AA-F53D-47A3-B553-8150B871725B}"/>
              </a:ext>
            </a:extLst>
          </p:cNvPr>
          <p:cNvCxnSpPr>
            <a:cxnSpLocks/>
            <a:stCxn id="39" idx="3"/>
            <a:endCxn id="35" idx="0"/>
          </p:cNvCxnSpPr>
          <p:nvPr/>
        </p:nvCxnSpPr>
        <p:spPr>
          <a:xfrm>
            <a:off x="5212081" y="3337947"/>
            <a:ext cx="851256" cy="91478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8" name="Group 37">
            <a:extLst>
              <a:ext uri="{FF2B5EF4-FFF2-40B4-BE49-F238E27FC236}">
                <a16:creationId xmlns:a16="http://schemas.microsoft.com/office/drawing/2014/main" id="{CC6A173A-4919-44BE-B034-BBFC0A5A13B4}"/>
              </a:ext>
            </a:extLst>
          </p:cNvPr>
          <p:cNvGrpSpPr/>
          <p:nvPr/>
        </p:nvGrpSpPr>
        <p:grpSpPr>
          <a:xfrm>
            <a:off x="2107493" y="2926467"/>
            <a:ext cx="3653228" cy="822960"/>
            <a:chOff x="1602398" y="1600199"/>
            <a:chExt cx="3653228" cy="822960"/>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2146666" y="1600199"/>
              <a:ext cx="2560320" cy="82296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לקריאות מערכת חוסמות?</a:t>
              </a:r>
              <a:endParaRPr lang="en-US"/>
            </a:p>
          </p:txBody>
        </p:sp>
        <p:sp>
          <p:nvSpPr>
            <p:cNvPr id="40" name="TextBox 39">
              <a:extLst>
                <a:ext uri="{FF2B5EF4-FFF2-40B4-BE49-F238E27FC236}">
                  <a16:creationId xmlns:a16="http://schemas.microsoft.com/office/drawing/2014/main" id="{05652A24-4A87-4DBA-B736-2ECCAE03477D}"/>
                </a:ext>
              </a:extLst>
            </p:cNvPr>
            <p:cNvSpPr txBox="1"/>
            <p:nvPr/>
          </p:nvSpPr>
          <p:spPr>
            <a:xfrm>
              <a:off x="1602398" y="1645917"/>
              <a:ext cx="548640" cy="365760"/>
            </a:xfrm>
            <a:prstGeom prst="rect">
              <a:avLst/>
            </a:prstGeom>
            <a:noFill/>
          </p:spPr>
          <p:txBody>
            <a:bodyPr wrap="square" rtlCol="0">
              <a:spAutoFit/>
            </a:bodyPr>
            <a:lstStyle/>
            <a:p>
              <a:pPr algn="ctr" rtl="1"/>
              <a:r>
                <a:rPr lang="he-IL"/>
                <a:t>לא</a:t>
              </a:r>
              <a:endParaRPr lang="en-US"/>
            </a:p>
          </p:txBody>
        </p:sp>
        <p:sp>
          <p:nvSpPr>
            <p:cNvPr id="41" name="TextBox 40">
              <a:extLst>
                <a:ext uri="{FF2B5EF4-FFF2-40B4-BE49-F238E27FC236}">
                  <a16:creationId xmlns:a16="http://schemas.microsoft.com/office/drawing/2014/main" id="{950A2567-4BFA-479F-85E9-BD5B541C7EE7}"/>
                </a:ext>
              </a:extLst>
            </p:cNvPr>
            <p:cNvSpPr txBox="1"/>
            <p:nvPr/>
          </p:nvSpPr>
          <p:spPr>
            <a:xfrm>
              <a:off x="4706986" y="1645917"/>
              <a:ext cx="548640" cy="365760"/>
            </a:xfrm>
            <a:prstGeom prst="rect">
              <a:avLst/>
            </a:prstGeom>
            <a:noFill/>
          </p:spPr>
          <p:txBody>
            <a:bodyPr wrap="square" rtlCol="0">
              <a:spAutoFit/>
            </a:bodyPr>
            <a:lstStyle/>
            <a:p>
              <a:pPr algn="ctr" rtl="1"/>
              <a:r>
                <a:rPr lang="he-IL"/>
                <a:t>כן</a:t>
              </a:r>
              <a:endParaRPr lang="en-US"/>
            </a:p>
          </p:txBody>
        </p:sp>
      </p:grpSp>
      <p:sp>
        <p:nvSpPr>
          <p:cNvPr id="54" name="Rectangle: Rounded Corners 53">
            <a:extLst>
              <a:ext uri="{FF2B5EF4-FFF2-40B4-BE49-F238E27FC236}">
                <a16:creationId xmlns:a16="http://schemas.microsoft.com/office/drawing/2014/main" id="{26709399-1C2F-4EB2-82C0-748795829EA3}"/>
              </a:ext>
            </a:extLst>
          </p:cNvPr>
          <p:cNvSpPr/>
          <p:nvPr/>
        </p:nvSpPr>
        <p:spPr>
          <a:xfrm>
            <a:off x="2835736" y="5645086"/>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a:t>(אין צורך בהגנה)</a:t>
            </a:r>
            <a:r>
              <a:rPr lang="en-US" altLang="en-US"/>
              <a:t/>
            </a:r>
            <a:br>
              <a:rPr lang="en-US" altLang="en-US"/>
            </a:br>
            <a:endParaRPr lang="en-US"/>
          </a:p>
        </p:txBody>
      </p:sp>
      <p:cxnSp>
        <p:nvCxnSpPr>
          <p:cNvPr id="56" name="Connector: Elbow 55">
            <a:extLst>
              <a:ext uri="{FF2B5EF4-FFF2-40B4-BE49-F238E27FC236}">
                <a16:creationId xmlns:a16="http://schemas.microsoft.com/office/drawing/2014/main" id="{8B334E77-ECD8-46F7-B976-BE7D36336AB1}"/>
              </a:ext>
            </a:extLst>
          </p:cNvPr>
          <p:cNvCxnSpPr>
            <a:cxnSpLocks/>
            <a:stCxn id="58" idx="3"/>
            <a:endCxn id="54" idx="0"/>
          </p:cNvCxnSpPr>
          <p:nvPr/>
        </p:nvCxnSpPr>
        <p:spPr>
          <a:xfrm>
            <a:off x="3036040" y="4769485"/>
            <a:ext cx="851256" cy="87560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57" name="Group 56">
            <a:extLst>
              <a:ext uri="{FF2B5EF4-FFF2-40B4-BE49-F238E27FC236}">
                <a16:creationId xmlns:a16="http://schemas.microsoft.com/office/drawing/2014/main" id="{C3057DF6-70DB-4593-BDE2-3F7E9E0E2D19}"/>
              </a:ext>
            </a:extLst>
          </p:cNvPr>
          <p:cNvGrpSpPr/>
          <p:nvPr/>
        </p:nvGrpSpPr>
        <p:grpSpPr>
          <a:xfrm>
            <a:off x="475720" y="4266565"/>
            <a:ext cx="3539688" cy="1005840"/>
            <a:chOff x="2146666" y="1547947"/>
            <a:chExt cx="3539688" cy="1005840"/>
          </a:xfrm>
        </p:grpSpPr>
        <p:sp>
          <p:nvSpPr>
            <p:cNvPr id="58" name="Rectangle: Rounded Corners 57">
              <a:extLst>
                <a:ext uri="{FF2B5EF4-FFF2-40B4-BE49-F238E27FC236}">
                  <a16:creationId xmlns:a16="http://schemas.microsoft.com/office/drawing/2014/main" id="{E4E4AFE5-BC6E-4BDA-A3E9-F5E338711F8D}"/>
                </a:ext>
              </a:extLst>
            </p:cNvPr>
            <p:cNvSpPr/>
            <p:nvPr/>
          </p:nvSpPr>
          <p:spPr>
            <a:xfrm>
              <a:off x="2146666" y="1547947"/>
              <a:ext cx="2560320" cy="100584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לחריגות או קריאות מערכת לא חוסמות?</a:t>
              </a:r>
              <a:endParaRPr lang="en-US"/>
            </a:p>
          </p:txBody>
        </p:sp>
        <p:sp>
          <p:nvSpPr>
            <p:cNvPr id="60" name="TextBox 59">
              <a:extLst>
                <a:ext uri="{FF2B5EF4-FFF2-40B4-BE49-F238E27FC236}">
                  <a16:creationId xmlns:a16="http://schemas.microsoft.com/office/drawing/2014/main" id="{500F6AEF-E025-4DC2-BB49-B05EE06766A5}"/>
                </a:ext>
              </a:extLst>
            </p:cNvPr>
            <p:cNvSpPr txBox="1"/>
            <p:nvPr/>
          </p:nvSpPr>
          <p:spPr>
            <a:xfrm>
              <a:off x="4706985" y="1645917"/>
              <a:ext cx="979369" cy="369332"/>
            </a:xfrm>
            <a:prstGeom prst="rect">
              <a:avLst/>
            </a:prstGeom>
            <a:noFill/>
          </p:spPr>
          <p:txBody>
            <a:bodyPr wrap="square" rtlCol="0">
              <a:spAutoFit/>
            </a:bodyPr>
            <a:lstStyle/>
            <a:p>
              <a:pPr algn="ctr" rtl="1"/>
              <a:r>
                <a:rPr lang="he-IL"/>
                <a:t>כן</a:t>
              </a:r>
              <a:r>
                <a:rPr lang="en-US"/>
                <a:t>/</a:t>
              </a:r>
              <a:r>
                <a:rPr lang="he-IL"/>
                <a:t>לא</a:t>
              </a:r>
              <a:endParaRPr lang="en-US"/>
            </a:p>
          </p:txBody>
        </p:sp>
      </p:grpSp>
    </p:spTree>
    <p:extLst>
      <p:ext uri="{BB962C8B-B14F-4D97-AF65-F5344CB8AC3E}">
        <p14:creationId xmlns:p14="http://schemas.microsoft.com/office/powerpoint/2010/main" val="4227122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a:t>אמצעי הגנה במערכת </a:t>
            </a:r>
            <a:r>
              <a:rPr lang="he-IL" b="1"/>
              <a:t>מרובת מעבדים</a:t>
            </a:r>
            <a:endParaRPr lang="en-US" b="1"/>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6</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69</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6583680" y="2926467"/>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a:t>נטרול</a:t>
            </a:r>
            <a:r>
              <a:rPr lang="he-IL"/>
              <a:t> פסיקות מקומי </a:t>
            </a:r>
            <a:r>
              <a:rPr lang="he-IL" b="1"/>
              <a:t>+ מנעול </a:t>
            </a:r>
            <a:r>
              <a:rPr lang="en-US" b="1"/>
              <a:t>spinlock</a:t>
            </a:r>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3931922" y="2011679"/>
            <a:ext cx="748943" cy="91478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783984" y="2011679"/>
            <a:ext cx="851256" cy="91478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4132224" y="1600199"/>
            <a:ext cx="3200400" cy="822960"/>
            <a:chOff x="2055226" y="1600199"/>
            <a:chExt cx="3200400" cy="822960"/>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03866" y="1600199"/>
              <a:ext cx="2103120" cy="82296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לפסיקות חומרה?</a:t>
              </a:r>
              <a:endParaRPr lang="en-US"/>
            </a:p>
          </p:txBody>
        </p:sp>
        <p:sp>
          <p:nvSpPr>
            <p:cNvPr id="15" name="TextBox 14">
              <a:extLst>
                <a:ext uri="{FF2B5EF4-FFF2-40B4-BE49-F238E27FC236}">
                  <a16:creationId xmlns:a16="http://schemas.microsoft.com/office/drawing/2014/main" id="{7F4C67E1-7865-41AA-96AC-ADDD8B225185}"/>
                </a:ext>
              </a:extLst>
            </p:cNvPr>
            <p:cNvSpPr txBox="1"/>
            <p:nvPr/>
          </p:nvSpPr>
          <p:spPr>
            <a:xfrm>
              <a:off x="2055226" y="1645917"/>
              <a:ext cx="548640" cy="365760"/>
            </a:xfrm>
            <a:prstGeom prst="rect">
              <a:avLst/>
            </a:prstGeom>
            <a:noFill/>
          </p:spPr>
          <p:txBody>
            <a:bodyPr wrap="square" rtlCol="0">
              <a:spAutoFit/>
            </a:bodyPr>
            <a:lstStyle/>
            <a:p>
              <a:pPr algn="ctr" rtl="1"/>
              <a:r>
                <a:rPr lang="he-IL"/>
                <a:t>לא</a:t>
              </a:r>
              <a:endParaRPr lang="en-US"/>
            </a:p>
          </p:txBody>
        </p:sp>
        <p:sp>
          <p:nvSpPr>
            <p:cNvPr id="31" name="TextBox 30">
              <a:extLst>
                <a:ext uri="{FF2B5EF4-FFF2-40B4-BE49-F238E27FC236}">
                  <a16:creationId xmlns:a16="http://schemas.microsoft.com/office/drawing/2014/main" id="{D52A96BE-6FEB-462B-9699-CF6D27AF8FE2}"/>
                </a:ext>
              </a:extLst>
            </p:cNvPr>
            <p:cNvSpPr txBox="1"/>
            <p:nvPr/>
          </p:nvSpPr>
          <p:spPr>
            <a:xfrm>
              <a:off x="4706986" y="1645917"/>
              <a:ext cx="548640" cy="365760"/>
            </a:xfrm>
            <a:prstGeom prst="rect">
              <a:avLst/>
            </a:prstGeom>
            <a:noFill/>
          </p:spPr>
          <p:txBody>
            <a:bodyPr wrap="square" rtlCol="0">
              <a:spAutoFit/>
            </a:bodyPr>
            <a:lstStyle/>
            <a:p>
              <a:pPr algn="ctr" rtl="1"/>
              <a:r>
                <a:rPr lang="he-IL"/>
                <a:t>כן</a:t>
              </a:r>
              <a:endParaRPr lang="en-US"/>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5011777" y="4252736"/>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a:t>מנעול סמפור</a:t>
            </a:r>
            <a:endParaRPr lang="en-US"/>
          </a:p>
        </p:txBody>
      </p:sp>
      <p:cxnSp>
        <p:nvCxnSpPr>
          <p:cNvPr id="36" name="Connector: Elbow 35">
            <a:extLst>
              <a:ext uri="{FF2B5EF4-FFF2-40B4-BE49-F238E27FC236}">
                <a16:creationId xmlns:a16="http://schemas.microsoft.com/office/drawing/2014/main" id="{9AC12752-FDBE-4167-A1AE-77E94CCA7B87}"/>
              </a:ext>
            </a:extLst>
          </p:cNvPr>
          <p:cNvCxnSpPr>
            <a:cxnSpLocks/>
            <a:stCxn id="39" idx="1"/>
            <a:endCxn id="58" idx="0"/>
          </p:cNvCxnSpPr>
          <p:nvPr/>
        </p:nvCxnSpPr>
        <p:spPr>
          <a:xfrm rot="10800000" flipV="1">
            <a:off x="1755881" y="3337947"/>
            <a:ext cx="895881" cy="92861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DE2A86AA-F53D-47A3-B553-8150B871725B}"/>
              </a:ext>
            </a:extLst>
          </p:cNvPr>
          <p:cNvCxnSpPr>
            <a:cxnSpLocks/>
            <a:stCxn id="39" idx="3"/>
            <a:endCxn id="35" idx="0"/>
          </p:cNvCxnSpPr>
          <p:nvPr/>
        </p:nvCxnSpPr>
        <p:spPr>
          <a:xfrm>
            <a:off x="5212081" y="3337947"/>
            <a:ext cx="851256" cy="91478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8" name="Group 37">
            <a:extLst>
              <a:ext uri="{FF2B5EF4-FFF2-40B4-BE49-F238E27FC236}">
                <a16:creationId xmlns:a16="http://schemas.microsoft.com/office/drawing/2014/main" id="{CC6A173A-4919-44BE-B034-BBFC0A5A13B4}"/>
              </a:ext>
            </a:extLst>
          </p:cNvPr>
          <p:cNvGrpSpPr/>
          <p:nvPr/>
        </p:nvGrpSpPr>
        <p:grpSpPr>
          <a:xfrm>
            <a:off x="2107493" y="2926467"/>
            <a:ext cx="3653228" cy="822960"/>
            <a:chOff x="1602398" y="1600199"/>
            <a:chExt cx="3653228" cy="822960"/>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2146666" y="1600199"/>
              <a:ext cx="2560320" cy="82296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לקריאות מערכת חוסמות?</a:t>
              </a:r>
              <a:endParaRPr lang="en-US"/>
            </a:p>
          </p:txBody>
        </p:sp>
        <p:sp>
          <p:nvSpPr>
            <p:cNvPr id="40" name="TextBox 39">
              <a:extLst>
                <a:ext uri="{FF2B5EF4-FFF2-40B4-BE49-F238E27FC236}">
                  <a16:creationId xmlns:a16="http://schemas.microsoft.com/office/drawing/2014/main" id="{05652A24-4A87-4DBA-B736-2ECCAE03477D}"/>
                </a:ext>
              </a:extLst>
            </p:cNvPr>
            <p:cNvSpPr txBox="1"/>
            <p:nvPr/>
          </p:nvSpPr>
          <p:spPr>
            <a:xfrm>
              <a:off x="1602398" y="1645917"/>
              <a:ext cx="548640" cy="365760"/>
            </a:xfrm>
            <a:prstGeom prst="rect">
              <a:avLst/>
            </a:prstGeom>
            <a:noFill/>
          </p:spPr>
          <p:txBody>
            <a:bodyPr wrap="square" rtlCol="0">
              <a:spAutoFit/>
            </a:bodyPr>
            <a:lstStyle/>
            <a:p>
              <a:pPr algn="ctr" rtl="1"/>
              <a:r>
                <a:rPr lang="he-IL"/>
                <a:t>לא</a:t>
              </a:r>
              <a:endParaRPr lang="en-US"/>
            </a:p>
          </p:txBody>
        </p:sp>
        <p:sp>
          <p:nvSpPr>
            <p:cNvPr id="41" name="TextBox 40">
              <a:extLst>
                <a:ext uri="{FF2B5EF4-FFF2-40B4-BE49-F238E27FC236}">
                  <a16:creationId xmlns:a16="http://schemas.microsoft.com/office/drawing/2014/main" id="{950A2567-4BFA-479F-85E9-BD5B541C7EE7}"/>
                </a:ext>
              </a:extLst>
            </p:cNvPr>
            <p:cNvSpPr txBox="1"/>
            <p:nvPr/>
          </p:nvSpPr>
          <p:spPr>
            <a:xfrm>
              <a:off x="4706986" y="1645917"/>
              <a:ext cx="548640" cy="365760"/>
            </a:xfrm>
            <a:prstGeom prst="rect">
              <a:avLst/>
            </a:prstGeom>
            <a:noFill/>
          </p:spPr>
          <p:txBody>
            <a:bodyPr wrap="square" rtlCol="0">
              <a:spAutoFit/>
            </a:bodyPr>
            <a:lstStyle/>
            <a:p>
              <a:pPr algn="ctr" rtl="1"/>
              <a:r>
                <a:rPr lang="he-IL"/>
                <a:t>כן</a:t>
              </a:r>
              <a:endParaRPr lang="en-US"/>
            </a:p>
          </p:txBody>
        </p:sp>
      </p:grpSp>
      <p:sp>
        <p:nvSpPr>
          <p:cNvPr id="54" name="Rectangle: Rounded Corners 53">
            <a:extLst>
              <a:ext uri="{FF2B5EF4-FFF2-40B4-BE49-F238E27FC236}">
                <a16:creationId xmlns:a16="http://schemas.microsoft.com/office/drawing/2014/main" id="{26709399-1C2F-4EB2-82C0-748795829EA3}"/>
              </a:ext>
            </a:extLst>
          </p:cNvPr>
          <p:cNvSpPr/>
          <p:nvPr/>
        </p:nvSpPr>
        <p:spPr>
          <a:xfrm>
            <a:off x="2835736" y="5645086"/>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trike="sngStrike"/>
              <a:t>(אין צורך בהגנה)</a:t>
            </a:r>
            <a:r>
              <a:rPr lang="en-US" altLang="en-US" strike="sngStrike"/>
              <a:t/>
            </a:r>
            <a:br>
              <a:rPr lang="en-US" altLang="en-US" strike="sngStrike"/>
            </a:br>
            <a:r>
              <a:rPr lang="he-IL" altLang="en-US" b="1"/>
              <a:t>מנעול סמפור</a:t>
            </a:r>
            <a:endParaRPr lang="en-US" b="1"/>
          </a:p>
        </p:txBody>
      </p:sp>
      <p:cxnSp>
        <p:nvCxnSpPr>
          <p:cNvPr id="56" name="Connector: Elbow 55">
            <a:extLst>
              <a:ext uri="{FF2B5EF4-FFF2-40B4-BE49-F238E27FC236}">
                <a16:creationId xmlns:a16="http://schemas.microsoft.com/office/drawing/2014/main" id="{8B334E77-ECD8-46F7-B976-BE7D36336AB1}"/>
              </a:ext>
            </a:extLst>
          </p:cNvPr>
          <p:cNvCxnSpPr>
            <a:cxnSpLocks/>
            <a:stCxn id="58" idx="3"/>
            <a:endCxn id="54" idx="0"/>
          </p:cNvCxnSpPr>
          <p:nvPr/>
        </p:nvCxnSpPr>
        <p:spPr>
          <a:xfrm>
            <a:off x="3036040" y="4769485"/>
            <a:ext cx="851256" cy="87560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57" name="Group 56">
            <a:extLst>
              <a:ext uri="{FF2B5EF4-FFF2-40B4-BE49-F238E27FC236}">
                <a16:creationId xmlns:a16="http://schemas.microsoft.com/office/drawing/2014/main" id="{C3057DF6-70DB-4593-BDE2-3F7E9E0E2D19}"/>
              </a:ext>
            </a:extLst>
          </p:cNvPr>
          <p:cNvGrpSpPr/>
          <p:nvPr/>
        </p:nvGrpSpPr>
        <p:grpSpPr>
          <a:xfrm>
            <a:off x="475720" y="4266565"/>
            <a:ext cx="3108960" cy="1005840"/>
            <a:chOff x="2146666" y="1547947"/>
            <a:chExt cx="3108960" cy="1005840"/>
          </a:xfrm>
        </p:grpSpPr>
        <p:sp>
          <p:nvSpPr>
            <p:cNvPr id="58" name="Rectangle: Rounded Corners 57">
              <a:extLst>
                <a:ext uri="{FF2B5EF4-FFF2-40B4-BE49-F238E27FC236}">
                  <a16:creationId xmlns:a16="http://schemas.microsoft.com/office/drawing/2014/main" id="{E4E4AFE5-BC6E-4BDA-A3E9-F5E338711F8D}"/>
                </a:ext>
              </a:extLst>
            </p:cNvPr>
            <p:cNvSpPr/>
            <p:nvPr/>
          </p:nvSpPr>
          <p:spPr>
            <a:xfrm>
              <a:off x="2146666" y="1547947"/>
              <a:ext cx="2560320" cy="100584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a:t>מבנה הנתונים נגיש לחריגות או קריאות מערכת לא חוסמות?</a:t>
              </a:r>
              <a:endParaRPr lang="en-US"/>
            </a:p>
          </p:txBody>
        </p:sp>
        <p:sp>
          <p:nvSpPr>
            <p:cNvPr id="60" name="TextBox 59">
              <a:extLst>
                <a:ext uri="{FF2B5EF4-FFF2-40B4-BE49-F238E27FC236}">
                  <a16:creationId xmlns:a16="http://schemas.microsoft.com/office/drawing/2014/main" id="{500F6AEF-E025-4DC2-BB49-B05EE06766A5}"/>
                </a:ext>
              </a:extLst>
            </p:cNvPr>
            <p:cNvSpPr txBox="1"/>
            <p:nvPr/>
          </p:nvSpPr>
          <p:spPr>
            <a:xfrm>
              <a:off x="4706986" y="1645917"/>
              <a:ext cx="548640" cy="365760"/>
            </a:xfrm>
            <a:prstGeom prst="rect">
              <a:avLst/>
            </a:prstGeom>
            <a:noFill/>
          </p:spPr>
          <p:txBody>
            <a:bodyPr wrap="square" rtlCol="0">
              <a:spAutoFit/>
            </a:bodyPr>
            <a:lstStyle/>
            <a:p>
              <a:pPr algn="ctr" rtl="1"/>
              <a:r>
                <a:rPr lang="he-IL"/>
                <a:t>כן</a:t>
              </a:r>
              <a:endParaRPr lang="en-US"/>
            </a:p>
          </p:txBody>
        </p:sp>
      </p:grpSp>
      <p:sp>
        <p:nvSpPr>
          <p:cNvPr id="24" name="Rectangle: Rounded Corners 53">
            <a:extLst>
              <a:ext uri="{FF2B5EF4-FFF2-40B4-BE49-F238E27FC236}">
                <a16:creationId xmlns:a16="http://schemas.microsoft.com/office/drawing/2014/main" id="{26709399-1C2F-4EB2-82C0-748795829EA3}"/>
              </a:ext>
            </a:extLst>
          </p:cNvPr>
          <p:cNvSpPr/>
          <p:nvPr/>
        </p:nvSpPr>
        <p:spPr>
          <a:xfrm>
            <a:off x="289730" y="5789543"/>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t>אין צורך בהגנה</a:t>
            </a:r>
            <a:endParaRPr lang="en-US"/>
          </a:p>
        </p:txBody>
      </p:sp>
      <p:cxnSp>
        <p:nvCxnSpPr>
          <p:cNvPr id="25" name="Connector: Elbow 55">
            <a:extLst>
              <a:ext uri="{FF2B5EF4-FFF2-40B4-BE49-F238E27FC236}">
                <a16:creationId xmlns:a16="http://schemas.microsoft.com/office/drawing/2014/main" id="{8B334E77-ECD8-46F7-B976-BE7D36336AB1}"/>
              </a:ext>
            </a:extLst>
          </p:cNvPr>
          <p:cNvCxnSpPr>
            <a:cxnSpLocks/>
            <a:stCxn id="58" idx="2"/>
            <a:endCxn id="24" idx="0"/>
          </p:cNvCxnSpPr>
          <p:nvPr/>
        </p:nvCxnSpPr>
        <p:spPr>
          <a:xfrm rot="5400000">
            <a:off x="1290016" y="5323679"/>
            <a:ext cx="517138" cy="414590"/>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500F6AEF-E025-4DC2-BB49-B05EE06766A5}"/>
              </a:ext>
            </a:extLst>
          </p:cNvPr>
          <p:cNvSpPr txBox="1"/>
          <p:nvPr/>
        </p:nvSpPr>
        <p:spPr>
          <a:xfrm>
            <a:off x="1747168" y="5318125"/>
            <a:ext cx="548640" cy="365760"/>
          </a:xfrm>
          <a:prstGeom prst="rect">
            <a:avLst/>
          </a:prstGeom>
          <a:noFill/>
        </p:spPr>
        <p:txBody>
          <a:bodyPr wrap="square" rtlCol="0">
            <a:spAutoFit/>
          </a:bodyPr>
          <a:lstStyle/>
          <a:p>
            <a:pPr algn="ctr" rtl="1"/>
            <a:r>
              <a:rPr lang="he-IL"/>
              <a:t>לא</a:t>
            </a:r>
            <a:endParaRPr lang="en-US"/>
          </a:p>
        </p:txBody>
      </p:sp>
    </p:spTree>
    <p:extLst>
      <p:ext uri="{BB962C8B-B14F-4D97-AF65-F5344CB8AC3E}">
        <p14:creationId xmlns:p14="http://schemas.microsoft.com/office/powerpoint/2010/main" val="80781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שיקולים בעת בניית מנעול</a:t>
            </a:r>
            <a:endParaRPr lang="en-US"/>
          </a:p>
        </p:txBody>
      </p:sp>
      <p:sp>
        <p:nvSpPr>
          <p:cNvPr id="3" name="Content Placeholder 2"/>
          <p:cNvSpPr>
            <a:spLocks noGrp="1"/>
          </p:cNvSpPr>
          <p:nvPr>
            <p:ph sz="half" idx="1"/>
          </p:nvPr>
        </p:nvSpPr>
        <p:spPr/>
        <p:txBody>
          <a:bodyPr>
            <a:normAutofit/>
          </a:bodyPr>
          <a:lstStyle/>
          <a:p>
            <a:pPr marL="0" marR="0" indent="0" algn="l" rtl="0">
              <a:lnSpc>
                <a:spcPct val="107000"/>
              </a:lnSpc>
              <a:spcBef>
                <a:spcPts val="0"/>
              </a:spcBef>
              <a:spcAft>
                <a:spcPts val="0"/>
              </a:spcAft>
              <a:buNone/>
            </a:pPr>
            <a:r>
              <a:rPr lang="en-US">
                <a:solidFill>
                  <a:srgbClr val="8000FF"/>
                </a:solidFill>
                <a:latin typeface="Courier New" panose="02070309020205020404" pitchFamily="49" charset="0"/>
                <a:ea typeface="Times New Roman" panose="02020603050405020304" pitchFamily="18" charset="0"/>
                <a:cs typeface="Arial" panose="020B0604020202020204" pitchFamily="34" charset="0"/>
              </a:rPr>
              <a:t>class</a:t>
            </a: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Lock </a:t>
            </a:r>
            <a:r>
              <a:rPr lang="en-US"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8000FF"/>
                </a:solidFill>
                <a:latin typeface="Courier New" panose="02070309020205020404" pitchFamily="49" charset="0"/>
                <a:ea typeface="Times New Roman" panose="02020603050405020304" pitchFamily="18" charset="0"/>
                <a:cs typeface="Arial" panose="020B0604020202020204" pitchFamily="34" charset="0"/>
              </a:rPr>
              <a:t>void</a:t>
            </a: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lock</a:t>
            </a:r>
            <a:r>
              <a:rPr lang="en-US"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8000FF"/>
                </a:solidFill>
                <a:latin typeface="Courier New" panose="02070309020205020404" pitchFamily="49" charset="0"/>
                <a:ea typeface="Times New Roman" panose="02020603050405020304" pitchFamily="18" charset="0"/>
                <a:cs typeface="Arial" panose="020B0604020202020204" pitchFamily="34" charset="0"/>
              </a:rPr>
              <a:t>void</a:t>
            </a: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unlock</a:t>
            </a:r>
            <a:r>
              <a:rPr lang="en-US"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008000"/>
                </a:solidFill>
                <a:latin typeface="Courier New" panose="02070309020205020404" pitchFamily="49" charset="0"/>
                <a:ea typeface="Times New Roman" panose="02020603050405020304" pitchFamily="18" charset="0"/>
                <a:cs typeface="Arial" panose="020B0604020202020204" pitchFamily="34" charset="0"/>
              </a:rPr>
              <a:t>// Inner variables:</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32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sz="32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Content Placeholder 10"/>
          <p:cNvSpPr>
            <a:spLocks noGrp="1"/>
          </p:cNvSpPr>
          <p:nvPr>
            <p:ph sz="half" idx="2"/>
          </p:nvPr>
        </p:nvSpPr>
        <p:spPr/>
        <p:txBody>
          <a:bodyPr/>
          <a:lstStyle/>
          <a:p>
            <a:pPr marL="0" indent="0">
              <a:buNone/>
            </a:pPr>
            <a:r>
              <a:rPr lang="he-IL"/>
              <a:t>דוגמה לשימוש: העברה בין חשבונות</a:t>
            </a:r>
            <a:r>
              <a:rPr lang="en-US"/>
              <a:t>:</a:t>
            </a:r>
            <a:endParaRPr lang="he-IL"/>
          </a:p>
          <a:p>
            <a:pPr marL="0" indent="0">
              <a:buNone/>
            </a:pPr>
            <a:endParaRPr lang="en-US" sz="2000"/>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Arial" panose="020B0604020202020204" pitchFamily="34" charset="0"/>
              </a:rPr>
              <a:t>accounts_lock</a:t>
            </a:r>
            <a:r>
              <a:rPr lang="en-US" sz="2000" b="1" err="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2000" err="1">
                <a:solidFill>
                  <a:srgbClr val="000000"/>
                </a:solidFill>
                <a:latin typeface="Courier New" panose="02070309020205020404" pitchFamily="49" charset="0"/>
                <a:ea typeface="Times New Roman" panose="02020603050405020304" pitchFamily="18" charset="0"/>
                <a:cs typeface="Arial" panose="020B0604020202020204" pitchFamily="34" charset="0"/>
              </a:rPr>
              <a:t>lock</a:t>
            </a:r>
            <a:r>
              <a:rPr lang="en-US" sz="2000"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sz="28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a:solidFill>
                  <a:srgbClr val="008000"/>
                </a:solidFill>
                <a:latin typeface="Courier New" panose="02070309020205020404" pitchFamily="49" charset="0"/>
                <a:ea typeface="Times New Roman" panose="02020603050405020304" pitchFamily="18" charset="0"/>
                <a:cs typeface="Arial" panose="020B0604020202020204" pitchFamily="34" charset="0"/>
              </a:rPr>
              <a:t>// Critical Section</a:t>
            </a:r>
            <a:endParaRPr lang="en-US" sz="28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Arial" panose="020B0604020202020204" pitchFamily="34" charset="0"/>
              </a:rPr>
              <a:t>transfer_money</a:t>
            </a:r>
            <a:r>
              <a:rPr lang="en-US" sz="2000" b="1">
                <a:solidFill>
                  <a:srgbClr val="000080"/>
                </a:solidFill>
                <a:latin typeface="Courier New" panose="02070309020205020404" pitchFamily="49" charset="0"/>
                <a:ea typeface="Times New Roman" panose="02020603050405020304" pitchFamily="18" charset="0"/>
                <a:cs typeface="Arial" panose="020B0604020202020204" pitchFamily="34" charset="0"/>
              </a:rPr>
              <a:t>(&amp;</a:t>
            </a:r>
            <a:r>
              <a:rPr lang="en-US" sz="2000">
                <a:solidFill>
                  <a:srgbClr val="000000"/>
                </a:solidFill>
                <a:latin typeface="Courier New" panose="02070309020205020404" pitchFamily="49" charset="0"/>
                <a:ea typeface="Times New Roman" panose="02020603050405020304" pitchFamily="18" charset="0"/>
                <a:cs typeface="Arial" panose="020B0604020202020204" pitchFamily="34" charset="0"/>
              </a:rPr>
              <a:t>ac1</a:t>
            </a:r>
            <a:r>
              <a:rPr lang="en-US" sz="2000" b="1">
                <a:solidFill>
                  <a:srgbClr val="000080"/>
                </a:solidFill>
                <a:latin typeface="Courier New" panose="02070309020205020404" pitchFamily="49" charset="0"/>
                <a:ea typeface="Times New Roman" panose="02020603050405020304" pitchFamily="18" charset="0"/>
                <a:cs typeface="Arial" panose="020B0604020202020204" pitchFamily="34" charset="0"/>
              </a:rPr>
              <a:t>,&amp;</a:t>
            </a:r>
            <a:r>
              <a:rPr lang="en-US" sz="2000">
                <a:solidFill>
                  <a:srgbClr val="000000"/>
                </a:solidFill>
                <a:latin typeface="Courier New" panose="02070309020205020404" pitchFamily="49" charset="0"/>
                <a:ea typeface="Times New Roman" panose="02020603050405020304" pitchFamily="18" charset="0"/>
                <a:cs typeface="Arial" panose="020B0604020202020204" pitchFamily="34" charset="0"/>
              </a:rPr>
              <a:t>ac2</a:t>
            </a:r>
            <a:r>
              <a:rPr lang="en-US" sz="2000"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sz="280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Arial" panose="020B0604020202020204" pitchFamily="34" charset="0"/>
              </a:rPr>
              <a:t>accounts_lock</a:t>
            </a:r>
            <a:r>
              <a:rPr lang="en-US" sz="2000" b="1" err="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2000" err="1">
                <a:solidFill>
                  <a:srgbClr val="000000"/>
                </a:solidFill>
                <a:latin typeface="Courier New" panose="02070309020205020404" pitchFamily="49" charset="0"/>
                <a:ea typeface="Times New Roman" panose="02020603050405020304" pitchFamily="18" charset="0"/>
                <a:cs typeface="Arial" panose="020B0604020202020204" pitchFamily="34" charset="0"/>
              </a:rPr>
              <a:t>unlock</a:t>
            </a:r>
            <a:r>
              <a:rPr lang="en-US" sz="2000" b="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sz="2800">
              <a:latin typeface="Calibri" panose="020F0502020204030204" pitchFamily="34" charset="0"/>
              <a:ea typeface="Calibri" panose="020F0502020204030204" pitchFamily="34" charset="0"/>
              <a:cs typeface="Arial" panose="020B0604020202020204" pitchFamily="34" charset="0"/>
            </a:endParaRPr>
          </a:p>
          <a:p>
            <a:pPr marL="0" indent="0">
              <a:buNone/>
            </a:pPr>
            <a:endParaRPr lang="he-IL"/>
          </a:p>
          <a:p>
            <a:pPr marL="0" indent="0">
              <a:buNone/>
            </a:pPr>
            <a:r>
              <a:rPr lang="he-IL"/>
              <a:t>פעולת ההעברה דורשת הוצאה של כספים מחשבון בנק אחד והזנתו לחשבון בנק אחר, באופן </a:t>
            </a:r>
            <a:r>
              <a:rPr lang="he-IL" b="1" u="sng"/>
              <a:t>אטומי</a:t>
            </a:r>
            <a:endParaRPr lang="en-US" u="sng"/>
          </a:p>
        </p:txBody>
      </p:sp>
      <p:sp>
        <p:nvSpPr>
          <p:cNvPr id="4" name="Footer Placeholder 3"/>
          <p:cNvSpPr>
            <a:spLocks noGrp="1"/>
          </p:cNvSpPr>
          <p:nvPr>
            <p:ph type="ftr" sz="quarter" idx="11"/>
          </p:nvPr>
        </p:nvSpPr>
        <p:spPr/>
        <p:txBody>
          <a:bodyPr/>
          <a:lstStyle/>
          <a:p>
            <a:r>
              <a:rPr lang="he-IL"/>
              <a:t>מערכות הפעלה - תרגול 6</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7</a:t>
            </a:fld>
            <a:endParaRPr lang="en-US"/>
          </a:p>
        </p:txBody>
      </p:sp>
      <p:sp>
        <p:nvSpPr>
          <p:cNvPr id="6" name="Rectangle 5"/>
          <p:cNvSpPr/>
          <p:nvPr/>
        </p:nvSpPr>
        <p:spPr>
          <a:xfrm rot="21127522">
            <a:off x="352371" y="5079811"/>
            <a:ext cx="4213170" cy="1496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3200"/>
              <a:t>המימוש תלוי בתכונות שנרצה להבטיח במנעול</a:t>
            </a:r>
          </a:p>
          <a:p>
            <a:pPr algn="ctr"/>
            <a:endParaRPr lang="en-US" sz="3200"/>
          </a:p>
        </p:txBody>
      </p:sp>
    </p:spTree>
    <p:extLst>
      <p:ext uri="{BB962C8B-B14F-4D97-AF65-F5344CB8AC3E}">
        <p14:creationId xmlns:p14="http://schemas.microsoft.com/office/powerpoint/2010/main" val="20706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he-IL"/>
              <a:t>תכונות הכרחיות ורצויות במנעול </a:t>
            </a:r>
            <a:endParaRPr lang="en-US"/>
          </a:p>
        </p:txBody>
      </p:sp>
      <p:sp>
        <p:nvSpPr>
          <p:cNvPr id="10" name="Content Placeholder 9"/>
          <p:cNvSpPr>
            <a:spLocks noGrp="1"/>
          </p:cNvSpPr>
          <p:nvPr>
            <p:ph sz="half" idx="1"/>
          </p:nvPr>
        </p:nvSpPr>
        <p:spPr/>
        <p:txBody>
          <a:bodyPr>
            <a:normAutofit fontScale="85000" lnSpcReduction="10000"/>
          </a:bodyPr>
          <a:lstStyle/>
          <a:p>
            <a:pPr marL="0" indent="0">
              <a:buNone/>
            </a:pPr>
            <a:r>
              <a:rPr lang="he-IL" b="1" u="sng" dirty="0"/>
              <a:t>רצויות: </a:t>
            </a:r>
          </a:p>
          <a:p>
            <a:r>
              <a:rPr lang="he-IL" b="1" dirty="0"/>
              <a:t>הוגנות - </a:t>
            </a:r>
            <a:r>
              <a:rPr lang="he-IL" dirty="0"/>
              <a:t>אם יש חוט </a:t>
            </a:r>
            <a:r>
              <a:rPr lang="he-IL" b="1" u="sng" dirty="0"/>
              <a:t>שרוצה</a:t>
            </a:r>
            <a:r>
              <a:rPr lang="he-IL" dirty="0"/>
              <a:t> לבצע את הקטע הקריטי, </a:t>
            </a:r>
            <a:r>
              <a:rPr lang="he-IL" b="1" u="sng" dirty="0"/>
              <a:t>הוא</a:t>
            </a:r>
            <a:r>
              <a:rPr lang="he-IL" dirty="0"/>
              <a:t> לבסוף יצליח. אין הרעבה.</a:t>
            </a:r>
            <a:r>
              <a:rPr lang="he-IL" b="1" u="sng" dirty="0"/>
              <a:t> </a:t>
            </a:r>
          </a:p>
          <a:p>
            <a:pPr lvl="1"/>
            <a:r>
              <a:rPr lang="he-IL" b="1" dirty="0">
                <a:solidFill>
                  <a:srgbClr val="0000FF"/>
                </a:solidFill>
              </a:rPr>
              <a:t>המתנה חסומה </a:t>
            </a:r>
            <a:r>
              <a:rPr lang="he-IL" b="1" dirty="0"/>
              <a:t>- </a:t>
            </a:r>
            <a:r>
              <a:rPr lang="he-IL" dirty="0"/>
              <a:t>הגדרת חסם למספר הפעמים שחוטים אחרים ייכנסו לקטע הקריטי לפני החוט </a:t>
            </a:r>
            <a:r>
              <a:rPr lang="he-IL" b="1" dirty="0"/>
              <a:t>הנוכחי</a:t>
            </a:r>
            <a:r>
              <a:rPr lang="he-IL" dirty="0"/>
              <a:t>. </a:t>
            </a:r>
          </a:p>
          <a:p>
            <a:pPr lvl="1"/>
            <a:r>
              <a:rPr lang="he-IL" b="1" dirty="0">
                <a:solidFill>
                  <a:srgbClr val="0000FF"/>
                </a:solidFill>
              </a:rPr>
              <a:t>סדר</a:t>
            </a:r>
            <a:r>
              <a:rPr lang="he-IL" dirty="0"/>
              <a:t> - יש סדר ברור וידוע לזמני הכניסה של החוטים הנכנסים לקטע הקריטי. דוגמה לסדר אפשרי: </a:t>
            </a:r>
            <a:r>
              <a:rPr lang="en-US" dirty="0"/>
              <a:t>FIFO</a:t>
            </a:r>
            <a:r>
              <a:rPr lang="he-IL"/>
              <a:t>. </a:t>
            </a:r>
            <a:endParaRPr lang="en-US" dirty="0"/>
          </a:p>
          <a:p>
            <a:r>
              <a:rPr lang="he-IL" b="1" dirty="0"/>
              <a:t>בדיקת שגיאות</a:t>
            </a:r>
            <a:r>
              <a:rPr lang="he-IL" dirty="0"/>
              <a:t> – כפי שראינו בתרגול הקודם </a:t>
            </a:r>
            <a:endParaRPr lang="he-IL" b="1" dirty="0"/>
          </a:p>
          <a:p>
            <a:r>
              <a:rPr lang="he-IL" b="1" dirty="0"/>
              <a:t>יעילות – </a:t>
            </a:r>
            <a:r>
              <a:rPr lang="he-IL" dirty="0"/>
              <a:t>למנעול יש עלות חישובית - נרצה שהמנעול יעבוד מהר, ויבצע את הפעולות הנעילה והסרת הנעילה עם תקורה (</a:t>
            </a:r>
            <a:r>
              <a:rPr lang="en-US" dirty="0"/>
              <a:t>overhead</a:t>
            </a:r>
            <a:r>
              <a:rPr lang="he-IL" dirty="0"/>
              <a:t>) מינימלית</a:t>
            </a:r>
            <a:endParaRPr lang="en-US" b="1" dirty="0"/>
          </a:p>
          <a:p>
            <a:endParaRPr lang="en-US" dirty="0"/>
          </a:p>
        </p:txBody>
      </p:sp>
      <p:sp>
        <p:nvSpPr>
          <p:cNvPr id="11" name="Content Placeholder 10"/>
          <p:cNvSpPr>
            <a:spLocks noGrp="1"/>
          </p:cNvSpPr>
          <p:nvPr>
            <p:ph sz="half" idx="2"/>
          </p:nvPr>
        </p:nvSpPr>
        <p:spPr/>
        <p:txBody>
          <a:bodyPr>
            <a:normAutofit fontScale="85000" lnSpcReduction="10000"/>
          </a:bodyPr>
          <a:lstStyle/>
          <a:p>
            <a:pPr marL="0" indent="0">
              <a:buNone/>
            </a:pPr>
            <a:r>
              <a:rPr lang="he-IL" b="1" u="sng"/>
              <a:t>הכרחיות:</a:t>
            </a:r>
          </a:p>
          <a:p>
            <a:r>
              <a:rPr lang="he-IL" b="1"/>
              <a:t>מניעה הדדית </a:t>
            </a:r>
            <a:r>
              <a:rPr lang="he-IL"/>
              <a:t>(</a:t>
            </a:r>
            <a:r>
              <a:rPr lang="en-US"/>
              <a:t>Mutual</a:t>
            </a:r>
            <a:r>
              <a:rPr lang="he-IL"/>
              <a:t>  </a:t>
            </a:r>
            <a:r>
              <a:rPr lang="en-US"/>
              <a:t>Exclusion</a:t>
            </a:r>
            <a:r>
              <a:rPr lang="he-IL"/>
              <a:t>) – הבטחה של אטומיות הקטע הקריטי</a:t>
            </a:r>
          </a:p>
          <a:p>
            <a:r>
              <a:rPr lang="he-IL" b="1"/>
              <a:t>התקדמות</a:t>
            </a:r>
            <a:r>
              <a:rPr lang="he-IL"/>
              <a:t> (</a:t>
            </a:r>
            <a:r>
              <a:rPr lang="en-US"/>
              <a:t>Progress</a:t>
            </a:r>
            <a:r>
              <a:rPr lang="he-IL"/>
              <a:t>) - אם יש חוטים שרוצים לבצע את הקטע הקריטי, לבסוף חוט </a:t>
            </a:r>
            <a:r>
              <a:rPr lang="he-IL" b="1" u="sng"/>
              <a:t>כלשהו</a:t>
            </a:r>
            <a:r>
              <a:rPr lang="he-IL"/>
              <a:t> יצליח להיכנס. </a:t>
            </a:r>
            <a:endParaRPr lang="he-IL" b="1"/>
          </a:p>
          <a:p>
            <a:endParaRPr lang="en-US"/>
          </a:p>
        </p:txBody>
      </p:sp>
      <p:sp>
        <p:nvSpPr>
          <p:cNvPr id="7" name="Footer Placeholder 6"/>
          <p:cNvSpPr>
            <a:spLocks noGrp="1"/>
          </p:cNvSpPr>
          <p:nvPr>
            <p:ph type="ftr" sz="quarter" idx="11"/>
          </p:nvPr>
        </p:nvSpPr>
        <p:spPr/>
        <p:txBody>
          <a:bodyPr/>
          <a:lstStyle/>
          <a:p>
            <a:pPr algn="r"/>
            <a:r>
              <a:rPr lang="he-IL"/>
              <a:t>מערכות הפעלה - תרגול 6</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8</a:t>
            </a:fld>
            <a:endParaRPr lang="en-US"/>
          </a:p>
        </p:txBody>
      </p:sp>
      <p:sp>
        <p:nvSpPr>
          <p:cNvPr id="12" name="Rectangle 11"/>
          <p:cNvSpPr/>
          <p:nvPr/>
        </p:nvSpPr>
        <p:spPr>
          <a:xfrm rot="20279388">
            <a:off x="5139824" y="4695736"/>
            <a:ext cx="3055349" cy="13208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he-IL" sz="2400"/>
              <a:t>עוד על כך בחומר ההרצאה ותרגילי הבית</a:t>
            </a:r>
            <a:endParaRPr lang="en-US" sz="2400"/>
          </a:p>
        </p:txBody>
      </p:sp>
    </p:spTree>
    <p:extLst>
      <p:ext uri="{BB962C8B-B14F-4D97-AF65-F5344CB8AC3E}">
        <p14:creationId xmlns:p14="http://schemas.microsoft.com/office/powerpoint/2010/main" val="320816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e-IL"/>
              <a:t>התנגשות בין הדרישות</a:t>
            </a:r>
            <a:endParaRPr lang="en-US"/>
          </a:p>
        </p:txBody>
      </p:sp>
      <p:sp>
        <p:nvSpPr>
          <p:cNvPr id="8" name="Content Placeholder 7"/>
          <p:cNvSpPr>
            <a:spLocks noGrp="1"/>
          </p:cNvSpPr>
          <p:nvPr>
            <p:ph idx="1"/>
          </p:nvPr>
        </p:nvSpPr>
        <p:spPr/>
        <p:txBody>
          <a:bodyPr>
            <a:normAutofit/>
          </a:bodyPr>
          <a:lstStyle/>
          <a:p>
            <a:r>
              <a:rPr lang="he-IL"/>
              <a:t>עלינו להתאים את דרישות המנעול לדרישות הקוד אותו אנו כותבים. לא ניתן לשרת את כל העולמות. </a:t>
            </a:r>
            <a:r>
              <a:rPr lang="en-US"/>
              <a:t/>
            </a:r>
            <a:br>
              <a:rPr lang="en-US"/>
            </a:br>
            <a:r>
              <a:rPr lang="he-IL" b="1" u="sng"/>
              <a:t>דוגמה:</a:t>
            </a:r>
          </a:p>
          <a:p>
            <a:r>
              <a:rPr lang="he-IL"/>
              <a:t>מנעול יכול להיות </a:t>
            </a:r>
            <a:r>
              <a:rPr lang="he-IL" b="1">
                <a:solidFill>
                  <a:srgbClr val="0000FF"/>
                </a:solidFill>
              </a:rPr>
              <a:t>הוגן</a:t>
            </a:r>
            <a:r>
              <a:rPr lang="he-IL"/>
              <a:t> או </a:t>
            </a:r>
            <a:r>
              <a:rPr lang="he-IL" b="1">
                <a:solidFill>
                  <a:srgbClr val="0000FF"/>
                </a:solidFill>
              </a:rPr>
              <a:t>לא הוגן</a:t>
            </a:r>
            <a:r>
              <a:rPr lang="he-IL"/>
              <a:t>. </a:t>
            </a:r>
          </a:p>
          <a:p>
            <a:r>
              <a:rPr lang="he-IL"/>
              <a:t>מנעול הוגן מכניס חוטים </a:t>
            </a:r>
            <a:r>
              <a:rPr lang="he-IL" b="1"/>
              <a:t>בסדר בו הם הגיעו </a:t>
            </a:r>
            <a:r>
              <a:rPr lang="he-IL"/>
              <a:t>(ולכן מבטיח </a:t>
            </a:r>
            <a:r>
              <a:rPr lang="en-US"/>
              <a:t>FIFO</a:t>
            </a:r>
            <a:r>
              <a:rPr lang="he-IL"/>
              <a:t>). מנעול זה מקיים את תכונת ההוגנות (</a:t>
            </a:r>
            <a:r>
              <a:rPr lang="en-US"/>
              <a:t>Fairness</a:t>
            </a:r>
            <a:r>
              <a:rPr lang="he-IL"/>
              <a:t>) ולכן לא מרעיב חוטים כלל. </a:t>
            </a:r>
          </a:p>
          <a:p>
            <a:r>
              <a:rPr lang="he-IL"/>
              <a:t>מאידך – מנעול לא הוגן יכול להיות </a:t>
            </a:r>
            <a:r>
              <a:rPr lang="he-IL" b="1"/>
              <a:t>מהיר יותר</a:t>
            </a:r>
            <a:r>
              <a:rPr lang="he-IL"/>
              <a:t> – הוא נותן לחוטים שרצים בזה עתה להיכנס למנעול קודם, בניגוד לחוטים הבאים בתור שאולי ישנים עקב המתנה על המנעול.</a:t>
            </a:r>
            <a:r>
              <a:rPr lang="en-US"/>
              <a:t/>
            </a:r>
            <a:br>
              <a:rPr lang="en-US"/>
            </a:br>
            <a:endParaRPr lang="en-US"/>
          </a:p>
        </p:txBody>
      </p:sp>
      <p:sp>
        <p:nvSpPr>
          <p:cNvPr id="5" name="Footer Placeholder 4"/>
          <p:cNvSpPr>
            <a:spLocks noGrp="1"/>
          </p:cNvSpPr>
          <p:nvPr>
            <p:ph type="ftr" sz="quarter" idx="11"/>
          </p:nvPr>
        </p:nvSpPr>
        <p:spPr/>
        <p:txBody>
          <a:bodyPr/>
          <a:lstStyle/>
          <a:p>
            <a:pPr algn="r"/>
            <a:r>
              <a:rPr lang="he-IL"/>
              <a:t>מערכות הפעלה - תרגול 6</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393757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6372</Words>
  <Application>Microsoft Office PowerPoint</Application>
  <PresentationFormat>On-screen Show (4:3)</PresentationFormat>
  <Paragraphs>1179</Paragraphs>
  <Slides>69</Slides>
  <Notes>43</Notes>
  <HiddenSlides>9</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81" baseType="lpstr">
      <vt:lpstr>Arial</vt:lpstr>
      <vt:lpstr>Calibri</vt:lpstr>
      <vt:lpstr>Cambria Math</vt:lpstr>
      <vt:lpstr>Consolas</vt:lpstr>
      <vt:lpstr>Courier New</vt:lpstr>
      <vt:lpstr>Taamey David CLM</vt:lpstr>
      <vt:lpstr>Times New Roman</vt:lpstr>
      <vt:lpstr>Walter Turncoat</vt:lpstr>
      <vt:lpstr>Wingdings</vt:lpstr>
      <vt:lpstr>Clarity</vt:lpstr>
      <vt:lpstr>1_Clarity</vt:lpstr>
      <vt:lpstr>Equation</vt:lpstr>
      <vt:lpstr>תרגול 6</vt:lpstr>
      <vt:lpstr>TL;DR</vt:lpstr>
      <vt:lpstr>הערה מקדימה</vt:lpstr>
      <vt:lpstr>תכונות של מנעולים</vt:lpstr>
      <vt:lpstr>המחשה לרצף ביצוע אפשרי  - ללא מנעול</vt:lpstr>
      <vt:lpstr>המחשה לרצף ביצוע אפשרי  - עם מנעול</vt:lpstr>
      <vt:lpstr>שיקולים בעת בניית מנעול</vt:lpstr>
      <vt:lpstr>תכונות הכרחיות ורצויות במנעול </vt:lpstr>
      <vt:lpstr>התנגשות בין הדרישות</vt:lpstr>
      <vt:lpstr>תזכורת: חסימה אל מול המתנה פעילה</vt:lpstr>
      <vt:lpstr>מנגנוני סנכרון: משתני תנאי</vt:lpstr>
      <vt:lpstr>הצגת הבעיה: תור מקבילי</vt:lpstr>
      <vt:lpstr>ניסיון ראשון לפתרון</vt:lpstr>
      <vt:lpstr>משתנה תנאי (condition variable)</vt:lpstr>
      <vt:lpstr>סכימה כללית למשתני תנאי</vt:lpstr>
      <vt:lpstr>המחשה רצף הביצוע  - עם משתנה תנאי</vt:lpstr>
      <vt:lpstr>מדוע cond_wait מקבלת גם את המנעול?</vt:lpstr>
      <vt:lpstr>מימוש תקין</vt:lpstr>
      <vt:lpstr>אתחול ופינוי משתני תנאי</vt:lpstr>
      <vt:lpstr>המתנה על משתני תנאי</vt:lpstr>
      <vt:lpstr>שחרור חוטים ממתינים</vt:lpstr>
      <vt:lpstr>PowerPoint Presentation</vt:lpstr>
      <vt:lpstr>מימוש שגוי 1#</vt:lpstr>
      <vt:lpstr>מימוש שגוי 2#</vt:lpstr>
      <vt:lpstr>מימוש שגוי 3#</vt:lpstr>
      <vt:lpstr>מימוש שגוי 4#</vt:lpstr>
      <vt:lpstr>מימוש שגוי 4#</vt:lpstr>
      <vt:lpstr>מימוש שגוי 4#</vt:lpstr>
      <vt:lpstr>משתני תנאי בסמנטיקת Hoare </vt:lpstr>
      <vt:lpstr>מנגנוני סנכרון: סמפורים</vt:lpstr>
      <vt:lpstr>סמפור (Semaphore)</vt:lpstr>
      <vt:lpstr>סמפור (Semaphore)</vt:lpstr>
      <vt:lpstr>אתחול ופינוי סמפור</vt:lpstr>
      <vt:lpstr>דוגמה: סמפור בתור מנעול</vt:lpstr>
      <vt:lpstr>דוגמה: סמפור בתור מנעול "משוכלל"</vt:lpstr>
      <vt:lpstr>דוגמה: סמפור להבטחת סדר</vt:lpstr>
      <vt:lpstr>הפסקה</vt:lpstr>
      <vt:lpstr>דוגמה: מימוש מנעול קוראים-כותבים</vt:lpstr>
      <vt:lpstr>מנעול קוראים-כותבים</vt:lpstr>
      <vt:lpstr>PowerPoint Presentation</vt:lpstr>
      <vt:lpstr>מנעול קוראים-כותבים</vt:lpstr>
      <vt:lpstr>מימוש מנעול קוראים-כותבים (1)</vt:lpstr>
      <vt:lpstr>מימוש מנעול קוראים-כותבים (2)</vt:lpstr>
      <vt:lpstr>מימוש מנעול קוראים-כותבים (3)</vt:lpstr>
      <vt:lpstr>חסרונות של המימוש</vt:lpstr>
      <vt:lpstr>PowerPoint Presentation</vt:lpstr>
      <vt:lpstr>מועד א', אביב 2008, שאלה 1</vt:lpstr>
      <vt:lpstr>מועד א', אביב 2008, שאלה 1</vt:lpstr>
      <vt:lpstr>מועד א', אביב 2008, שאלה 1</vt:lpstr>
      <vt:lpstr>מועד א', אביב 2008, שאלה 1</vt:lpstr>
      <vt:lpstr>מימוש מנעול קוראים-כותבים (1)</vt:lpstr>
      <vt:lpstr>מועד א', אביב 2008, שאלה 1</vt:lpstr>
      <vt:lpstr>מועד א', אביב 2008, שאלה 1</vt:lpstr>
      <vt:lpstr>סינכרון בגרעין לינוקס</vt:lpstr>
      <vt:lpstr>משל המסעדה</vt:lpstr>
      <vt:lpstr>הגרעין הוא כמו מלצר</vt:lpstr>
      <vt:lpstr>איך זה קשור לבעיות סנכרון?</vt:lpstr>
      <vt:lpstr>מסלולי בקרה בגרעין</vt:lpstr>
      <vt:lpstr>מסלולי בקרה בגרעין</vt:lpstr>
      <vt:lpstr>מסלולי בקרה נחתכים</vt:lpstr>
      <vt:lpstr>אילו חיתוכים אפשריים?</vt:lpstr>
      <vt:lpstr>פסיקות חומרה במערכת מעבד יחיד</vt:lpstr>
      <vt:lpstr>נטרול פסיקות מקומי</vt:lpstr>
      <vt:lpstr>דוגמה: נטרול פסיקות מקומי ב- schedule()</vt:lpstr>
      <vt:lpstr>פסיקות חומרה במערכת מרובת ליבות</vt:lpstr>
      <vt:lpstr>קריאות מערכת חוסמות</vt:lpstr>
      <vt:lpstr>קריאות מערכת לא חוסמות + חריגות</vt:lpstr>
      <vt:lpstr>אמצעי הגנה במערכת מעבד יחיד</vt:lpstr>
      <vt:lpstr>אמצעי הגנה במערכת מרובת מעבדים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Mano R</cp:lastModifiedBy>
  <cp:revision>2</cp:revision>
  <cp:lastPrinted>2018-11-23T12:43:33Z</cp:lastPrinted>
  <dcterms:created xsi:type="dcterms:W3CDTF">2014-09-16T21:32:26Z</dcterms:created>
  <dcterms:modified xsi:type="dcterms:W3CDTF">2019-05-28T14:30:53Z</dcterms:modified>
</cp:coreProperties>
</file>