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A2F923-46EC-4349-A450-2D8CB5A9373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31113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2F923-46EC-4349-A450-2D8CB5A9373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399681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2F923-46EC-4349-A450-2D8CB5A9373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347626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2F923-46EC-4349-A450-2D8CB5A9373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87104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2F923-46EC-4349-A450-2D8CB5A9373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251543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A2F923-46EC-4349-A450-2D8CB5A9373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325615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A2F923-46EC-4349-A450-2D8CB5A93735}" type="datetimeFigureOut">
              <a:rPr lang="en-IN" smtClean="0"/>
              <a:t>14-05-2025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61644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A2F923-46EC-4349-A450-2D8CB5A93735}"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31929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2F923-46EC-4349-A450-2D8CB5A93735}" type="datetimeFigureOut">
              <a:rPr lang="en-IN" smtClean="0"/>
              <a:t>14-05-2025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131048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2F923-46EC-4349-A450-2D8CB5A9373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110344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2F923-46EC-4349-A450-2D8CB5A9373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33477-3EA1-456C-ABC9-8224810002A5}" type="slidenum">
              <a:rPr lang="en-IN" smtClean="0"/>
              <a:t>‹#›</a:t>
            </a:fld>
            <a:endParaRPr lang="en-IN"/>
          </a:p>
        </p:txBody>
      </p:sp>
    </p:spTree>
    <p:extLst>
      <p:ext uri="{BB962C8B-B14F-4D97-AF65-F5344CB8AC3E}">
        <p14:creationId xmlns:p14="http://schemas.microsoft.com/office/powerpoint/2010/main" val="140233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2F923-46EC-4349-A450-2D8CB5A93735}" type="datetimeFigureOut">
              <a:rPr lang="en-IN" smtClean="0"/>
              <a:t>14-05-2025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33477-3EA1-456C-ABC9-8224810002A5}" type="slidenum">
              <a:rPr lang="en-IN" smtClean="0"/>
              <a:t>‹#›</a:t>
            </a:fld>
            <a:endParaRPr lang="en-IN"/>
          </a:p>
        </p:txBody>
      </p:sp>
    </p:spTree>
    <p:extLst>
      <p:ext uri="{BB962C8B-B14F-4D97-AF65-F5344CB8AC3E}">
        <p14:creationId xmlns:p14="http://schemas.microsoft.com/office/powerpoint/2010/main" val="222132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Data Presentation</a:t>
            </a:r>
            <a:endParaRPr lang="en-IN" sz="6600" b="1" dirty="0"/>
          </a:p>
        </p:txBody>
      </p:sp>
      <p:sp>
        <p:nvSpPr>
          <p:cNvPr id="3" name="Subtitle 2"/>
          <p:cNvSpPr>
            <a:spLocks noGrp="1"/>
          </p:cNvSpPr>
          <p:nvPr>
            <p:ph type="subTitle" idx="1"/>
          </p:nvPr>
        </p:nvSpPr>
        <p:spPr/>
        <p:txBody>
          <a:bodyPr>
            <a:normAutofit/>
          </a:bodyPr>
          <a:lstStyle/>
          <a:p>
            <a:r>
              <a:rPr lang="en-US" sz="3200" dirty="0" smtClean="0"/>
              <a:t>Marketing Analytics</a:t>
            </a:r>
            <a:endParaRPr lang="en-IN" sz="3200" dirty="0"/>
          </a:p>
        </p:txBody>
      </p:sp>
    </p:spTree>
    <p:extLst>
      <p:ext uri="{BB962C8B-B14F-4D97-AF65-F5344CB8AC3E}">
        <p14:creationId xmlns:p14="http://schemas.microsoft.com/office/powerpoint/2010/main" val="13025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211"/>
          </a:xfrm>
        </p:spPr>
        <p:txBody>
          <a:bodyPr/>
          <a:lstStyle/>
          <a:p>
            <a:r>
              <a:rPr lang="en-US" b="1" dirty="0" smtClean="0"/>
              <a:t>Overview</a:t>
            </a:r>
            <a:endParaRPr lang="en-IN" b="1" dirty="0"/>
          </a:p>
        </p:txBody>
      </p:sp>
      <p:sp>
        <p:nvSpPr>
          <p:cNvPr id="3" name="Content Placeholder 2"/>
          <p:cNvSpPr>
            <a:spLocks noGrp="1"/>
          </p:cNvSpPr>
          <p:nvPr>
            <p:ph idx="1"/>
          </p:nvPr>
        </p:nvSpPr>
        <p:spPr>
          <a:xfrm>
            <a:off x="838200" y="1457864"/>
            <a:ext cx="3414622" cy="4597879"/>
          </a:xfrm>
        </p:spPr>
        <p:txBody>
          <a:bodyPr>
            <a:normAutofit lnSpcReduction="10000"/>
          </a:bodyPr>
          <a:lstStyle/>
          <a:p>
            <a:r>
              <a:rPr lang="en-US" sz="1500" b="1" dirty="0" smtClean="0"/>
              <a:t>Decreased Conversion Rate</a:t>
            </a:r>
            <a:r>
              <a:rPr lang="en-US" sz="1500" dirty="0" smtClean="0"/>
              <a:t>: The conversion rate demonstrated a strong rebound in December reaching 10.3 %, despite a notable dip to 5.1 % in October.</a:t>
            </a:r>
          </a:p>
          <a:p>
            <a:r>
              <a:rPr lang="en-US" sz="1500" b="1" dirty="0" smtClean="0"/>
              <a:t>Reduced Customer Engagement</a:t>
            </a:r>
            <a:r>
              <a:rPr lang="en-US" sz="1500" dirty="0" smtClean="0"/>
              <a:t>: </a:t>
            </a:r>
          </a:p>
          <a:p>
            <a:pPr lvl="1"/>
            <a:r>
              <a:rPr lang="en-US" sz="1300" dirty="0" smtClean="0"/>
              <a:t>There is a decline in overall social media engagement, with values dropping throughout the year.</a:t>
            </a:r>
          </a:p>
          <a:p>
            <a:pPr lvl="1"/>
            <a:r>
              <a:rPr lang="en-US" sz="1300" dirty="0" smtClean="0"/>
              <a:t>While clicks and likes are low compared to views, the click through rate stands at 15.37 %, meaning that engaged users are still interacting effectively.</a:t>
            </a:r>
          </a:p>
          <a:p>
            <a:r>
              <a:rPr lang="en-US" sz="1500" b="1" dirty="0" smtClean="0"/>
              <a:t>Customer Feedback Analysis</a:t>
            </a:r>
            <a:r>
              <a:rPr lang="en-US" sz="1500" dirty="0" smtClean="0"/>
              <a:t>:</a:t>
            </a:r>
          </a:p>
          <a:p>
            <a:pPr lvl="1"/>
            <a:r>
              <a:rPr lang="en-US" sz="1300" dirty="0" smtClean="0"/>
              <a:t>Customer rating have remained consistent averaging around 3.7 throughout the year.</a:t>
            </a:r>
          </a:p>
          <a:p>
            <a:pPr lvl="1"/>
            <a:r>
              <a:rPr lang="en-US" sz="1300" dirty="0" smtClean="0"/>
              <a:t>Although stable, the average rating is below the target of 4.0, suggesting  a need for focused improvements in customer satisfaction, for products below 3.5</a:t>
            </a:r>
          </a:p>
          <a:p>
            <a:endParaRPr lang="en-US" sz="1500" dirty="0" smtClean="0"/>
          </a:p>
          <a:p>
            <a:endParaRPr lang="en-US" sz="1500" dirty="0" smtClean="0"/>
          </a:p>
          <a:p>
            <a:endParaRPr lang="en-US" sz="1500" dirty="0"/>
          </a:p>
          <a:p>
            <a:endParaRPr lang="en-IN" sz="15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5352" t="10085"/>
          <a:stretch/>
        </p:blipFill>
        <p:spPr>
          <a:xfrm>
            <a:off x="4252822" y="1431985"/>
            <a:ext cx="7723480" cy="4744528"/>
          </a:xfrm>
          <a:prstGeom prst="rect">
            <a:avLst/>
          </a:prstGeom>
        </p:spPr>
      </p:pic>
      <p:sp>
        <p:nvSpPr>
          <p:cNvPr id="5" name="Oval 4"/>
          <p:cNvSpPr/>
          <p:nvPr/>
        </p:nvSpPr>
        <p:spPr>
          <a:xfrm>
            <a:off x="8505644" y="1587710"/>
            <a:ext cx="819510" cy="7677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10670875" y="3234906"/>
            <a:ext cx="1035170" cy="3364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114562" y="4934310"/>
            <a:ext cx="1210592" cy="9057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015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Decreased Conversion Rate</a:t>
            </a:r>
            <a:endParaRPr lang="en-IN" b="1" dirty="0"/>
          </a:p>
        </p:txBody>
      </p:sp>
      <p:sp>
        <p:nvSpPr>
          <p:cNvPr id="3" name="Content Placeholder 2"/>
          <p:cNvSpPr>
            <a:spLocks noGrp="1"/>
          </p:cNvSpPr>
          <p:nvPr>
            <p:ph idx="1"/>
          </p:nvPr>
        </p:nvSpPr>
        <p:spPr>
          <a:xfrm>
            <a:off x="838201" y="1825625"/>
            <a:ext cx="3785558" cy="4351338"/>
          </a:xfrm>
        </p:spPr>
        <p:txBody>
          <a:bodyPr>
            <a:normAutofit fontScale="92500"/>
          </a:bodyPr>
          <a:lstStyle/>
          <a:p>
            <a:r>
              <a:rPr lang="en-US" sz="1500" b="1" dirty="0" smtClean="0"/>
              <a:t>General Conversion Trend</a:t>
            </a:r>
            <a:r>
              <a:rPr lang="en-US" sz="1500" dirty="0" smtClean="0"/>
              <a:t>:</a:t>
            </a:r>
          </a:p>
          <a:p>
            <a:pPr marL="685800" lvl="2">
              <a:spcBef>
                <a:spcPts val="1000"/>
              </a:spcBef>
            </a:pPr>
            <a:r>
              <a:rPr lang="en-US" sz="1300" dirty="0"/>
              <a:t>Throughout the year conversion rate varied, with higher numbers of products converting successfully in months like Jan, Sep. This suggest that while some products had strong seasonal peaks, there is potential to improve conversion in lower performing months through targeted </a:t>
            </a:r>
            <a:r>
              <a:rPr lang="en-US" sz="1300" dirty="0" smtClean="0"/>
              <a:t>interventions</a:t>
            </a:r>
            <a:r>
              <a:rPr lang="en-US" sz="900" dirty="0"/>
              <a:t>.</a:t>
            </a:r>
            <a:endParaRPr lang="en-US" sz="1500" dirty="0" smtClean="0"/>
          </a:p>
          <a:p>
            <a:r>
              <a:rPr lang="en-US" sz="1500" b="1" dirty="0" smtClean="0"/>
              <a:t>Lowest Conversion Month</a:t>
            </a:r>
            <a:r>
              <a:rPr lang="en-US" sz="1500" dirty="0" smtClean="0"/>
              <a:t>:</a:t>
            </a:r>
          </a:p>
          <a:p>
            <a:pPr lvl="1"/>
            <a:r>
              <a:rPr lang="en-US" sz="1300" dirty="0" smtClean="0"/>
              <a:t>May experienced the lowest overall conversion rate at 4.5%, with no products standing out significantly in terms of conversion. This indicates a potential need to revisit the marketing strategies or promotions during this period to boost performance.</a:t>
            </a:r>
          </a:p>
          <a:p>
            <a:r>
              <a:rPr lang="en-US" sz="1500" b="1" dirty="0" smtClean="0"/>
              <a:t>Highest Conversion Rates</a:t>
            </a:r>
            <a:r>
              <a:rPr lang="en-US" sz="1500" dirty="0" smtClean="0"/>
              <a:t>:</a:t>
            </a:r>
          </a:p>
          <a:p>
            <a:pPr lvl="1"/>
            <a:r>
              <a:rPr lang="en-US" sz="1300" dirty="0" smtClean="0"/>
              <a:t>January recorded the highest overall conversion rate at 19.6 %, driven significantly by the Ski Boots with a remarkable 150% conversion. This indicates a strong start to the year, likely fueled by seasonal demand and effective marketing strategies.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158" t="36435" r="27528" b="3766"/>
          <a:stretch/>
        </p:blipFill>
        <p:spPr>
          <a:xfrm>
            <a:off x="4807719" y="1915065"/>
            <a:ext cx="6546081" cy="4019910"/>
          </a:xfrm>
          <a:prstGeom prst="rect">
            <a:avLst/>
          </a:prstGeom>
        </p:spPr>
      </p:pic>
      <p:sp>
        <p:nvSpPr>
          <p:cNvPr id="5" name="Rectangle 4"/>
          <p:cNvSpPr/>
          <p:nvPr/>
        </p:nvSpPr>
        <p:spPr>
          <a:xfrm>
            <a:off x="5857336" y="1915065"/>
            <a:ext cx="500332" cy="40199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677509" y="1915065"/>
            <a:ext cx="431322" cy="4019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691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Reduced Customer Engagement</a:t>
            </a:r>
            <a:endParaRPr lang="en-IN" b="1"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1134" t="35757" r="1432" b="28558"/>
          <a:stretch/>
        </p:blipFill>
        <p:spPr>
          <a:xfrm>
            <a:off x="6400800" y="1526786"/>
            <a:ext cx="3735237" cy="2296768"/>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65238" t="10233" r="1658" b="53730"/>
          <a:stretch/>
        </p:blipFill>
        <p:spPr>
          <a:xfrm>
            <a:off x="6400799" y="4112873"/>
            <a:ext cx="3735237" cy="2302584"/>
          </a:xfrm>
          <a:prstGeom prst="rect">
            <a:avLst/>
          </a:prstGeom>
        </p:spPr>
      </p:pic>
      <p:sp>
        <p:nvSpPr>
          <p:cNvPr id="6" name="TextBox 5"/>
          <p:cNvSpPr txBox="1"/>
          <p:nvPr/>
        </p:nvSpPr>
        <p:spPr>
          <a:xfrm>
            <a:off x="838200" y="2200672"/>
            <a:ext cx="4135648" cy="3231654"/>
          </a:xfrm>
          <a:prstGeom prst="rect">
            <a:avLst/>
          </a:prstGeom>
          <a:noFill/>
        </p:spPr>
        <p:txBody>
          <a:bodyPr wrap="square" rtlCol="0">
            <a:spAutoFit/>
          </a:bodyPr>
          <a:lstStyle/>
          <a:p>
            <a:pPr marL="285750" indent="-285750">
              <a:buFont typeface="Arial" panose="020B0604020202020204" pitchFamily="34" charset="0"/>
              <a:buChar char="•"/>
            </a:pPr>
            <a:r>
              <a:rPr lang="en-US" sz="1500" b="1" dirty="0" smtClean="0"/>
              <a:t>Declining Views</a:t>
            </a:r>
            <a:r>
              <a:rPr lang="en-US" dirty="0" smtClean="0"/>
              <a:t>:</a:t>
            </a:r>
          </a:p>
          <a:p>
            <a:pPr marL="742950" lvl="2" indent="-285750">
              <a:buFont typeface="Arial" panose="020B0604020202020204" pitchFamily="34" charset="0"/>
              <a:buChar char="•"/>
            </a:pPr>
            <a:r>
              <a:rPr lang="en-US" sz="1300" dirty="0"/>
              <a:t>Views peaked in </a:t>
            </a:r>
            <a:r>
              <a:rPr lang="en-US" sz="1300" dirty="0" smtClean="0"/>
              <a:t>March and June </a:t>
            </a:r>
            <a:r>
              <a:rPr lang="en-US" sz="1300" dirty="0"/>
              <a:t>but declined from August and on, indicating reduced audience engagement in the later half of the year</a:t>
            </a:r>
            <a:r>
              <a:rPr lang="en-US" sz="1300" dirty="0" smtClean="0"/>
              <a:t>.</a:t>
            </a:r>
            <a:endParaRPr lang="en-US" dirty="0" smtClean="0"/>
          </a:p>
          <a:p>
            <a:pPr marL="285750" indent="-285750">
              <a:buFont typeface="Arial" panose="020B0604020202020204" pitchFamily="34" charset="0"/>
              <a:buChar char="•"/>
            </a:pPr>
            <a:r>
              <a:rPr lang="en-US" sz="1500" b="1" dirty="0" smtClean="0"/>
              <a:t>Low Interaction Rates</a:t>
            </a:r>
            <a:r>
              <a:rPr lang="en-US" sz="1500" dirty="0" smtClean="0"/>
              <a:t>:</a:t>
            </a:r>
          </a:p>
          <a:p>
            <a:pPr marL="742950" lvl="1" indent="-285750">
              <a:buFont typeface="Arial" panose="020B0604020202020204" pitchFamily="34" charset="0"/>
              <a:buChar char="•"/>
            </a:pPr>
            <a:r>
              <a:rPr lang="en-US" sz="1300" dirty="0" smtClean="0"/>
              <a:t>Clicks and Likes remained consistently low compared to views, suggesting the need for more engaging content or stronger call to action.</a:t>
            </a:r>
            <a:endParaRPr lang="en-US" sz="1300" dirty="0" smtClean="0"/>
          </a:p>
          <a:p>
            <a:pPr marL="285750" indent="-285750">
              <a:buFont typeface="Arial" panose="020B0604020202020204" pitchFamily="34" charset="0"/>
              <a:buChar char="•"/>
            </a:pPr>
            <a:r>
              <a:rPr lang="en-US" sz="1500" b="1" dirty="0" smtClean="0"/>
              <a:t>Content Type Performance</a:t>
            </a:r>
            <a:r>
              <a:rPr lang="en-US" sz="1500" dirty="0" smtClean="0"/>
              <a:t>:</a:t>
            </a:r>
          </a:p>
          <a:p>
            <a:pPr marL="742950" lvl="1" indent="-285750">
              <a:buFont typeface="Arial" panose="020B0604020202020204" pitchFamily="34" charset="0"/>
              <a:buChar char="•"/>
            </a:pPr>
            <a:r>
              <a:rPr lang="en-US" sz="1300" dirty="0" smtClean="0"/>
              <a:t>Blog content drove the most views, especially in March and May, while social media and video content maintained steady but slightly lower engagement.</a:t>
            </a:r>
            <a:endParaRPr lang="en-US" sz="1300" dirty="0" smtClean="0"/>
          </a:p>
        </p:txBody>
      </p:sp>
      <p:cxnSp>
        <p:nvCxnSpPr>
          <p:cNvPr id="7" name="Straight Arrow Connector 6"/>
          <p:cNvCxnSpPr/>
          <p:nvPr/>
        </p:nvCxnSpPr>
        <p:spPr>
          <a:xfrm>
            <a:off x="8931933" y="2200672"/>
            <a:ext cx="1035170" cy="3364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16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Feedback Analysis</a:t>
            </a:r>
            <a:endParaRPr lang="en-IN" b="1" dirty="0"/>
          </a:p>
        </p:txBody>
      </p:sp>
      <p:sp>
        <p:nvSpPr>
          <p:cNvPr id="6" name="TextBox 5"/>
          <p:cNvSpPr txBox="1"/>
          <p:nvPr/>
        </p:nvSpPr>
        <p:spPr>
          <a:xfrm>
            <a:off x="838200" y="1863215"/>
            <a:ext cx="4725838" cy="4231928"/>
          </a:xfrm>
          <a:prstGeom prst="rect">
            <a:avLst/>
          </a:prstGeom>
          <a:noFill/>
        </p:spPr>
        <p:txBody>
          <a:bodyPr wrap="square" rtlCol="0">
            <a:spAutoFit/>
          </a:bodyPr>
          <a:lstStyle/>
          <a:p>
            <a:pPr marL="285750" indent="-285750">
              <a:buFont typeface="Arial" panose="020B0604020202020204" pitchFamily="34" charset="0"/>
              <a:buChar char="•"/>
            </a:pPr>
            <a:r>
              <a:rPr lang="en-US" sz="1500" b="1" dirty="0" smtClean="0"/>
              <a:t>Customer Rating Distribution</a:t>
            </a:r>
            <a:r>
              <a:rPr lang="en-US" dirty="0" smtClean="0"/>
              <a:t>:</a:t>
            </a:r>
            <a:endParaRPr lang="en-US" dirty="0" smtClean="0"/>
          </a:p>
          <a:p>
            <a:pPr marL="742950" lvl="2" indent="-285750">
              <a:buFont typeface="Arial" panose="020B0604020202020204" pitchFamily="34" charset="0"/>
              <a:buChar char="•"/>
            </a:pPr>
            <a:r>
              <a:rPr lang="en-US" sz="1300" dirty="0" smtClean="0"/>
              <a:t>The majority of customer reviews are in the higher ratings, with 140 reviews at 4 stars and 135 reviews at 5 stars, indicating overall positive feedback. Lower rating ( 1 – 2 ) account for a small proportion with 26 reviews at 1 star and 57 reviews at 2 stars.</a:t>
            </a:r>
            <a:endParaRPr lang="en-US" dirty="0" smtClean="0"/>
          </a:p>
          <a:p>
            <a:pPr marL="285750" indent="-285750">
              <a:buFont typeface="Arial" panose="020B0604020202020204" pitchFamily="34" charset="0"/>
              <a:buChar char="•"/>
            </a:pPr>
            <a:r>
              <a:rPr lang="en-US" sz="1500" b="1" dirty="0" smtClean="0"/>
              <a:t>Sentiment Analysis</a:t>
            </a:r>
            <a:r>
              <a:rPr lang="en-US" sz="1500" dirty="0" smtClean="0"/>
              <a:t>:</a:t>
            </a:r>
          </a:p>
          <a:p>
            <a:pPr marL="742950" lvl="1" indent="-285750">
              <a:buFont typeface="Arial" panose="020B0604020202020204" pitchFamily="34" charset="0"/>
              <a:buChar char="•"/>
            </a:pPr>
            <a:r>
              <a:rPr lang="en-US" sz="1300" dirty="0" smtClean="0"/>
              <a:t>Positive sentiment dominates with 275 reviews, reflecting a generally satisfied customer base. Negative sentiment is present in 82 reviews, with a smaller number of mixed and neutral sentiments, suggesting some areas for improvement but overall strong customer approval.</a:t>
            </a:r>
            <a:endParaRPr lang="en-US" sz="1300" dirty="0" smtClean="0"/>
          </a:p>
          <a:p>
            <a:pPr marL="285750" indent="-285750">
              <a:buFont typeface="Arial" panose="020B0604020202020204" pitchFamily="34" charset="0"/>
              <a:buChar char="•"/>
            </a:pPr>
            <a:r>
              <a:rPr lang="en-US" sz="1500" b="1" dirty="0" smtClean="0"/>
              <a:t>Opportunity for Improvement</a:t>
            </a:r>
            <a:r>
              <a:rPr lang="en-US" sz="1500" dirty="0" smtClean="0"/>
              <a:t>:</a:t>
            </a:r>
          </a:p>
          <a:p>
            <a:pPr marL="742950" lvl="1" indent="-285750">
              <a:buFont typeface="Arial" panose="020B0604020202020204" pitchFamily="34" charset="0"/>
              <a:buChar char="•"/>
            </a:pPr>
            <a:r>
              <a:rPr lang="en-US" sz="1300" dirty="0" smtClean="0"/>
              <a:t>The presence of mixed positive and mixed negative sentiments suggests that there are opportunities to convert those mixed experience into more clearly positive ones, potentially boosting overall ratings. Addressing the specific concerns in mixed reviews could elevate customer satisfaction. </a:t>
            </a:r>
            <a:endParaRPr lang="en-US" sz="1300" dirty="0" smtClean="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5444" t="10233" r="51914" b="62925"/>
          <a:stretch/>
        </p:blipFill>
        <p:spPr>
          <a:xfrm>
            <a:off x="7013275" y="1690689"/>
            <a:ext cx="3120508" cy="2139440"/>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8085" t="10826" r="28844" b="62629"/>
          <a:stretch/>
        </p:blipFill>
        <p:spPr>
          <a:xfrm>
            <a:off x="7013275" y="4045700"/>
            <a:ext cx="3215135" cy="2139441"/>
          </a:xfrm>
          <a:prstGeom prst="rect">
            <a:avLst/>
          </a:prstGeom>
        </p:spPr>
      </p:pic>
    </p:spTree>
    <p:extLst>
      <p:ext uri="{BB962C8B-B14F-4D97-AF65-F5344CB8AC3E}">
        <p14:creationId xmlns:p14="http://schemas.microsoft.com/office/powerpoint/2010/main" val="71877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&amp; Actions</a:t>
            </a:r>
            <a:endParaRPr lang="en-IN" dirty="0"/>
          </a:p>
        </p:txBody>
      </p:sp>
      <p:sp>
        <p:nvSpPr>
          <p:cNvPr id="4" name="Content Placeholder 3"/>
          <p:cNvSpPr txBox="1">
            <a:spLocks noGrp="1"/>
          </p:cNvSpPr>
          <p:nvPr>
            <p:ph idx="1"/>
          </p:nvPr>
        </p:nvSpPr>
        <p:spPr>
          <a:xfrm>
            <a:off x="967606" y="1420179"/>
            <a:ext cx="4803475" cy="4199611"/>
          </a:xfrm>
          <a:prstGeom prst="rect">
            <a:avLst/>
          </a:prstGeom>
          <a:noFill/>
        </p:spPr>
        <p:txBody>
          <a:bodyPr wrap="square" rtlCol="0">
            <a:spAutoFit/>
          </a:bodyPr>
          <a:lstStyle/>
          <a:p>
            <a:pPr marL="0" indent="0">
              <a:buNone/>
            </a:pPr>
            <a:r>
              <a:rPr lang="en-US" b="1" dirty="0" smtClean="0"/>
              <a:t>Goals</a:t>
            </a:r>
          </a:p>
          <a:p>
            <a:pPr marL="285750" indent="-285750">
              <a:buFont typeface="Arial" panose="020B0604020202020204" pitchFamily="34" charset="0"/>
              <a:buChar char="•"/>
            </a:pPr>
            <a:r>
              <a:rPr lang="en-US" sz="1500" b="1" dirty="0" smtClean="0"/>
              <a:t>Increase Conversion Rates:</a:t>
            </a:r>
            <a:endParaRPr lang="en-US" dirty="0" smtClean="0"/>
          </a:p>
          <a:p>
            <a:pPr marL="742950" lvl="2" indent="-285750">
              <a:buFont typeface="Arial" panose="020B0604020202020204" pitchFamily="34" charset="0"/>
              <a:buChar char="•"/>
            </a:pPr>
            <a:r>
              <a:rPr lang="en-US" sz="1500" b="1" dirty="0" smtClean="0"/>
              <a:t>Goal</a:t>
            </a:r>
            <a:r>
              <a:rPr lang="en-US" sz="1300" dirty="0" smtClean="0"/>
              <a:t>: Identify factors impacting the conversion rate and provide recommendations to improve it.</a:t>
            </a:r>
          </a:p>
          <a:p>
            <a:pPr marL="742950" lvl="2" indent="-285750">
              <a:buFont typeface="Arial" panose="020B0604020202020204" pitchFamily="34" charset="0"/>
              <a:buChar char="•"/>
            </a:pPr>
            <a:r>
              <a:rPr lang="en-US" sz="1500" b="1" dirty="0" smtClean="0"/>
              <a:t>Insight</a:t>
            </a:r>
            <a:r>
              <a:rPr lang="en-US" sz="1300" dirty="0" smtClean="0"/>
              <a:t>: Highlight key stages where visitors drop off and suggest improvements to optimize the conversion funnel.</a:t>
            </a:r>
            <a:endParaRPr lang="en-US" dirty="0" smtClean="0"/>
          </a:p>
          <a:p>
            <a:pPr marL="285750" indent="-285750">
              <a:buFont typeface="Arial" panose="020B0604020202020204" pitchFamily="34" charset="0"/>
              <a:buChar char="•"/>
            </a:pPr>
            <a:r>
              <a:rPr lang="en-US" sz="1500" b="1" dirty="0" smtClean="0"/>
              <a:t>Enhance Customer Engagement</a:t>
            </a:r>
            <a:r>
              <a:rPr lang="en-US" sz="1500" dirty="0" smtClean="0"/>
              <a:t>:</a:t>
            </a:r>
          </a:p>
          <a:p>
            <a:pPr marL="742950" lvl="1" indent="-285750">
              <a:buFont typeface="Arial" panose="020B0604020202020204" pitchFamily="34" charset="0"/>
              <a:buChar char="•"/>
            </a:pPr>
            <a:r>
              <a:rPr lang="en-US" sz="1500" b="1" dirty="0" smtClean="0"/>
              <a:t>Goal</a:t>
            </a:r>
            <a:r>
              <a:rPr lang="en-US" sz="1300" dirty="0" smtClean="0"/>
              <a:t>: Determine which type of content drive the highest engagement.</a:t>
            </a:r>
          </a:p>
          <a:p>
            <a:pPr marL="742950" lvl="1" indent="-285750">
              <a:buFont typeface="Arial" panose="020B0604020202020204" pitchFamily="34" charset="0"/>
              <a:buChar char="•"/>
            </a:pPr>
            <a:r>
              <a:rPr lang="en-US" sz="1500" b="1" dirty="0" smtClean="0"/>
              <a:t>Insight</a:t>
            </a:r>
            <a:r>
              <a:rPr lang="en-US" sz="1300" dirty="0" smtClean="0"/>
              <a:t>: Analyze interaction levels with different types of marketing content to inform better content strategies.</a:t>
            </a:r>
            <a:endParaRPr lang="en-US" sz="1300" dirty="0" smtClean="0"/>
          </a:p>
          <a:p>
            <a:pPr marL="285750" indent="-285750">
              <a:buFont typeface="Arial" panose="020B0604020202020204" pitchFamily="34" charset="0"/>
              <a:buChar char="•"/>
            </a:pPr>
            <a:r>
              <a:rPr lang="en-US" sz="1500" b="1" dirty="0" smtClean="0"/>
              <a:t>Improve Customer Feedback Scores</a:t>
            </a:r>
            <a:r>
              <a:rPr lang="en-US" sz="1500" dirty="0" smtClean="0"/>
              <a:t>:</a:t>
            </a:r>
          </a:p>
          <a:p>
            <a:pPr marL="742950" lvl="1" indent="-285750">
              <a:buFont typeface="Arial" panose="020B0604020202020204" pitchFamily="34" charset="0"/>
              <a:buChar char="•"/>
            </a:pPr>
            <a:r>
              <a:rPr lang="en-US" sz="1500" b="1" dirty="0" smtClean="0"/>
              <a:t>Goal</a:t>
            </a:r>
            <a:r>
              <a:rPr lang="en-US" sz="1300" dirty="0" smtClean="0"/>
              <a:t>: Understand common themes in customer reviews and provide actionable insights.</a:t>
            </a:r>
          </a:p>
          <a:p>
            <a:pPr marL="742950" lvl="1" indent="-285750">
              <a:buFont typeface="Arial" panose="020B0604020202020204" pitchFamily="34" charset="0"/>
              <a:buChar char="•"/>
            </a:pPr>
            <a:r>
              <a:rPr lang="en-US" sz="1500" b="1" dirty="0" smtClean="0"/>
              <a:t>Insight</a:t>
            </a:r>
            <a:r>
              <a:rPr lang="en-US" sz="1300" dirty="0" smtClean="0"/>
              <a:t>: Identify recurring positive and negative feedback to guide product and service improvement. </a:t>
            </a:r>
            <a:endParaRPr lang="en-US" sz="1300" dirty="0" smtClean="0"/>
          </a:p>
        </p:txBody>
      </p:sp>
      <p:sp>
        <p:nvSpPr>
          <p:cNvPr id="5" name="Content Placeholder 3"/>
          <p:cNvSpPr txBox="1">
            <a:spLocks/>
          </p:cNvSpPr>
          <p:nvPr/>
        </p:nvSpPr>
        <p:spPr>
          <a:xfrm>
            <a:off x="6350467" y="1411547"/>
            <a:ext cx="4803475" cy="5281446"/>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Actions</a:t>
            </a:r>
          </a:p>
          <a:p>
            <a:pPr marL="285750" indent="-285750"/>
            <a:r>
              <a:rPr lang="en-US" sz="1500" b="1" dirty="0" smtClean="0"/>
              <a:t>Increase Conversion Rates:</a:t>
            </a:r>
            <a:endParaRPr lang="en-US" dirty="0" smtClean="0"/>
          </a:p>
          <a:p>
            <a:pPr marL="742950" lvl="2" indent="-285750"/>
            <a:r>
              <a:rPr lang="en-US" sz="1300" dirty="0" smtClean="0"/>
              <a:t>Target High Performing Product Categories: Focus marketing efforts on product with demonstrated high conversion rates, such as Ski boots, Kayak and Surfboard. Implement seasonal promotions or personalized campaigns during peak months ( e.g.: January and September) to capitalize on these trends</a:t>
            </a:r>
          </a:p>
          <a:p>
            <a:pPr marL="285750" indent="-285750"/>
            <a:r>
              <a:rPr lang="en-US" sz="1500" b="1" dirty="0" smtClean="0"/>
              <a:t>Enhance Customer Engagement</a:t>
            </a:r>
            <a:r>
              <a:rPr lang="en-US" sz="1500" dirty="0" smtClean="0"/>
              <a:t>:</a:t>
            </a:r>
          </a:p>
          <a:p>
            <a:pPr marL="742950" lvl="1" indent="-285750"/>
            <a:r>
              <a:rPr lang="en-US" sz="1300" dirty="0" smtClean="0"/>
              <a:t>Improve Content Strategy: To turn around declining views and low interaction rates, experiment with more engaging content formats, such as interactive videos or user generated content. Additionally, boost engagement by optimizing call to action placement in social media and blog content, particularly during historically lower engagement months ( September – December ).</a:t>
            </a:r>
          </a:p>
          <a:p>
            <a:pPr marL="285750" indent="-285750"/>
            <a:r>
              <a:rPr lang="en-US" sz="1500" b="1" dirty="0" smtClean="0"/>
              <a:t>Improve Customer Feedback Scores</a:t>
            </a:r>
            <a:r>
              <a:rPr lang="en-US" sz="1500" dirty="0" smtClean="0"/>
              <a:t>:</a:t>
            </a:r>
          </a:p>
          <a:p>
            <a:pPr marL="742950" lvl="1" indent="-285750"/>
            <a:r>
              <a:rPr lang="en-US" sz="1300" dirty="0" smtClean="0"/>
              <a:t>Address Mixed and Negative Feedback: 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en-US" sz="1300" dirty="0" smtClean="0"/>
          </a:p>
        </p:txBody>
      </p:sp>
    </p:spTree>
    <p:extLst>
      <p:ext uri="{BB962C8B-B14F-4D97-AF65-F5344CB8AC3E}">
        <p14:creationId xmlns:p14="http://schemas.microsoft.com/office/powerpoint/2010/main" val="30094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Presentation</vt:lpstr>
      <vt:lpstr>Overview</vt:lpstr>
      <vt:lpstr>Decreased Conversion Rate</vt:lpstr>
      <vt:lpstr>Reduced Customer Engagement</vt:lpstr>
      <vt:lpstr>Customer Feedback Analysis</vt:lpstr>
      <vt:lpstr>Goals &amp; 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Microsoft account</dc:creator>
  <cp:lastModifiedBy>Microsoft account</cp:lastModifiedBy>
  <cp:revision>21</cp:revision>
  <dcterms:created xsi:type="dcterms:W3CDTF">2025-05-12T18:17:47Z</dcterms:created>
  <dcterms:modified xsi:type="dcterms:W3CDTF">2025-05-14T11:38:24Z</dcterms:modified>
</cp:coreProperties>
</file>