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61" r:id="rId4"/>
    <p:sldId id="258" r:id="rId5"/>
    <p:sldId id="265" r:id="rId6"/>
    <p:sldId id="257" r:id="rId7"/>
    <p:sldId id="263" r:id="rId8"/>
    <p:sldId id="267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13"/>
    <a:srgbClr val="F3960D"/>
    <a:srgbClr val="33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A5343-3C1D-426E-ACC8-DCFE3E211687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16BF8-EC64-4260-8896-60F8A018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16BF8-EC64-4260-8896-60F8A018EB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4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7C9557-139A-4F97-912D-13204A17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82907A7-47FA-4B21-A9E8-2C6C509BD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B3D051-09B7-44CC-8511-F6C16052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D980CA-08B7-4D90-8124-97A9A79B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877DC45-079B-4888-B006-533E6419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9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EE6B9F-B865-41EF-BE7F-1C05DAFD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6E7E941-4437-40E7-A2CD-4BF34B94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91F6D02-2E25-4F5E-9052-62918634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44E481-450E-4382-8F9D-C1E9E185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E89E50D-E7FB-428F-935E-21E37636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F4DCACC-5CB8-4E67-948E-9A6D6F870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2E12731-DF59-4BF2-A8C2-3F7FC14A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795348A-B14B-4C08-8529-48A6E7DD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50CCD0-1CD6-413A-A8BE-003548BA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22CDFB8-C8AF-499D-B630-26DCDC24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0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BDE5EE-543C-43DA-86E0-6A52D8D1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FACE61-FED0-4603-957F-C421D8C0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A1C60DE-E862-40FD-B139-AD364A0F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8A6FD8-4EB9-4EAD-AE2E-016FCBAC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0CDC3B-2B62-4987-B887-23D3B762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4D01F2-36A0-40AB-9173-7E2A63A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7D29AA-0552-47BD-AD6F-20C5281D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601916-0DD2-4FF7-A26B-75ADC382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82A08B-F85A-49FC-833A-9AD2A5C0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928358-2F15-4D7B-8606-3C52288B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A7F105-6831-42E7-BC4E-4724A4B6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069675-B027-4E2E-811A-241358ED4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118F8C4-78E9-4020-B074-3AE69D35A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B50D153-5A4F-41D4-AC85-2B305D2F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0D5976-7B4F-49F3-BB52-3936C811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1DC8BDA-6ECE-4239-9210-C409A99B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0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A0896F-B672-4758-93B2-90AF91A6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F4EF15C-17CE-47E1-9EDA-E5ADBEE9A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AB1A941-4A17-4CED-9C4E-96B44DC2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94039E4-19D6-4AF6-9511-BF77D6117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627614F-59AF-4989-A2F2-B7F26C2E2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C8A66FB-805A-4E30-A4D5-FCB324C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126EFBF-FF74-439E-AC16-04334B43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0F17089-CF77-4C03-B9FD-B2B67871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7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B11ECF-2666-4D60-923A-A2F03E6E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DDDBD01-3263-48A2-82D4-D23E2E2C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5CDD9AA-F991-492A-AE3F-4CEED89E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038B985-240F-46FE-94D2-F90B8E1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1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F1D8F6F-D070-4820-9224-B2ACCC35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2A93A85-93B8-425D-9729-2E59CF32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B3BEE23-CED7-478F-94F5-EF3120C4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9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3D138F-7219-419A-8576-13776689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F6FE2F-2B60-49B5-8B95-333D8CFD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9E76E91-4E84-4B75-8D01-AA6D64085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943725C-7946-4D8B-B29A-7D85A1F2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F899574-2589-4DF9-B009-EBBF8259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B10269F-6930-4903-8446-E76A14F0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E40F74-A9A5-4A43-A452-7F7BDD45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CAF430D-4532-4AEE-B046-A55C58582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B3AF1C5-02B0-4479-A4F5-B98F88755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C9D7C3E-9483-4F43-BE7F-4CB15F9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096E6A-B524-44C1-8BE6-27961C39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0ADA6C9-40F2-40E4-81AB-CE352C0B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781CCFC-01FA-43AB-828A-8FF732F3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3BF75C-4DEE-4934-9E4B-39C1EFA1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F3FBDE-9658-40F2-B504-5BFDBCB8E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78FD-2B24-467B-BB2D-A5BC5D58CCAF}" type="datetimeFigureOut">
              <a:rPr lang="zh-CN" altLang="en-US" smtClean="0"/>
              <a:t>2019/8/23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9E2C5F5-45B2-4620-B7E6-C9645F11D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5EDB6-1434-4440-BA10-F8EBA0B19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2504-3FF9-46A2-BF24-C8A0CF964E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4485" y="1849818"/>
            <a:ext cx="6144590" cy="3118789"/>
          </a:xfrm>
        </p:spPr>
        <p:txBody>
          <a:bodyPr>
            <a:normAutofit/>
          </a:bodyPr>
          <a:lstStyle/>
          <a:p>
            <a:r>
              <a:rPr lang="en-US" altLang="zh-CN" sz="72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Pipeline 3</a:t>
            </a:r>
            <a:br>
              <a:rPr lang="en-US" altLang="zh-CN" sz="72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</a:br>
            <a:r>
              <a:rPr lang="en-US" altLang="zh-CN" sz="72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    </a:t>
            </a:r>
            <a:r>
              <a:rPr lang="en-US" altLang="zh-CN" b="1" dirty="0" err="1" smtClean="0">
                <a:solidFill>
                  <a:srgbClr val="0070C0"/>
                </a:solidFill>
                <a:latin typeface="Bahnschrift" panose="020B0502040204020203" pitchFamily="34" charset="0"/>
              </a:rPr>
              <a:t>Y</a:t>
            </a:r>
            <a:r>
              <a:rPr lang="en-US" altLang="zh-CN" b="1" dirty="0" err="1" smtClean="0">
                <a:solidFill>
                  <a:srgbClr val="0070C0"/>
                </a:solidFill>
                <a:latin typeface="Bahnschrift" panose="020B0502040204020203" pitchFamily="34" charset="0"/>
              </a:rPr>
              <a:t>ichen</a:t>
            </a:r>
            <a:r>
              <a:rPr lang="en-US" altLang="zh-CN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 Liu</a:t>
            </a:r>
            <a:endParaRPr lang="zh-CN" alt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9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Bahnschrift" panose="020B0502040204020203" pitchFamily="34" charset="0"/>
              </a:rPr>
              <a:t>Pipeline 3</a:t>
            </a:r>
            <a:r>
              <a:rPr lang="en-US" altLang="zh-CN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:    </a:t>
            </a:r>
            <a:r>
              <a:rPr lang="en-US" altLang="zh-CN" b="1" dirty="0">
                <a:solidFill>
                  <a:srgbClr val="7030A0"/>
                </a:solidFill>
                <a:latin typeface="Bahnschrift" panose="020B0502040204020203" pitchFamily="34" charset="0"/>
              </a:rPr>
              <a:t>GloVe + </a:t>
            </a:r>
            <a:r>
              <a:rPr lang="en-US" altLang="zh-CN" b="1" dirty="0" err="1">
                <a:solidFill>
                  <a:srgbClr val="7030A0"/>
                </a:solidFill>
                <a:latin typeface="Bahnschrift" panose="020B0502040204020203" pitchFamily="34" charset="0"/>
              </a:rPr>
              <a:t>XGboost</a:t>
            </a:r>
            <a:endParaRPr lang="zh-CN" altLang="en-US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72307" y="537321"/>
            <a:ext cx="10515600" cy="373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Key </a:t>
            </a: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Hyperparameters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2307" y="2661835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/>
              <a:t>max_depth</a:t>
            </a:r>
            <a:endParaRPr lang="en-US" altLang="zh-CN" sz="20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964839" y="2661835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/>
              <a:t>learning_rate</a:t>
            </a:r>
            <a:endParaRPr lang="en-US" altLang="zh-CN" sz="1600" b="1" dirty="0"/>
          </a:p>
        </p:txBody>
      </p:sp>
      <p:sp>
        <p:nvSpPr>
          <p:cNvPr id="10" name="圆角矩形 9"/>
          <p:cNvSpPr/>
          <p:nvPr/>
        </p:nvSpPr>
        <p:spPr>
          <a:xfrm>
            <a:off x="5001301" y="2661835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/>
              <a:t>n_estimators</a:t>
            </a:r>
            <a:endParaRPr lang="en-US" altLang="zh-CN" b="1" dirty="0"/>
          </a:p>
        </p:txBody>
      </p:sp>
      <p:sp>
        <p:nvSpPr>
          <p:cNvPr id="13" name="圆角矩形 12"/>
          <p:cNvSpPr/>
          <p:nvPr/>
        </p:nvSpPr>
        <p:spPr>
          <a:xfrm>
            <a:off x="7037763" y="2661835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 </a:t>
            </a:r>
            <a:r>
              <a:rPr lang="en-US" altLang="zh-CN" b="1" dirty="0" err="1"/>
              <a:t>min_child</a:t>
            </a:r>
            <a:r>
              <a:rPr lang="en-US" altLang="zh-CN" b="1" dirty="0"/>
              <a:t>_</a:t>
            </a:r>
          </a:p>
          <a:p>
            <a:r>
              <a:rPr lang="en-US" altLang="zh-CN" b="1" dirty="0"/>
              <a:t>    weight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074225" y="2661835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/>
              <a:t>max_delta</a:t>
            </a:r>
            <a:r>
              <a:rPr lang="en-US" altLang="zh-CN" b="1" dirty="0"/>
              <a:t>_        step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972307" y="4150227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 subsample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964839" y="4150227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/>
              <a:t>colsample_bytree</a:t>
            </a:r>
            <a:endParaRPr lang="en-US" altLang="zh-CN" b="1" dirty="0"/>
          </a:p>
        </p:txBody>
      </p:sp>
      <p:sp>
        <p:nvSpPr>
          <p:cNvPr id="17" name="圆角矩形 16"/>
          <p:cNvSpPr/>
          <p:nvPr/>
        </p:nvSpPr>
        <p:spPr>
          <a:xfrm>
            <a:off x="5001301" y="4150227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  </a:t>
            </a:r>
            <a:r>
              <a:rPr lang="en-US" altLang="zh-CN" b="1" dirty="0" err="1"/>
              <a:t>reg_alpha</a:t>
            </a:r>
            <a:endParaRPr lang="en-US" altLang="zh-CN" b="1" dirty="0"/>
          </a:p>
        </p:txBody>
      </p:sp>
      <p:sp>
        <p:nvSpPr>
          <p:cNvPr id="18" name="圆角矩形 17"/>
          <p:cNvSpPr/>
          <p:nvPr/>
        </p:nvSpPr>
        <p:spPr>
          <a:xfrm>
            <a:off x="7037763" y="4150227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/>
              <a:t>reg_lambda</a:t>
            </a:r>
            <a:endParaRPr lang="en-US" altLang="zh-CN" b="1" dirty="0"/>
          </a:p>
        </p:txBody>
      </p:sp>
      <p:sp>
        <p:nvSpPr>
          <p:cNvPr id="19" name="圆角矩形 18"/>
          <p:cNvSpPr/>
          <p:nvPr/>
        </p:nvSpPr>
        <p:spPr>
          <a:xfrm>
            <a:off x="9074225" y="4209872"/>
            <a:ext cx="1627674" cy="124915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 </a:t>
            </a:r>
            <a:r>
              <a:rPr lang="en-US" altLang="zh-CN" b="1" dirty="0" err="1"/>
              <a:t>scale_pos</a:t>
            </a:r>
            <a:r>
              <a:rPr lang="en-US" altLang="zh-CN" b="1" dirty="0"/>
              <a:t>_</a:t>
            </a:r>
          </a:p>
          <a:p>
            <a:r>
              <a:rPr lang="en-US" altLang="zh-CN" b="1" dirty="0"/>
              <a:t>    weight</a:t>
            </a:r>
          </a:p>
        </p:txBody>
      </p:sp>
    </p:spTree>
    <p:extLst>
      <p:ext uri="{BB962C8B-B14F-4D97-AF65-F5344CB8AC3E}">
        <p14:creationId xmlns:p14="http://schemas.microsoft.com/office/powerpoint/2010/main" val="93198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2308" y="1357597"/>
            <a:ext cx="5460024" cy="457200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Bahnschrift" panose="020B0502040204020203" pitchFamily="34" charset="0"/>
              </a:rPr>
              <a:t>Pipeline 3</a:t>
            </a:r>
            <a:r>
              <a:rPr lang="en-US" altLang="zh-CN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:    </a:t>
            </a:r>
            <a:r>
              <a:rPr lang="en-US" altLang="zh-CN" b="1" dirty="0">
                <a:solidFill>
                  <a:srgbClr val="7030A0"/>
                </a:solidFill>
                <a:latin typeface="Bahnschrift" panose="020B0502040204020203" pitchFamily="34" charset="0"/>
              </a:rPr>
              <a:t>GloVe + </a:t>
            </a:r>
            <a:r>
              <a:rPr lang="en-US" altLang="zh-CN" b="1" dirty="0" err="1">
                <a:solidFill>
                  <a:srgbClr val="7030A0"/>
                </a:solidFill>
                <a:latin typeface="Bahnschrift" panose="020B0502040204020203" pitchFamily="34" charset="0"/>
              </a:rPr>
              <a:t>XGboost</a:t>
            </a:r>
            <a:endParaRPr lang="zh-CN" altLang="en-US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6" y="1357597"/>
            <a:ext cx="5896791" cy="462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7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934D0C40-5CE7-4C83-8E15-9F177E31EFD5}"/>
              </a:ext>
            </a:extLst>
          </p:cNvPr>
          <p:cNvSpPr/>
          <p:nvPr/>
        </p:nvSpPr>
        <p:spPr>
          <a:xfrm>
            <a:off x="7489145" y="4090204"/>
            <a:ext cx="2216696" cy="9415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XGBoost /KNN/ passiveAgressive / RandomForest / ...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16F0A2DF-463B-4199-9651-72FA57ABE30B}"/>
              </a:ext>
            </a:extLst>
          </p:cNvPr>
          <p:cNvSpPr/>
          <p:nvPr/>
        </p:nvSpPr>
        <p:spPr>
          <a:xfrm>
            <a:off x="7595796" y="1779510"/>
            <a:ext cx="2003394" cy="22013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GloVe</a:t>
            </a:r>
          </a:p>
          <a:p>
            <a:pPr algn="ctr"/>
            <a:r>
              <a:rPr lang="en-US" altLang="zh-CN" b="1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invariant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C1BD0BE4-E09E-48DD-8379-36E63A74A4B4}"/>
              </a:ext>
            </a:extLst>
          </p:cNvPr>
          <p:cNvSpPr/>
          <p:nvPr/>
        </p:nvSpPr>
        <p:spPr>
          <a:xfrm>
            <a:off x="760091" y="1779510"/>
            <a:ext cx="2003394" cy="793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Step 1: Word Embedding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753D41F8-386F-4434-979A-1EB144D10D6F}"/>
              </a:ext>
            </a:extLst>
          </p:cNvPr>
          <p:cNvSpPr/>
          <p:nvPr/>
        </p:nvSpPr>
        <p:spPr>
          <a:xfrm>
            <a:off x="738251" y="2998458"/>
            <a:ext cx="2003394" cy="793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Step2: </a:t>
            </a:r>
          </a:p>
          <a:p>
            <a:pPr algn="ctr"/>
            <a:r>
              <a:rPr lang="en-US" altLang="zh-CN" b="1" dirty="0"/>
              <a:t>WordVec</a:t>
            </a:r>
          </a:p>
          <a:p>
            <a:pPr algn="ctr"/>
            <a:r>
              <a:rPr lang="en-US" altLang="zh-CN" b="1" dirty="0"/>
              <a:t>2DocVec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74EDE4A1-ECE3-4B51-AD10-E33ECF47976B}"/>
              </a:ext>
            </a:extLst>
          </p:cNvPr>
          <p:cNvSpPr/>
          <p:nvPr/>
        </p:nvSpPr>
        <p:spPr>
          <a:xfrm>
            <a:off x="760091" y="4175940"/>
            <a:ext cx="2003394" cy="793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Step3: Classifier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474B24FC-0915-41F6-82EE-0A2D086D73B9}"/>
              </a:ext>
            </a:extLst>
          </p:cNvPr>
          <p:cNvSpPr/>
          <p:nvPr/>
        </p:nvSpPr>
        <p:spPr>
          <a:xfrm>
            <a:off x="4804757" y="147270"/>
            <a:ext cx="2003394" cy="793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Cleaning Data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137EC604-EE87-4B9A-BA22-B653256AB690}"/>
              </a:ext>
            </a:extLst>
          </p:cNvPr>
          <p:cNvSpPr/>
          <p:nvPr/>
        </p:nvSpPr>
        <p:spPr>
          <a:xfrm>
            <a:off x="167568" y="1380242"/>
            <a:ext cx="11795364" cy="393382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47D39A66-CBD3-47CB-8899-E9FFB457D962}"/>
              </a:ext>
            </a:extLst>
          </p:cNvPr>
          <p:cNvSpPr/>
          <p:nvPr/>
        </p:nvSpPr>
        <p:spPr>
          <a:xfrm>
            <a:off x="4795879" y="6011204"/>
            <a:ext cx="2003394" cy="7930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Evaluate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271ADF45-B70C-4173-9389-C2A046F605A0}"/>
              </a:ext>
            </a:extLst>
          </p:cNvPr>
          <p:cNvCxnSpPr>
            <a:cxnSpLocks/>
          </p:cNvCxnSpPr>
          <p:nvPr/>
        </p:nvCxnSpPr>
        <p:spPr>
          <a:xfrm>
            <a:off x="5780331" y="5314068"/>
            <a:ext cx="0" cy="743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0E4E1AB5-6483-4420-929D-17BC6AB75800}"/>
              </a:ext>
            </a:extLst>
          </p:cNvPr>
          <p:cNvCxnSpPr>
            <a:cxnSpLocks/>
          </p:cNvCxnSpPr>
          <p:nvPr/>
        </p:nvCxnSpPr>
        <p:spPr>
          <a:xfrm flipH="1">
            <a:off x="5797576" y="940341"/>
            <a:ext cx="8878" cy="4675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85B32005-6411-407D-9C48-46EBB066240F}"/>
              </a:ext>
            </a:extLst>
          </p:cNvPr>
          <p:cNvSpPr/>
          <p:nvPr/>
        </p:nvSpPr>
        <p:spPr>
          <a:xfrm>
            <a:off x="9932792" y="1746959"/>
            <a:ext cx="1669006" cy="32105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BERT</a:t>
            </a:r>
          </a:p>
          <a:p>
            <a:pPr algn="ctr"/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(huge pretraining set, SoftMax)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80C62815-F918-4268-A9A5-CD81509740B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739948" y="2599055"/>
            <a:ext cx="8878" cy="3994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672ADBF8-813F-433C-8D58-0F6FF5A98613}"/>
              </a:ext>
            </a:extLst>
          </p:cNvPr>
          <p:cNvCxnSpPr>
            <a:cxnSpLocks/>
          </p:cNvCxnSpPr>
          <p:nvPr/>
        </p:nvCxnSpPr>
        <p:spPr>
          <a:xfrm flipH="1">
            <a:off x="1731070" y="3791529"/>
            <a:ext cx="8878" cy="3994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xmlns="" id="{A0D1EE38-3573-4131-8F63-E5E1B5648E2F}"/>
              </a:ext>
            </a:extLst>
          </p:cNvPr>
          <p:cNvSpPr/>
          <p:nvPr/>
        </p:nvSpPr>
        <p:spPr>
          <a:xfrm>
            <a:off x="4974787" y="4190932"/>
            <a:ext cx="2003394" cy="7930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Keras Neural Model</a:t>
            </a:r>
            <a:endParaRPr lang="zh-CN" altLang="en-US" b="1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xmlns="" id="{B5FFBB6F-1E42-40F2-977F-351E3A1EF1D7}"/>
              </a:ext>
            </a:extLst>
          </p:cNvPr>
          <p:cNvSpPr/>
          <p:nvPr/>
        </p:nvSpPr>
        <p:spPr>
          <a:xfrm>
            <a:off x="4974787" y="1779510"/>
            <a:ext cx="2003394" cy="21001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ELMo Vector</a:t>
            </a:r>
          </a:p>
          <a:p>
            <a:pPr algn="ctr"/>
            <a:r>
              <a:rPr lang="en-US" altLang="zh-CN" dirty="0"/>
              <a:t>— </a:t>
            </a:r>
            <a:r>
              <a:rPr lang="en-US" altLang="zh-CN" dirty="0">
                <a:solidFill>
                  <a:srgbClr val="FF0000"/>
                </a:solidFill>
              </a:rPr>
              <a:t>variant</a:t>
            </a:r>
            <a:r>
              <a:rPr lang="en-US" altLang="zh-CN" dirty="0"/>
              <a:t> according to the context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2C3CE83C-E02A-4230-9C99-52A58F2394B0}"/>
              </a:ext>
            </a:extLst>
          </p:cNvPr>
          <p:cNvSpPr txBox="1"/>
          <p:nvPr/>
        </p:nvSpPr>
        <p:spPr>
          <a:xfrm>
            <a:off x="8415207" y="1397563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III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A933A5FE-890E-4849-94D9-B73F7B169970}"/>
              </a:ext>
            </a:extLst>
          </p:cNvPr>
          <p:cNvSpPr txBox="1"/>
          <p:nvPr/>
        </p:nvSpPr>
        <p:spPr>
          <a:xfrm>
            <a:off x="5826284" y="1410178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II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3257EFA-9A78-4B5F-BBF2-546DDA8FDE02}"/>
              </a:ext>
            </a:extLst>
          </p:cNvPr>
          <p:cNvSpPr txBox="1"/>
          <p:nvPr/>
        </p:nvSpPr>
        <p:spPr>
          <a:xfrm>
            <a:off x="10634633" y="142058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0DF2F162-2B89-498E-A09B-365F42A82767}"/>
              </a:ext>
            </a:extLst>
          </p:cNvPr>
          <p:cNvSpPr/>
          <p:nvPr/>
        </p:nvSpPr>
        <p:spPr>
          <a:xfrm>
            <a:off x="2991723" y="1731530"/>
            <a:ext cx="1529162" cy="21109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Doc2Vec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F566AFA8-D1B3-4718-87DF-A7D4C4352000}"/>
              </a:ext>
            </a:extLst>
          </p:cNvPr>
          <p:cNvSpPr/>
          <p:nvPr/>
        </p:nvSpPr>
        <p:spPr>
          <a:xfrm>
            <a:off x="3048117" y="4175939"/>
            <a:ext cx="1472768" cy="79307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XGBoost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0BACCFB-1A41-4C03-99B3-62ED172D671E}"/>
              </a:ext>
            </a:extLst>
          </p:cNvPr>
          <p:cNvSpPr txBox="1"/>
          <p:nvPr/>
        </p:nvSpPr>
        <p:spPr>
          <a:xfrm>
            <a:off x="3614982" y="1397563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: 圆角 15">
            <a:extLst>
              <a:ext uri="{FF2B5EF4-FFF2-40B4-BE49-F238E27FC236}">
                <a16:creationId xmlns:a16="http://schemas.microsoft.com/office/drawing/2014/main" xmlns="" id="{137EC604-EE87-4B9A-BA22-B653256AB690}"/>
              </a:ext>
            </a:extLst>
          </p:cNvPr>
          <p:cNvSpPr/>
          <p:nvPr/>
        </p:nvSpPr>
        <p:spPr>
          <a:xfrm>
            <a:off x="7311783" y="1420585"/>
            <a:ext cx="2549203" cy="374921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7908971" y="5442974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Pipeline 3</a:t>
            </a:r>
            <a:endParaRPr lang="zh-CN" altLang="en-US" sz="2400" b="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Pipeline 3</a:t>
            </a:r>
            <a:endParaRPr lang="zh-CN" alt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877937" y="2216912"/>
            <a:ext cx="55718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>
                <a:solidFill>
                  <a:srgbClr val="F57913"/>
                </a:solidFill>
                <a:latin typeface="Bahnschrift" panose="020B0502040204020203" pitchFamily="34" charset="0"/>
              </a:rPr>
              <a:t>Why GloVe ?</a:t>
            </a:r>
            <a:endParaRPr lang="zh-CN" altLang="en-US" sz="6000" b="1" dirty="0">
              <a:solidFill>
                <a:srgbClr val="F57913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2593622" y="3393881"/>
            <a:ext cx="7272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>
                <a:solidFill>
                  <a:srgbClr val="F57913"/>
                </a:solidFill>
                <a:latin typeface="Bahnschrift" panose="020B0502040204020203" pitchFamily="34" charset="0"/>
              </a:rPr>
              <a:t>Why not </a:t>
            </a:r>
            <a:r>
              <a:rPr lang="en-US" altLang="zh-CN" sz="6000" b="1" dirty="0" err="1">
                <a:solidFill>
                  <a:srgbClr val="F57913"/>
                </a:solidFill>
                <a:latin typeface="Bahnschrift" panose="020B0502040204020203" pitchFamily="34" charset="0"/>
              </a:rPr>
              <a:t>Word2Vec</a:t>
            </a:r>
            <a:r>
              <a:rPr lang="en-US" altLang="zh-CN" sz="6000" b="1" dirty="0">
                <a:solidFill>
                  <a:srgbClr val="F57913"/>
                </a:solidFill>
                <a:latin typeface="Bahnschrift" panose="020B0502040204020203" pitchFamily="34" charset="0"/>
              </a:rPr>
              <a:t> ?</a:t>
            </a:r>
            <a:endParaRPr lang="zh-CN" altLang="en-US" sz="6000" b="1" dirty="0">
              <a:solidFill>
                <a:srgbClr val="F5791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Pipeline 3</a:t>
            </a:r>
            <a:endParaRPr lang="zh-CN" alt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GloVeä¸word2vecçåºå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86" y="1389631"/>
            <a:ext cx="8437721" cy="474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0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FTP -e &#10;5J(L) &#10;glove.6S.50d.txt x &#10;4 of O. 70853 0. 57088 -O. 4716 0. 18048 0. 5444g O. 72603 0. 18157 -O. 523g3 0. 10381 -O. 17566 0. 078852 -O. 36216 -O. 1182g &#10;to O. 68047 -O. 03g263 0. 30186 -O. 177g•2 0. 42g62 0. 032246 -O. 41376 0. 13228 -O. 2gB47 -O. 085253 0. 17118 0. 2241g -O. 1 &#10;and O. 26818 0. 14346 -O. 27877 0. 016257 0. 11384 0. agg23 -O. 51332 -O. 47368 -O. 33075 -O. 13834 0. 2702 0. 30g3B -O. 450 &#10;in O. 33042 0. 24gg5 -O. 60874 0. log23 0. 036372 0. 151 -O. 55083 -O. 07423g -O. og2307 -O. 32821 0. -O. 8226g -O. 36 &#10;Sa O. 21705 0. 46515 -O. 46757 0. 10082 1. 0135 0. 74845 -O. 53104 -O. 26256 0. 16812 0. 13182 -O. 24gog -O. 44185 -O. 2173g &#10;O. 2576g O. 4562g -O. 76g74 -O. 3767g O. 5g•272 -O. 063527 0. 20545 -O. 57385 -O. 2goog -O. 13662 0. 32728 1. 471g -O. 7368 &#10;s O. 23727 0. 40478 -O. 20547 0. 58805 0. 65533 0. 32867 -O. Blg64 -O. 23236 0. 27428 0. 24265 0. 054gg•2 0. 162g6 -1. 2555 &#10;for O. 15272 0. 36181 -O. 22168 0. 066051 0. 1302g O. 37075 -O. 75874 -O. 44722 0. 22563 0. 10208 0. 054225 0. 134g4 -O. 430 &#10;-O. 16768 1. 2151 0. 4g515 0. 26836 -O. 4585 -O. 23311 -O. 52822 -1. 3557 0. O. 376g1 -O. g2702 -O. 43g04 -1. 0634 1 &#10;that O. 88387 -O. 141gg O. 13566 0. ogB6B2 0. 51218 0. 4g13B -O. 47155 -O. 30742 0. 01g63 0. 12686 0. 073524 0. 35836 -O. 60 &#10;4 on O. 30045 0. 25006 -O. 166g•2 0. 0. 026g21 -O. 07g4B6 -O. g13B3 -O. lg74 -O. 053413 -O. 40846 -O. 26844 -O. 28212 -O. &#10;is O. 6185 0. 64254 -O. 46552 0. 3757 0. 74838 0. 5373g O. 002223g -O. 60577 0. 26408 0. 11703 0. 43722 0. 200g•2 -O. 05785g &#10;E was O. 086888 -O. lg416 -O. 24267 -O. 333g1 0. 56731 0. 3g7B3 -O. g7Bog O. 0315g -O. 6146g -O. 31406 0. 56145 0. 12886 &#10;said O. 3073 -O. 2121 0. 51837 0. 80136 1. 0336 -O. 27784 -O. 84525 -O. 25333 0. 12586 -O. g0342 0. 24g75 0. 22022 -1. 2053 &#10;S with O. 25616 0. 436g4 -O. 1180 0. 20345 0. 41gag O. 85863 -O. 60344 -O. 31835 -O. 6718 0. 003gB4 &#10;-O. 07515g O. 11043 &#10;he -O. 200g•2 -O. 060271 -O. 61766 -O. 8444 0. 5781 0. 14671 -O. O. 6705 -O. 86556 -O. 18234 0. 15856 0. 45814 -1. 0163 &#10;an O. 36143 0. 58615 -O. 23718 0. 07g656 0. 0. 4gg1g -O. 33172 -O. lg7B5 0. 13876 0. 16804 0. 12557 -O. 244g4 -O. og23 &#10;as O. &#10;20782 0. 12713 &#10;it O. &#10;61183 -o. 22072 &#10;by O. 35215 -O. 35603 &#10;27724 0. 8846g &#10;his &#10;be O. &#10;-O. 30188 -O. 23125 0. 30175 0. 331g4 -O. 52776 -O. 44042 -O. 48348 0. 03502 0. 34782 0. 54574 -O. 2066 &#10;-O. -O. 052g67 0. 50804 0. 34684 -O. 33558 -O. Ig152 -O. 035865 0. 1051 &#10;O. 25708 -O. 10611 -O. 20718 0. 635g6 -1. 012g -O. 45g64 -O. 4874g -O. 080555 &#10;-O. 26247 0. 084104 0. 40813 -1. 16g7 -O. 68522 0. 1427 -O. 57345 -O. 58575 -O. 50834 -O. 86411 -O. 525 &#10;( -O. 24g7B 1. 0476 0. 21602 0. 23278 0. 12371 0. 2761 0. 51184 -1.36 -O. -O. 6667g O. 4g105 0. 51671 -O. 027218 -O. 52 &#10;O. 07g35 0. 244g -O. 437 &#10;O. 4376g O. 46046 -O. &#10;O. 28314 1. 0028 0. 14746 0. 22262 0. 0070gB5 0. 23108 0. 57082 -1. 2767 -O. 72415 -O. 7527 0. 52624 0. 3g4ga O. 001022 &#10;O. 41037 0. 11342 0. 051524 -O. 53833 -O. 12g13 0. 22247 &#10;-o. 033537 0. 47537 -o. 68746 -o. 72661 0. 84028 0. 64304 &#10;' O. 00285g4 0. lg457 -O. lg44g -O. 037583 0. g634 0. ogg237 &#10;O. 12817 0. 15858 -O. 38843 -O. 3g10B O. 68366 0. 0008125g &#10;-O. g4g4 &#10;-O. 75g75 &#10;-O. 27gg3 &#10;-O. 22gB1 &#10;-O. 1063 -O. 36623 -O. 067011 0. lg356 -O. 33044 0. &#10;o. 63242 -o. 54176 0. 11632 -o. 20254 0. 63321 - &#10;-O. 71535 -O. 28148 0. 073535 -O. 472gg O. 85g16 -1 &#10;-O. 63358 -O. 27663 0. 40g34 -O. 65128 0. 8461 -o. g &#10;g1102 -O. 22872 0. 2077 -O. 20237 0. 506g7 -O. 05703 -O. 4172g -O. 075341 -O. 30454 -O. 003286 0. 44481 0. 41818 -O. &#10;has O. 54822 0. 038847 0. 10127 0. 3131g O. og54B7 0. 41814 -O. 7g4g3 -O. 582g6 0. 026643 0. 123g•2 0. 351g4 -O. 02163 -O. 87 &#10;are O. g61g3 0. 012516 0. 21733 &#10;have O. g4g11 &#10;but O. 35g34 &#10;were O. 73363 &#10;-O. 34g6B O. 48125 &#10;-o. 2657 -o. 046477 &#10;-O. 74815 0. 45g13 &#10;-O. 0653g O. 26843 0. 33586 -O. 45112 -O. 60547 -O. 46845 -O. 18412 0. 060g4g O. lgag7 0. 22 &#10;-O. lg306 -O. 0088384 0. 28182 -O. g613 -O. 13581 -O. 43083 -O. og•2g33 0. 1560 0. osg5B5 &#10;-O. 24g6 0. 54676 0. 25g•24 -O. 64458 0. 1736 -O. 53056 0. 13g42 0. 062324 0. 1845g -O. 754g &#10;-O. 56041 0. og1B55 0. 33015 -1. 2034 -O. 15565 -1. 1205 -O. O. 232gg -O. 46278 -O. 34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03" y="1357597"/>
            <a:ext cx="8944997" cy="53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Pipeline 3</a:t>
            </a:r>
            <a:endParaRPr lang="zh-CN" alt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Pipeline 3:    </a:t>
            </a:r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GloVe + KNN</a:t>
            </a:r>
            <a:endParaRPr lang="zh-CN" alt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2307" y="1704619"/>
            <a:ext cx="1785310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Original</a:t>
            </a: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Document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2307" y="3167410"/>
            <a:ext cx="1785310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Tokenization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72307" y="4630201"/>
            <a:ext cx="1785310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Removing</a:t>
            </a:r>
          </a:p>
          <a:p>
            <a:pPr algn="ctr"/>
            <a:r>
              <a:rPr lang="en-US" altLang="zh-CN" b="1" dirty="0" err="1">
                <a:latin typeface="Bahnschrift" panose="020B0502040204020203" pitchFamily="34" charset="0"/>
              </a:rPr>
              <a:t>Stopwords</a:t>
            </a:r>
            <a:endParaRPr lang="en-US" altLang="zh-CN" b="1" dirty="0">
              <a:latin typeface="Bahnschrift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26644" y="1704619"/>
            <a:ext cx="1785310" cy="40093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Bahnschrift" panose="020B0502040204020203" pitchFamily="34" charset="0"/>
              </a:rPr>
              <a:t>KNN</a:t>
            </a:r>
            <a:endParaRPr lang="en-US" altLang="zh-CN" b="1" dirty="0">
              <a:latin typeface="Bahnschrift" panose="020B0502040204020203" pitchFamily="34" charset="0"/>
            </a:endParaRP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Classifier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54032" y="1688696"/>
            <a:ext cx="1785310" cy="4025239"/>
          </a:xfrm>
          <a:prstGeom prst="roundRect">
            <a:avLst/>
          </a:prstGeom>
          <a:solidFill>
            <a:srgbClr val="F3960D"/>
          </a:solidFill>
          <a:ln>
            <a:solidFill>
              <a:srgbClr val="F396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GloVe</a:t>
            </a: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Embedding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cxnSp>
        <p:nvCxnSpPr>
          <p:cNvPr id="14" name="肘形连接符 13"/>
          <p:cNvCxnSpPr>
            <a:stCxn id="7" idx="3"/>
            <a:endCxn id="12" idx="1"/>
          </p:cNvCxnSpPr>
          <p:nvPr/>
        </p:nvCxnSpPr>
        <p:spPr>
          <a:xfrm flipV="1">
            <a:off x="2757617" y="3701316"/>
            <a:ext cx="896415" cy="1470753"/>
          </a:xfrm>
          <a:prstGeom prst="bentConnector3">
            <a:avLst>
              <a:gd name="adj1" fmla="val 50000"/>
            </a:avLst>
          </a:prstGeom>
          <a:ln w="28575">
            <a:solidFill>
              <a:srgbClr val="F396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6" idx="0"/>
          </p:cNvCxnSpPr>
          <p:nvPr/>
        </p:nvCxnSpPr>
        <p:spPr>
          <a:xfrm>
            <a:off x="1864962" y="2788354"/>
            <a:ext cx="0" cy="379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7" idx="0"/>
          </p:cNvCxnSpPr>
          <p:nvPr/>
        </p:nvCxnSpPr>
        <p:spPr>
          <a:xfrm>
            <a:off x="1864962" y="4251145"/>
            <a:ext cx="0" cy="379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8403016" y="1704619"/>
            <a:ext cx="1785310" cy="40093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Bahnschrift" panose="020B0502040204020203" pitchFamily="34" charset="0"/>
              </a:rPr>
              <a:t>Hypertuning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cxnSp>
        <p:nvCxnSpPr>
          <p:cNvPr id="45" name="直接箭头连接符 44"/>
          <p:cNvCxnSpPr>
            <a:stCxn id="11" idx="3"/>
            <a:endCxn id="43" idx="1"/>
          </p:cNvCxnSpPr>
          <p:nvPr/>
        </p:nvCxnSpPr>
        <p:spPr>
          <a:xfrm>
            <a:off x="7811954" y="3709277"/>
            <a:ext cx="59106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668205" y="3167410"/>
            <a:ext cx="997643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Final</a:t>
            </a: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Result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cxnSp>
        <p:nvCxnSpPr>
          <p:cNvPr id="53" name="直接箭头连接符 52"/>
          <p:cNvCxnSpPr>
            <a:stCxn id="43" idx="3"/>
            <a:endCxn id="47" idx="1"/>
          </p:cNvCxnSpPr>
          <p:nvPr/>
        </p:nvCxnSpPr>
        <p:spPr>
          <a:xfrm>
            <a:off x="10188326" y="3709277"/>
            <a:ext cx="4798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1" idx="1"/>
          </p:cNvCxnSpPr>
          <p:nvPr/>
        </p:nvCxnSpPr>
        <p:spPr>
          <a:xfrm>
            <a:off x="5455640" y="3701315"/>
            <a:ext cx="571004" cy="79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5">
            <a:extLst>
              <a:ext uri="{FF2B5EF4-FFF2-40B4-BE49-F238E27FC236}">
                <a16:creationId xmlns:a16="http://schemas.microsoft.com/office/drawing/2014/main" xmlns="" id="{137EC604-EE87-4B9A-BA22-B653256AB690}"/>
              </a:ext>
            </a:extLst>
          </p:cNvPr>
          <p:cNvSpPr/>
          <p:nvPr/>
        </p:nvSpPr>
        <p:spPr>
          <a:xfrm>
            <a:off x="735405" y="1350780"/>
            <a:ext cx="4940837" cy="4701069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5">
            <a:extLst>
              <a:ext uri="{FF2B5EF4-FFF2-40B4-BE49-F238E27FC236}">
                <a16:creationId xmlns:a16="http://schemas.microsoft.com/office/drawing/2014/main" xmlns="" id="{137EC604-EE87-4B9A-BA22-B653256AB690}"/>
              </a:ext>
            </a:extLst>
          </p:cNvPr>
          <p:cNvSpPr/>
          <p:nvPr/>
        </p:nvSpPr>
        <p:spPr>
          <a:xfrm>
            <a:off x="5692540" y="1358742"/>
            <a:ext cx="4652299" cy="4701069"/>
          </a:xfrm>
          <a:prstGeom prst="round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379643" y="6182893"/>
            <a:ext cx="233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Embedding</a:t>
            </a:r>
            <a:endParaRPr lang="zh-CN" altLang="en-US" sz="20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35228" y="6182893"/>
            <a:ext cx="233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Bahnschrift" panose="020B0502040204020203" pitchFamily="34" charset="0"/>
              </a:rPr>
              <a:t>Classification</a:t>
            </a:r>
            <a:endParaRPr lang="zh-CN" altLang="en-US" sz="20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5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Pipeline 3:    </a:t>
            </a:r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GloVe + KNN</a:t>
            </a:r>
            <a:endParaRPr lang="zh-CN" alt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972307" y="1389631"/>
            <a:ext cx="10515600" cy="373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Key </a:t>
            </a: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Hyperparameters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 :</a:t>
            </a:r>
          </a:p>
          <a:p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93492" y="3212678"/>
            <a:ext cx="2718343" cy="189898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     </a:t>
            </a:r>
            <a:r>
              <a:rPr lang="en-US" altLang="zh-CN" sz="28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n_neighbor</a:t>
            </a:r>
            <a:endParaRPr lang="en-US" altLang="zh-CN" sz="28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09568" y="3212678"/>
            <a:ext cx="2718343" cy="189898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           Weight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525644" y="3212678"/>
            <a:ext cx="2718343" cy="189898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                p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62319" y="5290526"/>
            <a:ext cx="233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Uniform</a:t>
            </a:r>
          </a:p>
          <a:p>
            <a:r>
              <a:rPr lang="en-US" altLang="zh-CN" sz="2000" b="1" dirty="0">
                <a:solidFill>
                  <a:srgbClr val="002060"/>
                </a:solidFill>
                <a:latin typeface="Bahnschrift" panose="020B0502040204020203" pitchFamily="34" charset="0"/>
              </a:rPr>
              <a:t>Distance</a:t>
            </a:r>
            <a:endParaRPr lang="zh-CN" altLang="en-US" sz="20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27" y="1149836"/>
            <a:ext cx="6798645" cy="5526385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972307" y="32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Pipeline 3:    </a:t>
            </a:r>
            <a:r>
              <a:rPr lang="en-US" altLang="zh-CN" b="1" dirty="0">
                <a:solidFill>
                  <a:srgbClr val="0070C0"/>
                </a:solidFill>
                <a:latin typeface="Bahnschrift" panose="020B0502040204020203" pitchFamily="34" charset="0"/>
              </a:rPr>
              <a:t>GloVe + KNN</a:t>
            </a:r>
            <a:endParaRPr lang="zh-CN" alt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307" y="32034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  <a:latin typeface="Bahnschrift" panose="020B0502040204020203" pitchFamily="34" charset="0"/>
              </a:rPr>
              <a:t>Pipeline 3</a:t>
            </a:r>
            <a:r>
              <a:rPr lang="en-US" altLang="zh-CN" b="1" dirty="0" smtClean="0">
                <a:solidFill>
                  <a:srgbClr val="7030A0"/>
                </a:solidFill>
                <a:latin typeface="Bahnschrift" panose="020B0502040204020203" pitchFamily="34" charset="0"/>
              </a:rPr>
              <a:t>:    </a:t>
            </a:r>
            <a:r>
              <a:rPr lang="en-US" altLang="zh-CN" b="1" dirty="0">
                <a:solidFill>
                  <a:srgbClr val="7030A0"/>
                </a:solidFill>
                <a:latin typeface="Bahnschrift" panose="020B0502040204020203" pitchFamily="34" charset="0"/>
              </a:rPr>
              <a:t>GloVe + </a:t>
            </a:r>
            <a:r>
              <a:rPr lang="en-US" altLang="zh-CN" b="1" dirty="0" err="1">
                <a:solidFill>
                  <a:srgbClr val="7030A0"/>
                </a:solidFill>
                <a:latin typeface="Bahnschrift" panose="020B0502040204020203" pitchFamily="34" charset="0"/>
              </a:rPr>
              <a:t>XGboost</a:t>
            </a:r>
            <a:endParaRPr lang="zh-CN" altLang="en-US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2307" y="1704619"/>
            <a:ext cx="1785310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Original</a:t>
            </a: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Document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780410" y="0"/>
            <a:ext cx="3692827" cy="505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7030A0"/>
                </a:solidFill>
                <a:latin typeface="Bahnschrift" panose="020B0502040204020203" pitchFamily="34" charset="0"/>
              </a:rPr>
              <a:t>Group 1  Final Presentation</a:t>
            </a:r>
            <a:endParaRPr lang="zh-CN" altLang="en-US" sz="24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72307" y="3167410"/>
            <a:ext cx="1785310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Tokenization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72307" y="4630201"/>
            <a:ext cx="1785310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Removing</a:t>
            </a:r>
          </a:p>
          <a:p>
            <a:pPr algn="ctr"/>
            <a:r>
              <a:rPr lang="en-US" altLang="zh-CN" b="1" dirty="0" err="1">
                <a:latin typeface="Bahnschrift" panose="020B0502040204020203" pitchFamily="34" charset="0"/>
              </a:rPr>
              <a:t>Stopwords</a:t>
            </a:r>
            <a:endParaRPr lang="en-US" altLang="zh-CN" b="1" dirty="0">
              <a:latin typeface="Bahnschrift" panose="020B0502040204020203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26644" y="1704619"/>
            <a:ext cx="1785310" cy="40093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Bahnschrift" panose="020B0502040204020203" pitchFamily="34" charset="0"/>
              </a:rPr>
              <a:t>XGboost</a:t>
            </a:r>
            <a:endParaRPr lang="en-US" altLang="zh-CN" b="1" dirty="0">
              <a:latin typeface="Bahnschrift" panose="020B0502040204020203" pitchFamily="34" charset="0"/>
            </a:endParaRP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Classifier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54032" y="1688696"/>
            <a:ext cx="1785310" cy="4025239"/>
          </a:xfrm>
          <a:prstGeom prst="roundRect">
            <a:avLst/>
          </a:prstGeom>
          <a:solidFill>
            <a:srgbClr val="F3960D"/>
          </a:solidFill>
          <a:ln>
            <a:solidFill>
              <a:srgbClr val="F396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GloVe</a:t>
            </a: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Embedding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cxnSp>
        <p:nvCxnSpPr>
          <p:cNvPr id="14" name="肘形连接符 13"/>
          <p:cNvCxnSpPr>
            <a:stCxn id="7" idx="3"/>
            <a:endCxn id="12" idx="1"/>
          </p:cNvCxnSpPr>
          <p:nvPr/>
        </p:nvCxnSpPr>
        <p:spPr>
          <a:xfrm flipV="1">
            <a:off x="2757617" y="3701316"/>
            <a:ext cx="896415" cy="1470753"/>
          </a:xfrm>
          <a:prstGeom prst="bentConnector3">
            <a:avLst>
              <a:gd name="adj1" fmla="val 50000"/>
            </a:avLst>
          </a:prstGeom>
          <a:ln w="28575">
            <a:solidFill>
              <a:srgbClr val="F396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6" idx="0"/>
          </p:cNvCxnSpPr>
          <p:nvPr/>
        </p:nvCxnSpPr>
        <p:spPr>
          <a:xfrm>
            <a:off x="1864962" y="2788354"/>
            <a:ext cx="0" cy="379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7" idx="0"/>
          </p:cNvCxnSpPr>
          <p:nvPr/>
        </p:nvCxnSpPr>
        <p:spPr>
          <a:xfrm>
            <a:off x="1864962" y="4251145"/>
            <a:ext cx="0" cy="379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8403016" y="1704619"/>
            <a:ext cx="1785310" cy="40093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Bahnschrift" panose="020B0502040204020203" pitchFamily="34" charset="0"/>
              </a:rPr>
              <a:t>Hypertuning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cxnSp>
        <p:nvCxnSpPr>
          <p:cNvPr id="45" name="直接箭头连接符 44"/>
          <p:cNvCxnSpPr>
            <a:stCxn id="11" idx="3"/>
            <a:endCxn id="43" idx="1"/>
          </p:cNvCxnSpPr>
          <p:nvPr/>
        </p:nvCxnSpPr>
        <p:spPr>
          <a:xfrm>
            <a:off x="7811954" y="3709277"/>
            <a:ext cx="591062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668205" y="3167410"/>
            <a:ext cx="997643" cy="108373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Final</a:t>
            </a:r>
          </a:p>
          <a:p>
            <a:pPr algn="ctr"/>
            <a:r>
              <a:rPr lang="en-US" altLang="zh-CN" b="1" dirty="0">
                <a:latin typeface="Bahnschrift" panose="020B0502040204020203" pitchFamily="34" charset="0"/>
              </a:rPr>
              <a:t>Result</a:t>
            </a:r>
            <a:endParaRPr lang="zh-CN" altLang="en-US" b="1" dirty="0">
              <a:latin typeface="Bahnschrift" panose="020B0502040204020203" pitchFamily="34" charset="0"/>
            </a:endParaRPr>
          </a:p>
        </p:txBody>
      </p:sp>
      <p:cxnSp>
        <p:nvCxnSpPr>
          <p:cNvPr id="53" name="直接箭头连接符 52"/>
          <p:cNvCxnSpPr>
            <a:stCxn id="43" idx="3"/>
            <a:endCxn id="47" idx="1"/>
          </p:cNvCxnSpPr>
          <p:nvPr/>
        </p:nvCxnSpPr>
        <p:spPr>
          <a:xfrm>
            <a:off x="10188326" y="3709277"/>
            <a:ext cx="47987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1" idx="1"/>
          </p:cNvCxnSpPr>
          <p:nvPr/>
        </p:nvCxnSpPr>
        <p:spPr>
          <a:xfrm>
            <a:off x="5455640" y="3701315"/>
            <a:ext cx="571004" cy="79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5">
            <a:extLst>
              <a:ext uri="{FF2B5EF4-FFF2-40B4-BE49-F238E27FC236}">
                <a16:creationId xmlns:a16="http://schemas.microsoft.com/office/drawing/2014/main" xmlns="" id="{137EC604-EE87-4B9A-BA22-B653256AB690}"/>
              </a:ext>
            </a:extLst>
          </p:cNvPr>
          <p:cNvSpPr/>
          <p:nvPr/>
        </p:nvSpPr>
        <p:spPr>
          <a:xfrm>
            <a:off x="735405" y="1350780"/>
            <a:ext cx="4940837" cy="4701069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圆角 15">
            <a:extLst>
              <a:ext uri="{FF2B5EF4-FFF2-40B4-BE49-F238E27FC236}">
                <a16:creationId xmlns:a16="http://schemas.microsoft.com/office/drawing/2014/main" xmlns="" id="{137EC604-EE87-4B9A-BA22-B653256AB690}"/>
              </a:ext>
            </a:extLst>
          </p:cNvPr>
          <p:cNvSpPr/>
          <p:nvPr/>
        </p:nvSpPr>
        <p:spPr>
          <a:xfrm>
            <a:off x="5692540" y="1358742"/>
            <a:ext cx="4652299" cy="4701069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79643" y="6182893"/>
            <a:ext cx="233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Bahnschrift" panose="020B0502040204020203" pitchFamily="34" charset="0"/>
              </a:rPr>
              <a:t>Embedding</a:t>
            </a:r>
            <a:endParaRPr lang="zh-CN" altLang="en-US" sz="20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35228" y="6182893"/>
            <a:ext cx="233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Bahnschrift" panose="020B0502040204020203" pitchFamily="34" charset="0"/>
              </a:rPr>
              <a:t>Classification</a:t>
            </a:r>
            <a:endParaRPr lang="zh-CN" altLang="en-US" sz="2000" b="1" dirty="0">
              <a:solidFill>
                <a:srgbClr val="7030A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0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214</Words>
  <Application>Microsoft Office PowerPoint</Application>
  <PresentationFormat>宽屏</PresentationFormat>
  <Paragraphs>94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Bahnschrift</vt:lpstr>
      <vt:lpstr>Office 主题​​</vt:lpstr>
      <vt:lpstr>Pipeline 3     Yichen Liu</vt:lpstr>
      <vt:lpstr>PowerPoint 演示文稿</vt:lpstr>
      <vt:lpstr>Pipeline 3</vt:lpstr>
      <vt:lpstr>Pipeline 3</vt:lpstr>
      <vt:lpstr>Pipeline 3</vt:lpstr>
      <vt:lpstr>Pipeline 3:    GloVe + KNN</vt:lpstr>
      <vt:lpstr>Pipeline 3:    GloVe + KNN</vt:lpstr>
      <vt:lpstr>PowerPoint 演示文稿</vt:lpstr>
      <vt:lpstr>Pipeline 3:    GloVe + XGboost</vt:lpstr>
      <vt:lpstr>Pipeline 3:    GloVe + XGboost</vt:lpstr>
      <vt:lpstr>Pipeline 3:    GloVe + XGboost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TAN</dc:creator>
  <cp:lastModifiedBy>奕辰 刘</cp:lastModifiedBy>
  <cp:revision>37</cp:revision>
  <dcterms:created xsi:type="dcterms:W3CDTF">2019-08-17T16:09:00Z</dcterms:created>
  <dcterms:modified xsi:type="dcterms:W3CDTF">2019-08-23T03:43:16Z</dcterms:modified>
</cp:coreProperties>
</file>