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embeddedFontLst>
    <p:embeddedFont>
      <p:font typeface="Roboto" panose="02000000000000000000" pitchFamily="2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24"/>
  </p:normalViewPr>
  <p:slideViewPr>
    <p:cSldViewPr snapToGrid="0">
      <p:cViewPr varScale="1">
        <p:scale>
          <a:sx n="142" d="100"/>
          <a:sy n="142" d="100"/>
        </p:scale>
        <p:origin x="760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6f980f9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6f980f9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c6f980f9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c6f980f9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HK" sz="1200">
                <a:solidFill>
                  <a:srgbClr val="333333"/>
                </a:solidFill>
                <a:highlight>
                  <a:srgbClr val="FFFFFF"/>
                </a:highlight>
              </a:rPr>
              <a:t>首先根据员工年龄细分数据，将公司员工人员流动分为内部流动于外部流动（离职、退休）两部分，通过运用Markov 过程原理，计算每个年龄段的员工流动到不同状态的概率，构建完整的预测周期运算过程。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869c2becb4_0_2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869c2becb4_0_2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869c2becb4_0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869c2becb4_0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869c2becb4_0_2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869c2becb4_0_2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zh-HK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N(t+1) = N(t) * P_ij(t+1) + R_c(t+1)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869c2becb4_0_3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869c2becb4_0_3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869c2becb4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869c2becb4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869c2becb4_1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869c2becb4_1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869c2becb4_1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869c2becb4_1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H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4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title" hasCustomPrompt="1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H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H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H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H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H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H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H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H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H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0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HK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terial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HK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HK" sz="3900"/>
              <a:t>基于马尔可夫过程预测公司人口结构</a:t>
            </a:r>
            <a:endParaRPr sz="3900"/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HK"/>
              <a:t>2020 年 7 月 28 日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HK"/>
              <a:t>基本思路</a:t>
            </a:r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75" name="Google Shape;75;p14"/>
          <p:cNvSpPr/>
          <p:nvPr/>
        </p:nvSpPr>
        <p:spPr>
          <a:xfrm>
            <a:off x="486375" y="2473025"/>
            <a:ext cx="2792700" cy="874500"/>
          </a:xfrm>
          <a:prstGeom prst="homePlate">
            <a:avLst>
              <a:gd name="adj" fmla="val 50000"/>
            </a:avLst>
          </a:pr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HK" b="1">
                <a:solidFill>
                  <a:srgbClr val="FFFFFF"/>
                </a:solidFill>
              </a:rPr>
              <a:t>根据员工年龄细分数据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76" name="Google Shape;76;p14"/>
          <p:cNvSpPr/>
          <p:nvPr/>
        </p:nvSpPr>
        <p:spPr>
          <a:xfrm>
            <a:off x="3194450" y="2473025"/>
            <a:ext cx="2792700" cy="874500"/>
          </a:xfrm>
          <a:prstGeom prst="chevron">
            <a:avLst>
              <a:gd name="adj" fmla="val 50000"/>
            </a:avLst>
          </a:pr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HK" b="1">
                <a:solidFill>
                  <a:srgbClr val="FFFFFF"/>
                </a:solidFill>
              </a:rPr>
              <a:t>考虑员工人员流动状态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77" name="Google Shape;77;p14"/>
          <p:cNvSpPr/>
          <p:nvPr/>
        </p:nvSpPr>
        <p:spPr>
          <a:xfrm>
            <a:off x="5864925" y="2473025"/>
            <a:ext cx="2792700" cy="874500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HK">
                <a:solidFill>
                  <a:srgbClr val="FFFFFF"/>
                </a:solidFill>
              </a:rPr>
              <a:t>运用马尔可夫过程构建预测周期运算模型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>
            <a:spLocks noGrp="1"/>
          </p:cNvSpPr>
          <p:nvPr>
            <p:ph type="title" idx="4294967295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HK">
                <a:solidFill>
                  <a:schemeClr val="dk1"/>
                </a:solidFill>
              </a:rPr>
              <a:t>原数据趋势分析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3" name="Google Shape;83;p15"/>
          <p:cNvSpPr txBox="1">
            <a:spLocks noGrp="1"/>
          </p:cNvSpPr>
          <p:nvPr>
            <p:ph type="body" idx="4294967295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HK" sz="2100" b="1">
                <a:solidFill>
                  <a:schemeClr val="dk1"/>
                </a:solidFill>
              </a:rPr>
              <a:t>发现</a:t>
            </a:r>
            <a:endParaRPr sz="2100" b="1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1600"/>
              </a:spcBef>
              <a:spcAft>
                <a:spcPts val="0"/>
              </a:spcAft>
              <a:buSzPts val="1600"/>
              <a:buAutoNum type="arabicPeriod"/>
            </a:pPr>
            <a:r>
              <a:rPr lang="zh-HK" sz="1600"/>
              <a:t>该公司总体员工总数呈上升趋势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zh-HK" sz="1600"/>
              <a:t>大部分员工处于25岁至35之间，极少聘用年龄大于50岁的员工。符合全球互联网公司员工平均年龄普遍较低的形式</a:t>
            </a:r>
            <a:endParaRPr sz="1600"/>
          </a:p>
        </p:txBody>
      </p:sp>
      <p:pic>
        <p:nvPicPr>
          <p:cNvPr id="84" name="Google Shape;8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6975" y="1253575"/>
            <a:ext cx="4527600" cy="321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HK"/>
              <a:t>从马尔可夫链原理到模型构建</a:t>
            </a:r>
            <a:endParaRPr/>
          </a:p>
        </p:txBody>
      </p:sp>
      <p:sp>
        <p:nvSpPr>
          <p:cNvPr id="90" name="Google Shape;90;p16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HK"/>
              <a:t>马尔可夫链原理：某一时刻状态转移的概率只依赖与它前一个状态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HK"/>
              <a:t>本次模型假设的状态有9种：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zh-HK"/>
              <a:t>内部流动状态：员工年龄为20-24，25-28，29-31，32-35，36-40，41-50，51-60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zh-HK"/>
              <a:t>外部流动状态：员工离职，员工退休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HK"/>
              <a:t>构建状态流动转移矩阵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zh-HK"/>
              <a:t>转移概率矩阵中的元素为概率，指从一种状态转移到另一种状态的可能性。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zh-HK"/>
              <a:t>以20-24岁员工为例，下一年的状态有 9 种：状态 1 是仍处于[20-24]；状态 2 是转移到[25-28]；状态3至状态7分别为转移到[29-31]，[32-35]，[36-40]，[41-50]，[51-60]；状态 8是离职; 状态9是退休。而在这种情况下状态3-状态7的概率为0。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HK"/>
              <a:t>模型假设定义</a:t>
            </a:r>
            <a:endParaRPr/>
          </a:p>
        </p:txBody>
      </p:sp>
      <p:grpSp>
        <p:nvGrpSpPr>
          <p:cNvPr id="96" name="Google Shape;96;p17"/>
          <p:cNvGrpSpPr/>
          <p:nvPr/>
        </p:nvGrpSpPr>
        <p:grpSpPr>
          <a:xfrm>
            <a:off x="424800" y="880520"/>
            <a:ext cx="8294371" cy="581417"/>
            <a:chOff x="424813" y="1177875"/>
            <a:chExt cx="8294371" cy="849900"/>
          </a:xfrm>
        </p:grpSpPr>
        <p:sp>
          <p:nvSpPr>
            <p:cNvPr id="97" name="Google Shape;97;p17"/>
            <p:cNvSpPr/>
            <p:nvPr/>
          </p:nvSpPr>
          <p:spPr>
            <a:xfrm>
              <a:off x="2927684" y="1177875"/>
              <a:ext cx="5791500" cy="849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7"/>
            <p:cNvSpPr/>
            <p:nvPr/>
          </p:nvSpPr>
          <p:spPr>
            <a:xfrm>
              <a:off x="424813" y="1177875"/>
              <a:ext cx="3055800" cy="849900"/>
            </a:xfrm>
            <a:prstGeom prst="homePlate">
              <a:avLst>
                <a:gd name="adj" fmla="val 26719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9" name="Google Shape;99;p17"/>
          <p:cNvSpPr txBox="1">
            <a:spLocks noGrp="1"/>
          </p:cNvSpPr>
          <p:nvPr>
            <p:ph type="body" idx="4294967295"/>
          </p:nvPr>
        </p:nvSpPr>
        <p:spPr>
          <a:xfrm>
            <a:off x="539650" y="880647"/>
            <a:ext cx="2422500" cy="58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HK">
                <a:solidFill>
                  <a:schemeClr val="lt1"/>
                </a:solidFill>
              </a:rPr>
              <a:t>N(t)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0" name="Google Shape;100;p17"/>
          <p:cNvSpPr txBox="1">
            <a:spLocks noGrp="1"/>
          </p:cNvSpPr>
          <p:nvPr>
            <p:ph type="body" idx="4294967295"/>
          </p:nvPr>
        </p:nvSpPr>
        <p:spPr>
          <a:xfrm>
            <a:off x="3480430" y="880617"/>
            <a:ext cx="5111700" cy="58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HK">
                <a:solidFill>
                  <a:schemeClr val="lt1"/>
                </a:solidFill>
              </a:rPr>
              <a:t>各年龄段，第t年年初员工总数各年龄段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101" name="Google Shape;101;p17"/>
          <p:cNvGrpSpPr/>
          <p:nvPr/>
        </p:nvGrpSpPr>
        <p:grpSpPr>
          <a:xfrm>
            <a:off x="424800" y="1515720"/>
            <a:ext cx="8294360" cy="581417"/>
            <a:chOff x="424813" y="2075689"/>
            <a:chExt cx="8294360" cy="849900"/>
          </a:xfrm>
        </p:grpSpPr>
        <p:sp>
          <p:nvSpPr>
            <p:cNvPr id="102" name="Google Shape;102;p17"/>
            <p:cNvSpPr/>
            <p:nvPr/>
          </p:nvSpPr>
          <p:spPr>
            <a:xfrm>
              <a:off x="2927672" y="2075689"/>
              <a:ext cx="5791500" cy="849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7"/>
            <p:cNvSpPr/>
            <p:nvPr/>
          </p:nvSpPr>
          <p:spPr>
            <a:xfrm>
              <a:off x="424813" y="2075689"/>
              <a:ext cx="3055800" cy="849900"/>
            </a:xfrm>
            <a:prstGeom prst="homePlate">
              <a:avLst>
                <a:gd name="adj" fmla="val 26719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" name="Google Shape;104;p17"/>
          <p:cNvSpPr txBox="1">
            <a:spLocks noGrp="1"/>
          </p:cNvSpPr>
          <p:nvPr>
            <p:ph type="body" idx="4294967295"/>
          </p:nvPr>
        </p:nvSpPr>
        <p:spPr>
          <a:xfrm>
            <a:off x="539650" y="1515734"/>
            <a:ext cx="2422500" cy="58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HK">
                <a:solidFill>
                  <a:schemeClr val="lt1"/>
                </a:solidFill>
              </a:rPr>
              <a:t>L(t)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5" name="Google Shape;105;p17"/>
          <p:cNvSpPr txBox="1">
            <a:spLocks noGrp="1"/>
          </p:cNvSpPr>
          <p:nvPr>
            <p:ph type="body" idx="4294967295"/>
          </p:nvPr>
        </p:nvSpPr>
        <p:spPr>
          <a:xfrm>
            <a:off x="3480430" y="1515744"/>
            <a:ext cx="5111700" cy="58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HK">
                <a:solidFill>
                  <a:schemeClr val="lt1"/>
                </a:solidFill>
              </a:rPr>
              <a:t>在t整年离职总人数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106" name="Google Shape;106;p17"/>
          <p:cNvGrpSpPr/>
          <p:nvPr/>
        </p:nvGrpSpPr>
        <p:grpSpPr>
          <a:xfrm>
            <a:off x="424800" y="2150920"/>
            <a:ext cx="8294360" cy="581439"/>
            <a:chOff x="424813" y="2974405"/>
            <a:chExt cx="8294360" cy="849933"/>
          </a:xfrm>
        </p:grpSpPr>
        <p:sp>
          <p:nvSpPr>
            <p:cNvPr id="107" name="Google Shape;107;p17"/>
            <p:cNvSpPr/>
            <p:nvPr/>
          </p:nvSpPr>
          <p:spPr>
            <a:xfrm>
              <a:off x="2927672" y="2974438"/>
              <a:ext cx="5791500" cy="849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7"/>
            <p:cNvSpPr/>
            <p:nvPr/>
          </p:nvSpPr>
          <p:spPr>
            <a:xfrm>
              <a:off x="424813" y="2974405"/>
              <a:ext cx="3055800" cy="849900"/>
            </a:xfrm>
            <a:prstGeom prst="homePlate">
              <a:avLst>
                <a:gd name="adj" fmla="val 26719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17"/>
          <p:cNvSpPr txBox="1">
            <a:spLocks noGrp="1"/>
          </p:cNvSpPr>
          <p:nvPr>
            <p:ph type="body" idx="4294967295"/>
          </p:nvPr>
        </p:nvSpPr>
        <p:spPr>
          <a:xfrm>
            <a:off x="539650" y="2150874"/>
            <a:ext cx="2422500" cy="58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HK">
                <a:solidFill>
                  <a:schemeClr val="lt1"/>
                </a:solidFill>
              </a:rPr>
              <a:t>R_t(t)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0" name="Google Shape;110;p17"/>
          <p:cNvSpPr txBox="1">
            <a:spLocks noGrp="1"/>
          </p:cNvSpPr>
          <p:nvPr>
            <p:ph type="body" idx="4294967295"/>
          </p:nvPr>
        </p:nvSpPr>
        <p:spPr>
          <a:xfrm>
            <a:off x="3480430" y="2153450"/>
            <a:ext cx="5111700" cy="58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HK">
                <a:solidFill>
                  <a:schemeClr val="lt1"/>
                </a:solidFill>
              </a:rPr>
              <a:t>各年龄段，在t整年退休总人数（由于信息不足，只考虑员工在60岁离职的情况）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111" name="Google Shape;111;p17"/>
          <p:cNvGrpSpPr/>
          <p:nvPr/>
        </p:nvGrpSpPr>
        <p:grpSpPr>
          <a:xfrm>
            <a:off x="424800" y="2786142"/>
            <a:ext cx="8294360" cy="581439"/>
            <a:chOff x="424813" y="3871259"/>
            <a:chExt cx="8294360" cy="849933"/>
          </a:xfrm>
        </p:grpSpPr>
        <p:sp>
          <p:nvSpPr>
            <p:cNvPr id="112" name="Google Shape;112;p17"/>
            <p:cNvSpPr/>
            <p:nvPr/>
          </p:nvSpPr>
          <p:spPr>
            <a:xfrm>
              <a:off x="2927672" y="3871292"/>
              <a:ext cx="5791500" cy="849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7"/>
            <p:cNvSpPr/>
            <p:nvPr/>
          </p:nvSpPr>
          <p:spPr>
            <a:xfrm>
              <a:off x="424813" y="3871259"/>
              <a:ext cx="3055800" cy="849900"/>
            </a:xfrm>
            <a:prstGeom prst="homePlate">
              <a:avLst>
                <a:gd name="adj" fmla="val 26719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4" name="Google Shape;114;p17"/>
          <p:cNvSpPr txBox="1">
            <a:spLocks noGrp="1"/>
          </p:cNvSpPr>
          <p:nvPr>
            <p:ph type="body" idx="4294967295"/>
          </p:nvPr>
        </p:nvSpPr>
        <p:spPr>
          <a:xfrm>
            <a:off x="539650" y="2786015"/>
            <a:ext cx="2422500" cy="58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HK">
                <a:solidFill>
                  <a:schemeClr val="lt1"/>
                </a:solidFill>
              </a:rPr>
              <a:t>R_c(t)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4294967295"/>
          </p:nvPr>
        </p:nvSpPr>
        <p:spPr>
          <a:xfrm>
            <a:off x="3480430" y="2787623"/>
            <a:ext cx="5111700" cy="58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HK">
                <a:solidFill>
                  <a:schemeClr val="lt1"/>
                </a:solidFill>
              </a:rPr>
              <a:t>各年龄段，在第t年新增员工人数</a:t>
            </a:r>
            <a:endParaRPr>
              <a:solidFill>
                <a:schemeClr val="lt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grpSp>
        <p:nvGrpSpPr>
          <p:cNvPr id="116" name="Google Shape;116;p17"/>
          <p:cNvGrpSpPr/>
          <p:nvPr/>
        </p:nvGrpSpPr>
        <p:grpSpPr>
          <a:xfrm>
            <a:off x="424812" y="3421778"/>
            <a:ext cx="8294360" cy="581439"/>
            <a:chOff x="424813" y="3871259"/>
            <a:chExt cx="8294360" cy="849933"/>
          </a:xfrm>
        </p:grpSpPr>
        <p:sp>
          <p:nvSpPr>
            <p:cNvPr id="117" name="Google Shape;117;p17"/>
            <p:cNvSpPr/>
            <p:nvPr/>
          </p:nvSpPr>
          <p:spPr>
            <a:xfrm>
              <a:off x="2927672" y="3871292"/>
              <a:ext cx="5791500" cy="849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7"/>
            <p:cNvSpPr/>
            <p:nvPr/>
          </p:nvSpPr>
          <p:spPr>
            <a:xfrm>
              <a:off x="424813" y="3871259"/>
              <a:ext cx="3055800" cy="849900"/>
            </a:xfrm>
            <a:prstGeom prst="homePlate">
              <a:avLst>
                <a:gd name="adj" fmla="val 26719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" name="Google Shape;119;p17"/>
          <p:cNvSpPr txBox="1">
            <a:spLocks noGrp="1"/>
          </p:cNvSpPr>
          <p:nvPr>
            <p:ph type="body" idx="4294967295"/>
          </p:nvPr>
        </p:nvSpPr>
        <p:spPr>
          <a:xfrm>
            <a:off x="539650" y="3421559"/>
            <a:ext cx="2422500" cy="58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HK">
                <a:solidFill>
                  <a:schemeClr val="lt1"/>
                </a:solidFill>
              </a:rPr>
              <a:t>P_ij(t+1)   转移矩阵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0" name="Google Shape;120;p17"/>
          <p:cNvSpPr txBox="1">
            <a:spLocks noGrp="1"/>
          </p:cNvSpPr>
          <p:nvPr>
            <p:ph type="body" idx="4294967295"/>
          </p:nvPr>
        </p:nvSpPr>
        <p:spPr>
          <a:xfrm>
            <a:off x="3480430" y="3421805"/>
            <a:ext cx="5111700" cy="58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HK">
                <a:solidFill>
                  <a:schemeClr val="lt1"/>
                </a:solidFill>
              </a:rPr>
              <a:t>第t年从状态i到下一年转移到状态j的概率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121" name="Google Shape;121;p17"/>
          <p:cNvGrpSpPr/>
          <p:nvPr/>
        </p:nvGrpSpPr>
        <p:grpSpPr>
          <a:xfrm>
            <a:off x="424800" y="4269485"/>
            <a:ext cx="8294360" cy="581439"/>
            <a:chOff x="424813" y="3871259"/>
            <a:chExt cx="8294360" cy="849933"/>
          </a:xfrm>
        </p:grpSpPr>
        <p:sp>
          <p:nvSpPr>
            <p:cNvPr id="122" name="Google Shape;122;p17"/>
            <p:cNvSpPr/>
            <p:nvPr/>
          </p:nvSpPr>
          <p:spPr>
            <a:xfrm>
              <a:off x="2927672" y="3871292"/>
              <a:ext cx="5791500" cy="8499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7"/>
            <p:cNvSpPr/>
            <p:nvPr/>
          </p:nvSpPr>
          <p:spPr>
            <a:xfrm>
              <a:off x="424813" y="3871259"/>
              <a:ext cx="3055800" cy="849900"/>
            </a:xfrm>
            <a:prstGeom prst="homePlate">
              <a:avLst>
                <a:gd name="adj" fmla="val 26719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4" name="Google Shape;124;p17"/>
          <p:cNvSpPr txBox="1">
            <a:spLocks noGrp="1"/>
          </p:cNvSpPr>
          <p:nvPr>
            <p:ph type="body" idx="4294967295"/>
          </p:nvPr>
        </p:nvSpPr>
        <p:spPr>
          <a:xfrm>
            <a:off x="539638" y="4264225"/>
            <a:ext cx="2422500" cy="58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HK">
                <a:solidFill>
                  <a:schemeClr val="lt1"/>
                </a:solidFill>
              </a:rPr>
              <a:t>第t+1年年初员工总数=年末剩余+年初新增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5" name="Google Shape;125;p17"/>
          <p:cNvSpPr txBox="1">
            <a:spLocks noGrp="1"/>
          </p:cNvSpPr>
          <p:nvPr>
            <p:ph type="body" idx="4294967295"/>
          </p:nvPr>
        </p:nvSpPr>
        <p:spPr>
          <a:xfrm>
            <a:off x="3480418" y="4269258"/>
            <a:ext cx="5111700" cy="58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HK">
                <a:solidFill>
                  <a:schemeClr val="lt1"/>
                </a:solidFill>
              </a:rPr>
              <a:t>N(t+1) = N(t) * P_ij(t+1) + R_c(t+1)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8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HK"/>
              <a:t>转移矩阵构建</a:t>
            </a:r>
            <a:endParaRPr/>
          </a:p>
        </p:txBody>
      </p:sp>
      <p:sp>
        <p:nvSpPr>
          <p:cNvPr id="131" name="Google Shape;131;p18"/>
          <p:cNvSpPr txBox="1">
            <a:spLocks noGrp="1"/>
          </p:cNvSpPr>
          <p:nvPr>
            <p:ph type="body" idx="1"/>
          </p:nvPr>
        </p:nvSpPr>
        <p:spPr>
          <a:xfrm>
            <a:off x="1206650" y="3153825"/>
            <a:ext cx="7058700" cy="299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AutoNum type="arabicPeriod"/>
            </a:pPr>
            <a:r>
              <a:rPr lang="zh-HK" sz="1000">
                <a:solidFill>
                  <a:srgbClr val="000000"/>
                </a:solidFill>
              </a:rPr>
              <a:t>根据第t年年龄为边界年龄（24，28，31，35，40，50，60）的员工总数，计算p_i_i+1</a:t>
            </a:r>
            <a:endParaRPr sz="1000">
              <a:solidFill>
                <a:srgbClr val="000000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AutoNum type="arabicPeriod"/>
            </a:pPr>
            <a:r>
              <a:rPr lang="zh-HK" sz="1000">
                <a:solidFill>
                  <a:srgbClr val="000000"/>
                </a:solidFill>
              </a:rPr>
              <a:t>Dimission离职率-------第t年离职率 p_i8</a:t>
            </a:r>
            <a:endParaRPr sz="1000">
              <a:solidFill>
                <a:srgbClr val="000000"/>
              </a:solidFill>
            </a:endParaRPr>
          </a:p>
          <a:p>
            <a:pPr marL="914400" lvl="1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AutoNum type="alphaLcPeriod"/>
            </a:pPr>
            <a:r>
              <a:rPr lang="zh-HK" sz="1000">
                <a:solidFill>
                  <a:srgbClr val="000000"/>
                </a:solidFill>
              </a:rPr>
              <a:t>2015-2018平均离职率*第t年年初总人数 = 第t年预测的离职人数</a:t>
            </a:r>
            <a:endParaRPr sz="1000">
              <a:solidFill>
                <a:srgbClr val="000000"/>
              </a:solidFill>
            </a:endParaRPr>
          </a:p>
          <a:p>
            <a:pPr marL="914400" lvl="1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AutoNum type="alphaLcPeriod"/>
            </a:pPr>
            <a:r>
              <a:rPr lang="zh-HK" sz="1000">
                <a:solidFill>
                  <a:srgbClr val="000000"/>
                </a:solidFill>
              </a:rPr>
              <a:t>p_i8 = 第t年预测的离职人数/第t-1年总人数</a:t>
            </a:r>
            <a:endParaRPr sz="1000">
              <a:solidFill>
                <a:srgbClr val="000000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AutoNum type="arabicPeriod"/>
            </a:pPr>
            <a:r>
              <a:rPr lang="zh-HK" sz="1000">
                <a:solidFill>
                  <a:srgbClr val="000000"/>
                </a:solidFill>
              </a:rPr>
              <a:t>Retirement 退休率 ------ 第t年退休率 p_i9</a:t>
            </a:r>
            <a:endParaRPr sz="1000">
              <a:solidFill>
                <a:srgbClr val="000000"/>
              </a:solidFill>
            </a:endParaRPr>
          </a:p>
          <a:p>
            <a:pPr marL="914400" lvl="1" indent="-2921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AutoNum type="alphaLcPeriod"/>
            </a:pPr>
            <a:r>
              <a:rPr lang="zh-HK" sz="1000">
                <a:solidFill>
                  <a:srgbClr val="000000"/>
                </a:solidFill>
              </a:rPr>
              <a:t>p_i9  = 第(t)年退休人数/第(t-1)年年龄在 [50-60]总人数</a:t>
            </a:r>
            <a:endParaRPr sz="1000">
              <a:solidFill>
                <a:srgbClr val="000000"/>
              </a:solidFill>
            </a:endParaRPr>
          </a:p>
          <a:p>
            <a:pPr marL="914400" lvl="1" indent="-2921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AutoNum type="alphaLcPeriod"/>
            </a:pPr>
            <a:r>
              <a:rPr lang="zh-HK" sz="1000">
                <a:solidFill>
                  <a:srgbClr val="000000"/>
                </a:solidFill>
              </a:rPr>
              <a:t>预测退休人数 = 预测退休概率*第(t)年年龄在 [50-60]总人数</a:t>
            </a:r>
            <a:endParaRPr sz="1000">
              <a:solidFill>
                <a:srgbClr val="000000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AutoNum type="arabicPeriod"/>
            </a:pPr>
            <a:r>
              <a:rPr lang="zh-HK" sz="1000">
                <a:solidFill>
                  <a:srgbClr val="000000"/>
                </a:solidFill>
              </a:rPr>
              <a:t>Recruitment 招聘率 </a:t>
            </a:r>
            <a:endParaRPr sz="1000">
              <a:solidFill>
                <a:srgbClr val="000000"/>
              </a:solidFill>
            </a:endParaRPr>
          </a:p>
          <a:p>
            <a:pPr marL="914400" lvl="1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AutoNum type="alphaLcPeriod"/>
            </a:pPr>
            <a:r>
              <a:rPr lang="zh-HK" sz="1000">
                <a:solidFill>
                  <a:srgbClr val="000000"/>
                </a:solidFill>
              </a:rPr>
              <a:t>各年龄阶段在第t年预测招收人数 =  各年龄阶段在2015年-2018年平均招聘人数占比 * 预测招收人数</a:t>
            </a:r>
            <a:endParaRPr sz="1000">
              <a:solidFill>
                <a:srgbClr val="000000"/>
              </a:solidFill>
            </a:endParaRPr>
          </a:p>
          <a:p>
            <a:pPr marL="914400" lvl="1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AutoNum type="alphaLcPeriod"/>
            </a:pPr>
            <a:r>
              <a:rPr lang="zh-HK" sz="1000">
                <a:solidFill>
                  <a:srgbClr val="000000"/>
                </a:solidFill>
              </a:rPr>
              <a:t>p_i_10 = 第i年龄阶段在第t年预测招收人数/第t年预测总招收人数</a:t>
            </a:r>
            <a:endParaRPr sz="1000">
              <a:solidFill>
                <a:srgbClr val="000000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AutoNum type="arabicPeriod"/>
            </a:pPr>
            <a:r>
              <a:rPr lang="zh-HK" sz="1000">
                <a:solidFill>
                  <a:srgbClr val="000000"/>
                </a:solidFill>
              </a:rPr>
              <a:t>p_ii = 1 - p_i_i+1 - p_i8 - p_i9</a:t>
            </a:r>
            <a:endParaRPr sz="1000">
              <a:solidFill>
                <a:srgbClr val="000000"/>
              </a:solidFill>
            </a:endParaRPr>
          </a:p>
        </p:txBody>
      </p:sp>
      <p:pic>
        <p:nvPicPr>
          <p:cNvPr id="132" name="Google Shape;13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375" y="1730275"/>
            <a:ext cx="4747100" cy="146985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8"/>
          <p:cNvSpPr/>
          <p:nvPr/>
        </p:nvSpPr>
        <p:spPr>
          <a:xfrm>
            <a:off x="627225" y="2008525"/>
            <a:ext cx="156300" cy="1191600"/>
          </a:xfrm>
          <a:prstGeom prst="rect">
            <a:avLst/>
          </a:prstGeom>
          <a:noFill/>
          <a:ln w="9525" cap="flat" cmpd="sng">
            <a:solidFill>
              <a:srgbClr val="1155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HK"/>
              <a:t> </a:t>
            </a:r>
            <a:endParaRPr/>
          </a:p>
        </p:txBody>
      </p:sp>
      <p:sp>
        <p:nvSpPr>
          <p:cNvPr id="134" name="Google Shape;134;p18"/>
          <p:cNvSpPr txBox="1"/>
          <p:nvPr/>
        </p:nvSpPr>
        <p:spPr>
          <a:xfrm>
            <a:off x="110475" y="3474650"/>
            <a:ext cx="989700" cy="408600"/>
          </a:xfrm>
          <a:prstGeom prst="rect">
            <a:avLst/>
          </a:prstGeom>
          <a:noFill/>
          <a:ln w="19050" cap="flat" cmpd="sng">
            <a:solidFill>
              <a:srgbClr val="1155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HK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边界年龄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35" name="Google Shape;135;p18"/>
          <p:cNvCxnSpPr>
            <a:stCxn id="133" idx="2"/>
            <a:endCxn id="134" idx="0"/>
          </p:cNvCxnSpPr>
          <p:nvPr/>
        </p:nvCxnSpPr>
        <p:spPr>
          <a:xfrm flipH="1">
            <a:off x="605175" y="3200125"/>
            <a:ext cx="100200" cy="274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36" name="Google Shape;136;p18"/>
          <p:cNvSpPr txBox="1">
            <a:spLocks noGrp="1"/>
          </p:cNvSpPr>
          <p:nvPr>
            <p:ph type="body" idx="1"/>
          </p:nvPr>
        </p:nvSpPr>
        <p:spPr>
          <a:xfrm>
            <a:off x="5794725" y="1188338"/>
            <a:ext cx="3160500" cy="299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HK" sz="1600">
                <a:solidFill>
                  <a:srgbClr val="FFFFFF"/>
                </a:solidFill>
              </a:rPr>
              <a:t>转移矩阵的理解：</a:t>
            </a:r>
            <a:r>
              <a:rPr lang="zh-HK" sz="1600"/>
              <a:t> </a:t>
            </a:r>
            <a:endParaRPr sz="16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zh-HK" sz="1100"/>
              <a:t>相对与第t年初人员总数而言：</a:t>
            </a:r>
            <a:endParaRPr sz="1100"/>
          </a:p>
          <a:p>
            <a:pPr marL="457200" lvl="0" indent="-298450" algn="l" rtl="0">
              <a:spcBef>
                <a:spcPts val="1600"/>
              </a:spcBef>
              <a:spcAft>
                <a:spcPts val="0"/>
              </a:spcAft>
              <a:buSzPts val="1100"/>
              <a:buAutoNum type="arabicPeriod"/>
            </a:pPr>
            <a:r>
              <a:rPr lang="zh-HK" sz="1100"/>
              <a:t>有多少员工在内部流动中保持原始年龄阶段，有多少走到下一年龄阶段；</a:t>
            </a:r>
            <a:endParaRPr sz="110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zh-HK" sz="1100"/>
              <a:t>对于流失的，有多少员工在这一年离职或者退休</a:t>
            </a:r>
            <a:endParaRPr sz="1100"/>
          </a:p>
        </p:txBody>
      </p:sp>
      <p:sp>
        <p:nvSpPr>
          <p:cNvPr id="137" name="Google Shape;137;p18"/>
          <p:cNvSpPr/>
          <p:nvPr/>
        </p:nvSpPr>
        <p:spPr>
          <a:xfrm>
            <a:off x="839700" y="2054725"/>
            <a:ext cx="2371200" cy="1099200"/>
          </a:xfrm>
          <a:prstGeom prst="rect">
            <a:avLst/>
          </a:prstGeom>
          <a:noFill/>
          <a:ln w="28575" cap="flat" cmpd="sng">
            <a:solidFill>
              <a:srgbClr val="3876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HK"/>
              <a:t> </a:t>
            </a:r>
            <a:endParaRPr/>
          </a:p>
        </p:txBody>
      </p:sp>
      <p:cxnSp>
        <p:nvCxnSpPr>
          <p:cNvPr id="138" name="Google Shape;138;p18"/>
          <p:cNvCxnSpPr>
            <a:stCxn id="137" idx="0"/>
          </p:cNvCxnSpPr>
          <p:nvPr/>
        </p:nvCxnSpPr>
        <p:spPr>
          <a:xfrm rot="-5400000" flipH="1">
            <a:off x="3873600" y="206425"/>
            <a:ext cx="201900" cy="3898500"/>
          </a:xfrm>
          <a:prstGeom prst="bentConnector4">
            <a:avLst>
              <a:gd name="adj1" fmla="val -117942"/>
              <a:gd name="adj2" fmla="val 65206"/>
            </a:avLst>
          </a:prstGeom>
          <a:noFill/>
          <a:ln w="19050" cap="flat" cmpd="sng">
            <a:solidFill>
              <a:srgbClr val="38761D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139" name="Google Shape;139;p18"/>
          <p:cNvSpPr/>
          <p:nvPr/>
        </p:nvSpPr>
        <p:spPr>
          <a:xfrm>
            <a:off x="3267075" y="2054625"/>
            <a:ext cx="2079300" cy="1099200"/>
          </a:xfrm>
          <a:prstGeom prst="rect">
            <a:avLst/>
          </a:prstGeom>
          <a:noFill/>
          <a:ln w="28575" cap="flat" cmpd="sng">
            <a:solidFill>
              <a:srgbClr val="E691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HK"/>
              <a:t> </a:t>
            </a:r>
            <a:endParaRPr/>
          </a:p>
        </p:txBody>
      </p:sp>
      <p:cxnSp>
        <p:nvCxnSpPr>
          <p:cNvPr id="140" name="Google Shape;140;p18"/>
          <p:cNvCxnSpPr>
            <a:stCxn id="139" idx="3"/>
            <a:endCxn id="136" idx="1"/>
          </p:cNvCxnSpPr>
          <p:nvPr/>
        </p:nvCxnSpPr>
        <p:spPr>
          <a:xfrm>
            <a:off x="5346375" y="2604225"/>
            <a:ext cx="448500" cy="80400"/>
          </a:xfrm>
          <a:prstGeom prst="bentConnector3">
            <a:avLst>
              <a:gd name="adj1" fmla="val 50017"/>
            </a:avLst>
          </a:prstGeom>
          <a:noFill/>
          <a:ln w="19050" cap="flat" cmpd="sng">
            <a:solidFill>
              <a:srgbClr val="E69138"/>
            </a:solidFill>
            <a:prstDash val="solid"/>
            <a:round/>
            <a:headEnd type="none" w="med" len="med"/>
            <a:tailEnd type="stealth" w="med" len="med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"/>
          <p:cNvSpPr txBox="1">
            <a:spLocks noGrp="1"/>
          </p:cNvSpPr>
          <p:nvPr>
            <p:ph type="title" idx="4294967295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HK" dirty="0">
                <a:solidFill>
                  <a:schemeClr val="dk1"/>
                </a:solidFill>
              </a:rPr>
              <a:t>预测未来20年员工</a:t>
            </a:r>
            <a:r>
              <a:rPr lang="zh-HK" altLang="en-US" dirty="0">
                <a:solidFill>
                  <a:schemeClr val="dk1"/>
                </a:solidFill>
              </a:rPr>
              <a:t>人数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146" name="Google Shape;146;p19"/>
          <p:cNvSpPr txBox="1">
            <a:spLocks noGrp="1"/>
          </p:cNvSpPr>
          <p:nvPr>
            <p:ph type="body" idx="4294967295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HK" sz="2100" b="1">
                <a:solidFill>
                  <a:schemeClr val="dk1"/>
                </a:solidFill>
              </a:rPr>
              <a:t>发现</a:t>
            </a:r>
            <a:endParaRPr sz="2100" b="1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1600"/>
              </a:spcBef>
              <a:spcAft>
                <a:spcPts val="0"/>
              </a:spcAft>
              <a:buSzPts val="1600"/>
              <a:buAutoNum type="arabicPeriod"/>
            </a:pPr>
            <a:r>
              <a:rPr lang="zh-HK" sz="1600"/>
              <a:t>按照原始数据，公司人口理应呈现上升趋势，因此在未来会按照2015年-2018年的转换概率发展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zh-HK" sz="1600"/>
              <a:t>预测在20年之后30代与40代将占据大部分总人数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zh-HK" sz="1600"/>
              <a:t>20代员工人数在2020年后将增长缓慢，而当初20代30代的员工将进入30代40代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zh-HK" sz="1600"/>
              <a:t>该公司目前处于发展初期。这也是在模型不受限制下人数不断上升这一现象的原因</a:t>
            </a:r>
            <a:endParaRPr sz="1600"/>
          </a:p>
        </p:txBody>
      </p:sp>
      <p:pic>
        <p:nvPicPr>
          <p:cNvPr id="147" name="Google Shape;14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1600" y="1170125"/>
            <a:ext cx="4679999" cy="334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0"/>
          <p:cNvSpPr txBox="1">
            <a:spLocks noGrp="1"/>
          </p:cNvSpPr>
          <p:nvPr>
            <p:ph type="title" idx="4294967295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HK" dirty="0">
                <a:solidFill>
                  <a:schemeClr val="dk1"/>
                </a:solidFill>
              </a:rPr>
              <a:t>预测未来20年员工</a:t>
            </a:r>
            <a:r>
              <a:rPr lang="zh-HK" altLang="en-US" dirty="0">
                <a:solidFill>
                  <a:schemeClr val="dk1"/>
                </a:solidFill>
              </a:rPr>
              <a:t>人数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153" name="Google Shape;153;p20"/>
          <p:cNvSpPr txBox="1">
            <a:spLocks noGrp="1"/>
          </p:cNvSpPr>
          <p:nvPr>
            <p:ph type="body" idx="4294967295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HK" sz="2100" b="1">
                <a:solidFill>
                  <a:schemeClr val="dk1"/>
                </a:solidFill>
              </a:rPr>
              <a:t>不足</a:t>
            </a:r>
            <a:endParaRPr sz="21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zh-HK" sz="1600"/>
              <a:t>因为该模型只能利用 2014 年至2018年仅仅五年的数据进行分析，模型预测结果的长期准确性有待在未来模型监控中不断修正</a:t>
            </a:r>
            <a:endParaRPr sz="16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zh-HK" sz="1600"/>
              <a:t>				</a:t>
            </a:r>
            <a:endParaRPr sz="1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HK" sz="1600"/>
              <a:t>			</a:t>
            </a:r>
            <a:endParaRPr sz="16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zh-HK" sz="1600"/>
              <a:t>		</a:t>
            </a:r>
            <a:endParaRPr sz="16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600"/>
          </a:p>
        </p:txBody>
      </p:sp>
      <p:pic>
        <p:nvPicPr>
          <p:cNvPr id="154" name="Google Shape;15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1600" y="1170125"/>
            <a:ext cx="4679999" cy="334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1"/>
          <p:cNvSpPr txBox="1">
            <a:spLocks noGrp="1"/>
          </p:cNvSpPr>
          <p:nvPr>
            <p:ph type="title" idx="4294967295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HK" dirty="0">
                <a:solidFill>
                  <a:schemeClr val="dk1"/>
                </a:solidFill>
              </a:rPr>
              <a:t>预测未来20</a:t>
            </a:r>
            <a:r>
              <a:rPr lang="zh-HK">
                <a:solidFill>
                  <a:schemeClr val="dk1"/>
                </a:solidFill>
              </a:rPr>
              <a:t>年员工</a:t>
            </a:r>
            <a:r>
              <a:rPr lang="zh-HK" altLang="en-US">
                <a:solidFill>
                  <a:schemeClr val="dk1"/>
                </a:solidFill>
              </a:rPr>
              <a:t>人数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160" name="Google Shape;160;p21"/>
          <p:cNvSpPr txBox="1">
            <a:spLocks noGrp="1"/>
          </p:cNvSpPr>
          <p:nvPr>
            <p:ph type="body" idx="4294967295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HK" sz="2100" b="1">
                <a:solidFill>
                  <a:schemeClr val="dk1"/>
                </a:solidFill>
              </a:rPr>
              <a:t>提示</a:t>
            </a:r>
            <a:endParaRPr sz="21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zh-HK" sz="1600"/>
              <a:t>正是人员结构的变化比数量的变化更显示目前问题所在：</a:t>
            </a:r>
            <a:endParaRPr sz="16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zh-HK" sz="1600"/>
              <a:t>对于互联网公司而言，需要不断进行“新陈代谢”，引入更多年轻人才，刺激人才的流动</a:t>
            </a:r>
            <a:endParaRPr sz="16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zh-HK" sz="1600"/>
              <a:t>				</a:t>
            </a:r>
            <a:endParaRPr sz="1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HK" sz="1600"/>
              <a:t>			</a:t>
            </a:r>
            <a:endParaRPr sz="16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zh-HK" sz="1600"/>
              <a:t>		</a:t>
            </a:r>
            <a:endParaRPr sz="16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600"/>
          </a:p>
        </p:txBody>
      </p:sp>
      <p:pic>
        <p:nvPicPr>
          <p:cNvPr id="161" name="Google Shape;16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1600" y="1170125"/>
            <a:ext cx="4679999" cy="334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952</Words>
  <Application>Microsoft Macintosh PowerPoint</Application>
  <PresentationFormat>On-screen Show (16:9)</PresentationFormat>
  <Paragraphs>74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Roboto</vt:lpstr>
      <vt:lpstr>Arial</vt:lpstr>
      <vt:lpstr>Material</vt:lpstr>
      <vt:lpstr>基于马尔可夫过程预测公司人口结构</vt:lpstr>
      <vt:lpstr>基本思路</vt:lpstr>
      <vt:lpstr>原数据趋势分析</vt:lpstr>
      <vt:lpstr>从马尔可夫链原理到模型构建</vt:lpstr>
      <vt:lpstr>模型假设定义</vt:lpstr>
      <vt:lpstr>转移矩阵构建</vt:lpstr>
      <vt:lpstr>预测未来20年员工人数</vt:lpstr>
      <vt:lpstr>预测未来20年员工人数</vt:lpstr>
      <vt:lpstr>预测未来20年员工人数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基于马尔可夫过程预测公司人口结构</dc:title>
  <cp:lastModifiedBy>Li, Yantong</cp:lastModifiedBy>
  <cp:revision>1</cp:revision>
  <dcterms:modified xsi:type="dcterms:W3CDTF">2020-07-28T13:49:40Z</dcterms:modified>
</cp:coreProperties>
</file>