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DDBE65C-0B18-4B8F-B38B-15F66DF05837}"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DD6AB83-DC7D-4AAC-8DC6-54A25382B7F7}"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433BA4B-65EA-460F-9A44-A80FA7660BE6}"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E18FAF5-EA91-4359-8FA9-C500B8AB6F8C}"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7A017A8-3FFD-4EC8-879C-5A08F1430F65}"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992BE3F-AC64-4D06-B3C0-A4DBDE11447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07A7595-B1DB-4CC0-ACC9-8DB4CDE57C9E}"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6E632E9-2776-4606-B934-275AC7F9D413}"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853422E-0BD5-4A53-951D-FF89711E3C35}"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52AA041-A973-4AC5-A619-6358CA8B984E}"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A5C81FD-C724-42E4-B2E5-154DCCFCDF25}"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F8862FD-C315-4A91-AB93-DF1D4F092E3B}"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fld id="{6E654E25-07AF-424E-A8DC-F99A6F091DAF}"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e994"/>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IN" sz="4400" spc="-1" strike="noStrike">
                <a:latin typeface="Arial"/>
              </a:rPr>
              <a:t>PAGINATION</a:t>
            </a:r>
            <a:endParaRPr b="0" lang="en-IN" sz="4400" spc="-1" strike="noStrike">
              <a:latin typeface="Arial"/>
            </a:endParaRPr>
          </a:p>
        </p:txBody>
      </p:sp>
      <p:sp>
        <p:nvSpPr>
          <p:cNvPr id="42" name="PlaceHolder 2"/>
          <p:cNvSpPr>
            <a:spLocks noGrp="1"/>
          </p:cNvSpPr>
          <p:nvPr>
            <p:ph type="subTitle"/>
          </p:nvPr>
        </p:nvSpPr>
        <p:spPr>
          <a:xfrm>
            <a:off x="540000" y="1391760"/>
            <a:ext cx="9071640" cy="3288240"/>
          </a:xfrm>
          <a:prstGeom prst="rect">
            <a:avLst/>
          </a:prstGeom>
          <a:noFill/>
          <a:ln w="0">
            <a:noFill/>
          </a:ln>
        </p:spPr>
        <p:txBody>
          <a:bodyPr lIns="0" rIns="0" tIns="0" bIns="0" anchor="ctr">
            <a:noAutofit/>
          </a:bodyPr>
          <a:p>
            <a:pPr algn="just">
              <a:buNone/>
            </a:pPr>
            <a:r>
              <a:rPr b="0" lang="en-IN" sz="2100" spc="-1" strike="noStrike">
                <a:latin typeface="Arial"/>
              </a:rPr>
              <a:t>Pagination in Django Rest Framework refers to the process of breaking down a large set of data into smaller, more manageable chunks or pages. This is particularly useful when dealing with APIs that return large datasets, as it helps to improve performance, reduce network overhead, and make the data more user-friendly.</a:t>
            </a:r>
            <a:endParaRPr b="0" lang="en-IN" sz="2100" spc="-1" strike="noStrike">
              <a:latin typeface="Arial"/>
            </a:endParaRPr>
          </a:p>
          <a:p>
            <a:pPr algn="just">
              <a:buNone/>
            </a:pP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e994"/>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IN" sz="3600" spc="-1" strike="noStrike">
                <a:latin typeface="Arial"/>
              </a:rPr>
              <a:t> </a:t>
            </a:r>
            <a:r>
              <a:rPr b="0" lang="en-IN" sz="3600" spc="-1" strike="noStrike">
                <a:latin typeface="Arial"/>
              </a:rPr>
              <a:t>Types of pagination supported by DRF:</a:t>
            </a:r>
            <a:endParaRPr b="0" lang="en-IN" sz="3600" spc="-1" strike="noStrike">
              <a:latin typeface="Arial"/>
            </a:endParaRPr>
          </a:p>
        </p:txBody>
      </p:sp>
      <p:sp>
        <p:nvSpPr>
          <p:cNvPr id="4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2100" spc="-1" strike="noStrike">
                <a:latin typeface="Arial"/>
              </a:rPr>
              <a:t>PageNumberPagination (Traditional Pagination)</a:t>
            </a:r>
            <a:endParaRPr b="0" lang="en-IN" sz="2100" spc="-1" strike="noStrike">
              <a:latin typeface="Arial"/>
            </a:endParaRPr>
          </a:p>
          <a:p>
            <a:pPr marL="432000" indent="-324000">
              <a:spcBef>
                <a:spcPts val="1417"/>
              </a:spcBef>
              <a:buClr>
                <a:srgbClr val="000000"/>
              </a:buClr>
              <a:buSzPct val="45000"/>
              <a:buFont typeface="Wingdings" charset="2"/>
              <a:buChar char=""/>
            </a:pPr>
            <a:r>
              <a:rPr b="0" lang="en-IN" sz="2100" spc="-1" strike="noStrike">
                <a:latin typeface="Arial"/>
              </a:rPr>
              <a:t>LimitOffsetPagination</a:t>
            </a:r>
            <a:endParaRPr b="0" lang="en-IN" sz="2100" spc="-1" strike="noStrike">
              <a:latin typeface="Arial"/>
            </a:endParaRPr>
          </a:p>
          <a:p>
            <a:pPr marL="432000" indent="-324000">
              <a:spcBef>
                <a:spcPts val="1417"/>
              </a:spcBef>
              <a:buClr>
                <a:srgbClr val="000000"/>
              </a:buClr>
              <a:buSzPct val="45000"/>
              <a:buFont typeface="Wingdings" charset="2"/>
              <a:buChar char=""/>
            </a:pPr>
            <a:r>
              <a:rPr b="0" lang="en-IN" sz="2100" spc="-1" strike="noStrike">
                <a:latin typeface="Arial"/>
              </a:rPr>
              <a:t>Cursor Pagination</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e994"/>
        </a:soli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IN" sz="3200" spc="-1" strike="noStrike">
                <a:latin typeface="Arial"/>
              </a:rPr>
              <a:t>     </a:t>
            </a:r>
            <a:r>
              <a:rPr b="0" lang="en-IN" sz="3200" spc="-1" strike="noStrike">
                <a:latin typeface="Arial"/>
              </a:rPr>
              <a:t>Page Number Pagination</a:t>
            </a:r>
            <a:endParaRPr b="0" lang="en-IN" sz="3200" spc="-1" strike="noStrike">
              <a:latin typeface="Arial"/>
            </a:endParaRPr>
          </a:p>
        </p:txBody>
      </p:sp>
      <p:sp>
        <p:nvSpPr>
          <p:cNvPr id="46"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n-IN" sz="2100" spc="-1" strike="noStrike">
                <a:latin typeface="Arial"/>
              </a:rPr>
              <a:t>PageNumberPagination is the default pagination class used in DRF.</a:t>
            </a:r>
            <a:endParaRPr b="0" lang="en-IN" sz="2100" spc="-1" strike="noStrike">
              <a:latin typeface="Arial"/>
            </a:endParaRPr>
          </a:p>
          <a:p>
            <a:pPr marL="432000" indent="-324000">
              <a:spcBef>
                <a:spcPts val="1417"/>
              </a:spcBef>
              <a:buClr>
                <a:srgbClr val="000000"/>
              </a:buClr>
              <a:buSzPct val="45000"/>
              <a:buFont typeface="Wingdings" charset="2"/>
              <a:buChar char=""/>
            </a:pPr>
            <a:r>
              <a:rPr b="0" lang="en-IN" sz="2100" spc="-1" strike="noStrike">
                <a:latin typeface="Arial"/>
              </a:rPr>
              <a:t>It paginates the data using page numbers, and the clients can navigate through the paginated data by providing the page number in the request query parameters (e.g., ?page=2).</a:t>
            </a:r>
            <a:endParaRPr b="0" lang="en-IN" sz="2100" spc="-1" strike="noStrike">
              <a:latin typeface="Arial"/>
            </a:endParaRPr>
          </a:p>
          <a:p>
            <a:pPr marL="432000" indent="-324000">
              <a:spcBef>
                <a:spcPts val="1417"/>
              </a:spcBef>
              <a:buClr>
                <a:srgbClr val="000000"/>
              </a:buClr>
              <a:buSzPct val="45000"/>
              <a:buFont typeface="Wingdings" charset="2"/>
              <a:buChar char=""/>
            </a:pPr>
            <a:r>
              <a:rPr b="0" lang="en-IN" sz="2100" spc="-1" strike="noStrike">
                <a:latin typeface="Arial"/>
              </a:rPr>
              <a:t>By default, it returns 10 items per page, but you can customize the page size using the PAGE_SIZE setting in your DRF settings file or by explicitly specifying it in your views.</a:t>
            </a:r>
            <a:endParaRPr b="0" lang="en-IN" sz="2100" spc="-1" strike="noStrike">
              <a:latin typeface="Arial"/>
            </a:endParaRPr>
          </a:p>
          <a:p>
            <a:pPr marL="432000" indent="-324000">
              <a:spcBef>
                <a:spcPts val="1417"/>
              </a:spcBef>
              <a:buClr>
                <a:srgbClr val="000000"/>
              </a:buClr>
              <a:buSzPct val="45000"/>
              <a:buFont typeface="Wingdings" charset="2"/>
              <a:buChar char=""/>
            </a:pPr>
            <a:r>
              <a:rPr b="0" lang="en-IN" sz="2100" spc="-1" strike="noStrike">
                <a:latin typeface="Arial"/>
              </a:rPr>
              <a:t>The paginated response will include metadata like count (total number of items), next (link to the next page), previous (link to the previous page), and results (the data for the current page).</a:t>
            </a:r>
            <a:endParaRPr b="0" lang="en-IN" sz="2100" spc="-1" strike="noStrike">
              <a:latin typeface="Arial"/>
            </a:endParaRPr>
          </a:p>
          <a:p>
            <a:pPr marL="432000" indent="-324000">
              <a:spcBef>
                <a:spcPts val="1417"/>
              </a:spcBef>
              <a:buClr>
                <a:srgbClr val="000000"/>
              </a:buClr>
              <a:buSzPct val="45000"/>
              <a:buFont typeface="Wingdings" charset="2"/>
              <a:buChar char=""/>
            </a:pPr>
            <a:endParaRPr b="0" lang="en-IN" sz="2100" spc="-1" strike="noStrike">
              <a:latin typeface="Arial"/>
            </a:endParaRPr>
          </a:p>
          <a:p>
            <a:pPr marL="432000" indent="-324000">
              <a:spcBef>
                <a:spcPts val="1417"/>
              </a:spcBef>
              <a:buClr>
                <a:srgbClr val="000000"/>
              </a:buClr>
              <a:buSzPct val="45000"/>
              <a:buFont typeface="Wingdings" charset="2"/>
              <a:buChar char=""/>
            </a:pP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e994"/>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IN" sz="3200" spc="-1" strike="noStrike">
                <a:latin typeface="Arial"/>
              </a:rPr>
              <a:t>LimitOffsetPagination</a:t>
            </a:r>
            <a:br>
              <a:rPr sz="3200"/>
            </a:br>
            <a:endParaRPr b="0" lang="en-IN" sz="3200" spc="-1" strike="noStrike">
              <a:latin typeface="Arial"/>
            </a:endParaRPr>
          </a:p>
        </p:txBody>
      </p:sp>
      <p:sp>
        <p:nvSpPr>
          <p:cNvPr id="4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2100" spc="-1" strike="noStrike">
                <a:latin typeface="Arial"/>
              </a:rPr>
              <a:t>LimitOffsetPagination is another type of pagination offered by Django Rest Framework (DRF). It provides a flexible way of paginating data by using two query parameters in the API request: limit and offset. This pagination method allows clients to specify the number of items they want to retrieve (limit) and the starting point in the dataset (offset).</a:t>
            </a:r>
            <a:endParaRPr b="0" lang="en-IN" sz="2100" spc="-1" strike="noStrike">
              <a:latin typeface="Arial"/>
            </a:endParaRPr>
          </a:p>
          <a:p>
            <a:pPr marL="432000" indent="-324000">
              <a:spcBef>
                <a:spcPts val="1417"/>
              </a:spcBef>
              <a:buClr>
                <a:srgbClr val="000000"/>
              </a:buClr>
              <a:buSzPct val="45000"/>
              <a:buFont typeface="Wingdings" charset="2"/>
              <a:buChar char=""/>
            </a:pPr>
            <a:r>
              <a:rPr b="0" lang="en-IN" sz="2100" spc="-1" strike="noStrike">
                <a:latin typeface="Arial"/>
              </a:rPr>
              <a:t>Example </a:t>
            </a:r>
            <a:endParaRPr b="0" lang="en-IN" sz="2100" spc="-1" strike="noStrike">
              <a:latin typeface="Arial"/>
            </a:endParaRPr>
          </a:p>
          <a:p>
            <a:pPr marL="432000" indent="-324000">
              <a:spcBef>
                <a:spcPts val="1417"/>
              </a:spcBef>
              <a:buClr>
                <a:srgbClr val="000000"/>
              </a:buClr>
              <a:buSzPct val="45000"/>
              <a:buFont typeface="Wingdings" charset="2"/>
              <a:buChar char=""/>
            </a:pPr>
            <a:r>
              <a:rPr b="0" lang="en-IN" sz="2100" spc="-1" strike="noStrike">
                <a:latin typeface="Arial"/>
              </a:rPr>
              <a:t>To get the first 10 items, the client would use ?limit=10&amp;offset=0.</a:t>
            </a:r>
            <a:endParaRPr b="0" lang="en-IN" sz="2100" spc="-1" strike="noStrike">
              <a:latin typeface="Arial"/>
            </a:endParaRPr>
          </a:p>
          <a:p>
            <a:pPr marL="432000" indent="-324000">
              <a:spcBef>
                <a:spcPts val="1417"/>
              </a:spcBef>
              <a:buClr>
                <a:srgbClr val="000000"/>
              </a:buClr>
              <a:buSzPct val="45000"/>
              <a:buFont typeface="Wingdings" charset="2"/>
              <a:buChar char=""/>
            </a:pPr>
            <a:r>
              <a:rPr b="0" lang="en-IN" sz="2100" spc="-1" strike="noStrike">
                <a:latin typeface="Arial"/>
              </a:rPr>
              <a:t>To get the next 10 items, the client would use ?limit=10&amp;offset=10.</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e994"/>
        </a:soli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IN" sz="3600" spc="-1" strike="noStrike">
                <a:latin typeface="Arial"/>
              </a:rPr>
              <a:t>Cursor Pagination</a:t>
            </a:r>
            <a:endParaRPr b="0" lang="en-IN" sz="3600" spc="-1" strike="noStrike">
              <a:latin typeface="Arial"/>
            </a:endParaRPr>
          </a:p>
        </p:txBody>
      </p:sp>
      <p:sp>
        <p:nvSpPr>
          <p:cNvPr id="5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2100" spc="-1" strike="noStrike">
                <a:latin typeface="Arial"/>
              </a:rPr>
              <a:t>This pagination style only presents forward and reverse controls, and does not allow the client to navigate to arbitrary positions.</a:t>
            </a:r>
            <a:endParaRPr b="0" lang="en-IN" sz="2100" spc="-1" strike="noStrike">
              <a:latin typeface="Arial"/>
            </a:endParaRPr>
          </a:p>
          <a:p>
            <a:pPr marL="432000" indent="-324000">
              <a:spcBef>
                <a:spcPts val="1417"/>
              </a:spcBef>
              <a:buClr>
                <a:srgbClr val="000000"/>
              </a:buClr>
              <a:buSzPct val="45000"/>
              <a:buFont typeface="Wingdings" charset="2"/>
              <a:buChar char=""/>
            </a:pPr>
            <a:r>
              <a:rPr b="0" lang="en-IN" sz="2100" spc="-1" strike="noStrike">
                <a:latin typeface="Arial"/>
              </a:rPr>
              <a:t> </a:t>
            </a:r>
            <a:r>
              <a:rPr b="0" lang="en-IN" sz="2100" spc="-1" strike="noStrike">
                <a:latin typeface="Arial"/>
              </a:rPr>
              <a:t>Cursor based pagination requires that there is a unique, unchanging ordering of items in the result set. This ordering might typically be a creation timestamp on the records, as this presents a consistent ordering to paginate against.</a:t>
            </a:r>
            <a:endParaRPr b="0" lang="en-IN" sz="2100" spc="-1" strike="noStrike">
              <a:latin typeface="Arial"/>
            </a:endParaRPr>
          </a:p>
          <a:p>
            <a:pPr marL="432000" indent="-324000">
              <a:spcBef>
                <a:spcPts val="1417"/>
              </a:spcBef>
              <a:buClr>
                <a:srgbClr val="000000"/>
              </a:buClr>
              <a:buSzPct val="45000"/>
              <a:buFont typeface="Wingdings" charset="2"/>
              <a:buChar char=""/>
            </a:pPr>
            <a:r>
              <a:rPr b="0" lang="en-IN" sz="2100" spc="-1" strike="noStrike">
                <a:latin typeface="Arial"/>
              </a:rPr>
              <a:t>You can modify the ordering by overriding the 'ordering' attribute on the pagination class.</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2023-07-25T11:23:22Z</dcterms:modified>
  <cp:revision>1</cp:revision>
  <dc:subject/>
  <dc:title/>
</cp:coreProperties>
</file>