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3" r:id="rId3"/>
    <p:sldId id="257" r:id="rId4"/>
    <p:sldId id="258" r:id="rId5"/>
    <p:sldId id="259" r:id="rId6"/>
    <p:sldId id="260" r:id="rId7"/>
    <p:sldId id="261" r:id="rId8"/>
    <p:sldId id="263" r:id="rId9"/>
    <p:sldId id="322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04439" y="112474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B JOSITH NAVEEN (TEAM MEMBER)</a:t>
            </a:r>
            <a:endParaRPr lang="en-US" sz="1700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SANA TEJASWI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lang="en-GB" sz="2450" spc="45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SOMAYAJULA SURNARAYANA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KAMMA SAI SREE ANEESHA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            </a:t>
            </a:r>
            <a:r>
              <a:rPr lang="en-IN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KOTTANA MADHU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/>
              <a:t>On Noise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612576" y="395279"/>
            <a:ext cx="9937104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K</a:t>
            </a:r>
            <a:r>
              <a:rPr sz="2500" spc="8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</a:t>
            </a:r>
            <a:r>
              <a:rPr sz="2500" spc="16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JOSEPH</a:t>
            </a:r>
            <a:r>
              <a:rPr sz="2500" spc="-11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spc="65" dirty="0">
                <a:solidFill>
                  <a:srgbClr val="001F5F"/>
                </a:solidFill>
                <a:latin typeface="MS PGothic"/>
                <a:cs typeface="MS PGothic"/>
              </a:rPr>
              <a:t>JERIN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Leader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Power 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Brand study,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Competitor Analysis</a:t>
            </a:r>
          </a:p>
        </p:txBody>
      </p:sp>
    </p:spTree>
    <p:extLst>
      <p:ext uri="{BB962C8B-B14F-4D97-AF65-F5344CB8AC3E}">
        <p14:creationId xmlns:p14="http://schemas.microsoft.com/office/powerpoint/2010/main" val="2800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1189735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326390" algn="l"/>
              </a:tabLst>
            </a:pPr>
            <a:r>
              <a:rPr sz="1800" b="1" spc="-10" dirty="0">
                <a:latin typeface="Calibri"/>
                <a:cs typeface="Calibri"/>
              </a:rPr>
              <a:t>Company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Topic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4544" y="1189736"/>
            <a:ext cx="232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>
                <a:latin typeface="Calibri"/>
                <a:cs typeface="Calibri"/>
              </a:rPr>
              <a:t>NOISE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020061"/>
            <a:ext cx="2771775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14325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Research</a:t>
            </a:r>
            <a:r>
              <a:rPr sz="1800" b="1" spc="-1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Identity: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logo: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08" y="3933056"/>
            <a:ext cx="8860292" cy="1610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colours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rebuchet MS"/>
              </a:rPr>
              <a:t>Black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lang="en-US" sz="2400" b="1" spc="-10" dirty="0">
                <a:latin typeface="Trebuchet MS"/>
              </a:rPr>
              <a:t>White</a:t>
            </a:r>
            <a:endParaRPr sz="2400" b="1" spc="-10" dirty="0">
              <a:latin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tagline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rebuchet MS"/>
                <a:cs typeface="Trebuchet MS"/>
              </a:rPr>
              <a:t>“As we seek we find, as we explore we discover”</a:t>
            </a:r>
            <a:r>
              <a:rPr sz="2400" b="1" spc="-1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  <a:tabLst>
                <a:tab pos="1759585" algn="l"/>
              </a:tabLst>
            </a:pPr>
            <a:r>
              <a:rPr sz="1800" b="1" dirty="0">
                <a:latin typeface="Times New Roman"/>
                <a:cs typeface="Times New Roman"/>
              </a:rPr>
              <a:t>Brand’s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website</a:t>
            </a:r>
            <a:r>
              <a:rPr sz="1550" b="1" spc="-95" dirty="0">
                <a:latin typeface="Times New Roman"/>
                <a:cs typeface="Times New Roman"/>
              </a:rPr>
              <a:t> 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lang="en-IN" sz="2000" b="1" spc="-80" dirty="0">
                <a:solidFill>
                  <a:srgbClr val="2D5395"/>
                </a:solidFill>
                <a:latin typeface="Times New Roman"/>
                <a:cs typeface="Times New Roman"/>
              </a:rPr>
              <a:t>https://www.gonoise.com/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9715" cy="765175"/>
            <a:chOff x="0" y="0"/>
            <a:chExt cx="9149715" cy="765175"/>
          </a:xfrm>
        </p:grpSpPr>
        <p:sp>
          <p:nvSpPr>
            <p:cNvPr id="8" name="object 8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9137523" y="749807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" y="749808"/>
              <a:ext cx="9137650" cy="15240"/>
            </a:xfrm>
            <a:custGeom>
              <a:avLst/>
              <a:gdLst/>
              <a:ahLst/>
              <a:cxnLst/>
              <a:rect l="l" t="t" r="r" b="b"/>
              <a:pathLst>
                <a:path w="9137650" h="15240">
                  <a:moveTo>
                    <a:pt x="91375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37523" y="15239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172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</a:path>
              </a:pathLst>
            </a:custGeom>
            <a:ln w="1219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61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90"/>
              </a:spcBef>
            </a:pP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200" b="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320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315375-9B87-7B57-A143-AF66C74C2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4" t="2569" r="18301" b="31617"/>
          <a:stretch/>
        </p:blipFill>
        <p:spPr>
          <a:xfrm>
            <a:off x="1877681" y="2033958"/>
            <a:ext cx="3126367" cy="172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6" y="0"/>
            <a:ext cx="8415629" cy="683564"/>
          </a:xfrm>
          <a:prstGeom prst="rect">
            <a:avLst/>
          </a:prstGeom>
        </p:spPr>
        <p:txBody>
          <a:bodyPr vert="horz" wrap="square" lIns="0" tIns="161213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</a:t>
            </a:r>
            <a:r>
              <a:rPr lang="en-US" spc="300" dirty="0">
                <a:latin typeface="Calibri"/>
                <a:cs typeface="Calibri"/>
              </a:rPr>
              <a:t>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974" y="908720"/>
            <a:ext cx="9240223" cy="5344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200" spc="-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2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2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200" spc="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 marL="481331" marR="633095" indent="-457200">
              <a:lnSpc>
                <a:spcPct val="100000"/>
              </a:lnSpc>
              <a:spcBef>
                <a:spcPts val="2655"/>
              </a:spcBef>
              <a:buFont typeface="Arial" panose="020B0604020202020204" pitchFamily="34" charset="0"/>
              <a:buChar char="•"/>
              <a:tabLst>
                <a:tab pos="481965" algn="l"/>
              </a:tabLst>
            </a:pPr>
            <a:r>
              <a:rPr sz="3000" spc="60" dirty="0">
                <a:latin typeface="MS PGothic"/>
                <a:cs typeface="MS PGothic"/>
              </a:rPr>
              <a:t>The</a:t>
            </a:r>
            <a:r>
              <a:rPr sz="3000" spc="-150" dirty="0">
                <a:latin typeface="MS PGothic"/>
                <a:cs typeface="MS PGothic"/>
              </a:rPr>
              <a:t> </a:t>
            </a:r>
            <a:r>
              <a:rPr lang="en-US" sz="3000" spc="55" dirty="0">
                <a:latin typeface="MS PGothic"/>
                <a:cs typeface="MS PGothic"/>
              </a:rPr>
              <a:t>Noise</a:t>
            </a:r>
            <a:r>
              <a:rPr sz="3000" spc="-1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logo</a:t>
            </a:r>
            <a:r>
              <a:rPr sz="3000" spc="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is</a:t>
            </a:r>
            <a:r>
              <a:rPr sz="3000" spc="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4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celebration</a:t>
            </a:r>
            <a:r>
              <a:rPr sz="3000" spc="-2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3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5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Brand's </a:t>
            </a:r>
            <a:r>
              <a:rPr sz="3000" dirty="0">
                <a:latin typeface="MS PGothic"/>
                <a:cs typeface="MS PGothic"/>
              </a:rPr>
              <a:t>progress</a:t>
            </a:r>
            <a:r>
              <a:rPr sz="3000" spc="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and</a:t>
            </a:r>
            <a:r>
              <a:rPr sz="3000" spc="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innovative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approach.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5080" indent="-457834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It is</a:t>
            </a:r>
            <a:r>
              <a:rPr sz="3000" spc="1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great</a:t>
            </a:r>
            <a:r>
              <a:rPr sz="3000" spc="-19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symbol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powerful</a:t>
            </a:r>
            <a:r>
              <a:rPr sz="3000" spc="-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company</a:t>
            </a:r>
            <a:r>
              <a:rPr sz="3000" spc="-1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with</a:t>
            </a:r>
            <a:r>
              <a:rPr sz="3000" spc="-60" dirty="0">
                <a:latin typeface="MS PGothic"/>
                <a:cs typeface="MS PGothic"/>
              </a:rPr>
              <a:t> </a:t>
            </a:r>
            <a:r>
              <a:rPr sz="3000" spc="-50" dirty="0">
                <a:latin typeface="MS PGothic"/>
                <a:cs typeface="MS PGothic"/>
              </a:rPr>
              <a:t>a </a:t>
            </a:r>
            <a:r>
              <a:rPr sz="3000" dirty="0">
                <a:latin typeface="MS PGothic"/>
                <a:cs typeface="MS PGothic"/>
              </a:rPr>
              <a:t>bright</a:t>
            </a:r>
            <a:r>
              <a:rPr sz="3000" spc="-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future</a:t>
            </a:r>
            <a:r>
              <a:rPr sz="3000" spc="-14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and</a:t>
            </a:r>
            <a:r>
              <a:rPr sz="3000" spc="1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values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1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its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heritage.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Icon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lang="en-US" sz="3000" spc="65" dirty="0">
                <a:latin typeface="MS PGothic"/>
                <a:cs typeface="MS PGothic"/>
              </a:rPr>
              <a:t>and the Name tells about Smart Wearables &amp; Hearables</a:t>
            </a: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endParaRPr lang="en-US" sz="30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lang="en-US" sz="3000" dirty="0">
                <a:latin typeface="MS PGothic"/>
                <a:cs typeface="MS PGothic"/>
              </a:rPr>
              <a:t>T</a:t>
            </a:r>
            <a:r>
              <a:rPr sz="3000" dirty="0">
                <a:latin typeface="MS PGothic"/>
                <a:cs typeface="MS PGothic"/>
              </a:rPr>
              <a:t>he</a:t>
            </a:r>
            <a:r>
              <a:rPr sz="3000" spc="35" dirty="0">
                <a:latin typeface="MS PGothic"/>
                <a:cs typeface="MS PGothic"/>
              </a:rPr>
              <a:t> </a:t>
            </a:r>
            <a:r>
              <a:rPr lang="en-US" sz="3000" dirty="0">
                <a:latin typeface="MS PGothic"/>
                <a:cs typeface="MS PGothic"/>
              </a:rPr>
              <a:t>M</a:t>
            </a:r>
            <a:r>
              <a:rPr sz="3000" dirty="0">
                <a:latin typeface="MS PGothic"/>
                <a:cs typeface="MS PGothic"/>
              </a:rPr>
              <a:t>odern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lang="en-US" sz="3000" dirty="0">
                <a:latin typeface="MS PGothic"/>
                <a:cs typeface="MS PGothic"/>
              </a:rPr>
              <a:t>A</a:t>
            </a:r>
            <a:r>
              <a:rPr sz="3000" dirty="0">
                <a:latin typeface="MS PGothic"/>
                <a:cs typeface="MS PGothic"/>
              </a:rPr>
              <a:t>bstract</a:t>
            </a:r>
            <a:r>
              <a:rPr sz="3000" spc="-15" dirty="0">
                <a:latin typeface="MS PGothic"/>
                <a:cs typeface="MS PGothic"/>
              </a:rPr>
              <a:t> </a:t>
            </a:r>
            <a:r>
              <a:rPr lang="en-US" sz="3000" spc="-10" dirty="0">
                <a:latin typeface="MS PGothic"/>
                <a:cs typeface="MS PGothic"/>
              </a:rPr>
              <a:t>R</a:t>
            </a:r>
            <a:r>
              <a:rPr sz="3000" spc="-10" dirty="0">
                <a:latin typeface="MS PGothic"/>
                <a:cs typeface="MS PGothic"/>
              </a:rPr>
              <a:t>epresentation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-9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95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letter</a:t>
            </a:r>
            <a:r>
              <a:rPr sz="3000" spc="-265" dirty="0">
                <a:latin typeface="MS PGothic"/>
                <a:cs typeface="MS PGothic"/>
              </a:rPr>
              <a:t> </a:t>
            </a:r>
            <a:r>
              <a:rPr lang="en-US" sz="3000" spc="-25" dirty="0">
                <a:latin typeface="MS PGothic"/>
                <a:cs typeface="MS PGothic"/>
              </a:rPr>
              <a:t>N</a:t>
            </a:r>
            <a:r>
              <a:rPr sz="3000" spc="-25" dirty="0">
                <a:latin typeface="MS PGothic"/>
                <a:cs typeface="MS PGothic"/>
              </a:rPr>
              <a:t>.</a:t>
            </a:r>
            <a:endParaRPr sz="3000" dirty="0">
              <a:latin typeface="MS PGothic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E100C-21FE-8FEF-28AA-1C9814C40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79" b="16611"/>
          <a:stretch/>
        </p:blipFill>
        <p:spPr>
          <a:xfrm>
            <a:off x="5652120" y="908720"/>
            <a:ext cx="3127519" cy="792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85" y="66822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72210" algn="ctr"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85" y="763089"/>
            <a:ext cx="9063115" cy="5773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000" spc="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MS PGothic"/>
              <a:cs typeface="MS PGothic"/>
            </a:endParaRPr>
          </a:p>
          <a:p>
            <a:pPr marL="468630" marR="209550" indent="-45656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latin typeface="MS PGothic"/>
                <a:cs typeface="MS PGothic"/>
              </a:rPr>
              <a:t>The</a:t>
            </a:r>
            <a:r>
              <a:rPr sz="2900" spc="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Icon</a:t>
            </a:r>
            <a:r>
              <a:rPr sz="2900" spc="10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Communicates</a:t>
            </a:r>
            <a:r>
              <a:rPr sz="2900" spc="9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a</a:t>
            </a:r>
            <a:r>
              <a:rPr sz="2900" spc="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sense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of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Engineering </a:t>
            </a:r>
            <a:r>
              <a:rPr sz="2900" spc="-25" dirty="0">
                <a:latin typeface="MS PGothic"/>
                <a:cs typeface="MS PGothic"/>
              </a:rPr>
              <a:t>and 	</a:t>
            </a:r>
            <a:r>
              <a:rPr sz="2900" dirty="0">
                <a:latin typeface="MS PGothic"/>
                <a:cs typeface="MS PGothic"/>
              </a:rPr>
              <a:t>Intelligence.</a:t>
            </a:r>
            <a:r>
              <a:rPr sz="2900" spc="-45" dirty="0">
                <a:latin typeface="MS PGothic"/>
                <a:cs typeface="MS PGothic"/>
              </a:rPr>
              <a:t> </a:t>
            </a:r>
            <a:r>
              <a:rPr sz="2900" spc="70" dirty="0">
                <a:latin typeface="MS PGothic"/>
                <a:cs typeface="MS PGothic"/>
              </a:rPr>
              <a:t>The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lang="en-US" sz="2900" spc="55" dirty="0">
                <a:solidFill>
                  <a:schemeClr val="tx1"/>
                </a:solidFill>
                <a:latin typeface="MS PGothic"/>
                <a:cs typeface="MS PGothic"/>
              </a:rPr>
              <a:t>Black</a:t>
            </a:r>
            <a:r>
              <a:rPr sz="2900" spc="-2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Colour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70" dirty="0">
                <a:latin typeface="MS PGothic"/>
                <a:cs typeface="MS PGothic"/>
              </a:rPr>
              <a:t> 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40" dirty="0">
                <a:latin typeface="MS PGothic"/>
                <a:cs typeface="MS PGothic"/>
              </a:rPr>
              <a:t> </a:t>
            </a:r>
            <a:r>
              <a:rPr sz="2900" spc="35" dirty="0">
                <a:latin typeface="MS PGothic"/>
                <a:cs typeface="MS PGothic"/>
              </a:rPr>
              <a:t>the </a:t>
            </a:r>
            <a:r>
              <a:rPr sz="2900" dirty="0">
                <a:latin typeface="MS PGothic"/>
                <a:cs typeface="MS PGothic"/>
              </a:rPr>
              <a:t>Continuity,</a:t>
            </a:r>
            <a:r>
              <a:rPr sz="2900" spc="-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Change</a:t>
            </a:r>
            <a:r>
              <a:rPr sz="2900" spc="-114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also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spc="-10" dirty="0">
                <a:latin typeface="MS PGothic"/>
                <a:cs typeface="MS PGothic"/>
              </a:rPr>
              <a:t>Confidence.</a:t>
            </a:r>
            <a:endParaRPr sz="29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 marL="469900" marR="636905" indent="-457834">
              <a:lnSpc>
                <a:spcPct val="102800"/>
              </a:lnSpc>
              <a:buFont typeface="Arial MT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lang="en-US" sz="2900" spc="50" dirty="0">
                <a:solidFill>
                  <a:schemeClr val="tx1"/>
                </a:solidFill>
                <a:latin typeface="MS PGothic"/>
                <a:cs typeface="MS PGothic"/>
              </a:rPr>
              <a:t>White</a:t>
            </a:r>
            <a:r>
              <a:rPr sz="2900" spc="-4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Colour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12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the</a:t>
            </a:r>
            <a:r>
              <a:rPr sz="2900" dirty="0">
                <a:latin typeface="MS PGothic"/>
                <a:cs typeface="MS PGothic"/>
              </a:rPr>
              <a:t> Logo’s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Symbol</a:t>
            </a:r>
            <a:r>
              <a:rPr sz="2900" spc="2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spc="25" dirty="0">
                <a:latin typeface="MS PGothic"/>
                <a:cs typeface="MS PGothic"/>
              </a:rPr>
              <a:t>the</a:t>
            </a:r>
            <a:endParaRPr lang="en-US" sz="2900" spc="25" dirty="0">
              <a:latin typeface="MS PGothic"/>
              <a:cs typeface="MS PGothic"/>
            </a:endParaRPr>
          </a:p>
          <a:p>
            <a:pPr marL="12066" marR="636905">
              <a:lnSpc>
                <a:spcPct val="102800"/>
              </a:lnSpc>
              <a:tabLst>
                <a:tab pos="469900" algn="l"/>
              </a:tabLst>
            </a:pPr>
            <a:r>
              <a:rPr lang="en-IN" sz="2900" spc="25" dirty="0">
                <a:latin typeface="MS PGothic"/>
                <a:cs typeface="MS PGothic"/>
              </a:rPr>
              <a:t>    Smart Wearables &amp; Hearables</a:t>
            </a:r>
            <a:endParaRPr lang="en-US" sz="2900" spc="25" dirty="0">
              <a:latin typeface="MS PGothic"/>
              <a:cs typeface="MS PGothic"/>
            </a:endParaRPr>
          </a:p>
          <a:p>
            <a:pPr marL="12066" marR="636905">
              <a:lnSpc>
                <a:spcPct val="102800"/>
              </a:lnSpc>
              <a:tabLst>
                <a:tab pos="469900" algn="l"/>
              </a:tabLst>
            </a:pPr>
            <a:endParaRPr lang="en-IN" sz="2900" spc="25" dirty="0">
              <a:latin typeface="MS PGothic"/>
              <a:cs typeface="MS PGothic"/>
            </a:endParaRPr>
          </a:p>
          <a:p>
            <a:pPr marL="469266" marR="636905" indent="-457200">
              <a:lnSpc>
                <a:spcPct val="1028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265" dirty="0">
                <a:latin typeface="MS PGothic"/>
                <a:cs typeface="MS PGothic"/>
              </a:rPr>
              <a:t> </a:t>
            </a:r>
            <a:r>
              <a:rPr sz="2900" dirty="0">
                <a:solidFill>
                  <a:schemeClr val="tx1"/>
                </a:solidFill>
                <a:latin typeface="MS PGothic"/>
                <a:cs typeface="MS PGothic"/>
              </a:rPr>
              <a:t>Black</a:t>
            </a:r>
            <a:r>
              <a:rPr sz="2900" spc="200" dirty="0">
                <a:solidFill>
                  <a:srgbClr val="2D5395"/>
                </a:solidFill>
                <a:latin typeface="MS PGothic"/>
                <a:cs typeface="MS PGothic"/>
              </a:rPr>
              <a:t> </a:t>
            </a:r>
            <a:r>
              <a:rPr sz="2900" dirty="0" err="1">
                <a:solidFill>
                  <a:srgbClr val="0D0D0D"/>
                </a:solidFill>
                <a:latin typeface="MS PGothic"/>
                <a:cs typeface="MS PGothic"/>
              </a:rPr>
              <a:t>C</a:t>
            </a:r>
            <a:r>
              <a:rPr lang="en-US" sz="2900" dirty="0" err="1">
                <a:solidFill>
                  <a:srgbClr val="0D0D0D"/>
                </a:solidFill>
                <a:latin typeface="MS PGothic"/>
                <a:cs typeface="MS PGothic"/>
              </a:rPr>
              <a:t>o</a:t>
            </a:r>
            <a:r>
              <a:rPr sz="2900" dirty="0" err="1">
                <a:solidFill>
                  <a:srgbClr val="0D0D0D"/>
                </a:solidFill>
                <a:latin typeface="MS PGothic"/>
                <a:cs typeface="MS PGothic"/>
              </a:rPr>
              <a:t>lour</a:t>
            </a:r>
            <a:r>
              <a:rPr sz="2900" spc="190" dirty="0">
                <a:solidFill>
                  <a:srgbClr val="0D0D0D"/>
                </a:solidFill>
                <a:latin typeface="MS PGothic"/>
                <a:cs typeface="MS PGothic"/>
              </a:rPr>
              <a:t> </a:t>
            </a:r>
            <a:r>
              <a:rPr lang="en-US" sz="2900" dirty="0">
                <a:latin typeface="MS PGothic"/>
                <a:cs typeface="MS PGothic"/>
              </a:rPr>
              <a:t>Indicates of Products which can Produce Good Quality Sounds</a:t>
            </a:r>
            <a:endParaRPr sz="2750" dirty="0">
              <a:latin typeface="MS PGothic"/>
              <a:cs typeface="MS PGothic"/>
            </a:endParaRPr>
          </a:p>
          <a:p>
            <a:pPr marL="12701">
              <a:lnSpc>
                <a:spcPct val="100000"/>
              </a:lnSpc>
              <a:tabLst>
                <a:tab pos="527685" algn="l"/>
              </a:tabLst>
            </a:pPr>
            <a:r>
              <a:rPr lang="en-US" sz="2900" spc="60" dirty="0">
                <a:latin typeface="MS PGothic"/>
                <a:cs typeface="MS PGothic"/>
              </a:rPr>
              <a:t>   </a:t>
            </a:r>
          </a:p>
          <a:p>
            <a:pPr marL="46990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2900" spc="60" dirty="0">
                <a:latin typeface="MS PGothic"/>
                <a:cs typeface="MS PGothic"/>
              </a:rPr>
              <a:t>The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10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is</a:t>
            </a:r>
            <a:r>
              <a:rPr sz="2900" spc="4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Geometrical</a:t>
            </a:r>
            <a:r>
              <a:rPr sz="2900" spc="-140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200" dirty="0">
                <a:latin typeface="MS PGothic"/>
                <a:cs typeface="MS PGothic"/>
              </a:rPr>
              <a:t> </a:t>
            </a:r>
            <a:r>
              <a:rPr lang="en-US" sz="2900" spc="-10" dirty="0">
                <a:latin typeface="MS PGothic"/>
                <a:cs typeface="MS PGothic"/>
              </a:rPr>
              <a:t>Attractive</a:t>
            </a:r>
            <a:r>
              <a:rPr sz="2900" spc="-10" dirty="0">
                <a:latin typeface="MS PGothic"/>
                <a:cs typeface="MS PGothic"/>
              </a:rPr>
              <a:t>.</a:t>
            </a:r>
            <a:endParaRPr sz="2900" dirty="0">
              <a:latin typeface="MS PGothic"/>
              <a:cs typeface="MS P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FFC8D-B805-71E9-F291-C193B520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80"/>
          <a:stretch/>
        </p:blipFill>
        <p:spPr>
          <a:xfrm>
            <a:off x="5796136" y="987357"/>
            <a:ext cx="3127519" cy="713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6" y="31898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72210" algn="ctr">
              <a:lnSpc>
                <a:spcPct val="100000"/>
              </a:lnSpc>
              <a:spcBef>
                <a:spcPts val="110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6" y="857453"/>
            <a:ext cx="9053373" cy="613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dirty="0">
                <a:solidFill>
                  <a:srgbClr val="7D5F00"/>
                </a:solidFill>
                <a:latin typeface="MS PGothic"/>
                <a:cs typeface="MS PGothic"/>
              </a:rPr>
              <a:t>M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ission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lang="en-US" sz="3000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 dirty="0">
              <a:latin typeface="MS PGothic"/>
              <a:cs typeface="MS PGothic"/>
            </a:endParaRPr>
          </a:p>
          <a:p>
            <a:pPr marL="356870" marR="48450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Compan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y</a:t>
            </a:r>
            <a:r>
              <a:rPr sz="2450" spc="-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aspires</a:t>
            </a:r>
            <a:r>
              <a:rPr sz="2450" spc="-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deliver</a:t>
            </a:r>
            <a:r>
              <a:rPr sz="2450" spc="-1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best</a:t>
            </a:r>
            <a:r>
              <a:rPr sz="2450" spc="6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and</a:t>
            </a:r>
            <a:r>
              <a:rPr sz="2450" spc="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most</a:t>
            </a:r>
            <a:r>
              <a:rPr sz="2450" spc="4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cost-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effective</a:t>
            </a:r>
            <a:r>
              <a:rPr sz="2450" spc="2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products</a:t>
            </a:r>
            <a:r>
              <a:rPr sz="2450" spc="33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&amp;</a:t>
            </a:r>
            <a:r>
              <a:rPr sz="2450" spc="254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solutions</a:t>
            </a:r>
            <a:r>
              <a:rPr sz="2450" spc="3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empowered</a:t>
            </a:r>
            <a:r>
              <a:rPr sz="2450" spc="5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by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superior</a:t>
            </a:r>
            <a:r>
              <a:rPr sz="2450" spc="1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technologies.</a:t>
            </a:r>
            <a:endParaRPr sz="245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12065" marR="807720">
              <a:lnSpc>
                <a:spcPct val="102099"/>
              </a:lnSpc>
              <a:tabLst>
                <a:tab pos="356870" algn="l"/>
                <a:tab pos="451484" algn="l"/>
              </a:tabLst>
            </a:pPr>
            <a:endParaRPr sz="220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Company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,</a:t>
            </a:r>
            <a:r>
              <a:rPr sz="2450" spc="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is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committed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give</a:t>
            </a:r>
            <a:r>
              <a:rPr sz="2450" spc="1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their</a:t>
            </a:r>
            <a:r>
              <a:rPr sz="2450" spc="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best</a:t>
            </a:r>
            <a:r>
              <a:rPr sz="2450" spc="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Achieve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</a:t>
            </a:r>
            <a:r>
              <a:rPr sz="2450" spc="409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Highest</a:t>
            </a:r>
            <a:r>
              <a:rPr sz="2450" spc="29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Standards</a:t>
            </a:r>
            <a:r>
              <a:rPr sz="2450" spc="3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in</a:t>
            </a:r>
            <a:r>
              <a:rPr sz="2450" spc="2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Performance,</a:t>
            </a:r>
            <a:r>
              <a:rPr sz="2450" spc="27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Quality,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Systems,</a:t>
            </a:r>
            <a:r>
              <a:rPr sz="2450" spc="32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Care </a:t>
            </a:r>
            <a:r>
              <a:rPr sz="2450" spc="4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Relationships.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19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then</a:t>
            </a:r>
            <a:r>
              <a:rPr sz="2450" spc="2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we</a:t>
            </a:r>
            <a:r>
              <a:rPr sz="2450" spc="11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want</a:t>
            </a:r>
            <a:r>
              <a:rPr sz="2450" spc="1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to</a:t>
            </a:r>
            <a:r>
              <a:rPr sz="2450" spc="2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beat</a:t>
            </a:r>
            <a:r>
              <a:rPr sz="2450" spc="15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these</a:t>
            </a:r>
            <a:r>
              <a:rPr sz="2450" spc="1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High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Standards</a:t>
            </a:r>
            <a:r>
              <a:rPr sz="2450" spc="229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and</a:t>
            </a:r>
            <a:r>
              <a:rPr sz="2450" spc="28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go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further</a:t>
            </a:r>
            <a:r>
              <a:rPr sz="2450" spc="3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because</a:t>
            </a:r>
            <a:r>
              <a:rPr sz="2450" spc="23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anything</a:t>
            </a:r>
            <a:r>
              <a:rPr sz="2450" spc="28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that</a:t>
            </a:r>
            <a:r>
              <a:rPr sz="2450" spc="2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can</a:t>
            </a:r>
            <a:r>
              <a:rPr sz="2450" spc="30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</a:t>
            </a:r>
            <a:r>
              <a:rPr sz="2450" spc="1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-2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done </a:t>
            </a:r>
            <a:r>
              <a:rPr sz="2450" spc="7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can</a:t>
            </a:r>
            <a:r>
              <a:rPr sz="2450" spc="-10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</a:t>
            </a:r>
            <a:r>
              <a:rPr sz="2450" spc="7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65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done</a:t>
            </a:r>
            <a:r>
              <a:rPr sz="2450" spc="-18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 </a:t>
            </a:r>
            <a:r>
              <a:rPr sz="2450" spc="4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better.”</a:t>
            </a:r>
            <a:endParaRPr lang="en-US" sz="2450" spc="4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endParaRPr lang="en-IN" sz="2450" spc="4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UI Gothic" panose="020B0600070205080204" pitchFamily="34" charset="-128"/>
                <a:ea typeface="MS UI Gothic" panose="020B0600070205080204" pitchFamily="34" charset="-128"/>
                <a:cs typeface="MS PGothic"/>
              </a:rPr>
              <a:t>The Company is committed in ensuring value for money by developing high-quality, environment-friendly and efficient solutions that fulfil the diverse needs of customers.</a:t>
            </a: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endParaRPr sz="2450" dirty="0">
              <a:latin typeface="MS UI Gothic" panose="020B0600070205080204" pitchFamily="34" charset="-128"/>
              <a:ea typeface="MS UI Gothic" panose="020B0600070205080204" pitchFamily="34" charset="-128"/>
              <a:cs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7" y="0"/>
            <a:ext cx="8415629" cy="584133"/>
          </a:xfrm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 algn="ctr">
              <a:lnSpc>
                <a:spcPct val="100000"/>
              </a:lnSpc>
              <a:spcBef>
                <a:spcPts val="115"/>
              </a:spcBef>
            </a:pPr>
            <a:r>
              <a:rPr lang="en-IN" spc="300" dirty="0">
                <a:latin typeface="Calibri"/>
                <a:cs typeface="Calibri"/>
              </a:rPr>
              <a:t>BRAND STUDY OF NOISE</a:t>
            </a:r>
            <a:endParaRPr spc="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27" y="857453"/>
            <a:ext cx="8945869" cy="535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Vision</a:t>
            </a:r>
            <a:r>
              <a:rPr sz="300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US"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NOISE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 dirty="0">
              <a:latin typeface="MS PGothic"/>
              <a:cs typeface="MS PGothic"/>
            </a:endParaRPr>
          </a:p>
          <a:p>
            <a:pPr marL="356870" marR="40195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Compan</a:t>
            </a:r>
            <a:r>
              <a:rPr lang="en-US" sz="2450" dirty="0">
                <a:latin typeface="MS PGothic"/>
                <a:cs typeface="MS PGothic"/>
              </a:rPr>
              <a:t>y</a:t>
            </a:r>
            <a:r>
              <a:rPr sz="2450" spc="-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aspires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deliver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60" dirty="0">
                <a:latin typeface="MS PGothic"/>
                <a:cs typeface="MS PGothic"/>
              </a:rPr>
              <a:t> and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most</a:t>
            </a:r>
            <a:r>
              <a:rPr sz="2450" spc="42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cost-</a:t>
            </a:r>
            <a:r>
              <a:rPr sz="2450" dirty="0">
                <a:latin typeface="MS PGothic"/>
                <a:cs typeface="MS PGothic"/>
              </a:rPr>
              <a:t>effective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products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solutions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empowered</a:t>
            </a:r>
            <a:r>
              <a:rPr sz="2450" spc="56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by </a:t>
            </a:r>
            <a:r>
              <a:rPr sz="2450" dirty="0">
                <a:latin typeface="MS PGothic"/>
                <a:cs typeface="MS PGothic"/>
              </a:rPr>
              <a:t>superior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technologies.</a:t>
            </a:r>
            <a:endParaRPr sz="245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Noise is Renewing its focus on Smart Wearables &amp; Hearables. (Wireless Headphones with Advanced Features) </a:t>
            </a: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endParaRPr lang="en-US" sz="24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endParaRPr lang="en-US" sz="2450" dirty="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lang="en-US" sz="2450" dirty="0">
                <a:latin typeface="MS PGothic"/>
                <a:cs typeface="MS PGothic"/>
              </a:rPr>
              <a:t>We aim to be the biggest player in the Indian Market, a Household name with young, high tech Indian consumers and a brand Indians are be proud of.</a:t>
            </a:r>
            <a:endParaRPr sz="245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Competitor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Analysis</a:t>
            </a:r>
            <a:r>
              <a:rPr spc="-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34923"/>
            <a:ext cx="8604250" cy="5269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275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275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Other</a:t>
            </a:r>
            <a:r>
              <a:rPr sz="2750" spc="-4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Competitors</a:t>
            </a:r>
            <a:r>
              <a:rPr sz="275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With</a:t>
            </a:r>
            <a:r>
              <a:rPr sz="2750" spc="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275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2750" spc="-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275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MS PGothic"/>
              <a:cs typeface="MS PGothic"/>
            </a:endParaRPr>
          </a:p>
          <a:p>
            <a:pPr marL="12700" marR="609600">
              <a:lnSpc>
                <a:spcPct val="102499"/>
              </a:lnSpc>
            </a:pPr>
            <a:r>
              <a:rPr lang="en-US" sz="3200" dirty="0">
                <a:latin typeface="MS PGothic"/>
                <a:cs typeface="MS PGothic"/>
              </a:rPr>
              <a:t>NOISE </a:t>
            </a:r>
            <a:r>
              <a:rPr sz="3200" dirty="0">
                <a:latin typeface="MS PGothic"/>
                <a:cs typeface="MS PGothic"/>
              </a:rPr>
              <a:t>Has</a:t>
            </a:r>
            <a:r>
              <a:rPr sz="3200" spc="5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Many</a:t>
            </a:r>
            <a:r>
              <a:rPr sz="3200" spc="-3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Competitors</a:t>
            </a:r>
            <a:r>
              <a:rPr sz="3200" spc="-6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Across </a:t>
            </a:r>
            <a:r>
              <a:rPr sz="3200" dirty="0">
                <a:latin typeface="MS PGothic"/>
                <a:cs typeface="MS PGothic"/>
              </a:rPr>
              <a:t>India</a:t>
            </a:r>
            <a:r>
              <a:rPr sz="3200" spc="-185" dirty="0">
                <a:latin typeface="MS PGothic"/>
                <a:cs typeface="MS PGothic"/>
              </a:rPr>
              <a:t> </a:t>
            </a:r>
            <a:r>
              <a:rPr sz="3200" spc="50" dirty="0">
                <a:latin typeface="MS PGothic"/>
                <a:cs typeface="MS PGothic"/>
              </a:rPr>
              <a:t>they</a:t>
            </a:r>
            <a:r>
              <a:rPr sz="3200" spc="-10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are as</a:t>
            </a:r>
            <a:r>
              <a:rPr sz="3200" spc="14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follows</a:t>
            </a:r>
            <a:r>
              <a:rPr sz="3200" spc="-130" dirty="0">
                <a:latin typeface="MS PGothic"/>
                <a:cs typeface="MS PGothic"/>
              </a:rPr>
              <a:t> </a:t>
            </a:r>
            <a:r>
              <a:rPr sz="3200" spc="-50" dirty="0">
                <a:latin typeface="MS PGothic"/>
                <a:cs typeface="MS PGothic"/>
              </a:rPr>
              <a:t>: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Boat Lifestyle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Xiaomi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>
                <a:latin typeface="MS PGothic"/>
                <a:cs typeface="MS PGothic"/>
              </a:rPr>
              <a:t>Nothing</a:t>
            </a: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200" dirty="0" err="1">
                <a:latin typeface="MS PGothic"/>
                <a:cs typeface="MS PGothic"/>
              </a:rPr>
              <a:t>Realme</a:t>
            </a:r>
            <a:endParaRPr sz="3200" dirty="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200" dirty="0">
                <a:latin typeface="MS PGothic"/>
                <a:cs typeface="MS PGothic"/>
              </a:rPr>
              <a:t>Fire </a:t>
            </a:r>
            <a:r>
              <a:rPr lang="en-US" sz="3200" dirty="0" err="1">
                <a:latin typeface="MS PGothic"/>
                <a:cs typeface="MS PGothic"/>
              </a:rPr>
              <a:t>Boltt</a:t>
            </a:r>
            <a:endParaRPr lang="en-US" sz="3200" dirty="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3200" dirty="0" err="1">
                <a:latin typeface="MS PGothic"/>
                <a:cs typeface="MS PGothic"/>
              </a:rPr>
              <a:t>Portronics</a:t>
            </a:r>
            <a:endParaRPr lang="en-IN" sz="32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24890"/>
            <a:ext cx="7729220" cy="6608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659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MS UI Gothic</vt:lpstr>
      <vt:lpstr>Arial</vt:lpstr>
      <vt:lpstr>Arial MT</vt:lpstr>
      <vt:lpstr>Calibri</vt:lpstr>
      <vt:lpstr>Palatino Linotype</vt:lpstr>
      <vt:lpstr>Rockwell</vt:lpstr>
      <vt:lpstr>Times New Roman</vt:lpstr>
      <vt:lpstr>Trebuchet MS</vt:lpstr>
      <vt:lpstr>Wingdings</vt:lpstr>
      <vt:lpstr>Office Theme</vt:lpstr>
      <vt:lpstr>Comprehensive Digital Marketing Project Work On Noise</vt:lpstr>
      <vt:lpstr>Comprehensive Digital Marketing Project Work On Noise</vt:lpstr>
      <vt:lpstr>About Our Project</vt:lpstr>
      <vt:lpstr>BRAND STUDY OF NOISE</vt:lpstr>
      <vt:lpstr>BRAND STUDY OF NOISE</vt:lpstr>
      <vt:lpstr>BRAND STUDY OF NOISE</vt:lpstr>
      <vt:lpstr>BRAND STUDY OF NOISE</vt:lpstr>
      <vt:lpstr>Competitor Analysis of Hero MotoCorp Ltd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18</cp:revision>
  <dcterms:created xsi:type="dcterms:W3CDTF">2023-10-12T09:59:38Z</dcterms:created>
  <dcterms:modified xsi:type="dcterms:W3CDTF">2024-04-29T15:14:33Z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</Properties>
</file>